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71" r:id="rId9"/>
    <p:sldId id="272" r:id="rId10"/>
    <p:sldId id="273" r:id="rId11"/>
    <p:sldId id="270" r:id="rId12"/>
    <p:sldId id="275" r:id="rId13"/>
    <p:sldId id="27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FF1A-0116-504F-89B1-073428F53FC3}" type="datetime1">
              <a:rPr lang="en-US" smtClean="0"/>
              <a:t>10/31/11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BC764-0680-084E-97A0-FB0AE90D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E6C4-B88C-4042-A767-F27389440AC7}" type="datetime1">
              <a:rPr lang="en-US" smtClean="0"/>
              <a:t>10/31/11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B8D5-035D-7F44-9AFB-DBEF7909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FB8D5-035D-7F44-9AFB-DBEF79095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02E-3D23-DB49-8256-73F7BC8DD1B6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0917EEF-1EB5-8341-8A77-BE0A280D7562}" type="datetime1">
              <a:rPr lang="en-US" smtClean="0"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F04B-95CB-0C4F-ABCA-FFFB1075EA39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3E073B1-0C5F-6040-898E-B6CAC15666A7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D40BC1E-F3F6-9D4C-9A03-BF7B6845035A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A67F-F4D5-DA43-A553-58815FD9C33B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2D77-1C06-DC49-B151-9EC14FD5A4DC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FB9-B530-B844-8DB5-9872478EB64C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469-AD8B-4942-B541-C70E62F4C14A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4965-26D8-6A4B-9B13-BA31105CB4FF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12046EA-9C72-4749-9A34-057DD00A1655}" type="datetime1">
              <a:rPr lang="en-US" smtClean="0"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D9D80D-3A0E-0843-B874-06F2EEFA5CB5}" type="datetime1">
              <a:rPr lang="en-US" smtClean="0"/>
              <a:t>10/31/11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FBE6-5B7B-1348-9041-E0D080270CD9}" type="datetime1">
              <a:rPr lang="en-US" smtClean="0"/>
              <a:t>10/31/11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499-4C7D-C54C-9D99-3193A4FF1B2A}" type="datetime1">
              <a:rPr lang="en-US" smtClean="0"/>
              <a:t>10/31/11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BE0C8D1-F369-6448-B5B1-C558495A2C21}" type="datetime1">
              <a:rPr lang="en-US" smtClean="0"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5B8A75-16C8-884A-9CF3-76734585FB23}" type="datetime1">
              <a:rPr lang="en-US" smtClean="0"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3388"/>
            <a:ext cx="8915400" cy="1551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Architecture for Automated Demand Response (ADR)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Team Argonauts – </a:t>
            </a:r>
            <a:r>
              <a:rPr lang="en-US" sz="2800" b="1" dirty="0" err="1" smtClean="0"/>
              <a:t>EnerNOC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77480" y="4809583"/>
            <a:ext cx="28124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Team: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</a:t>
            </a:r>
            <a:r>
              <a:rPr lang="en-US" dirty="0" err="1" smtClean="0"/>
              <a:t>Gamaethige</a:t>
            </a:r>
            <a:endParaRPr lang="en-US" dirty="0" smtClean="0"/>
          </a:p>
          <a:p>
            <a:r>
              <a:rPr lang="en-US" dirty="0" smtClean="0"/>
              <a:t>Matt Lenzo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Siddharth</a:t>
            </a:r>
            <a:r>
              <a:rPr lang="en-US" dirty="0" smtClean="0"/>
              <a:t> Subramanian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747" y="4815264"/>
            <a:ext cx="2121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Mentors:</a:t>
            </a:r>
          </a:p>
          <a:p>
            <a:r>
              <a:rPr lang="en-US" dirty="0" smtClean="0"/>
              <a:t>Mel </a:t>
            </a:r>
            <a:r>
              <a:rPr lang="en-US" dirty="0" err="1" smtClean="0"/>
              <a:t>Rosso-Llopart</a:t>
            </a:r>
            <a:endParaRPr lang="en-US" dirty="0" smtClean="0"/>
          </a:p>
          <a:p>
            <a:r>
              <a:rPr lang="en-US" dirty="0" smtClean="0"/>
              <a:t>Grace Lewis</a:t>
            </a:r>
          </a:p>
          <a:p>
            <a:r>
              <a:rPr lang="en-US" dirty="0" smtClean="0"/>
              <a:t>Bradley </a:t>
            </a:r>
            <a:r>
              <a:rPr lang="en-US" dirty="0" err="1" smtClean="0"/>
              <a:t>Schmerl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5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Architecture -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86794" y="3642094"/>
            <a:ext cx="2187942" cy="11952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Top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83665" y="2113027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48503" y="3350961"/>
            <a:ext cx="248964" cy="376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31101" y="4837342"/>
            <a:ext cx="366366" cy="263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9" idx="0"/>
          </p:cNvCxnSpPr>
          <p:nvPr/>
        </p:nvCxnSpPr>
        <p:spPr>
          <a:xfrm flipH="1">
            <a:off x="4362415" y="4837342"/>
            <a:ext cx="93122" cy="376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02323" y="4087320"/>
            <a:ext cx="7640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75618" y="4290085"/>
            <a:ext cx="8223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585409" y="3229733"/>
            <a:ext cx="298334" cy="412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15653" y="4080945"/>
            <a:ext cx="1568915" cy="62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System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93373" y="2565084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927921" y="2069495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37629" y="2521552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66422" y="3613074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76130" y="4065131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81401" y="5213849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77957" y="5665906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69074" y="5094669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379746" y="5549285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13591" y="3562709"/>
            <a:ext cx="1762027" cy="1237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23299" y="4014766"/>
            <a:ext cx="1568915" cy="5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 Application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3743" y="5179953"/>
            <a:ext cx="318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An End Node can be Top </a:t>
            </a:r>
          </a:p>
          <a:p>
            <a:r>
              <a:rPr lang="en-US" dirty="0" smtClean="0"/>
              <a:t>Node for another set of </a:t>
            </a:r>
          </a:p>
          <a:p>
            <a:r>
              <a:rPr lang="en-US" dirty="0" smtClean="0"/>
              <a:t>End Nodes, forming a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Notional </a:t>
            </a:r>
            <a:r>
              <a:rPr lang="en-US" dirty="0" smtClean="0"/>
              <a:t>Architecture – Logical 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28541" y="2219745"/>
            <a:ext cx="7535061" cy="341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Virtual Top Node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38055" y="2635948"/>
            <a:ext cx="7044109" cy="928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38056" y="4522523"/>
            <a:ext cx="1974484" cy="928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Protocol A (HTTP)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38055" y="3820525"/>
            <a:ext cx="7044109" cy="397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Façade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307680" y="4522523"/>
            <a:ext cx="1974484" cy="928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Concrete </a:t>
            </a:r>
            <a:r>
              <a:rPr lang="en-US" dirty="0" smtClean="0"/>
              <a:t>Protocol C (AMQP?)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59838" y="4522523"/>
            <a:ext cx="1974484" cy="928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Concrete Protocol </a:t>
            </a:r>
            <a:r>
              <a:rPr lang="en-US" dirty="0" smtClean="0"/>
              <a:t>B (XMPP?)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2578" y="5986910"/>
            <a:ext cx="1762027" cy="5442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119463" y="5986910"/>
            <a:ext cx="1762027" cy="5442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 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147312" y="5986910"/>
            <a:ext cx="1762027" cy="5442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End Node 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983286" y="5634739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90434" y="5634739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55856" y="5608712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1490" y="3468354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90660" y="4218378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69556" y="4218378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31050" y="4218378"/>
            <a:ext cx="0" cy="35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0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exactly what customer need in the reference architecture; there are multiple goals</a:t>
            </a:r>
          </a:p>
          <a:p>
            <a:r>
              <a:rPr lang="en-US" dirty="0" smtClean="0"/>
              <a:t>An approach to identify protocols for different scale profiles. Scaling out is required to be economical</a:t>
            </a:r>
          </a:p>
          <a:p>
            <a:r>
              <a:rPr lang="en-US" dirty="0" smtClean="0"/>
              <a:t>Proving our architectural design will meet required architectural goals. Can ATAM help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decisions being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Tailor and follow a process which help us to focus on system architecture (ACDM)</a:t>
            </a:r>
          </a:p>
          <a:p>
            <a:r>
              <a:rPr lang="en-US" dirty="0" smtClean="0"/>
              <a:t>Use Software Architecture in Practice as the guide book to design the architecture</a:t>
            </a:r>
          </a:p>
          <a:p>
            <a:r>
              <a:rPr lang="en-US" dirty="0" smtClean="0"/>
              <a:t>Rapidly (twice a week) communicate our understanding back to the customer</a:t>
            </a:r>
          </a:p>
          <a:p>
            <a:r>
              <a:rPr lang="en-US" dirty="0" smtClean="0"/>
              <a:t>Organize a QAW before end of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Business goals</a:t>
            </a:r>
          </a:p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Notional architecture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Decisions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- EnerNOC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764683"/>
          </a:xfrm>
        </p:spPr>
        <p:txBody>
          <a:bodyPr/>
          <a:lstStyle/>
          <a:p>
            <a:r>
              <a:rPr lang="en-US" dirty="0" smtClean="0"/>
              <a:t>Provides energy management applications for utilities, commercial</a:t>
            </a:r>
            <a:r>
              <a:rPr lang="en-US" smtClean="0"/>
              <a:t>, </a:t>
            </a:r>
            <a:r>
              <a:rPr lang="en-US" smtClean="0"/>
              <a:t>institutional </a:t>
            </a:r>
            <a:r>
              <a:rPr lang="en-US" dirty="0" smtClean="0"/>
              <a:t>and industrial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1-10-11 at 1.09.4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4" y="3651491"/>
            <a:ext cx="8400230" cy="20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763"/>
            <a:ext cx="8913813" cy="914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- EnerNOC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234" y="4726336"/>
            <a:ext cx="8802648" cy="1988799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234" y="1487245"/>
            <a:ext cx="2025127" cy="822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Energy</a:t>
            </a:r>
          </a:p>
          <a:p>
            <a:pPr algn="ctr"/>
            <a:r>
              <a:rPr lang="en-US" sz="2400" dirty="0" smtClean="0"/>
              <a:t>Suppliers</a:t>
            </a:r>
            <a:endParaRPr lang="en-US" sz="2400" dirty="0"/>
          </a:p>
        </p:txBody>
      </p:sp>
      <p:pic>
        <p:nvPicPr>
          <p:cNvPr id="11" name="Picture 10" descr="Enernoc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5" y="1573325"/>
            <a:ext cx="3675529" cy="65079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42361" y="1898725"/>
            <a:ext cx="287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7" idx="3"/>
          </p:cNvCxnSpPr>
          <p:nvPr/>
        </p:nvCxnSpPr>
        <p:spPr>
          <a:xfrm flipH="1">
            <a:off x="3197412" y="2224124"/>
            <a:ext cx="3660588" cy="262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3"/>
          </p:cNvCxnSpPr>
          <p:nvPr/>
        </p:nvCxnSpPr>
        <p:spPr>
          <a:xfrm flipH="1">
            <a:off x="4801098" y="2224124"/>
            <a:ext cx="2056902" cy="262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9" idx="3"/>
          </p:cNvCxnSpPr>
          <p:nvPr/>
        </p:nvCxnSpPr>
        <p:spPr>
          <a:xfrm flipH="1">
            <a:off x="6404784" y="2224124"/>
            <a:ext cx="453216" cy="262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20" idx="3"/>
          </p:cNvCxnSpPr>
          <p:nvPr/>
        </p:nvCxnSpPr>
        <p:spPr>
          <a:xfrm>
            <a:off x="6858000" y="2224124"/>
            <a:ext cx="1150471" cy="262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ction Button: Home 16"/>
          <p:cNvSpPr/>
          <p:nvPr/>
        </p:nvSpPr>
        <p:spPr>
          <a:xfrm>
            <a:off x="2785932" y="4847814"/>
            <a:ext cx="822960" cy="822960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Action Button: Home 17"/>
          <p:cNvSpPr/>
          <p:nvPr/>
        </p:nvSpPr>
        <p:spPr>
          <a:xfrm>
            <a:off x="4389618" y="4847814"/>
            <a:ext cx="822960" cy="822960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Action Button: Home 18"/>
          <p:cNvSpPr/>
          <p:nvPr/>
        </p:nvSpPr>
        <p:spPr>
          <a:xfrm>
            <a:off x="5993304" y="4847814"/>
            <a:ext cx="822960" cy="822960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Action Button: Home 19"/>
          <p:cNvSpPr/>
          <p:nvPr/>
        </p:nvSpPr>
        <p:spPr>
          <a:xfrm>
            <a:off x="7596991" y="4847814"/>
            <a:ext cx="822960" cy="822960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19317" y="2224124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 Event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Peak energy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Emergency load reduction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7923" y="3332120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03286" y="5791805"/>
            <a:ext cx="378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Energy Reduction Plans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energy 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Meet reduction goals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39714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537931" y="4141560"/>
            <a:ext cx="4553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latin typeface="Lucida Grande"/>
                <a:ea typeface="Lucida Grande"/>
                <a:cs typeface="Lucida Grande"/>
              </a:rPr>
              <a:t>$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234" y="4847814"/>
            <a:ext cx="226272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Response</a:t>
            </a:r>
          </a:p>
          <a:p>
            <a:pPr algn="ctr"/>
            <a:r>
              <a:rPr lang="en-US" b="1" dirty="0" smtClean="0"/>
              <a:t>Network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Grocery Stores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Factories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Office buildings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Universities</a:t>
            </a:r>
          </a:p>
        </p:txBody>
      </p:sp>
    </p:spTree>
    <p:extLst>
      <p:ext uri="{BB962C8B-B14F-4D97-AF65-F5344CB8AC3E}">
        <p14:creationId xmlns:p14="http://schemas.microsoft.com/office/powerpoint/2010/main" val="287546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18" y="2595563"/>
            <a:ext cx="7610476" cy="16547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“Provide a reference architecture and implementation for an Automated </a:t>
            </a:r>
            <a:r>
              <a:rPr lang="en-US" dirty="0"/>
              <a:t>D</a:t>
            </a:r>
            <a:r>
              <a:rPr lang="en-US" dirty="0" smtClean="0"/>
              <a:t>emand </a:t>
            </a:r>
            <a:r>
              <a:rPr lang="en-US" dirty="0"/>
              <a:t>R</a:t>
            </a:r>
            <a:r>
              <a:rPr lang="en-US" dirty="0" smtClean="0"/>
              <a:t>esponse (ADR) system, which supports multiple transport protocols for different scale profiles”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a pragmatic architecture is part of the Open Automated Demand Response (OpenADR) standard</a:t>
            </a:r>
          </a:p>
          <a:p>
            <a:r>
              <a:rPr lang="en-US" dirty="0" smtClean="0"/>
              <a:t>Show thought leadership in Automated Demand Response (ADR) by providing a forward-looking architecture with a reference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elegant architecture that aligns with the </a:t>
            </a:r>
            <a:r>
              <a:rPr lang="en-US" dirty="0" err="1" smtClean="0"/>
              <a:t>OpenADR</a:t>
            </a:r>
            <a:r>
              <a:rPr lang="en-US" dirty="0" smtClean="0"/>
              <a:t> standard, but enhanced to support multiple transport protocols </a:t>
            </a:r>
            <a:r>
              <a:rPr lang="en-US" dirty="0" smtClean="0">
                <a:solidFill>
                  <a:srgbClr val="21449B"/>
                </a:solidFill>
              </a:rPr>
              <a:t>[Must Have]</a:t>
            </a:r>
          </a:p>
          <a:p>
            <a:r>
              <a:rPr lang="en-US" dirty="0" smtClean="0"/>
              <a:t>A reference implementation to demonstrate the architecture presented </a:t>
            </a:r>
            <a:r>
              <a:rPr lang="en-US" dirty="0" smtClean="0">
                <a:solidFill>
                  <a:srgbClr val="21449B"/>
                </a:solidFill>
              </a:rPr>
              <a:t>[Negotiable]</a:t>
            </a:r>
          </a:p>
          <a:p>
            <a:r>
              <a:rPr lang="en-US" dirty="0" smtClean="0"/>
              <a:t>A white paper, if we succeed </a:t>
            </a:r>
            <a:r>
              <a:rPr lang="en-US" dirty="0" smtClean="0">
                <a:solidFill>
                  <a:schemeClr val="accent5"/>
                </a:solidFill>
              </a:rPr>
              <a:t>[Optional]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SEP’11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OCT’11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NOV’11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DEC’11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JAN’12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FEB’12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4256210" y="3273672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Strategic, Project Plan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1047975" y="3270890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609" y="2515763"/>
            <a:ext cx="880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Kickoff</a:t>
            </a:r>
          </a:p>
          <a:p>
            <a:r>
              <a:rPr lang="en-US" sz="1600" i="1" dirty="0" smtClean="0"/>
              <a:t>Sep 23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988225" y="3804827"/>
            <a:ext cx="586884" cy="1068598"/>
          </a:xfrm>
          <a:prstGeom prst="roundRect">
            <a:avLst/>
          </a:prstGeom>
          <a:solidFill>
            <a:srgbClr val="BBC0A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Identify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897316" y="3804827"/>
            <a:ext cx="1066626" cy="10685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Project,</a:t>
            </a:r>
          </a:p>
          <a:p>
            <a:r>
              <a:rPr lang="en-US" sz="1600" dirty="0" smtClean="0"/>
              <a:t>Business </a:t>
            </a:r>
          </a:p>
          <a:p>
            <a:r>
              <a:rPr lang="en-US" sz="1600" dirty="0" smtClean="0"/>
              <a:t>Goals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43" y="618280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599393" y="3804827"/>
            <a:ext cx="865629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Define</a:t>
            </a:r>
          </a:p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5022" y="3804827"/>
            <a:ext cx="94358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/>
              <a:t>Refine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3943" y="2485412"/>
            <a:ext cx="1435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SOW/Scope</a:t>
            </a:r>
          </a:p>
          <a:p>
            <a:r>
              <a:rPr lang="en-US" sz="1600" i="1" dirty="0" smtClean="0"/>
              <a:t>SRS</a:t>
            </a:r>
          </a:p>
          <a:p>
            <a:r>
              <a:rPr lang="en-US" sz="1600" i="1" dirty="0" smtClean="0"/>
              <a:t>WBS</a:t>
            </a:r>
            <a:endParaRPr lang="en-US" sz="1600" i="1" dirty="0"/>
          </a:p>
        </p:txBody>
      </p:sp>
      <p:sp>
        <p:nvSpPr>
          <p:cNvPr id="57" name="Right Brace 56"/>
          <p:cNvSpPr/>
          <p:nvPr/>
        </p:nvSpPr>
        <p:spPr>
          <a:xfrm rot="16200000">
            <a:off x="3048802" y="2362714"/>
            <a:ext cx="299234" cy="2420387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05960" y="2965895"/>
            <a:ext cx="236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Drivers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963941" y="4942453"/>
            <a:ext cx="244466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1 - Inception</a:t>
            </a:r>
          </a:p>
        </p:txBody>
      </p:sp>
      <p:sp>
        <p:nvSpPr>
          <p:cNvPr id="60" name="Right Brace 59"/>
          <p:cNvSpPr/>
          <p:nvPr/>
        </p:nvSpPr>
        <p:spPr>
          <a:xfrm rot="16200000">
            <a:off x="7315270" y="2361449"/>
            <a:ext cx="296451" cy="2425699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630946" y="3804827"/>
            <a:ext cx="619698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Iteration 1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250646" y="3804827"/>
            <a:ext cx="242569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1423" y="2963113"/>
            <a:ext cx="186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64" name="AutoShape 48"/>
          <p:cNvSpPr>
            <a:spLocks noChangeArrowheads="1"/>
          </p:cNvSpPr>
          <p:nvPr/>
        </p:nvSpPr>
        <p:spPr bwMode="auto">
          <a:xfrm>
            <a:off x="6098243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75907" y="6182802"/>
            <a:ext cx="77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MOSP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0615" y="2668163"/>
            <a:ext cx="1056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Notional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5630949" y="4942453"/>
            <a:ext cx="3045394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2 - Elaboration</a:t>
            </a:r>
          </a:p>
        </p:txBody>
      </p:sp>
    </p:spTree>
    <p:extLst>
      <p:ext uri="{BB962C8B-B14F-4D97-AF65-F5344CB8AC3E}">
        <p14:creationId xmlns:p14="http://schemas.microsoft.com/office/powerpoint/2010/main" val="65793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160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352775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75109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797443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19777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0944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2111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7464446" y="202555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807561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63942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86276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08610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853278" y="2031906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0993" y="2038256"/>
            <a:ext cx="11917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APR’12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2775" y="2038256"/>
            <a:ext cx="1246618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MAY’12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75109" y="2038256"/>
            <a:ext cx="1222334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JUN’12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7443" y="2038256"/>
            <a:ext cx="123400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JUL’12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019777" y="2038256"/>
            <a:ext cx="1230866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AUG’12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242111" y="2038256"/>
            <a:ext cx="1221382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…</a:t>
            </a:r>
            <a:endParaRPr lang="en-US" sz="1200" dirty="0">
              <a:latin typeface="Verdana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54643" y="2489106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160993" y="2038256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Strategic, Project Plan</a:t>
            </a:r>
            <a:endParaRPr lang="en-US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463493" y="2044606"/>
            <a:ext cx="1212850" cy="444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smtClean="0">
                <a:latin typeface="Verdana" charset="0"/>
              </a:rPr>
              <a:t>DEC’12</a:t>
            </a:r>
            <a:endParaRPr lang="en-US" sz="1200" dirty="0">
              <a:latin typeface="Verdana" charset="0"/>
            </a:endParaRP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168930" y="2460531"/>
            <a:ext cx="85074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3696" y="3804827"/>
            <a:ext cx="2104107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Iterati</a:t>
            </a:r>
            <a:r>
              <a:rPr lang="en-US" sz="1600" dirty="0" smtClean="0"/>
              <a:t>ons </a:t>
            </a:r>
          </a:p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2-n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 rot="16200000">
            <a:off x="1077525" y="2522244"/>
            <a:ext cx="296451" cy="21041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4643" y="2798637"/>
            <a:ext cx="180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Arch. Refinement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50686" y="2681083"/>
            <a:ext cx="845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Stable</a:t>
            </a:r>
          </a:p>
          <a:p>
            <a:pPr algn="ctr"/>
            <a:r>
              <a:rPr lang="en-US" sz="1600" i="1" dirty="0" smtClean="0"/>
              <a:t>Arch.</a:t>
            </a:r>
            <a:endParaRPr lang="en-US" sz="1600" i="1" dirty="0"/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auto">
          <a:xfrm>
            <a:off x="2202242" y="3265859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78295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4" name="Right Brace 43"/>
          <p:cNvSpPr/>
          <p:nvPr/>
        </p:nvSpPr>
        <p:spPr>
          <a:xfrm rot="16200000">
            <a:off x="4187934" y="1668344"/>
            <a:ext cx="296449" cy="3811906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60091" y="2668163"/>
            <a:ext cx="1809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Detailed Design,</a:t>
            </a:r>
          </a:p>
          <a:p>
            <a:pPr algn="ctr"/>
            <a:r>
              <a:rPr lang="en-US" sz="1400" dirty="0" smtClean="0"/>
              <a:t>Construction, Integration, Testing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630946" y="6189152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6242110" y="3804827"/>
            <a:ext cx="2434233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Transition</a:t>
            </a:r>
          </a:p>
          <a:p>
            <a:pPr algn="ctr"/>
            <a:r>
              <a:rPr lang="en-US" sz="1600" dirty="0" smtClean="0"/>
              <a:t>Postmortem</a:t>
            </a:r>
            <a:endParaRPr lang="en-US" sz="1600" dirty="0"/>
          </a:p>
          <a:p>
            <a:pPr algn="ctr"/>
            <a:endParaRPr lang="en-US" sz="16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2430206" y="3804827"/>
            <a:ext cx="3811904" cy="10685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/>
          <a:lstStyle/>
          <a:p>
            <a:pPr algn="ctr"/>
            <a:r>
              <a:rPr lang="en-US" sz="1600" dirty="0" smtClean="0"/>
              <a:t>Iterations</a:t>
            </a:r>
          </a:p>
          <a:p>
            <a:pPr algn="ctr"/>
            <a:r>
              <a:rPr lang="en-US" sz="1600" dirty="0" smtClean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66754" y="6230521"/>
            <a:ext cx="69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EOSP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2430205" y="4942453"/>
            <a:ext cx="3811905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3 - Construction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3697" y="4942453"/>
            <a:ext cx="2104106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5794" y="4942453"/>
            <a:ext cx="2440549" cy="4693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Phase 4 - Transition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6098243" y="3273672"/>
            <a:ext cx="304800" cy="304800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128588" tIns="65088" rIns="128588" bIns="65088" anchor="ctr"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89118" y="2681083"/>
            <a:ext cx="1260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Reference</a:t>
            </a:r>
          </a:p>
          <a:p>
            <a:pPr algn="ctr"/>
            <a:r>
              <a:rPr lang="en-US" sz="1600" i="1" dirty="0" err="1" smtClean="0"/>
              <a:t>Impl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8222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760</TotalTime>
  <Words>549</Words>
  <Application>Microsoft Macintosh PowerPoint</Application>
  <PresentationFormat>On-screen Show (4:3)</PresentationFormat>
  <Paragraphs>159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Reference Architecture for Automated Demand Response (ADR)</vt:lpstr>
      <vt:lpstr>Agenda</vt:lpstr>
      <vt:lpstr>Client - EnerNOC</vt:lpstr>
      <vt:lpstr>Client - EnerNOC</vt:lpstr>
      <vt:lpstr>Problem Statement</vt:lpstr>
      <vt:lpstr>Business Goals</vt:lpstr>
      <vt:lpstr>Project Goals</vt:lpstr>
      <vt:lpstr>Strategic, Project Plan</vt:lpstr>
      <vt:lpstr>Strategic, Project Plan</vt:lpstr>
      <vt:lpstr>Notional Architecture - Context</vt:lpstr>
      <vt:lpstr>Notional Architecture – Logical View</vt:lpstr>
      <vt:lpstr>Major Challenges</vt:lpstr>
      <vt:lpstr>Key decisions being made</vt:lpstr>
      <vt:lpstr>Questions and Feedback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EnerNOC – Process Evaluation </dc:title>
  <dc:creator>tharanga gamaethige</dc:creator>
  <cp:lastModifiedBy>tharanga gamaethige</cp:lastModifiedBy>
  <cp:revision>41</cp:revision>
  <dcterms:created xsi:type="dcterms:W3CDTF">2011-10-11T04:58:00Z</dcterms:created>
  <dcterms:modified xsi:type="dcterms:W3CDTF">2011-10-31T16:56:22Z</dcterms:modified>
</cp:coreProperties>
</file>