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8" r:id="rId1"/>
    <p:sldMasterId id="2147483700" r:id="rId2"/>
    <p:sldMasterId id="2147483712" r:id="rId3"/>
    <p:sldMasterId id="2147483724" r:id="rId4"/>
    <p:sldMasterId id="2147483772" r:id="rId5"/>
    <p:sldMasterId id="2147483784" r:id="rId6"/>
    <p:sldMasterId id="2147483796" r:id="rId7"/>
    <p:sldMasterId id="2147483808" r:id="rId8"/>
  </p:sldMasterIdLst>
  <p:notesMasterIdLst>
    <p:notesMasterId r:id="rId90"/>
  </p:notesMasterIdLst>
  <p:handoutMasterIdLst>
    <p:handoutMasterId r:id="rId91"/>
  </p:handoutMasterIdLst>
  <p:sldIdLst>
    <p:sldId id="278" r:id="rId9"/>
    <p:sldId id="257" r:id="rId10"/>
    <p:sldId id="258" r:id="rId11"/>
    <p:sldId id="264" r:id="rId12"/>
    <p:sldId id="259" r:id="rId13"/>
    <p:sldId id="260" r:id="rId14"/>
    <p:sldId id="265" r:id="rId15"/>
    <p:sldId id="261" r:id="rId16"/>
    <p:sldId id="298" r:id="rId17"/>
    <p:sldId id="297" r:id="rId18"/>
    <p:sldId id="299" r:id="rId19"/>
    <p:sldId id="267" r:id="rId20"/>
    <p:sldId id="268" r:id="rId21"/>
    <p:sldId id="262" r:id="rId22"/>
    <p:sldId id="281" r:id="rId23"/>
    <p:sldId id="286" r:id="rId24"/>
    <p:sldId id="282" r:id="rId25"/>
    <p:sldId id="283" r:id="rId26"/>
    <p:sldId id="323" r:id="rId27"/>
    <p:sldId id="324" r:id="rId28"/>
    <p:sldId id="325" r:id="rId29"/>
    <p:sldId id="327" r:id="rId30"/>
    <p:sldId id="284" r:id="rId31"/>
    <p:sldId id="326" r:id="rId32"/>
    <p:sldId id="285" r:id="rId33"/>
    <p:sldId id="287" r:id="rId34"/>
    <p:sldId id="288" r:id="rId35"/>
    <p:sldId id="328" r:id="rId36"/>
    <p:sldId id="329" r:id="rId37"/>
    <p:sldId id="331" r:id="rId38"/>
    <p:sldId id="332" r:id="rId39"/>
    <p:sldId id="333" r:id="rId40"/>
    <p:sldId id="334" r:id="rId41"/>
    <p:sldId id="335" r:id="rId42"/>
    <p:sldId id="336" r:id="rId43"/>
    <p:sldId id="337" r:id="rId44"/>
    <p:sldId id="338" r:id="rId45"/>
    <p:sldId id="339" r:id="rId46"/>
    <p:sldId id="358" r:id="rId47"/>
    <p:sldId id="341" r:id="rId48"/>
    <p:sldId id="342" r:id="rId49"/>
    <p:sldId id="343" r:id="rId50"/>
    <p:sldId id="344" r:id="rId51"/>
    <p:sldId id="345" r:id="rId52"/>
    <p:sldId id="346" r:id="rId53"/>
    <p:sldId id="347" r:id="rId54"/>
    <p:sldId id="330" r:id="rId55"/>
    <p:sldId id="360" r:id="rId56"/>
    <p:sldId id="361" r:id="rId57"/>
    <p:sldId id="362" r:id="rId58"/>
    <p:sldId id="363" r:id="rId59"/>
    <p:sldId id="280" r:id="rId60"/>
    <p:sldId id="263" r:id="rId61"/>
    <p:sldId id="294" r:id="rId62"/>
    <p:sldId id="295" r:id="rId63"/>
    <p:sldId id="292" r:id="rId64"/>
    <p:sldId id="293" r:id="rId65"/>
    <p:sldId id="289" r:id="rId66"/>
    <p:sldId id="291" r:id="rId67"/>
    <p:sldId id="296" r:id="rId68"/>
    <p:sldId id="269" r:id="rId69"/>
    <p:sldId id="270" r:id="rId70"/>
    <p:sldId id="367" r:id="rId71"/>
    <p:sldId id="271" r:id="rId72"/>
    <p:sldId id="272" r:id="rId73"/>
    <p:sldId id="274" r:id="rId74"/>
    <p:sldId id="273" r:id="rId75"/>
    <p:sldId id="348" r:id="rId76"/>
    <p:sldId id="349" r:id="rId77"/>
    <p:sldId id="350" r:id="rId78"/>
    <p:sldId id="351" r:id="rId79"/>
    <p:sldId id="364" r:id="rId80"/>
    <p:sldId id="365" r:id="rId81"/>
    <p:sldId id="366" r:id="rId82"/>
    <p:sldId id="368" r:id="rId83"/>
    <p:sldId id="369" r:id="rId84"/>
    <p:sldId id="370" r:id="rId85"/>
    <p:sldId id="372" r:id="rId86"/>
    <p:sldId id="373" r:id="rId87"/>
    <p:sldId id="374" r:id="rId88"/>
    <p:sldId id="375" r:id="rId8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Title" id="{BD807439-59C9-3F44-BBAC-4AC7C7457856}">
          <p14:sldIdLst>
            <p14:sldId id="278"/>
          </p14:sldIdLst>
        </p14:section>
        <p14:section name="Intro" id="{72F649E6-57AE-6947-B097-12071DA503CC}">
          <p14:sldIdLst>
            <p14:sldId id="257"/>
          </p14:sldIdLst>
        </p14:section>
        <p14:section name="Team" id="{6713544B-1DDD-704E-BC91-9991C22143A4}">
          <p14:sldIdLst>
            <p14:sldId id="258"/>
            <p14:sldId id="264"/>
          </p14:sldIdLst>
        </p14:section>
        <p14:section name="Project" id="{CF6E4796-9B72-A044-997B-7AFAEDBD536D}">
          <p14:sldIdLst>
            <p14:sldId id="259"/>
            <p14:sldId id="260"/>
            <p14:sldId id="265"/>
            <p14:sldId id="261"/>
          </p14:sldIdLst>
        </p14:section>
        <p14:section name="Progress" id="{481F4E4C-C6AE-A041-B893-86232C9EB660}">
          <p14:sldIdLst>
            <p14:sldId id="298"/>
            <p14:sldId id="297"/>
            <p14:sldId id="299"/>
          </p14:sldIdLst>
        </p14:section>
        <p14:section name="Approach" id="{DC510BE1-77B9-534F-BA6B-EE21526E8897}">
          <p14:sldIdLst>
            <p14:sldId id="267"/>
            <p14:sldId id="268"/>
            <p14:sldId id="262"/>
            <p14:sldId id="281"/>
            <p14:sldId id="286"/>
            <p14:sldId id="282"/>
            <p14:sldId id="283"/>
            <p14:sldId id="323"/>
            <p14:sldId id="324"/>
            <p14:sldId id="325"/>
            <p14:sldId id="327"/>
            <p14:sldId id="284"/>
            <p14:sldId id="326"/>
            <p14:sldId id="285"/>
            <p14:sldId id="287"/>
            <p14:sldId id="288"/>
            <p14:sldId id="328"/>
            <p14:sldId id="329"/>
            <p14:sldId id="331"/>
            <p14:sldId id="332"/>
            <p14:sldId id="333"/>
            <p14:sldId id="334"/>
            <p14:sldId id="335"/>
            <p14:sldId id="336"/>
            <p14:sldId id="337"/>
            <p14:sldId id="338"/>
            <p14:sldId id="339"/>
            <p14:sldId id="358"/>
            <p14:sldId id="341"/>
            <p14:sldId id="342"/>
            <p14:sldId id="343"/>
            <p14:sldId id="344"/>
            <p14:sldId id="345"/>
            <p14:sldId id="346"/>
            <p14:sldId id="347"/>
          </p14:sldIdLst>
        </p14:section>
        <p14:section name="Lessons" id="{67F6F4B2-873B-FD4E-917B-DC561BF181EE}">
          <p14:sldIdLst>
            <p14:sldId id="330"/>
          </p14:sldIdLst>
        </p14:section>
        <p14:section name="Roadmap" id="{81AC7E30-41FA-BB4C-8437-004F340796DB}">
          <p14:sldIdLst>
            <p14:sldId id="360"/>
            <p14:sldId id="361"/>
            <p14:sldId id="362"/>
          </p14:sldIdLst>
        </p14:section>
        <p14:section name="Backup" id="{AB47F29E-45A7-1247-975D-66DE5DEC50A9}">
          <p14:sldIdLst>
            <p14:sldId id="363"/>
            <p14:sldId id="280"/>
            <p14:sldId id="263"/>
            <p14:sldId id="294"/>
            <p14:sldId id="295"/>
            <p14:sldId id="292"/>
            <p14:sldId id="293"/>
            <p14:sldId id="289"/>
            <p14:sldId id="291"/>
            <p14:sldId id="296"/>
            <p14:sldId id="269"/>
            <p14:sldId id="270"/>
            <p14:sldId id="367"/>
            <p14:sldId id="271"/>
            <p14:sldId id="272"/>
            <p14:sldId id="274"/>
            <p14:sldId id="273"/>
            <p14:sldId id="348"/>
            <p14:sldId id="349"/>
            <p14:sldId id="350"/>
            <p14:sldId id="351"/>
            <p14:sldId id="364"/>
            <p14:sldId id="365"/>
            <p14:sldId id="366"/>
            <p14:sldId id="368"/>
            <p14:sldId id="369"/>
            <p14:sldId id="370"/>
            <p14:sldId id="372"/>
            <p14:sldId id="373"/>
            <p14:sldId id="374"/>
            <p14:sldId id="3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84C50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4" autoAdjust="0"/>
    <p:restoredTop sz="95504" autoAdjust="0"/>
  </p:normalViewPr>
  <p:slideViewPr>
    <p:cSldViewPr>
      <p:cViewPr>
        <p:scale>
          <a:sx n="85" d="100"/>
          <a:sy n="85" d="100"/>
        </p:scale>
        <p:origin x="-702"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slide" Target="slides/slide76.xml"/><Relationship Id="rId89" Type="http://schemas.openxmlformats.org/officeDocument/2006/relationships/slide" Target="slides/slide81.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Argonauts\temp\ADEW_Issu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2"/>
          <c:order val="0"/>
          <c:tx>
            <c:strRef>
              <c:f>Sheet1!$G$2</c:f>
              <c:strCache>
                <c:ptCount val="1"/>
                <c:pt idx="0">
                  <c:v>Issues Found</c:v>
                </c:pt>
              </c:strCache>
            </c:strRef>
          </c:tx>
          <c:spPr>
            <a:ln>
              <a:solidFill>
                <a:schemeClr val="tx1"/>
              </a:solidFill>
            </a:ln>
          </c:spPr>
          <c:marker>
            <c:spPr>
              <a:ln>
                <a:solidFill>
                  <a:schemeClr val="tx1"/>
                </a:solidFill>
              </a:ln>
            </c:spPr>
          </c:marker>
          <c:val>
            <c:numRef>
              <c:f>Sheet1!$G$3:$G$5</c:f>
              <c:numCache>
                <c:formatCode>General</c:formatCode>
                <c:ptCount val="3"/>
                <c:pt idx="0">
                  <c:v>34</c:v>
                </c:pt>
                <c:pt idx="1">
                  <c:v>67</c:v>
                </c:pt>
                <c:pt idx="2">
                  <c:v>138</c:v>
                </c:pt>
              </c:numCache>
            </c:numRef>
          </c:val>
          <c:smooth val="0"/>
        </c:ser>
        <c:ser>
          <c:idx val="1"/>
          <c:order val="1"/>
          <c:tx>
            <c:strRef>
              <c:f>Sheet1!$F$2</c:f>
              <c:strCache>
                <c:ptCount val="1"/>
                <c:pt idx="0">
                  <c:v>Issues  Fixed</c:v>
                </c:pt>
              </c:strCache>
            </c:strRef>
          </c:tx>
          <c:val>
            <c:numRef>
              <c:f>Sheet1!$F$3:$F$5</c:f>
              <c:numCache>
                <c:formatCode>General</c:formatCode>
                <c:ptCount val="3"/>
                <c:pt idx="0">
                  <c:v>31</c:v>
                </c:pt>
                <c:pt idx="1">
                  <c:v>56</c:v>
                </c:pt>
                <c:pt idx="2">
                  <c:v>101</c:v>
                </c:pt>
              </c:numCache>
            </c:numRef>
          </c:val>
          <c:smooth val="0"/>
        </c:ser>
        <c:ser>
          <c:idx val="0"/>
          <c:order val="2"/>
          <c:tx>
            <c:strRef>
              <c:f>Sheet1!$H$2</c:f>
              <c:strCache>
                <c:ptCount val="1"/>
                <c:pt idx="0">
                  <c:v>Issues Remaining </c:v>
                </c:pt>
              </c:strCache>
            </c:strRef>
          </c:tx>
          <c:spPr>
            <a:ln>
              <a:solidFill>
                <a:srgbClr val="E70803"/>
              </a:solidFill>
            </a:ln>
          </c:spPr>
          <c:marker>
            <c:spPr>
              <a:ln>
                <a:solidFill>
                  <a:srgbClr val="E70803"/>
                </a:solidFill>
              </a:ln>
            </c:spPr>
          </c:marker>
          <c:val>
            <c:numRef>
              <c:f>Sheet1!$H$3:$H$5</c:f>
              <c:numCache>
                <c:formatCode>General</c:formatCode>
                <c:ptCount val="3"/>
                <c:pt idx="0">
                  <c:v>3</c:v>
                </c:pt>
                <c:pt idx="1">
                  <c:v>11</c:v>
                </c:pt>
                <c:pt idx="2">
                  <c:v>37</c:v>
                </c:pt>
              </c:numCache>
            </c:numRef>
          </c:val>
          <c:smooth val="0"/>
        </c:ser>
        <c:dLbls>
          <c:showLegendKey val="0"/>
          <c:showVal val="0"/>
          <c:showCatName val="0"/>
          <c:showSerName val="0"/>
          <c:showPercent val="0"/>
          <c:showBubbleSize val="0"/>
        </c:dLbls>
        <c:marker val="1"/>
        <c:smooth val="0"/>
        <c:axId val="91069056"/>
        <c:axId val="91075328"/>
      </c:lineChart>
      <c:catAx>
        <c:axId val="91069056"/>
        <c:scaling>
          <c:orientation val="minMax"/>
        </c:scaling>
        <c:delete val="0"/>
        <c:axPos val="b"/>
        <c:majorTickMark val="out"/>
        <c:minorTickMark val="none"/>
        <c:tickLblPos val="nextTo"/>
        <c:crossAx val="91075328"/>
        <c:crosses val="autoZero"/>
        <c:auto val="1"/>
        <c:lblAlgn val="ctr"/>
        <c:lblOffset val="100"/>
        <c:noMultiLvlLbl val="0"/>
      </c:catAx>
      <c:valAx>
        <c:axId val="91075328"/>
        <c:scaling>
          <c:orientation val="minMax"/>
        </c:scaling>
        <c:delete val="0"/>
        <c:axPos val="l"/>
        <c:majorGridlines/>
        <c:numFmt formatCode="General" sourceLinked="1"/>
        <c:majorTickMark val="out"/>
        <c:minorTickMark val="none"/>
        <c:tickLblPos val="nextTo"/>
        <c:crossAx val="91069056"/>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5FF63-301B-6547-A4D8-064F7D9EFBDA}"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0206A9E-59D8-E441-BE2F-CDADF7B98BD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Elicit</a:t>
          </a:r>
          <a:endParaRPr lang="en-US" dirty="0"/>
        </a:p>
      </dgm:t>
    </dgm:pt>
    <dgm:pt modelId="{A4623C77-8FFA-B54B-A260-CF70A64D13AA}" type="parTrans" cxnId="{3D4C689A-02D5-514D-8D44-41C68C87AEF7}">
      <dgm:prSet/>
      <dgm:spPr/>
      <dgm:t>
        <a:bodyPr/>
        <a:lstStyle/>
        <a:p>
          <a:endParaRPr lang="en-US"/>
        </a:p>
      </dgm:t>
    </dgm:pt>
    <dgm:pt modelId="{C1DE5E88-9446-A746-8385-B180A46541FF}" type="sibTrans" cxnId="{3D4C689A-02D5-514D-8D44-41C68C87AEF7}">
      <dgm:prSet/>
      <dgm:spPr/>
      <dgm:t>
        <a:bodyPr/>
        <a:lstStyle/>
        <a:p>
          <a:endParaRPr lang="en-US"/>
        </a:p>
      </dgm:t>
    </dgm:pt>
    <dgm:pt modelId="{C23A1BBF-2AA5-7844-AC78-E3F06A0019E1}">
      <dgm:prSet phldrT="[Text]"/>
      <dgm:spPr/>
      <dgm:t>
        <a:bodyPr/>
        <a:lstStyle/>
        <a:p>
          <a:endParaRPr lang="en-US" dirty="0"/>
        </a:p>
      </dgm:t>
    </dgm:pt>
    <dgm:pt modelId="{6DCC39EF-60BB-4C49-9457-E7AF871BABB0}" type="parTrans" cxnId="{61719013-3F83-9841-B9C0-F1CB7993B6F4}">
      <dgm:prSet/>
      <dgm:spPr/>
      <dgm:t>
        <a:bodyPr/>
        <a:lstStyle/>
        <a:p>
          <a:endParaRPr lang="en-US"/>
        </a:p>
      </dgm:t>
    </dgm:pt>
    <dgm:pt modelId="{1DA271B1-CCD7-354B-B2F3-E344565C576A}" type="sibTrans" cxnId="{61719013-3F83-9841-B9C0-F1CB7993B6F4}">
      <dgm:prSet/>
      <dgm:spPr/>
      <dgm:t>
        <a:bodyPr/>
        <a:lstStyle/>
        <a:p>
          <a:endParaRPr lang="en-US"/>
        </a:p>
      </dgm:t>
    </dgm:pt>
    <dgm:pt modelId="{55EECA56-04A1-F548-B59F-438DC48CD794}">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Analyze</a:t>
          </a:r>
          <a:endParaRPr lang="en-US" dirty="0"/>
        </a:p>
      </dgm:t>
    </dgm:pt>
    <dgm:pt modelId="{276D6226-D4DE-1942-BE43-D071832E2828}" type="parTrans" cxnId="{BEA482B5-85A3-D64F-8291-15835DB0D45A}">
      <dgm:prSet/>
      <dgm:spPr/>
      <dgm:t>
        <a:bodyPr/>
        <a:lstStyle/>
        <a:p>
          <a:endParaRPr lang="en-US"/>
        </a:p>
      </dgm:t>
    </dgm:pt>
    <dgm:pt modelId="{CFDD0B35-9BAC-1844-AFDF-FF01335C3FC1}" type="sibTrans" cxnId="{BEA482B5-85A3-D64F-8291-15835DB0D45A}">
      <dgm:prSet/>
      <dgm:spPr/>
      <dgm:t>
        <a:bodyPr/>
        <a:lstStyle/>
        <a:p>
          <a:endParaRPr lang="en-US"/>
        </a:p>
      </dgm:t>
    </dgm:pt>
    <dgm:pt modelId="{DF33F2D1-8DD9-6141-84D5-FE9639390A5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Document</a:t>
          </a:r>
          <a:endParaRPr lang="en-US" dirty="0"/>
        </a:p>
      </dgm:t>
    </dgm:pt>
    <dgm:pt modelId="{36B1A0B8-D9A7-1A47-A929-83F07FF63CC8}" type="parTrans" cxnId="{D7420F3F-BCE9-BA43-8C01-D1B04623F3ED}">
      <dgm:prSet/>
      <dgm:spPr/>
      <dgm:t>
        <a:bodyPr/>
        <a:lstStyle/>
        <a:p>
          <a:endParaRPr lang="en-US"/>
        </a:p>
      </dgm:t>
    </dgm:pt>
    <dgm:pt modelId="{484F77DA-A4BB-794F-BDCA-BBB73DF3EE2A}" type="sibTrans" cxnId="{D7420F3F-BCE9-BA43-8C01-D1B04623F3ED}">
      <dgm:prSet/>
      <dgm:spPr/>
      <dgm:t>
        <a:bodyPr/>
        <a:lstStyle/>
        <a:p>
          <a:endParaRPr lang="en-US"/>
        </a:p>
      </dgm:t>
    </dgm:pt>
    <dgm:pt modelId="{242C2A9C-ED26-B742-9A25-4184E4EE1AF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Verify</a:t>
          </a:r>
          <a:endParaRPr lang="en-US" dirty="0"/>
        </a:p>
      </dgm:t>
    </dgm:pt>
    <dgm:pt modelId="{3335C1C1-9ED4-0B4A-8F10-1675E8264A84}" type="parTrans" cxnId="{B9CE48EE-9F65-DA46-93FA-C3D86263AF65}">
      <dgm:prSet/>
      <dgm:spPr/>
      <dgm:t>
        <a:bodyPr/>
        <a:lstStyle/>
        <a:p>
          <a:endParaRPr lang="en-US"/>
        </a:p>
      </dgm:t>
    </dgm:pt>
    <dgm:pt modelId="{0B46668B-5D47-104C-B2B3-82148E578E3D}" type="sibTrans" cxnId="{B9CE48EE-9F65-DA46-93FA-C3D86263AF65}">
      <dgm:prSet/>
      <dgm:spPr/>
      <dgm:t>
        <a:bodyPr/>
        <a:lstStyle/>
        <a:p>
          <a:endParaRPr lang="en-US"/>
        </a:p>
      </dgm:t>
    </dgm:pt>
    <dgm:pt modelId="{56163368-95F6-9443-BA77-6D69A2252BE9}">
      <dgm:prSet phldrT="[Text]"/>
      <dgm:spPr/>
      <dgm:t>
        <a:bodyPr/>
        <a:lstStyle/>
        <a:p>
          <a:endParaRPr lang="en-US" dirty="0"/>
        </a:p>
      </dgm:t>
    </dgm:pt>
    <dgm:pt modelId="{C860FFD6-F047-4246-AF97-DB9267151EA0}" type="parTrans" cxnId="{9B90811E-BC92-F64D-8A47-05CEAF620CBF}">
      <dgm:prSet/>
      <dgm:spPr/>
      <dgm:t>
        <a:bodyPr/>
        <a:lstStyle/>
        <a:p>
          <a:endParaRPr lang="en-US"/>
        </a:p>
      </dgm:t>
    </dgm:pt>
    <dgm:pt modelId="{3C867F24-34D4-784C-A95D-730BD4C8DA48}" type="sibTrans" cxnId="{9B90811E-BC92-F64D-8A47-05CEAF620CBF}">
      <dgm:prSet/>
      <dgm:spPr/>
      <dgm:t>
        <a:bodyPr/>
        <a:lstStyle/>
        <a:p>
          <a:endParaRPr lang="en-US"/>
        </a:p>
      </dgm:t>
    </dgm:pt>
    <dgm:pt modelId="{9B8BA920-2B52-8E4F-AD75-7CF6446580FC}">
      <dgm:prSet phldrT="[Text]"/>
      <dgm:spPr/>
      <dgm:t>
        <a:bodyPr/>
        <a:lstStyle/>
        <a:p>
          <a:endParaRPr lang="en-US" dirty="0"/>
        </a:p>
      </dgm:t>
    </dgm:pt>
    <dgm:pt modelId="{0FF4FDD2-7318-0E46-A4A8-6BD194BC25AF}" type="parTrans" cxnId="{9C5B6EC2-5E68-6E4F-983B-390462CC3E27}">
      <dgm:prSet/>
      <dgm:spPr/>
      <dgm:t>
        <a:bodyPr/>
        <a:lstStyle/>
        <a:p>
          <a:endParaRPr lang="en-US"/>
        </a:p>
      </dgm:t>
    </dgm:pt>
    <dgm:pt modelId="{F11E9646-75CF-8342-A013-A9832D067507}" type="sibTrans" cxnId="{9C5B6EC2-5E68-6E4F-983B-390462CC3E27}">
      <dgm:prSet/>
      <dgm:spPr/>
      <dgm:t>
        <a:bodyPr/>
        <a:lstStyle/>
        <a:p>
          <a:endParaRPr lang="en-US"/>
        </a:p>
      </dgm:t>
    </dgm:pt>
    <dgm:pt modelId="{E1CCE141-0AD4-7C43-B668-DBC615F5A676}" type="pres">
      <dgm:prSet presAssocID="{9E25FF63-301B-6547-A4D8-064F7D9EFBDA}" presName="rootnode" presStyleCnt="0">
        <dgm:presLayoutVars>
          <dgm:chMax/>
          <dgm:chPref/>
          <dgm:dir/>
          <dgm:animLvl val="lvl"/>
        </dgm:presLayoutVars>
      </dgm:prSet>
      <dgm:spPr/>
      <dgm:t>
        <a:bodyPr/>
        <a:lstStyle/>
        <a:p>
          <a:endParaRPr lang="en-US"/>
        </a:p>
      </dgm:t>
    </dgm:pt>
    <dgm:pt modelId="{35BF4045-25C4-1442-8D6C-9AED7E4EFD99}" type="pres">
      <dgm:prSet presAssocID="{30206A9E-59D8-E441-BE2F-CDADF7B98BD7}" presName="composite" presStyleCnt="0"/>
      <dgm:spPr/>
    </dgm:pt>
    <dgm:pt modelId="{0D13EA93-3864-8B4A-A7E9-23853F77952B}" type="pres">
      <dgm:prSet presAssocID="{30206A9E-59D8-E441-BE2F-CDADF7B98BD7}" presName="bentUpArrow1" presStyleLbl="alignImgPlace1" presStyleIdx="0"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9AE296F7-D23D-4F42-85BB-AD914D56A8F1}" type="pres">
      <dgm:prSet presAssocID="{30206A9E-59D8-E441-BE2F-CDADF7B98BD7}" presName="ParentText" presStyleLbl="node1" presStyleIdx="0" presStyleCnt="4" custLinFactNeighborX="-69666" custLinFactNeighborY="6903">
        <dgm:presLayoutVars>
          <dgm:chMax val="1"/>
          <dgm:chPref val="1"/>
          <dgm:bulletEnabled val="1"/>
        </dgm:presLayoutVars>
      </dgm:prSet>
      <dgm:spPr/>
      <dgm:t>
        <a:bodyPr/>
        <a:lstStyle/>
        <a:p>
          <a:endParaRPr lang="en-US"/>
        </a:p>
      </dgm:t>
    </dgm:pt>
    <dgm:pt modelId="{56A43BDD-D6BA-3D4C-AEBB-BFA89302826C}" type="pres">
      <dgm:prSet presAssocID="{30206A9E-59D8-E441-BE2F-CDADF7B98BD7}" presName="ChildText" presStyleLbl="revTx" presStyleIdx="0" presStyleCnt="4" custLinFactNeighborX="-64561">
        <dgm:presLayoutVars>
          <dgm:chMax val="0"/>
          <dgm:chPref val="0"/>
          <dgm:bulletEnabled val="1"/>
        </dgm:presLayoutVars>
      </dgm:prSet>
      <dgm:spPr/>
      <dgm:t>
        <a:bodyPr/>
        <a:lstStyle/>
        <a:p>
          <a:endParaRPr lang="en-US"/>
        </a:p>
      </dgm:t>
    </dgm:pt>
    <dgm:pt modelId="{08F980E2-D818-A44E-8BA2-DB299AABA32A}" type="pres">
      <dgm:prSet presAssocID="{C1DE5E88-9446-A746-8385-B180A46541FF}" presName="sibTrans" presStyleCnt="0"/>
      <dgm:spPr/>
    </dgm:pt>
    <dgm:pt modelId="{6E6CD6FD-6280-1245-B08F-C3A9B5B43C36}" type="pres">
      <dgm:prSet presAssocID="{55EECA56-04A1-F548-B59F-438DC48CD794}" presName="composite" presStyleCnt="0"/>
      <dgm:spPr/>
    </dgm:pt>
    <dgm:pt modelId="{E2F59A9F-8858-C34A-BEC7-0182BBF23228}" type="pres">
      <dgm:prSet presAssocID="{55EECA56-04A1-F548-B59F-438DC48CD794}" presName="bentUpArrow1" presStyleLbl="alignImgPlace1" presStyleIdx="1"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41070F85-119A-7D46-9137-9153988A77B7}" type="pres">
      <dgm:prSet presAssocID="{55EECA56-04A1-F548-B59F-438DC48CD794}" presName="ParentText" presStyleLbl="node1" presStyleIdx="1" presStyleCnt="4" custLinFactNeighborX="-46956">
        <dgm:presLayoutVars>
          <dgm:chMax val="1"/>
          <dgm:chPref val="1"/>
          <dgm:bulletEnabled val="1"/>
        </dgm:presLayoutVars>
      </dgm:prSet>
      <dgm:spPr/>
      <dgm:t>
        <a:bodyPr/>
        <a:lstStyle/>
        <a:p>
          <a:endParaRPr lang="en-US"/>
        </a:p>
      </dgm:t>
    </dgm:pt>
    <dgm:pt modelId="{AE5A0C35-4BA2-264A-8365-91D806D20BC3}" type="pres">
      <dgm:prSet presAssocID="{55EECA56-04A1-F548-B59F-438DC48CD794}" presName="ChildText" presStyleLbl="revTx" presStyleIdx="1" presStyleCnt="4" custLinFactNeighborX="-64561">
        <dgm:presLayoutVars>
          <dgm:chMax val="0"/>
          <dgm:chPref val="0"/>
          <dgm:bulletEnabled val="1"/>
        </dgm:presLayoutVars>
      </dgm:prSet>
      <dgm:spPr/>
      <dgm:t>
        <a:bodyPr/>
        <a:lstStyle/>
        <a:p>
          <a:endParaRPr lang="en-US"/>
        </a:p>
      </dgm:t>
    </dgm:pt>
    <dgm:pt modelId="{688491AB-24BC-254E-AD2E-E7034218592F}" type="pres">
      <dgm:prSet presAssocID="{CFDD0B35-9BAC-1844-AFDF-FF01335C3FC1}" presName="sibTrans" presStyleCnt="0"/>
      <dgm:spPr/>
    </dgm:pt>
    <dgm:pt modelId="{E4378BE8-4F54-694D-8486-17E2EF8C17AC}" type="pres">
      <dgm:prSet presAssocID="{DF33F2D1-8DD9-6141-84D5-FE9639390A53}" presName="composite" presStyleCnt="0"/>
      <dgm:spPr/>
    </dgm:pt>
    <dgm:pt modelId="{712EFE8C-B926-9B47-BFA8-E01016100C37}" type="pres">
      <dgm:prSet presAssocID="{DF33F2D1-8DD9-6141-84D5-FE9639390A53}" presName="bentUpArrow1" presStyleLbl="alignImgPlace1" presStyleIdx="2"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8F76B6D5-E1C7-3B4F-9431-47E5309B9AB7}" type="pres">
      <dgm:prSet presAssocID="{DF33F2D1-8DD9-6141-84D5-FE9639390A53}" presName="ParentText" presStyleLbl="node1" presStyleIdx="2" presStyleCnt="4" custLinFactNeighborX="-46956">
        <dgm:presLayoutVars>
          <dgm:chMax val="1"/>
          <dgm:chPref val="1"/>
          <dgm:bulletEnabled val="1"/>
        </dgm:presLayoutVars>
      </dgm:prSet>
      <dgm:spPr/>
      <dgm:t>
        <a:bodyPr/>
        <a:lstStyle/>
        <a:p>
          <a:endParaRPr lang="en-US"/>
        </a:p>
      </dgm:t>
    </dgm:pt>
    <dgm:pt modelId="{D8831A77-18C4-AD49-BF37-5938797CEA7B}" type="pres">
      <dgm:prSet presAssocID="{DF33F2D1-8DD9-6141-84D5-FE9639390A53}" presName="ChildText" presStyleLbl="revTx" presStyleIdx="2" presStyleCnt="4" custLinFactNeighborX="-64561">
        <dgm:presLayoutVars>
          <dgm:chMax val="0"/>
          <dgm:chPref val="0"/>
          <dgm:bulletEnabled val="1"/>
        </dgm:presLayoutVars>
      </dgm:prSet>
      <dgm:spPr/>
      <dgm:t>
        <a:bodyPr/>
        <a:lstStyle/>
        <a:p>
          <a:endParaRPr lang="en-US"/>
        </a:p>
      </dgm:t>
    </dgm:pt>
    <dgm:pt modelId="{C19001CF-E13C-334E-B207-EDDB647C6C95}" type="pres">
      <dgm:prSet presAssocID="{484F77DA-A4BB-794F-BDCA-BBB73DF3EE2A}" presName="sibTrans" presStyleCnt="0"/>
      <dgm:spPr/>
    </dgm:pt>
    <dgm:pt modelId="{651A8C13-9EC4-684D-9504-D5378CD6291D}" type="pres">
      <dgm:prSet presAssocID="{242C2A9C-ED26-B742-9A25-4184E4EE1AF7}" presName="composite" presStyleCnt="0"/>
      <dgm:spPr/>
    </dgm:pt>
    <dgm:pt modelId="{342E038E-440B-7143-979C-D316607780DD}" type="pres">
      <dgm:prSet presAssocID="{242C2A9C-ED26-B742-9A25-4184E4EE1AF7}" presName="ParentText" presStyleLbl="node1" presStyleIdx="3" presStyleCnt="4" custLinFactNeighborX="-46956">
        <dgm:presLayoutVars>
          <dgm:chMax val="1"/>
          <dgm:chPref val="1"/>
          <dgm:bulletEnabled val="1"/>
        </dgm:presLayoutVars>
      </dgm:prSet>
      <dgm:spPr/>
      <dgm:t>
        <a:bodyPr/>
        <a:lstStyle/>
        <a:p>
          <a:endParaRPr lang="en-US"/>
        </a:p>
      </dgm:t>
    </dgm:pt>
    <dgm:pt modelId="{476A39DB-EA63-FA4B-864B-BB4A94ECA68B}" type="pres">
      <dgm:prSet presAssocID="{242C2A9C-ED26-B742-9A25-4184E4EE1AF7}" presName="FinalChildText" presStyleLbl="revTx" presStyleIdx="3" presStyleCnt="4" custLinFactNeighborX="-64561">
        <dgm:presLayoutVars>
          <dgm:chMax val="0"/>
          <dgm:chPref val="0"/>
          <dgm:bulletEnabled val="1"/>
        </dgm:presLayoutVars>
      </dgm:prSet>
      <dgm:spPr/>
      <dgm:t>
        <a:bodyPr/>
        <a:lstStyle/>
        <a:p>
          <a:endParaRPr lang="en-US"/>
        </a:p>
      </dgm:t>
    </dgm:pt>
  </dgm:ptLst>
  <dgm:cxnLst>
    <dgm:cxn modelId="{BEA482B5-85A3-D64F-8291-15835DB0D45A}" srcId="{9E25FF63-301B-6547-A4D8-064F7D9EFBDA}" destId="{55EECA56-04A1-F548-B59F-438DC48CD794}" srcOrd="1" destOrd="0" parTransId="{276D6226-D4DE-1942-BE43-D071832E2828}" sibTransId="{CFDD0B35-9BAC-1844-AFDF-FF01335C3FC1}"/>
    <dgm:cxn modelId="{21A70904-7BAB-8C4A-A43B-DEEE2AB62CFB}" type="presOf" srcId="{55EECA56-04A1-F548-B59F-438DC48CD794}" destId="{41070F85-119A-7D46-9137-9153988A77B7}" srcOrd="0" destOrd="0" presId="urn:microsoft.com/office/officeart/2005/8/layout/StepDownProcess"/>
    <dgm:cxn modelId="{9F388199-23AA-094F-A6C2-2D5A9ADFDBED}" type="presOf" srcId="{9B8BA920-2B52-8E4F-AD75-7CF6446580FC}" destId="{D8831A77-18C4-AD49-BF37-5938797CEA7B}" srcOrd="0" destOrd="0" presId="urn:microsoft.com/office/officeart/2005/8/layout/StepDownProcess"/>
    <dgm:cxn modelId="{61719013-3F83-9841-B9C0-F1CB7993B6F4}" srcId="{30206A9E-59D8-E441-BE2F-CDADF7B98BD7}" destId="{C23A1BBF-2AA5-7844-AC78-E3F06A0019E1}" srcOrd="0" destOrd="0" parTransId="{6DCC39EF-60BB-4C49-9457-E7AF871BABB0}" sibTransId="{1DA271B1-CCD7-354B-B2F3-E344565C576A}"/>
    <dgm:cxn modelId="{9B90811E-BC92-F64D-8A47-05CEAF620CBF}" srcId="{242C2A9C-ED26-B742-9A25-4184E4EE1AF7}" destId="{56163368-95F6-9443-BA77-6D69A2252BE9}" srcOrd="0" destOrd="0" parTransId="{C860FFD6-F047-4246-AF97-DB9267151EA0}" sibTransId="{3C867F24-34D4-784C-A95D-730BD4C8DA48}"/>
    <dgm:cxn modelId="{D7946C9D-022B-6C46-9389-149D06558736}" type="presOf" srcId="{242C2A9C-ED26-B742-9A25-4184E4EE1AF7}" destId="{342E038E-440B-7143-979C-D316607780DD}" srcOrd="0" destOrd="0" presId="urn:microsoft.com/office/officeart/2005/8/layout/StepDownProcess"/>
    <dgm:cxn modelId="{3D4C689A-02D5-514D-8D44-41C68C87AEF7}" srcId="{9E25FF63-301B-6547-A4D8-064F7D9EFBDA}" destId="{30206A9E-59D8-E441-BE2F-CDADF7B98BD7}" srcOrd="0" destOrd="0" parTransId="{A4623C77-8FFA-B54B-A260-CF70A64D13AA}" sibTransId="{C1DE5E88-9446-A746-8385-B180A46541FF}"/>
    <dgm:cxn modelId="{4C278763-8739-6743-9E9C-2FFA8BDF5258}" type="presOf" srcId="{9E25FF63-301B-6547-A4D8-064F7D9EFBDA}" destId="{E1CCE141-0AD4-7C43-B668-DBC615F5A676}" srcOrd="0" destOrd="0" presId="urn:microsoft.com/office/officeart/2005/8/layout/StepDownProcess"/>
    <dgm:cxn modelId="{B55E5CA1-5959-0744-B649-898D1FFB411B}" type="presOf" srcId="{56163368-95F6-9443-BA77-6D69A2252BE9}" destId="{476A39DB-EA63-FA4B-864B-BB4A94ECA68B}" srcOrd="0" destOrd="0" presId="urn:microsoft.com/office/officeart/2005/8/layout/StepDownProcess"/>
    <dgm:cxn modelId="{17EC0B11-457F-DF41-BA76-857A01FABD57}" type="presOf" srcId="{30206A9E-59D8-E441-BE2F-CDADF7B98BD7}" destId="{9AE296F7-D23D-4F42-85BB-AD914D56A8F1}" srcOrd="0" destOrd="0" presId="urn:microsoft.com/office/officeart/2005/8/layout/StepDownProcess"/>
    <dgm:cxn modelId="{6B463573-97B3-9646-83BD-D532811D7505}" type="presOf" srcId="{C23A1BBF-2AA5-7844-AC78-E3F06A0019E1}" destId="{56A43BDD-D6BA-3D4C-AEBB-BFA89302826C}" srcOrd="0" destOrd="0" presId="urn:microsoft.com/office/officeart/2005/8/layout/StepDownProcess"/>
    <dgm:cxn modelId="{9C5B6EC2-5E68-6E4F-983B-390462CC3E27}" srcId="{DF33F2D1-8DD9-6141-84D5-FE9639390A53}" destId="{9B8BA920-2B52-8E4F-AD75-7CF6446580FC}" srcOrd="0" destOrd="0" parTransId="{0FF4FDD2-7318-0E46-A4A8-6BD194BC25AF}" sibTransId="{F11E9646-75CF-8342-A013-A9832D067507}"/>
    <dgm:cxn modelId="{69F84DD4-EFEF-FF48-AAD4-4CD6C6A78774}" type="presOf" srcId="{DF33F2D1-8DD9-6141-84D5-FE9639390A53}" destId="{8F76B6D5-E1C7-3B4F-9431-47E5309B9AB7}" srcOrd="0" destOrd="0" presId="urn:microsoft.com/office/officeart/2005/8/layout/StepDownProcess"/>
    <dgm:cxn modelId="{D7420F3F-BCE9-BA43-8C01-D1B04623F3ED}" srcId="{9E25FF63-301B-6547-A4D8-064F7D9EFBDA}" destId="{DF33F2D1-8DD9-6141-84D5-FE9639390A53}" srcOrd="2" destOrd="0" parTransId="{36B1A0B8-D9A7-1A47-A929-83F07FF63CC8}" sibTransId="{484F77DA-A4BB-794F-BDCA-BBB73DF3EE2A}"/>
    <dgm:cxn modelId="{B9CE48EE-9F65-DA46-93FA-C3D86263AF65}" srcId="{9E25FF63-301B-6547-A4D8-064F7D9EFBDA}" destId="{242C2A9C-ED26-B742-9A25-4184E4EE1AF7}" srcOrd="3" destOrd="0" parTransId="{3335C1C1-9ED4-0B4A-8F10-1675E8264A84}" sibTransId="{0B46668B-5D47-104C-B2B3-82148E578E3D}"/>
    <dgm:cxn modelId="{7886DC0F-2227-DA4A-8ABE-876D80DC2B5E}" type="presParOf" srcId="{E1CCE141-0AD4-7C43-B668-DBC615F5A676}" destId="{35BF4045-25C4-1442-8D6C-9AED7E4EFD99}" srcOrd="0" destOrd="0" presId="urn:microsoft.com/office/officeart/2005/8/layout/StepDownProcess"/>
    <dgm:cxn modelId="{85890A22-B114-0B46-B8CA-2BA1981314A5}" type="presParOf" srcId="{35BF4045-25C4-1442-8D6C-9AED7E4EFD99}" destId="{0D13EA93-3864-8B4A-A7E9-23853F77952B}" srcOrd="0" destOrd="0" presId="urn:microsoft.com/office/officeart/2005/8/layout/StepDownProcess"/>
    <dgm:cxn modelId="{5D641113-5E3C-5648-A8EF-3046AD989413}" type="presParOf" srcId="{35BF4045-25C4-1442-8D6C-9AED7E4EFD99}" destId="{9AE296F7-D23D-4F42-85BB-AD914D56A8F1}" srcOrd="1" destOrd="0" presId="urn:microsoft.com/office/officeart/2005/8/layout/StepDownProcess"/>
    <dgm:cxn modelId="{B29BD776-0D1B-2E4E-8322-3E4998B032A9}" type="presParOf" srcId="{35BF4045-25C4-1442-8D6C-9AED7E4EFD99}" destId="{56A43BDD-D6BA-3D4C-AEBB-BFA89302826C}" srcOrd="2" destOrd="0" presId="urn:microsoft.com/office/officeart/2005/8/layout/StepDownProcess"/>
    <dgm:cxn modelId="{26AB47D8-4784-2645-A51A-0C0DC3E29AE7}" type="presParOf" srcId="{E1CCE141-0AD4-7C43-B668-DBC615F5A676}" destId="{08F980E2-D818-A44E-8BA2-DB299AABA32A}" srcOrd="1" destOrd="0" presId="urn:microsoft.com/office/officeart/2005/8/layout/StepDownProcess"/>
    <dgm:cxn modelId="{63131BD1-3723-3E48-816E-F9231629E385}" type="presParOf" srcId="{E1CCE141-0AD4-7C43-B668-DBC615F5A676}" destId="{6E6CD6FD-6280-1245-B08F-C3A9B5B43C36}" srcOrd="2" destOrd="0" presId="urn:microsoft.com/office/officeart/2005/8/layout/StepDownProcess"/>
    <dgm:cxn modelId="{51F56570-6DD9-4E4E-9F52-E17B6926E032}" type="presParOf" srcId="{6E6CD6FD-6280-1245-B08F-C3A9B5B43C36}" destId="{E2F59A9F-8858-C34A-BEC7-0182BBF23228}" srcOrd="0" destOrd="0" presId="urn:microsoft.com/office/officeart/2005/8/layout/StepDownProcess"/>
    <dgm:cxn modelId="{9C6A469F-6BEB-4C48-8B52-22C7EF0EAEF5}" type="presParOf" srcId="{6E6CD6FD-6280-1245-B08F-C3A9B5B43C36}" destId="{41070F85-119A-7D46-9137-9153988A77B7}" srcOrd="1" destOrd="0" presId="urn:microsoft.com/office/officeart/2005/8/layout/StepDownProcess"/>
    <dgm:cxn modelId="{ECE844AB-1438-3D40-B114-9C8DB16CC84D}" type="presParOf" srcId="{6E6CD6FD-6280-1245-B08F-C3A9B5B43C36}" destId="{AE5A0C35-4BA2-264A-8365-91D806D20BC3}" srcOrd="2" destOrd="0" presId="urn:microsoft.com/office/officeart/2005/8/layout/StepDownProcess"/>
    <dgm:cxn modelId="{73D8BF44-9B1E-A74E-BC34-16D1B4949057}" type="presParOf" srcId="{E1CCE141-0AD4-7C43-B668-DBC615F5A676}" destId="{688491AB-24BC-254E-AD2E-E7034218592F}" srcOrd="3" destOrd="0" presId="urn:microsoft.com/office/officeart/2005/8/layout/StepDownProcess"/>
    <dgm:cxn modelId="{5F5D4234-286D-D849-BE54-B5E43BA1CD94}" type="presParOf" srcId="{E1CCE141-0AD4-7C43-B668-DBC615F5A676}" destId="{E4378BE8-4F54-694D-8486-17E2EF8C17AC}" srcOrd="4" destOrd="0" presId="urn:microsoft.com/office/officeart/2005/8/layout/StepDownProcess"/>
    <dgm:cxn modelId="{00A78731-11A5-9C47-82CD-4BFDAA882B65}" type="presParOf" srcId="{E4378BE8-4F54-694D-8486-17E2EF8C17AC}" destId="{712EFE8C-B926-9B47-BFA8-E01016100C37}" srcOrd="0" destOrd="0" presId="urn:microsoft.com/office/officeart/2005/8/layout/StepDownProcess"/>
    <dgm:cxn modelId="{190B2A17-180B-904F-AAB0-15CDB4519486}" type="presParOf" srcId="{E4378BE8-4F54-694D-8486-17E2EF8C17AC}" destId="{8F76B6D5-E1C7-3B4F-9431-47E5309B9AB7}" srcOrd="1" destOrd="0" presId="urn:microsoft.com/office/officeart/2005/8/layout/StepDownProcess"/>
    <dgm:cxn modelId="{0A48FF5F-206E-9642-AF20-AD2FC47703CB}" type="presParOf" srcId="{E4378BE8-4F54-694D-8486-17E2EF8C17AC}" destId="{D8831A77-18C4-AD49-BF37-5938797CEA7B}" srcOrd="2" destOrd="0" presId="urn:microsoft.com/office/officeart/2005/8/layout/StepDownProcess"/>
    <dgm:cxn modelId="{410D1BFC-4116-754D-9823-93CFA36A1300}" type="presParOf" srcId="{E1CCE141-0AD4-7C43-B668-DBC615F5A676}" destId="{C19001CF-E13C-334E-B207-EDDB647C6C95}" srcOrd="5" destOrd="0" presId="urn:microsoft.com/office/officeart/2005/8/layout/StepDownProcess"/>
    <dgm:cxn modelId="{727D50D5-318F-864A-98D4-7C6A518D400A}" type="presParOf" srcId="{E1CCE141-0AD4-7C43-B668-DBC615F5A676}" destId="{651A8C13-9EC4-684D-9504-D5378CD6291D}" srcOrd="6" destOrd="0" presId="urn:microsoft.com/office/officeart/2005/8/layout/StepDownProcess"/>
    <dgm:cxn modelId="{89654FE8-E638-2E4F-84ED-83BEE3F09961}" type="presParOf" srcId="{651A8C13-9EC4-684D-9504-D5378CD6291D}" destId="{342E038E-440B-7143-979C-D316607780DD}" srcOrd="0" destOrd="0" presId="urn:microsoft.com/office/officeart/2005/8/layout/StepDownProcess"/>
    <dgm:cxn modelId="{E39F5B6A-92C9-FD4F-9183-408B020FABFF}" type="presParOf" srcId="{651A8C13-9EC4-684D-9504-D5378CD6291D}" destId="{476A39DB-EA63-FA4B-864B-BB4A94ECA68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FF63-301B-6547-A4D8-064F7D9EFBDA}"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0206A9E-59D8-E441-BE2F-CDADF7B98BD7}">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Design</a:t>
          </a:r>
          <a:endParaRPr lang="en-US" sz="2000" dirty="0"/>
        </a:p>
      </dgm:t>
    </dgm:pt>
    <dgm:pt modelId="{A4623C77-8FFA-B54B-A260-CF70A64D13AA}" type="parTrans" cxnId="{3D4C689A-02D5-514D-8D44-41C68C87AEF7}">
      <dgm:prSet/>
      <dgm:spPr/>
      <dgm:t>
        <a:bodyPr/>
        <a:lstStyle/>
        <a:p>
          <a:endParaRPr lang="en-US"/>
        </a:p>
      </dgm:t>
    </dgm:pt>
    <dgm:pt modelId="{C1DE5E88-9446-A746-8385-B180A46541FF}" type="sibTrans" cxnId="{3D4C689A-02D5-514D-8D44-41C68C87AEF7}">
      <dgm:prSet/>
      <dgm:spPr/>
      <dgm:t>
        <a:bodyPr/>
        <a:lstStyle/>
        <a:p>
          <a:endParaRPr lang="en-US"/>
        </a:p>
      </dgm:t>
    </dgm:pt>
    <dgm:pt modelId="{55EECA56-04A1-F548-B59F-438DC48CD794}">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Peer Review</a:t>
          </a:r>
          <a:endParaRPr lang="en-US" sz="2000" dirty="0"/>
        </a:p>
      </dgm:t>
    </dgm:pt>
    <dgm:pt modelId="{276D6226-D4DE-1942-BE43-D071832E2828}" type="parTrans" cxnId="{BEA482B5-85A3-D64F-8291-15835DB0D45A}">
      <dgm:prSet/>
      <dgm:spPr/>
      <dgm:t>
        <a:bodyPr/>
        <a:lstStyle/>
        <a:p>
          <a:endParaRPr lang="en-US"/>
        </a:p>
      </dgm:t>
    </dgm:pt>
    <dgm:pt modelId="{CFDD0B35-9BAC-1844-AFDF-FF01335C3FC1}" type="sibTrans" cxnId="{BEA482B5-85A3-D64F-8291-15835DB0D45A}">
      <dgm:prSet/>
      <dgm:spPr/>
      <dgm:t>
        <a:bodyPr/>
        <a:lstStyle/>
        <a:p>
          <a:endParaRPr lang="en-US"/>
        </a:p>
      </dgm:t>
    </dgm:pt>
    <dgm:pt modelId="{DF33F2D1-8DD9-6141-84D5-FE9639390A53}">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Client Feedback</a:t>
          </a:r>
          <a:endParaRPr lang="en-US" sz="2000" dirty="0"/>
        </a:p>
      </dgm:t>
    </dgm:pt>
    <dgm:pt modelId="{36B1A0B8-D9A7-1A47-A929-83F07FF63CC8}" type="parTrans" cxnId="{D7420F3F-BCE9-BA43-8C01-D1B04623F3ED}">
      <dgm:prSet/>
      <dgm:spPr/>
      <dgm:t>
        <a:bodyPr/>
        <a:lstStyle/>
        <a:p>
          <a:endParaRPr lang="en-US"/>
        </a:p>
      </dgm:t>
    </dgm:pt>
    <dgm:pt modelId="{484F77DA-A4BB-794F-BDCA-BBB73DF3EE2A}" type="sibTrans" cxnId="{D7420F3F-BCE9-BA43-8C01-D1B04623F3ED}">
      <dgm:prSet/>
      <dgm:spPr/>
      <dgm:t>
        <a:bodyPr/>
        <a:lstStyle/>
        <a:p>
          <a:endParaRPr lang="en-US"/>
        </a:p>
      </dgm:t>
    </dgm:pt>
    <dgm:pt modelId="{242C2A9C-ED26-B742-9A25-4184E4EE1AF7}">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Architecture Design Evaluation Workshop</a:t>
          </a:r>
          <a:endParaRPr lang="en-US" sz="2000" dirty="0"/>
        </a:p>
      </dgm:t>
    </dgm:pt>
    <dgm:pt modelId="{3335C1C1-9ED4-0B4A-8F10-1675E8264A84}" type="parTrans" cxnId="{B9CE48EE-9F65-DA46-93FA-C3D86263AF65}">
      <dgm:prSet/>
      <dgm:spPr/>
      <dgm:t>
        <a:bodyPr/>
        <a:lstStyle/>
        <a:p>
          <a:endParaRPr lang="en-US"/>
        </a:p>
      </dgm:t>
    </dgm:pt>
    <dgm:pt modelId="{0B46668B-5D47-104C-B2B3-82148E578E3D}" type="sibTrans" cxnId="{B9CE48EE-9F65-DA46-93FA-C3D86263AF65}">
      <dgm:prSet/>
      <dgm:spPr/>
      <dgm:t>
        <a:bodyPr/>
        <a:lstStyle/>
        <a:p>
          <a:endParaRPr lang="en-US"/>
        </a:p>
      </dgm:t>
    </dgm:pt>
    <dgm:pt modelId="{56163368-95F6-9443-BA77-6D69A2252BE9}">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Documentation and Issue Analysis</a:t>
          </a:r>
          <a:endParaRPr lang="en-US" sz="2000" dirty="0"/>
        </a:p>
      </dgm:t>
    </dgm:pt>
    <dgm:pt modelId="{C860FFD6-F047-4246-AF97-DB9267151EA0}" type="parTrans" cxnId="{9B90811E-BC92-F64D-8A47-05CEAF620CBF}">
      <dgm:prSet/>
      <dgm:spPr/>
      <dgm:t>
        <a:bodyPr/>
        <a:lstStyle/>
        <a:p>
          <a:endParaRPr lang="en-US"/>
        </a:p>
      </dgm:t>
    </dgm:pt>
    <dgm:pt modelId="{3C867F24-34D4-784C-A95D-730BD4C8DA48}" type="sibTrans" cxnId="{9B90811E-BC92-F64D-8A47-05CEAF620CBF}">
      <dgm:prSet/>
      <dgm:spPr/>
      <dgm:t>
        <a:bodyPr/>
        <a:lstStyle/>
        <a:p>
          <a:endParaRPr lang="en-US"/>
        </a:p>
      </dgm:t>
    </dgm:pt>
    <dgm:pt modelId="{E1CCE141-0AD4-7C43-B668-DBC615F5A676}" type="pres">
      <dgm:prSet presAssocID="{9E25FF63-301B-6547-A4D8-064F7D9EFBDA}" presName="rootnode" presStyleCnt="0">
        <dgm:presLayoutVars>
          <dgm:chMax/>
          <dgm:chPref/>
          <dgm:dir/>
          <dgm:animLvl val="lvl"/>
        </dgm:presLayoutVars>
      </dgm:prSet>
      <dgm:spPr/>
      <dgm:t>
        <a:bodyPr/>
        <a:lstStyle/>
        <a:p>
          <a:endParaRPr lang="en-US"/>
        </a:p>
      </dgm:t>
    </dgm:pt>
    <dgm:pt modelId="{35BF4045-25C4-1442-8D6C-9AED7E4EFD99}" type="pres">
      <dgm:prSet presAssocID="{30206A9E-59D8-E441-BE2F-CDADF7B98BD7}" presName="composite" presStyleCnt="0"/>
      <dgm:spPr/>
      <dgm:t>
        <a:bodyPr/>
        <a:lstStyle/>
        <a:p>
          <a:endParaRPr lang="en-US"/>
        </a:p>
      </dgm:t>
    </dgm:pt>
    <dgm:pt modelId="{0D13EA93-3864-8B4A-A7E9-23853F77952B}" type="pres">
      <dgm:prSet presAssocID="{30206A9E-59D8-E441-BE2F-CDADF7B98BD7}" presName="bentUpArrow1" presStyleLbl="alignImgPlace1" presStyleIdx="0"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9AE296F7-D23D-4F42-85BB-AD914D56A8F1}" type="pres">
      <dgm:prSet presAssocID="{30206A9E-59D8-E441-BE2F-CDADF7B98BD7}" presName="ParentText" presStyleLbl="node1" presStyleIdx="0" presStyleCnt="5" custScaleX="221093" custLinFactNeighborX="-24388" custLinFactNeighborY="6903">
        <dgm:presLayoutVars>
          <dgm:chMax val="1"/>
          <dgm:chPref val="1"/>
          <dgm:bulletEnabled val="1"/>
        </dgm:presLayoutVars>
      </dgm:prSet>
      <dgm:spPr/>
      <dgm:t>
        <a:bodyPr/>
        <a:lstStyle/>
        <a:p>
          <a:endParaRPr lang="en-US"/>
        </a:p>
      </dgm:t>
    </dgm:pt>
    <dgm:pt modelId="{56A43BDD-D6BA-3D4C-AEBB-BFA89302826C}" type="pres">
      <dgm:prSet presAssocID="{30206A9E-59D8-E441-BE2F-CDADF7B98BD7}" presName="ChildText" presStyleLbl="revTx" presStyleIdx="0" presStyleCnt="4" custLinFactNeighborX="-64561">
        <dgm:presLayoutVars>
          <dgm:chMax val="0"/>
          <dgm:chPref val="0"/>
          <dgm:bulletEnabled val="1"/>
        </dgm:presLayoutVars>
      </dgm:prSet>
      <dgm:spPr/>
      <dgm:t>
        <a:bodyPr/>
        <a:lstStyle/>
        <a:p>
          <a:endParaRPr lang="en-US"/>
        </a:p>
      </dgm:t>
    </dgm:pt>
    <dgm:pt modelId="{08F980E2-D818-A44E-8BA2-DB299AABA32A}" type="pres">
      <dgm:prSet presAssocID="{C1DE5E88-9446-A746-8385-B180A46541FF}" presName="sibTrans" presStyleCnt="0"/>
      <dgm:spPr/>
      <dgm:t>
        <a:bodyPr/>
        <a:lstStyle/>
        <a:p>
          <a:endParaRPr lang="en-US"/>
        </a:p>
      </dgm:t>
    </dgm:pt>
    <dgm:pt modelId="{6E6CD6FD-6280-1245-B08F-C3A9B5B43C36}" type="pres">
      <dgm:prSet presAssocID="{55EECA56-04A1-F548-B59F-438DC48CD794}" presName="composite" presStyleCnt="0"/>
      <dgm:spPr/>
      <dgm:t>
        <a:bodyPr/>
        <a:lstStyle/>
        <a:p>
          <a:endParaRPr lang="en-US"/>
        </a:p>
      </dgm:t>
    </dgm:pt>
    <dgm:pt modelId="{E2F59A9F-8858-C34A-BEC7-0182BBF23228}" type="pres">
      <dgm:prSet presAssocID="{55EECA56-04A1-F548-B59F-438DC48CD794}" presName="bentUpArrow1" presStyleLbl="alignImgPlace1" presStyleIdx="1"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41070F85-119A-7D46-9137-9153988A77B7}" type="pres">
      <dgm:prSet presAssocID="{55EECA56-04A1-F548-B59F-438DC48CD794}" presName="ParentText" presStyleLbl="node1" presStyleIdx="1" presStyleCnt="5" custScaleX="207676" custLinFactNeighborX="-15711">
        <dgm:presLayoutVars>
          <dgm:chMax val="1"/>
          <dgm:chPref val="1"/>
          <dgm:bulletEnabled val="1"/>
        </dgm:presLayoutVars>
      </dgm:prSet>
      <dgm:spPr/>
      <dgm:t>
        <a:bodyPr/>
        <a:lstStyle/>
        <a:p>
          <a:endParaRPr lang="en-US"/>
        </a:p>
      </dgm:t>
    </dgm:pt>
    <dgm:pt modelId="{AE5A0C35-4BA2-264A-8365-91D806D20BC3}" type="pres">
      <dgm:prSet presAssocID="{55EECA56-04A1-F548-B59F-438DC48CD794}" presName="ChildText" presStyleLbl="revTx" presStyleIdx="1" presStyleCnt="4" custLinFactNeighborX="-64561">
        <dgm:presLayoutVars>
          <dgm:chMax val="0"/>
          <dgm:chPref val="0"/>
          <dgm:bulletEnabled val="1"/>
        </dgm:presLayoutVars>
      </dgm:prSet>
      <dgm:spPr/>
      <dgm:t>
        <a:bodyPr/>
        <a:lstStyle/>
        <a:p>
          <a:endParaRPr lang="en-US"/>
        </a:p>
      </dgm:t>
    </dgm:pt>
    <dgm:pt modelId="{688491AB-24BC-254E-AD2E-E7034218592F}" type="pres">
      <dgm:prSet presAssocID="{CFDD0B35-9BAC-1844-AFDF-FF01335C3FC1}" presName="sibTrans" presStyleCnt="0"/>
      <dgm:spPr/>
      <dgm:t>
        <a:bodyPr/>
        <a:lstStyle/>
        <a:p>
          <a:endParaRPr lang="en-US"/>
        </a:p>
      </dgm:t>
    </dgm:pt>
    <dgm:pt modelId="{E4378BE8-4F54-694D-8486-17E2EF8C17AC}" type="pres">
      <dgm:prSet presAssocID="{DF33F2D1-8DD9-6141-84D5-FE9639390A53}" presName="composite" presStyleCnt="0"/>
      <dgm:spPr/>
      <dgm:t>
        <a:bodyPr/>
        <a:lstStyle/>
        <a:p>
          <a:endParaRPr lang="en-US"/>
        </a:p>
      </dgm:t>
    </dgm:pt>
    <dgm:pt modelId="{712EFE8C-B926-9B47-BFA8-E01016100C37}" type="pres">
      <dgm:prSet presAssocID="{DF33F2D1-8DD9-6141-84D5-FE9639390A53}" presName="bentUpArrow1" presStyleLbl="alignImgPlace1" presStyleIdx="2"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8F76B6D5-E1C7-3B4F-9431-47E5309B9AB7}" type="pres">
      <dgm:prSet presAssocID="{DF33F2D1-8DD9-6141-84D5-FE9639390A53}" presName="ParentText" presStyleLbl="node1" presStyleIdx="2" presStyleCnt="5" custScaleX="204799" custLinFactNeighborX="-21335">
        <dgm:presLayoutVars>
          <dgm:chMax val="1"/>
          <dgm:chPref val="1"/>
          <dgm:bulletEnabled val="1"/>
        </dgm:presLayoutVars>
      </dgm:prSet>
      <dgm:spPr/>
      <dgm:t>
        <a:bodyPr/>
        <a:lstStyle/>
        <a:p>
          <a:endParaRPr lang="en-US"/>
        </a:p>
      </dgm:t>
    </dgm:pt>
    <dgm:pt modelId="{D8831A77-18C4-AD49-BF37-5938797CEA7B}" type="pres">
      <dgm:prSet presAssocID="{DF33F2D1-8DD9-6141-84D5-FE9639390A53}" presName="ChildText" presStyleLbl="revTx" presStyleIdx="2" presStyleCnt="4" custLinFactNeighborX="-64561">
        <dgm:presLayoutVars>
          <dgm:chMax val="0"/>
          <dgm:chPref val="0"/>
          <dgm:bulletEnabled val="1"/>
        </dgm:presLayoutVars>
      </dgm:prSet>
      <dgm:spPr/>
      <dgm:t>
        <a:bodyPr/>
        <a:lstStyle/>
        <a:p>
          <a:endParaRPr lang="en-US"/>
        </a:p>
      </dgm:t>
    </dgm:pt>
    <dgm:pt modelId="{C19001CF-E13C-334E-B207-EDDB647C6C95}" type="pres">
      <dgm:prSet presAssocID="{484F77DA-A4BB-794F-BDCA-BBB73DF3EE2A}" presName="sibTrans" presStyleCnt="0"/>
      <dgm:spPr/>
      <dgm:t>
        <a:bodyPr/>
        <a:lstStyle/>
        <a:p>
          <a:endParaRPr lang="en-US"/>
        </a:p>
      </dgm:t>
    </dgm:pt>
    <dgm:pt modelId="{651A8C13-9EC4-684D-9504-D5378CD6291D}" type="pres">
      <dgm:prSet presAssocID="{242C2A9C-ED26-B742-9A25-4184E4EE1AF7}" presName="composite" presStyleCnt="0"/>
      <dgm:spPr/>
      <dgm:t>
        <a:bodyPr/>
        <a:lstStyle/>
        <a:p>
          <a:endParaRPr lang="en-US"/>
        </a:p>
      </dgm:t>
    </dgm:pt>
    <dgm:pt modelId="{E4EFDF6A-E1FC-7040-9C57-B0B0227AF591}" type="pres">
      <dgm:prSet presAssocID="{242C2A9C-ED26-B742-9A25-4184E4EE1AF7}" presName="bentUpArrow1" presStyleLbl="alignImgPlace1" presStyleIdx="3" presStyleCnt="4">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342E038E-440B-7143-979C-D316607780DD}" type="pres">
      <dgm:prSet presAssocID="{242C2A9C-ED26-B742-9A25-4184E4EE1AF7}" presName="ParentText" presStyleLbl="node1" presStyleIdx="3" presStyleCnt="5" custScaleX="227208" custLinFactNeighborX="-22367">
        <dgm:presLayoutVars>
          <dgm:chMax val="1"/>
          <dgm:chPref val="1"/>
          <dgm:bulletEnabled val="1"/>
        </dgm:presLayoutVars>
      </dgm:prSet>
      <dgm:spPr/>
      <dgm:t>
        <a:bodyPr/>
        <a:lstStyle/>
        <a:p>
          <a:endParaRPr lang="en-US"/>
        </a:p>
      </dgm:t>
    </dgm:pt>
    <dgm:pt modelId="{CA2363BB-1962-A64A-95F6-CF321331CB9F}" type="pres">
      <dgm:prSet presAssocID="{242C2A9C-ED26-B742-9A25-4184E4EE1AF7}" presName="ChildText" presStyleLbl="revTx" presStyleIdx="3" presStyleCnt="4">
        <dgm:presLayoutVars>
          <dgm:chMax val="0"/>
          <dgm:chPref val="0"/>
          <dgm:bulletEnabled val="1"/>
        </dgm:presLayoutVars>
      </dgm:prSet>
      <dgm:spPr/>
      <dgm:t>
        <a:bodyPr/>
        <a:lstStyle/>
        <a:p>
          <a:endParaRPr lang="en-US"/>
        </a:p>
      </dgm:t>
    </dgm:pt>
    <dgm:pt modelId="{C05C2FD3-0166-2241-B125-773BCA424254}" type="pres">
      <dgm:prSet presAssocID="{0B46668B-5D47-104C-B2B3-82148E578E3D}" presName="sibTrans" presStyleCnt="0"/>
      <dgm:spPr/>
      <dgm:t>
        <a:bodyPr/>
        <a:lstStyle/>
        <a:p>
          <a:endParaRPr lang="en-US"/>
        </a:p>
      </dgm:t>
    </dgm:pt>
    <dgm:pt modelId="{B8A6F105-7850-2646-94C0-387C1054E0E3}" type="pres">
      <dgm:prSet presAssocID="{56163368-95F6-9443-BA77-6D69A2252BE9}" presName="composite" presStyleCnt="0"/>
      <dgm:spPr/>
      <dgm:t>
        <a:bodyPr/>
        <a:lstStyle/>
        <a:p>
          <a:endParaRPr lang="en-US"/>
        </a:p>
      </dgm:t>
    </dgm:pt>
    <dgm:pt modelId="{543400E1-ABE9-1D49-8FD7-5EE46AA7A82C}" type="pres">
      <dgm:prSet presAssocID="{56163368-95F6-9443-BA77-6D69A2252BE9}" presName="ParentText" presStyleLbl="node1" presStyleIdx="4" presStyleCnt="5" custScaleX="198698" custLinFactNeighborX="33869">
        <dgm:presLayoutVars>
          <dgm:chMax val="1"/>
          <dgm:chPref val="1"/>
          <dgm:bulletEnabled val="1"/>
        </dgm:presLayoutVars>
      </dgm:prSet>
      <dgm:spPr/>
      <dgm:t>
        <a:bodyPr/>
        <a:lstStyle/>
        <a:p>
          <a:endParaRPr lang="en-US"/>
        </a:p>
      </dgm:t>
    </dgm:pt>
  </dgm:ptLst>
  <dgm:cxnLst>
    <dgm:cxn modelId="{BEA482B5-85A3-D64F-8291-15835DB0D45A}" srcId="{9E25FF63-301B-6547-A4D8-064F7D9EFBDA}" destId="{55EECA56-04A1-F548-B59F-438DC48CD794}" srcOrd="1" destOrd="0" parTransId="{276D6226-D4DE-1942-BE43-D071832E2828}" sibTransId="{CFDD0B35-9BAC-1844-AFDF-FF01335C3FC1}"/>
    <dgm:cxn modelId="{9B90811E-BC92-F64D-8A47-05CEAF620CBF}" srcId="{9E25FF63-301B-6547-A4D8-064F7D9EFBDA}" destId="{56163368-95F6-9443-BA77-6D69A2252BE9}" srcOrd="4" destOrd="0" parTransId="{C860FFD6-F047-4246-AF97-DB9267151EA0}" sibTransId="{3C867F24-34D4-784C-A95D-730BD4C8DA48}"/>
    <dgm:cxn modelId="{791C0C77-B4C4-014B-99FC-C04CD4BCEA1C}" type="presOf" srcId="{55EECA56-04A1-F548-B59F-438DC48CD794}" destId="{41070F85-119A-7D46-9137-9153988A77B7}" srcOrd="0" destOrd="0" presId="urn:microsoft.com/office/officeart/2005/8/layout/StepDownProcess"/>
    <dgm:cxn modelId="{9DF4911A-1BCB-2C4D-8A6F-375B331AF6CB}" type="presOf" srcId="{30206A9E-59D8-E441-BE2F-CDADF7B98BD7}" destId="{9AE296F7-D23D-4F42-85BB-AD914D56A8F1}" srcOrd="0" destOrd="0" presId="urn:microsoft.com/office/officeart/2005/8/layout/StepDownProcess"/>
    <dgm:cxn modelId="{3D4C689A-02D5-514D-8D44-41C68C87AEF7}" srcId="{9E25FF63-301B-6547-A4D8-064F7D9EFBDA}" destId="{30206A9E-59D8-E441-BE2F-CDADF7B98BD7}" srcOrd="0" destOrd="0" parTransId="{A4623C77-8FFA-B54B-A260-CF70A64D13AA}" sibTransId="{C1DE5E88-9446-A746-8385-B180A46541FF}"/>
    <dgm:cxn modelId="{0362A59E-5BFB-FB45-9D56-CE852EC0CB96}" type="presOf" srcId="{56163368-95F6-9443-BA77-6D69A2252BE9}" destId="{543400E1-ABE9-1D49-8FD7-5EE46AA7A82C}" srcOrd="0" destOrd="0" presId="urn:microsoft.com/office/officeart/2005/8/layout/StepDownProcess"/>
    <dgm:cxn modelId="{70096333-B737-4B4F-A05A-D66A59A1AE68}" type="presOf" srcId="{242C2A9C-ED26-B742-9A25-4184E4EE1AF7}" destId="{342E038E-440B-7143-979C-D316607780DD}" srcOrd="0" destOrd="0" presId="urn:microsoft.com/office/officeart/2005/8/layout/StepDownProcess"/>
    <dgm:cxn modelId="{D7420F3F-BCE9-BA43-8C01-D1B04623F3ED}" srcId="{9E25FF63-301B-6547-A4D8-064F7D9EFBDA}" destId="{DF33F2D1-8DD9-6141-84D5-FE9639390A53}" srcOrd="2" destOrd="0" parTransId="{36B1A0B8-D9A7-1A47-A929-83F07FF63CC8}" sibTransId="{484F77DA-A4BB-794F-BDCA-BBB73DF3EE2A}"/>
    <dgm:cxn modelId="{EA7F9417-45A6-A04D-AB4A-98B5F60C1B5A}" type="presOf" srcId="{9E25FF63-301B-6547-A4D8-064F7D9EFBDA}" destId="{E1CCE141-0AD4-7C43-B668-DBC615F5A676}" srcOrd="0" destOrd="0" presId="urn:microsoft.com/office/officeart/2005/8/layout/StepDownProcess"/>
    <dgm:cxn modelId="{B9CE48EE-9F65-DA46-93FA-C3D86263AF65}" srcId="{9E25FF63-301B-6547-A4D8-064F7D9EFBDA}" destId="{242C2A9C-ED26-B742-9A25-4184E4EE1AF7}" srcOrd="3" destOrd="0" parTransId="{3335C1C1-9ED4-0B4A-8F10-1675E8264A84}" sibTransId="{0B46668B-5D47-104C-B2B3-82148E578E3D}"/>
    <dgm:cxn modelId="{AB9C810A-FC1F-2744-A953-DA3B77D4961A}" type="presOf" srcId="{DF33F2D1-8DD9-6141-84D5-FE9639390A53}" destId="{8F76B6D5-E1C7-3B4F-9431-47E5309B9AB7}" srcOrd="0" destOrd="0" presId="urn:microsoft.com/office/officeart/2005/8/layout/StepDownProcess"/>
    <dgm:cxn modelId="{745F1F93-1788-BD41-B8ED-7F8141203B3B}" type="presParOf" srcId="{E1CCE141-0AD4-7C43-B668-DBC615F5A676}" destId="{35BF4045-25C4-1442-8D6C-9AED7E4EFD99}" srcOrd="0" destOrd="0" presId="urn:microsoft.com/office/officeart/2005/8/layout/StepDownProcess"/>
    <dgm:cxn modelId="{D732C921-7AF7-DB4B-894A-C7195EB01313}" type="presParOf" srcId="{35BF4045-25C4-1442-8D6C-9AED7E4EFD99}" destId="{0D13EA93-3864-8B4A-A7E9-23853F77952B}" srcOrd="0" destOrd="0" presId="urn:microsoft.com/office/officeart/2005/8/layout/StepDownProcess"/>
    <dgm:cxn modelId="{CCCAACFE-ACA1-5845-A34B-AB2844DA6CA6}" type="presParOf" srcId="{35BF4045-25C4-1442-8D6C-9AED7E4EFD99}" destId="{9AE296F7-D23D-4F42-85BB-AD914D56A8F1}" srcOrd="1" destOrd="0" presId="urn:microsoft.com/office/officeart/2005/8/layout/StepDownProcess"/>
    <dgm:cxn modelId="{AF7B96B8-85C6-7048-AC19-04F7E340837C}" type="presParOf" srcId="{35BF4045-25C4-1442-8D6C-9AED7E4EFD99}" destId="{56A43BDD-D6BA-3D4C-AEBB-BFA89302826C}" srcOrd="2" destOrd="0" presId="urn:microsoft.com/office/officeart/2005/8/layout/StepDownProcess"/>
    <dgm:cxn modelId="{EBA017ED-DE2E-5148-81DA-CFC35ED46985}" type="presParOf" srcId="{E1CCE141-0AD4-7C43-B668-DBC615F5A676}" destId="{08F980E2-D818-A44E-8BA2-DB299AABA32A}" srcOrd="1" destOrd="0" presId="urn:microsoft.com/office/officeart/2005/8/layout/StepDownProcess"/>
    <dgm:cxn modelId="{8DD2BCF1-9D4C-B240-8C08-05DBF5A86EEA}" type="presParOf" srcId="{E1CCE141-0AD4-7C43-B668-DBC615F5A676}" destId="{6E6CD6FD-6280-1245-B08F-C3A9B5B43C36}" srcOrd="2" destOrd="0" presId="urn:microsoft.com/office/officeart/2005/8/layout/StepDownProcess"/>
    <dgm:cxn modelId="{1842E308-A6C4-F642-9C86-944F8BF53192}" type="presParOf" srcId="{6E6CD6FD-6280-1245-B08F-C3A9B5B43C36}" destId="{E2F59A9F-8858-C34A-BEC7-0182BBF23228}" srcOrd="0" destOrd="0" presId="urn:microsoft.com/office/officeart/2005/8/layout/StepDownProcess"/>
    <dgm:cxn modelId="{FE1D8E30-9D89-9045-A5D0-9BC1C01CBF5B}" type="presParOf" srcId="{6E6CD6FD-6280-1245-B08F-C3A9B5B43C36}" destId="{41070F85-119A-7D46-9137-9153988A77B7}" srcOrd="1" destOrd="0" presId="urn:microsoft.com/office/officeart/2005/8/layout/StepDownProcess"/>
    <dgm:cxn modelId="{8C2E29F2-DF75-0E46-9BBF-B4CB45EE014E}" type="presParOf" srcId="{6E6CD6FD-6280-1245-B08F-C3A9B5B43C36}" destId="{AE5A0C35-4BA2-264A-8365-91D806D20BC3}" srcOrd="2" destOrd="0" presId="urn:microsoft.com/office/officeart/2005/8/layout/StepDownProcess"/>
    <dgm:cxn modelId="{48B247D4-8F75-D948-A204-7C3748015A1B}" type="presParOf" srcId="{E1CCE141-0AD4-7C43-B668-DBC615F5A676}" destId="{688491AB-24BC-254E-AD2E-E7034218592F}" srcOrd="3" destOrd="0" presId="urn:microsoft.com/office/officeart/2005/8/layout/StepDownProcess"/>
    <dgm:cxn modelId="{A9881746-9130-8F48-9759-B168279314FC}" type="presParOf" srcId="{E1CCE141-0AD4-7C43-B668-DBC615F5A676}" destId="{E4378BE8-4F54-694D-8486-17E2EF8C17AC}" srcOrd="4" destOrd="0" presId="urn:microsoft.com/office/officeart/2005/8/layout/StepDownProcess"/>
    <dgm:cxn modelId="{EA4BED7A-E85D-EB47-B200-24F465CDD45A}" type="presParOf" srcId="{E4378BE8-4F54-694D-8486-17E2EF8C17AC}" destId="{712EFE8C-B926-9B47-BFA8-E01016100C37}" srcOrd="0" destOrd="0" presId="urn:microsoft.com/office/officeart/2005/8/layout/StepDownProcess"/>
    <dgm:cxn modelId="{1F45E39E-6754-DF4E-A443-E301BEE2C426}" type="presParOf" srcId="{E4378BE8-4F54-694D-8486-17E2EF8C17AC}" destId="{8F76B6D5-E1C7-3B4F-9431-47E5309B9AB7}" srcOrd="1" destOrd="0" presId="urn:microsoft.com/office/officeart/2005/8/layout/StepDownProcess"/>
    <dgm:cxn modelId="{95AAB48E-D376-D041-9945-9D8973AD7BF7}" type="presParOf" srcId="{E4378BE8-4F54-694D-8486-17E2EF8C17AC}" destId="{D8831A77-18C4-AD49-BF37-5938797CEA7B}" srcOrd="2" destOrd="0" presId="urn:microsoft.com/office/officeart/2005/8/layout/StepDownProcess"/>
    <dgm:cxn modelId="{58CDFEA6-F55A-404D-B980-C80BBA373AED}" type="presParOf" srcId="{E1CCE141-0AD4-7C43-B668-DBC615F5A676}" destId="{C19001CF-E13C-334E-B207-EDDB647C6C95}" srcOrd="5" destOrd="0" presId="urn:microsoft.com/office/officeart/2005/8/layout/StepDownProcess"/>
    <dgm:cxn modelId="{CD1E5B6E-5357-8A47-933F-2CFA27A07B2B}" type="presParOf" srcId="{E1CCE141-0AD4-7C43-B668-DBC615F5A676}" destId="{651A8C13-9EC4-684D-9504-D5378CD6291D}" srcOrd="6" destOrd="0" presId="urn:microsoft.com/office/officeart/2005/8/layout/StepDownProcess"/>
    <dgm:cxn modelId="{4F856087-A86A-C549-84D4-77C71DDA4EDC}" type="presParOf" srcId="{651A8C13-9EC4-684D-9504-D5378CD6291D}" destId="{E4EFDF6A-E1FC-7040-9C57-B0B0227AF591}" srcOrd="0" destOrd="0" presId="urn:microsoft.com/office/officeart/2005/8/layout/StepDownProcess"/>
    <dgm:cxn modelId="{DD35752A-3166-0040-BBAB-032B9A0F6D49}" type="presParOf" srcId="{651A8C13-9EC4-684D-9504-D5378CD6291D}" destId="{342E038E-440B-7143-979C-D316607780DD}" srcOrd="1" destOrd="0" presId="urn:microsoft.com/office/officeart/2005/8/layout/StepDownProcess"/>
    <dgm:cxn modelId="{74B32F1C-E1D8-DB42-AA14-9BFE5AD66789}" type="presParOf" srcId="{651A8C13-9EC4-684D-9504-D5378CD6291D}" destId="{CA2363BB-1962-A64A-95F6-CF321331CB9F}" srcOrd="2" destOrd="0" presId="urn:microsoft.com/office/officeart/2005/8/layout/StepDownProcess"/>
    <dgm:cxn modelId="{77F3D037-5520-C54C-9605-159815B0D63E}" type="presParOf" srcId="{E1CCE141-0AD4-7C43-B668-DBC615F5A676}" destId="{C05C2FD3-0166-2241-B125-773BCA424254}" srcOrd="7" destOrd="0" presId="urn:microsoft.com/office/officeart/2005/8/layout/StepDownProcess"/>
    <dgm:cxn modelId="{3339D1E6-CCB5-F643-AACE-149DE769B05B}" type="presParOf" srcId="{E1CCE141-0AD4-7C43-B668-DBC615F5A676}" destId="{B8A6F105-7850-2646-94C0-387C1054E0E3}" srcOrd="8" destOrd="0" presId="urn:microsoft.com/office/officeart/2005/8/layout/StepDownProcess"/>
    <dgm:cxn modelId="{8AF64B4F-1DCF-8748-8168-B7D7C6133D5F}" type="presParOf" srcId="{B8A6F105-7850-2646-94C0-387C1054E0E3}" destId="{543400E1-ABE9-1D49-8FD7-5EE46AA7A82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EA93-3864-8B4A-A7E9-23853F77952B}">
      <dsp:nvSpPr>
        <dsp:cNvPr id="0" name=""/>
        <dsp:cNvSpPr/>
      </dsp:nvSpPr>
      <dsp:spPr>
        <a:xfrm rot="5400000">
          <a:off x="648624" y="1021160"/>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9AE296F7-D23D-4F42-85BB-AD914D56A8F1}">
      <dsp:nvSpPr>
        <dsp:cNvPr id="0" name=""/>
        <dsp:cNvSpPr/>
      </dsp:nvSpPr>
      <dsp:spPr>
        <a:xfrm>
          <a:off x="68173" y="99984"/>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Elicit</a:t>
          </a:r>
          <a:endParaRPr lang="en-US" sz="2200" kern="1200" dirty="0"/>
        </a:p>
      </dsp:txBody>
      <dsp:txXfrm>
        <a:off x="119768" y="151579"/>
        <a:ext cx="1406495" cy="953540"/>
      </dsp:txXfrm>
    </dsp:sp>
    <dsp:sp modelId="{56A43BDD-D6BA-3D4C-AEBB-BFA89302826C}">
      <dsp:nvSpPr>
        <dsp:cNvPr id="0" name=""/>
        <dsp:cNvSpPr/>
      </dsp:nvSpPr>
      <dsp:spPr>
        <a:xfrm>
          <a:off x="1920715" y="127822"/>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1920715" y="127822"/>
        <a:ext cx="1098001" cy="854096"/>
      </dsp:txXfrm>
    </dsp:sp>
    <dsp:sp modelId="{E2F59A9F-8858-C34A-BEC7-0182BBF23228}">
      <dsp:nvSpPr>
        <dsp:cNvPr id="0" name=""/>
        <dsp:cNvSpPr/>
      </dsp:nvSpPr>
      <dsp:spPr>
        <a:xfrm rot="5400000">
          <a:off x="1900314" y="2208218"/>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41070F85-119A-7D46-9137-9153988A77B7}">
      <dsp:nvSpPr>
        <dsp:cNvPr id="0" name=""/>
        <dsp:cNvSpPr/>
      </dsp:nvSpPr>
      <dsp:spPr>
        <a:xfrm>
          <a:off x="1662712" y="1214096"/>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Analyze</a:t>
          </a:r>
          <a:endParaRPr lang="en-US" sz="2200" kern="1200" dirty="0"/>
        </a:p>
      </dsp:txBody>
      <dsp:txXfrm>
        <a:off x="1714307" y="1265691"/>
        <a:ext cx="1406495" cy="953540"/>
      </dsp:txXfrm>
    </dsp:sp>
    <dsp:sp modelId="{AE5A0C35-4BA2-264A-8365-91D806D20BC3}">
      <dsp:nvSpPr>
        <dsp:cNvPr id="0" name=""/>
        <dsp:cNvSpPr/>
      </dsp:nvSpPr>
      <dsp:spPr>
        <a:xfrm>
          <a:off x="3172405" y="1314879"/>
          <a:ext cx="1098001" cy="854096"/>
        </a:xfrm>
        <a:prstGeom prst="rect">
          <a:avLst/>
        </a:prstGeom>
        <a:noFill/>
        <a:ln>
          <a:noFill/>
        </a:ln>
        <a:effectLst/>
      </dsp:spPr>
      <dsp:style>
        <a:lnRef idx="0">
          <a:scrgbClr r="0" g="0" b="0"/>
        </a:lnRef>
        <a:fillRef idx="0">
          <a:scrgbClr r="0" g="0" b="0"/>
        </a:fillRef>
        <a:effectRef idx="0">
          <a:scrgbClr r="0" g="0" b="0"/>
        </a:effectRef>
        <a:fontRef idx="minor"/>
      </dsp:style>
    </dsp:sp>
    <dsp:sp modelId="{712EFE8C-B926-9B47-BFA8-E01016100C37}">
      <dsp:nvSpPr>
        <dsp:cNvPr id="0" name=""/>
        <dsp:cNvSpPr/>
      </dsp:nvSpPr>
      <dsp:spPr>
        <a:xfrm rot="5400000">
          <a:off x="3152003" y="3395275"/>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8F76B6D5-E1C7-3B4F-9431-47E5309B9AB7}">
      <dsp:nvSpPr>
        <dsp:cNvPr id="0" name=""/>
        <dsp:cNvSpPr/>
      </dsp:nvSpPr>
      <dsp:spPr>
        <a:xfrm>
          <a:off x="2914402" y="2401153"/>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Document</a:t>
          </a:r>
          <a:endParaRPr lang="en-US" sz="2200" kern="1200" dirty="0"/>
        </a:p>
      </dsp:txBody>
      <dsp:txXfrm>
        <a:off x="2965997" y="2452748"/>
        <a:ext cx="1406495" cy="953540"/>
      </dsp:txXfrm>
    </dsp:sp>
    <dsp:sp modelId="{D8831A77-18C4-AD49-BF37-5938797CEA7B}">
      <dsp:nvSpPr>
        <dsp:cNvPr id="0" name=""/>
        <dsp:cNvSpPr/>
      </dsp:nvSpPr>
      <dsp:spPr>
        <a:xfrm>
          <a:off x="4424094" y="2501936"/>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4424094" y="2501936"/>
        <a:ext cx="1098001" cy="854096"/>
      </dsp:txXfrm>
    </dsp:sp>
    <dsp:sp modelId="{342E038E-440B-7143-979C-D316607780DD}">
      <dsp:nvSpPr>
        <dsp:cNvPr id="0" name=""/>
        <dsp:cNvSpPr/>
      </dsp:nvSpPr>
      <dsp:spPr>
        <a:xfrm>
          <a:off x="4166091" y="3588210"/>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Verify</a:t>
          </a:r>
          <a:endParaRPr lang="en-US" sz="2200" kern="1200" dirty="0"/>
        </a:p>
      </dsp:txBody>
      <dsp:txXfrm>
        <a:off x="4217686" y="3639805"/>
        <a:ext cx="1406495" cy="953540"/>
      </dsp:txXfrm>
    </dsp:sp>
    <dsp:sp modelId="{476A39DB-EA63-FA4B-864B-BB4A94ECA68B}">
      <dsp:nvSpPr>
        <dsp:cNvPr id="0" name=""/>
        <dsp:cNvSpPr/>
      </dsp:nvSpPr>
      <dsp:spPr>
        <a:xfrm>
          <a:off x="5675784" y="3688993"/>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5675784" y="3688993"/>
        <a:ext cx="1098001" cy="854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EA93-3864-8B4A-A7E9-23853F77952B}">
      <dsp:nvSpPr>
        <dsp:cNvPr id="0" name=""/>
        <dsp:cNvSpPr/>
      </dsp:nvSpPr>
      <dsp:spPr>
        <a:xfrm rot="5400000">
          <a:off x="773679" y="819090"/>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9AE296F7-D23D-4F42-85BB-AD914D56A8F1}">
      <dsp:nvSpPr>
        <dsp:cNvPr id="0" name=""/>
        <dsp:cNvSpPr/>
      </dsp:nvSpPr>
      <dsp:spPr>
        <a:xfrm>
          <a:off x="129072" y="86873"/>
          <a:ext cx="2653129"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Design</a:t>
          </a:r>
          <a:endParaRPr lang="en-US" sz="2000" kern="1200" dirty="0"/>
        </a:p>
      </dsp:txBody>
      <dsp:txXfrm>
        <a:off x="170083" y="127884"/>
        <a:ext cx="2571107" cy="757943"/>
      </dsp:txXfrm>
    </dsp:sp>
    <dsp:sp modelId="{56A43BDD-D6BA-3D4C-AEBB-BFA89302826C}">
      <dsp:nvSpPr>
        <dsp:cNvPr id="0" name=""/>
        <dsp:cNvSpPr/>
      </dsp:nvSpPr>
      <dsp:spPr>
        <a:xfrm>
          <a:off x="1784828" y="109000"/>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E2F59A9F-8858-C34A-BEC7-0182BBF23228}">
      <dsp:nvSpPr>
        <dsp:cNvPr id="0" name=""/>
        <dsp:cNvSpPr/>
      </dsp:nvSpPr>
      <dsp:spPr>
        <a:xfrm rot="5400000">
          <a:off x="2036858" y="1762648"/>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41070F85-119A-7D46-9137-9153988A77B7}">
      <dsp:nvSpPr>
        <dsp:cNvPr id="0" name=""/>
        <dsp:cNvSpPr/>
      </dsp:nvSpPr>
      <dsp:spPr>
        <a:xfrm>
          <a:off x="1576879" y="972448"/>
          <a:ext cx="2492124"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Peer Review</a:t>
          </a:r>
          <a:endParaRPr lang="en-US" sz="2000" kern="1200" dirty="0"/>
        </a:p>
      </dsp:txBody>
      <dsp:txXfrm>
        <a:off x="1617890" y="1013459"/>
        <a:ext cx="2410102" cy="757943"/>
      </dsp:txXfrm>
    </dsp:sp>
    <dsp:sp modelId="{AE5A0C35-4BA2-264A-8365-91D806D20BC3}">
      <dsp:nvSpPr>
        <dsp:cNvPr id="0" name=""/>
        <dsp:cNvSpPr/>
      </dsp:nvSpPr>
      <dsp:spPr>
        <a:xfrm>
          <a:off x="3048008" y="1052558"/>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712EFE8C-B926-9B47-BFA8-E01016100C37}">
      <dsp:nvSpPr>
        <dsp:cNvPr id="0" name=""/>
        <dsp:cNvSpPr/>
      </dsp:nvSpPr>
      <dsp:spPr>
        <a:xfrm rot="5400000">
          <a:off x="3363279" y="2706206"/>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8F76B6D5-E1C7-3B4F-9431-47E5309B9AB7}">
      <dsp:nvSpPr>
        <dsp:cNvPr id="0" name=""/>
        <dsp:cNvSpPr/>
      </dsp:nvSpPr>
      <dsp:spPr>
        <a:xfrm>
          <a:off x="2853072" y="1916007"/>
          <a:ext cx="2457600"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Client Feedback</a:t>
          </a:r>
          <a:endParaRPr lang="en-US" sz="2000" kern="1200" dirty="0"/>
        </a:p>
      </dsp:txBody>
      <dsp:txXfrm>
        <a:off x="2894083" y="1957018"/>
        <a:ext cx="2375578" cy="757943"/>
      </dsp:txXfrm>
    </dsp:sp>
    <dsp:sp modelId="{D8831A77-18C4-AD49-BF37-5938797CEA7B}">
      <dsp:nvSpPr>
        <dsp:cNvPr id="0" name=""/>
        <dsp:cNvSpPr/>
      </dsp:nvSpPr>
      <dsp:spPr>
        <a:xfrm>
          <a:off x="4374428" y="1996117"/>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E4EFDF6A-E1FC-7040-9C57-B0B0227AF591}">
      <dsp:nvSpPr>
        <dsp:cNvPr id="0" name=""/>
        <dsp:cNvSpPr/>
      </dsp:nvSpPr>
      <dsp:spPr>
        <a:xfrm rot="5400000">
          <a:off x="5404888" y="3649765"/>
          <a:ext cx="712841" cy="811545"/>
        </a:xfrm>
        <a:prstGeom prst="bentUpArrow">
          <a:avLst>
            <a:gd name="adj1" fmla="val 32840"/>
            <a:gd name="adj2" fmla="val 25000"/>
            <a:gd name="adj3" fmla="val 3578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sp>
    <dsp:sp modelId="{342E038E-440B-7143-979C-D316607780DD}">
      <dsp:nvSpPr>
        <dsp:cNvPr id="0" name=""/>
        <dsp:cNvSpPr/>
      </dsp:nvSpPr>
      <dsp:spPr>
        <a:xfrm>
          <a:off x="4184371" y="2859565"/>
          <a:ext cx="2726510"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Architecture Design Evaluation Workshop</a:t>
          </a:r>
          <a:endParaRPr lang="en-US" sz="2000" kern="1200" dirty="0"/>
        </a:p>
      </dsp:txBody>
      <dsp:txXfrm>
        <a:off x="4225382" y="2900576"/>
        <a:ext cx="2644488" cy="757943"/>
      </dsp:txXfrm>
    </dsp:sp>
    <dsp:sp modelId="{CA2363BB-1962-A64A-95F6-CF321331CB9F}">
      <dsp:nvSpPr>
        <dsp:cNvPr id="0" name=""/>
        <dsp:cNvSpPr/>
      </dsp:nvSpPr>
      <dsp:spPr>
        <a:xfrm>
          <a:off x="6416034" y="2939675"/>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543400E1-ABE9-1D49-8FD7-5EE46AA7A82C}">
      <dsp:nvSpPr>
        <dsp:cNvPr id="0" name=""/>
        <dsp:cNvSpPr/>
      </dsp:nvSpPr>
      <dsp:spPr>
        <a:xfrm>
          <a:off x="6202889" y="3803123"/>
          <a:ext cx="2384388"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Documentation and Issue Analysis</a:t>
          </a:r>
          <a:endParaRPr lang="en-US" sz="2000" kern="1200" dirty="0"/>
        </a:p>
      </dsp:txBody>
      <dsp:txXfrm>
        <a:off x="6243900" y="3844134"/>
        <a:ext cx="2302366" cy="75794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Spring 2012 EOSP</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052E1B-4035-244C-8C5B-3897FBC9E08A}" type="datetimeFigureOut">
              <a:rPr lang="en-US" smtClean="0"/>
              <a:t>9/7/2012</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DD6CAD-C896-5E4C-A615-C39805BB7C31}" type="slidenum">
              <a:rPr lang="en-US" smtClean="0"/>
              <a:t>‹#›</a:t>
            </a:fld>
            <a:endParaRPr lang="en-US"/>
          </a:p>
        </p:txBody>
      </p:sp>
      <p:pic>
        <p:nvPicPr>
          <p:cNvPr id="6" name="Picture 37" descr="trial_logo_argo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0950"/>
            <a:ext cx="1828800"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760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808DC025-7D65-6B44-B00A-E55C534F13A5}" type="slidenum">
              <a:rPr lang="en-US"/>
              <a:pPr/>
              <a:t>‹#›</a:t>
            </a:fld>
            <a:endParaRPr lang="en-US"/>
          </a:p>
        </p:txBody>
      </p:sp>
    </p:spTree>
    <p:extLst>
      <p:ext uri="{BB962C8B-B14F-4D97-AF65-F5344CB8AC3E}">
        <p14:creationId xmlns:p14="http://schemas.microsoft.com/office/powerpoint/2010/main" val="32571413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DC025-7D65-6B44-B00A-E55C534F13A5}" type="slidenum">
              <a:rPr lang="en-US" smtClean="0"/>
              <a:pPr/>
              <a:t>1</a:t>
            </a:fld>
            <a:endParaRPr lang="en-US"/>
          </a:p>
        </p:txBody>
      </p:sp>
    </p:spTree>
    <p:extLst>
      <p:ext uri="{BB962C8B-B14F-4D97-AF65-F5344CB8AC3E}">
        <p14:creationId xmlns:p14="http://schemas.microsoft.com/office/powerpoint/2010/main" val="136358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36</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37</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Identifying types</a:t>
            </a:r>
            <a:r>
              <a:rPr lang="en-US" baseline="0" dirty="0" smtClean="0"/>
              <a:t> of technical debts</a:t>
            </a:r>
          </a:p>
          <a:p>
            <a:r>
              <a:rPr lang="en-US" baseline="0" dirty="0" smtClean="0"/>
              <a:t>- Providing visibility into technical debt by putting them into the product backlog </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41</a:t>
            </a:fld>
            <a:endParaRPr lang="en-US"/>
          </a:p>
        </p:txBody>
      </p:sp>
    </p:spTree>
    <p:extLst>
      <p:ext uri="{BB962C8B-B14F-4D97-AF65-F5344CB8AC3E}">
        <p14:creationId xmlns:p14="http://schemas.microsoft.com/office/powerpoint/2010/main" val="426556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Qualitative</a:t>
            </a:r>
            <a:r>
              <a:rPr lang="en-US" baseline="0" dirty="0" smtClean="0"/>
              <a:t> methods works as long as individuals are committed and honest</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43</a:t>
            </a:fld>
            <a:endParaRPr lang="en-US"/>
          </a:p>
        </p:txBody>
      </p:sp>
    </p:spTree>
    <p:extLst>
      <p:ext uri="{BB962C8B-B14F-4D97-AF65-F5344CB8AC3E}">
        <p14:creationId xmlns:p14="http://schemas.microsoft.com/office/powerpoint/2010/main" val="299498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45</a:t>
            </a:fld>
            <a:endParaRPr lang="en-US"/>
          </a:p>
        </p:txBody>
      </p:sp>
    </p:spTree>
    <p:extLst>
      <p:ext uri="{BB962C8B-B14F-4D97-AF65-F5344CB8AC3E}">
        <p14:creationId xmlns:p14="http://schemas.microsoft.com/office/powerpoint/2010/main" val="4079027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 project strategy does not</a:t>
            </a:r>
            <a:r>
              <a:rPr lang="en-US" baseline="0" dirty="0" smtClean="0"/>
              <a:t> work for every project, need to define strategy based on project nature. Architecture heavy. Deliverable was evaluated architecture. We could have planned more time for verifying the architecture up front instead of kicking the period of uncertainty right before summer.</a:t>
            </a:r>
          </a:p>
          <a:p>
            <a:endParaRPr lang="en-US" baseline="0" dirty="0" smtClean="0"/>
          </a:p>
          <a:p>
            <a:r>
              <a:rPr lang="en-US" baseline="0" dirty="0" smtClean="0"/>
              <a:t>Underestimated complexity of architecture design. Why? We set a milestone which we can’t achieve. Based on what everyone else does. </a:t>
            </a:r>
            <a:endParaRPr lang="en-US" dirty="0" smtClean="0"/>
          </a:p>
          <a:p>
            <a:endParaRPr lang="en-US" dirty="0" smtClean="0"/>
          </a:p>
          <a:p>
            <a:r>
              <a:rPr lang="en-US" dirty="0" smtClean="0"/>
              <a:t>Underestimated complexity of architecture design.</a:t>
            </a:r>
          </a:p>
          <a:p>
            <a:r>
              <a:rPr lang="en-US" dirty="0" smtClean="0"/>
              <a:t>Risk driven project management should have been</a:t>
            </a:r>
            <a:r>
              <a:rPr lang="en-US" baseline="0" dirty="0" smtClean="0"/>
              <a:t> better.</a:t>
            </a:r>
          </a:p>
          <a:p>
            <a:endParaRPr lang="en-US" dirty="0" smtClean="0"/>
          </a:p>
          <a:p>
            <a:r>
              <a:rPr lang="en-US" dirty="0" smtClean="0"/>
              <a:t>Underestimated</a:t>
            </a:r>
            <a:r>
              <a:rPr lang="en-US" baseline="0" dirty="0" smtClean="0"/>
              <a:t> the design activities and thought we could reach go decision by end of spring, but we could not. Harder than expected.</a:t>
            </a:r>
          </a:p>
          <a:p>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47</a:t>
            </a:fld>
            <a:endParaRPr lang="en-US"/>
          </a:p>
        </p:txBody>
      </p:sp>
    </p:spTree>
    <p:extLst>
      <p:ext uri="{BB962C8B-B14F-4D97-AF65-F5344CB8AC3E}">
        <p14:creationId xmlns:p14="http://schemas.microsoft.com/office/powerpoint/2010/main" val="604793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50</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502AC2-EFBE-5C48-A7A1-9AB5E5877C99}" type="slidenum">
              <a:rPr lang="en-US"/>
              <a:pPr/>
              <a:t>2</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3</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1ABB8-73E4-114F-A107-5256FB199248}" type="slidenum">
              <a:rPr lang="en-US"/>
              <a:pPr/>
              <a:t>5</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Our system will reside with energy aggregators,</a:t>
            </a:r>
            <a:r>
              <a:rPr lang="en-US" baseline="0" dirty="0" smtClean="0"/>
              <a:t> such as EnerNOC to handle notification and feedback</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6</a:t>
            </a:fld>
            <a:endParaRPr lang="en-US"/>
          </a:p>
        </p:txBody>
      </p:sp>
    </p:spTree>
    <p:extLst>
      <p:ext uri="{BB962C8B-B14F-4D97-AF65-F5344CB8AC3E}">
        <p14:creationId xmlns:p14="http://schemas.microsoft.com/office/powerpoint/2010/main" val="200860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Project scope is denoted by the grey dotted box</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7</a:t>
            </a:fld>
            <a:endParaRPr lang="en-US"/>
          </a:p>
        </p:txBody>
      </p:sp>
    </p:spTree>
    <p:extLst>
      <p:ext uri="{BB962C8B-B14F-4D97-AF65-F5344CB8AC3E}">
        <p14:creationId xmlns:p14="http://schemas.microsoft.com/office/powerpoint/2010/main" val="246240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System wide</a:t>
            </a:r>
            <a:r>
              <a:rPr lang="en-US" baseline="0" dirty="0" smtClean="0"/>
              <a:t> architecture design is in place, but we verified it through just informal reasoning. This project requires harder evidence. Therefore we need to get more confidence on the design through experimentation or formal modeling.</a:t>
            </a:r>
          </a:p>
          <a:p>
            <a:pPr marL="171450" indent="-171450">
              <a:buFontTx/>
              <a:buChar char="-"/>
            </a:pPr>
            <a:r>
              <a:rPr lang="en-US" baseline="0" dirty="0" smtClean="0"/>
              <a:t>Our process is based on ACDM</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10</a:t>
            </a:fld>
            <a:endParaRPr lang="en-US"/>
          </a:p>
        </p:txBody>
      </p:sp>
    </p:spTree>
    <p:extLst>
      <p:ext uri="{BB962C8B-B14F-4D97-AF65-F5344CB8AC3E}">
        <p14:creationId xmlns:p14="http://schemas.microsoft.com/office/powerpoint/2010/main" val="175273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design iterations:</a:t>
            </a:r>
            <a:r>
              <a:rPr lang="en-US" baseline="0" dirty="0" smtClean="0"/>
              <a:t> </a:t>
            </a:r>
            <a:r>
              <a:rPr lang="en-US" dirty="0" smtClean="0"/>
              <a:t>ensure convergence</a:t>
            </a:r>
            <a:r>
              <a:rPr lang="en-US" baseline="0" dirty="0" smtClean="0"/>
              <a:t> of designs and gather client feedback</a:t>
            </a:r>
          </a:p>
        </p:txBody>
      </p:sp>
      <p:sp>
        <p:nvSpPr>
          <p:cNvPr id="4" name="Slide Number Placeholder 3"/>
          <p:cNvSpPr>
            <a:spLocks noGrp="1"/>
          </p:cNvSpPr>
          <p:nvPr>
            <p:ph type="sldNum" sz="quarter" idx="10"/>
          </p:nvPr>
        </p:nvSpPr>
        <p:spPr/>
        <p:txBody>
          <a:bodyPr/>
          <a:lstStyle/>
          <a:p>
            <a:fld id="{808DC025-7D65-6B44-B00A-E55C534F13A5}" type="slidenum">
              <a:rPr lang="en-US" smtClean="0"/>
              <a:pPr/>
              <a:t>16</a:t>
            </a:fld>
            <a:endParaRPr lang="en-US"/>
          </a:p>
        </p:txBody>
      </p:sp>
    </p:spTree>
    <p:extLst>
      <p:ext uri="{BB962C8B-B14F-4D97-AF65-F5344CB8AC3E}">
        <p14:creationId xmlns:p14="http://schemas.microsoft.com/office/powerpoint/2010/main" val="65271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Estimated</a:t>
            </a:r>
            <a:r>
              <a:rPr lang="en-US" baseline="0" dirty="0" smtClean="0"/>
              <a:t> velocity for an iteration, which stabilizes after 3-4 iteration.</a:t>
            </a:r>
          </a:p>
          <a:p>
            <a:pPr marL="171450" indent="-171450">
              <a:buFontTx/>
              <a:buChar char="-"/>
            </a:pPr>
            <a:r>
              <a:rPr lang="en-US" baseline="0" dirty="0" smtClean="0"/>
              <a:t>Estimation at the work-package level, as compared to task level using planning poker</a:t>
            </a:r>
          </a:p>
          <a:p>
            <a:pPr marL="171450" indent="-171450">
              <a:buFontTx/>
              <a:buChar char="-"/>
            </a:pPr>
            <a:r>
              <a:rPr lang="en-US" baseline="0" dirty="0" smtClean="0"/>
              <a:t>Tasks enumerated under every work package</a:t>
            </a:r>
          </a:p>
          <a:p>
            <a:pPr marL="171450" indent="-171450">
              <a:buFontTx/>
              <a:buChar char="-"/>
            </a:pPr>
            <a:r>
              <a:rPr lang="en-US" baseline="0" dirty="0" smtClean="0"/>
              <a:t>Clear entry and exit criteria for every work package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33</a:t>
            </a:fld>
            <a:endParaRPr lang="en-US"/>
          </a:p>
        </p:txBody>
      </p:sp>
    </p:spTree>
    <p:extLst>
      <p:ext uri="{BB962C8B-B14F-4D97-AF65-F5344CB8AC3E}">
        <p14:creationId xmlns:p14="http://schemas.microsoft.com/office/powerpoint/2010/main" val="223502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1060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928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75038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63825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200564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814378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08405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046132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7068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023399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31485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982264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77007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720505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580657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861848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2018419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525916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970970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1641987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91938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791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650507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1316022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009189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550514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45013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4419054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151961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921240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2375670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733119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04660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34773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0353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77466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124217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510703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143116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7C0D7-1270-0840-B5EA-D4B6F72EF082}" type="slidenum">
              <a:rPr lang="en-US" smtClean="0"/>
              <a:pPr/>
              <a:t>‹#›</a:t>
            </a:fld>
            <a:endParaRPr lang="en-US"/>
          </a:p>
        </p:txBody>
      </p:sp>
    </p:spTree>
    <p:extLst>
      <p:ext uri="{BB962C8B-B14F-4D97-AF65-F5344CB8AC3E}">
        <p14:creationId xmlns:p14="http://schemas.microsoft.com/office/powerpoint/2010/main" val="6725081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5BF4-F827-664A-A667-67002CB07057}" type="slidenum">
              <a:rPr lang="en-US" smtClean="0"/>
              <a:pPr/>
              <a:t>‹#›</a:t>
            </a:fld>
            <a:endParaRPr lang="en-US"/>
          </a:p>
        </p:txBody>
      </p:sp>
    </p:spTree>
    <p:extLst>
      <p:ext uri="{BB962C8B-B14F-4D97-AF65-F5344CB8AC3E}">
        <p14:creationId xmlns:p14="http://schemas.microsoft.com/office/powerpoint/2010/main" val="15420017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7A8B-1343-F84D-83AF-B80D2A94C908}" type="slidenum">
              <a:rPr lang="en-US" smtClean="0"/>
              <a:pPr/>
              <a:t>‹#›</a:t>
            </a:fld>
            <a:endParaRPr lang="en-US"/>
          </a:p>
        </p:txBody>
      </p:sp>
    </p:spTree>
    <p:extLst>
      <p:ext uri="{BB962C8B-B14F-4D97-AF65-F5344CB8AC3E}">
        <p14:creationId xmlns:p14="http://schemas.microsoft.com/office/powerpoint/2010/main" val="11338533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4ED07-CC02-B447-BD13-44581A5CFE92}" type="slidenum">
              <a:rPr lang="en-US" smtClean="0"/>
              <a:pPr/>
              <a:t>‹#›</a:t>
            </a:fld>
            <a:endParaRPr lang="en-US"/>
          </a:p>
        </p:txBody>
      </p:sp>
    </p:spTree>
    <p:extLst>
      <p:ext uri="{BB962C8B-B14F-4D97-AF65-F5344CB8AC3E}">
        <p14:creationId xmlns:p14="http://schemas.microsoft.com/office/powerpoint/2010/main" val="38800729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3F0C4-2F26-FF40-AF6F-F1140E0B5069}" type="slidenum">
              <a:rPr lang="en-US" smtClean="0"/>
              <a:pPr/>
              <a:t>‹#›</a:t>
            </a:fld>
            <a:endParaRPr lang="en-US"/>
          </a:p>
        </p:txBody>
      </p:sp>
    </p:spTree>
    <p:extLst>
      <p:ext uri="{BB962C8B-B14F-4D97-AF65-F5344CB8AC3E}">
        <p14:creationId xmlns:p14="http://schemas.microsoft.com/office/powerpoint/2010/main" val="78367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161002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B1826-118E-1C4E-857B-FCF6CB5B4965}" type="slidenum">
              <a:rPr lang="en-US" smtClean="0"/>
              <a:pPr/>
              <a:t>‹#›</a:t>
            </a:fld>
            <a:endParaRPr lang="en-US"/>
          </a:p>
        </p:txBody>
      </p:sp>
    </p:spTree>
    <p:extLst>
      <p:ext uri="{BB962C8B-B14F-4D97-AF65-F5344CB8AC3E}">
        <p14:creationId xmlns:p14="http://schemas.microsoft.com/office/powerpoint/2010/main" val="40561200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36C40-E453-DE49-A3C1-B4958185E1E8}" type="slidenum">
              <a:rPr lang="en-US" smtClean="0"/>
              <a:pPr/>
              <a:t>‹#›</a:t>
            </a:fld>
            <a:endParaRPr lang="en-US"/>
          </a:p>
        </p:txBody>
      </p:sp>
    </p:spTree>
    <p:extLst>
      <p:ext uri="{BB962C8B-B14F-4D97-AF65-F5344CB8AC3E}">
        <p14:creationId xmlns:p14="http://schemas.microsoft.com/office/powerpoint/2010/main" val="4956243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5E2A0-06C2-0D4C-A883-B0B95A53C529}" type="slidenum">
              <a:rPr lang="en-US" smtClean="0"/>
              <a:pPr/>
              <a:t>‹#›</a:t>
            </a:fld>
            <a:endParaRPr lang="en-US"/>
          </a:p>
        </p:txBody>
      </p:sp>
    </p:spTree>
    <p:extLst>
      <p:ext uri="{BB962C8B-B14F-4D97-AF65-F5344CB8AC3E}">
        <p14:creationId xmlns:p14="http://schemas.microsoft.com/office/powerpoint/2010/main" val="27215724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7F13-7E70-EA4E-AA85-D1D794EC329C}" type="slidenum">
              <a:rPr lang="en-US" smtClean="0"/>
              <a:pPr/>
              <a:t>‹#›</a:t>
            </a:fld>
            <a:endParaRPr lang="en-US"/>
          </a:p>
        </p:txBody>
      </p:sp>
    </p:spTree>
    <p:extLst>
      <p:ext uri="{BB962C8B-B14F-4D97-AF65-F5344CB8AC3E}">
        <p14:creationId xmlns:p14="http://schemas.microsoft.com/office/powerpoint/2010/main" val="345858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11AB1-5249-9F47-BB1C-BC32C33526FA}" type="slidenum">
              <a:rPr lang="en-US" smtClean="0"/>
              <a:pPr/>
              <a:t>‹#›</a:t>
            </a:fld>
            <a:endParaRPr lang="en-US"/>
          </a:p>
        </p:txBody>
      </p:sp>
    </p:spTree>
    <p:extLst>
      <p:ext uri="{BB962C8B-B14F-4D97-AF65-F5344CB8AC3E}">
        <p14:creationId xmlns:p14="http://schemas.microsoft.com/office/powerpoint/2010/main" val="27362909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FD96D-1B4B-644D-BF3D-2EFD69A56215}" type="slidenum">
              <a:rPr lang="en-US" smtClean="0"/>
              <a:pPr/>
              <a:t>‹#›</a:t>
            </a:fld>
            <a:endParaRPr lang="en-US"/>
          </a:p>
        </p:txBody>
      </p:sp>
    </p:spTree>
    <p:extLst>
      <p:ext uri="{BB962C8B-B14F-4D97-AF65-F5344CB8AC3E}">
        <p14:creationId xmlns:p14="http://schemas.microsoft.com/office/powerpoint/2010/main" val="1178531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178822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4139271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7017751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0508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7531518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4257981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0678879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1576574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73449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22555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345051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511518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032751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3369321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428379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3991505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8821523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9117985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2010266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35249027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2039564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4309398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0912773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2077413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27568977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64582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201892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39231005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883053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333265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4626618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8204400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425496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09622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309637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44716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834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t>
            </a:r>
            <a:r>
              <a:rPr lang="en-US" sz="1600">
                <a:latin typeface="Calibri" charset="0"/>
              </a:rPr>
              <a:t>APPROACH</a:t>
            </a:r>
            <a:r>
              <a:rPr lang="en-US" sz="1600">
                <a:solidFill>
                  <a:srgbClr val="D0D0D0"/>
                </a:solidFill>
                <a:latin typeface="Calibri" charset="0"/>
              </a:rPr>
              <a:t>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42672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5715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latin typeface="Calibri" charset="0"/>
              </a:rPr>
              <a:t>TEAM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4572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1295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PROJECT</a:t>
            </a:r>
            <a:r>
              <a:rPr lang="en-US" sz="1600">
                <a:solidFill>
                  <a:srgbClr val="D0D0D0"/>
                </a:solidFill>
                <a:latin typeface="Calibri" charset="0"/>
              </a:rPr>
              <a: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1447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2667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7FB63-B8F1-DD40-8806-7C1523B87D3A}" type="slidenum">
              <a:rPr lang="en-US" smtClean="0"/>
              <a:pPr/>
              <a:t>‹#›</a:t>
            </a:fld>
            <a:endParaRPr lang="en-US"/>
          </a:p>
        </p:txBody>
      </p:sp>
    </p:spTree>
    <p:extLst>
      <p:ext uri="{BB962C8B-B14F-4D97-AF65-F5344CB8AC3E}">
        <p14:creationId xmlns:p14="http://schemas.microsoft.com/office/powerpoint/2010/main" val="126454952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a:t>
            </a:r>
            <a:r>
              <a:rPr lang="en-US" sz="1600">
                <a:latin typeface="Calibri" charset="0"/>
              </a:rPr>
              <a:t>PROGRESS</a:t>
            </a:r>
            <a:r>
              <a:rPr lang="en-US" sz="1600">
                <a:solidFill>
                  <a:srgbClr val="D0D0D0"/>
                </a:solidFill>
                <a:latin typeface="Calibri" charset="0"/>
              </a:rPr>
              <a:t>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2819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4114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a:t>
            </a:r>
            <a:r>
              <a:rPr lang="en-US" sz="1600">
                <a:latin typeface="Calibri" charset="0"/>
              </a:rPr>
              <a:t>LESSONS</a:t>
            </a:r>
            <a:r>
              <a:rPr lang="en-US" sz="1600">
                <a:solidFill>
                  <a:srgbClr val="D0D0D0"/>
                </a:solidFill>
                <a:latin typeface="Calibri" charset="0"/>
              </a:rPr>
              <a:t>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5867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7010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a:t>
            </a:r>
            <a:r>
              <a:rPr lang="en-US" sz="1600">
                <a:latin typeface="Calibri" charset="0"/>
              </a:rPr>
              <a:t>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7162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8534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25413" y="685800"/>
            <a:ext cx="4368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dirty="0">
                <a:latin typeface="Calibri"/>
                <a:cs typeface="Calibri"/>
              </a:rPr>
              <a:t>OpenADR 2.0 Multiple Transport</a:t>
            </a:r>
          </a:p>
          <a:p>
            <a:pPr eaLnBrk="1" hangingPunct="1"/>
            <a:r>
              <a:rPr lang="en-US" sz="2400" dirty="0">
                <a:latin typeface="Calibri"/>
                <a:cs typeface="Calibri"/>
              </a:rPr>
              <a:t>Reference Architecture </a:t>
            </a:r>
          </a:p>
        </p:txBody>
      </p:sp>
      <p:sp>
        <p:nvSpPr>
          <p:cNvPr id="5" name="Title 1"/>
          <p:cNvSpPr txBox="1">
            <a:spLocks/>
          </p:cNvSpPr>
          <p:nvPr/>
        </p:nvSpPr>
        <p:spPr>
          <a:xfrm>
            <a:off x="4267200" y="2293938"/>
            <a:ext cx="4267200" cy="12001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Calibri"/>
                <a:cs typeface="Calibri"/>
              </a:rPr>
              <a:t>Spring 2012 EOSP</a:t>
            </a:r>
            <a:br>
              <a:rPr lang="en-US" sz="3600" dirty="0" smtClean="0">
                <a:latin typeface="Calibri"/>
                <a:cs typeface="Calibri"/>
              </a:rPr>
            </a:br>
            <a:r>
              <a:rPr lang="en-US" sz="3600" dirty="0" smtClean="0">
                <a:latin typeface="Calibri"/>
                <a:cs typeface="Calibri"/>
              </a:rPr>
              <a:t>Argonauts Team</a:t>
            </a:r>
            <a:endParaRPr lang="en-US" sz="3600" dirty="0">
              <a:latin typeface="Calibri"/>
              <a:cs typeface="Calibri"/>
            </a:endParaRPr>
          </a:p>
        </p:txBody>
      </p:sp>
      <p:sp>
        <p:nvSpPr>
          <p:cNvPr id="6" name="TextBox 1"/>
          <p:cNvSpPr txBox="1">
            <a:spLocks noChangeArrowheads="1"/>
          </p:cNvSpPr>
          <p:nvPr/>
        </p:nvSpPr>
        <p:spPr bwMode="auto">
          <a:xfrm>
            <a:off x="5486400" y="3733800"/>
            <a:ext cx="25321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sz="2000" b="1">
                <a:latin typeface="+mn-lt"/>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r>
              <a:rPr lang="en-US" dirty="0"/>
              <a:t>Presented by</a:t>
            </a:r>
          </a:p>
          <a:p>
            <a:r>
              <a:rPr lang="en-US" b="0" dirty="0"/>
              <a:t>Dandan Zheng</a:t>
            </a:r>
          </a:p>
          <a:p>
            <a:r>
              <a:rPr lang="en-US" b="0" dirty="0"/>
              <a:t>Tharanga Gamaethige</a:t>
            </a:r>
          </a:p>
          <a:p>
            <a:r>
              <a:rPr lang="en-US" dirty="0"/>
              <a:t> </a:t>
            </a:r>
          </a:p>
        </p:txBody>
      </p:sp>
      <p:pic>
        <p:nvPicPr>
          <p:cNvPr id="7"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19800"/>
            <a:ext cx="2743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6794" y="5791200"/>
            <a:ext cx="2673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p:cNvSpPr>
            <a:spLocks noGrp="1"/>
          </p:cNvSpPr>
          <p:nvPr>
            <p:ph type="sldNum" sz="quarter" idx="12"/>
          </p:nvPr>
        </p:nvSpPr>
        <p:spPr/>
        <p:txBody>
          <a:bodyPr/>
          <a:lstStyle/>
          <a:p>
            <a:fld id="{8BE75BF4-F827-664A-A667-67002CB07057}" type="slidenum">
              <a:rPr lang="en-US" smtClean="0"/>
              <a:pPr/>
              <a:t>1</a:t>
            </a:fld>
            <a:endParaRPr lang="en-US"/>
          </a:p>
        </p:txBody>
      </p:sp>
    </p:spTree>
    <p:extLst>
      <p:ext uri="{BB962C8B-B14F-4D97-AF65-F5344CB8AC3E}">
        <p14:creationId xmlns:p14="http://schemas.microsoft.com/office/powerpoint/2010/main" val="561250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5409570"/>
              </p:ext>
            </p:extLst>
          </p:nvPr>
        </p:nvGraphicFramePr>
        <p:xfrm>
          <a:off x="533400" y="1676400"/>
          <a:ext cx="8218488" cy="4230694"/>
        </p:xfrm>
        <a:graphic>
          <a:graphicData uri="http://schemas.openxmlformats.org/drawingml/2006/table">
            <a:tbl>
              <a:tblPr/>
              <a:tblGrid>
                <a:gridCol w="514350"/>
                <a:gridCol w="512763"/>
                <a:gridCol w="514350"/>
                <a:gridCol w="512762"/>
                <a:gridCol w="514350"/>
                <a:gridCol w="512763"/>
                <a:gridCol w="514350"/>
                <a:gridCol w="514350"/>
                <a:gridCol w="512762"/>
                <a:gridCol w="514350"/>
                <a:gridCol w="512763"/>
                <a:gridCol w="522287"/>
                <a:gridCol w="504825"/>
                <a:gridCol w="514350"/>
                <a:gridCol w="512763"/>
                <a:gridCol w="514350"/>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Sep</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Nov</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Dec</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Jan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Feb</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Apr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Aug</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Sep</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Nov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Dec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5334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1</a:t>
            </a:r>
            <a:r>
              <a:rPr lang="en-US" sz="1600" b="1" baseline="30000" dirty="0"/>
              <a:t>st</a:t>
            </a:r>
            <a:r>
              <a:rPr lang="en-US" sz="1600" b="1" dirty="0"/>
              <a:t> </a:t>
            </a:r>
            <a:r>
              <a:rPr lang="en-US" sz="1600" b="1" dirty="0" smtClean="0"/>
              <a:t>Semester - 2011 </a:t>
            </a:r>
            <a:endParaRPr lang="en-US" sz="1600" b="1" dirty="0"/>
          </a:p>
        </p:txBody>
      </p:sp>
      <p:sp>
        <p:nvSpPr>
          <p:cNvPr id="8" name="Rectangle 7"/>
          <p:cNvSpPr/>
          <p:nvPr/>
        </p:nvSpPr>
        <p:spPr>
          <a:xfrm>
            <a:off x="25908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2</a:t>
            </a:r>
            <a:r>
              <a:rPr lang="en-US" sz="1600" b="1" baseline="30000" dirty="0"/>
              <a:t>nd</a:t>
            </a:r>
            <a:r>
              <a:rPr lang="en-US" sz="1600" b="1" dirty="0"/>
              <a:t> </a:t>
            </a:r>
            <a:r>
              <a:rPr lang="en-US" sz="1600" b="1" dirty="0" smtClean="0"/>
              <a:t>Semester - 2012</a:t>
            </a:r>
            <a:endParaRPr lang="en-US" sz="1600" b="1" dirty="0"/>
          </a:p>
        </p:txBody>
      </p:sp>
      <p:sp>
        <p:nvSpPr>
          <p:cNvPr id="9" name="Rectangle 8"/>
          <p:cNvSpPr/>
          <p:nvPr/>
        </p:nvSpPr>
        <p:spPr>
          <a:xfrm>
            <a:off x="46482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3</a:t>
            </a:r>
            <a:r>
              <a:rPr lang="en-US" sz="1600" b="1" baseline="30000" dirty="0"/>
              <a:t>rd</a:t>
            </a:r>
            <a:r>
              <a:rPr lang="en-US" sz="1600" b="1" dirty="0"/>
              <a:t> </a:t>
            </a:r>
            <a:r>
              <a:rPr lang="en-US" sz="1600" b="1" dirty="0" smtClean="0"/>
              <a:t>Semester - 2012</a:t>
            </a:r>
            <a:endParaRPr lang="en-US" sz="1600" b="1" dirty="0"/>
          </a:p>
        </p:txBody>
      </p:sp>
      <p:sp>
        <p:nvSpPr>
          <p:cNvPr id="10" name="Rectangle 9"/>
          <p:cNvSpPr/>
          <p:nvPr/>
        </p:nvSpPr>
        <p:spPr>
          <a:xfrm>
            <a:off x="6705600" y="1295400"/>
            <a:ext cx="2057400" cy="366712"/>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4</a:t>
            </a:r>
            <a:r>
              <a:rPr lang="en-US" sz="1600" b="1" baseline="30000" dirty="0"/>
              <a:t>th</a:t>
            </a:r>
            <a:r>
              <a:rPr lang="en-US" sz="1600" b="1" dirty="0"/>
              <a:t> </a:t>
            </a:r>
            <a:r>
              <a:rPr lang="en-US" sz="1600" b="1" dirty="0" smtClean="0"/>
              <a:t>Semester - 2012</a:t>
            </a:r>
            <a:endParaRPr lang="en-US" sz="1600" b="1" dirty="0"/>
          </a:p>
        </p:txBody>
      </p:sp>
      <p:sp>
        <p:nvSpPr>
          <p:cNvPr id="12" name="AutoShape 48"/>
          <p:cNvSpPr>
            <a:spLocks noChangeArrowheads="1"/>
          </p:cNvSpPr>
          <p:nvPr/>
        </p:nvSpPr>
        <p:spPr bwMode="auto">
          <a:xfrm>
            <a:off x="485775"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449263" y="4927024"/>
            <a:ext cx="748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Kickoff</a:t>
            </a:r>
          </a:p>
          <a:p>
            <a:pPr eaLnBrk="1" hangingPunct="1"/>
            <a:r>
              <a:rPr lang="en-US" sz="1600" dirty="0">
                <a:latin typeface="Calibri"/>
                <a:cs typeface="Calibri"/>
              </a:rPr>
              <a:t>Sep 23</a:t>
            </a:r>
          </a:p>
        </p:txBody>
      </p:sp>
      <p:cxnSp>
        <p:nvCxnSpPr>
          <p:cNvPr id="14" name="Straight Connector 13"/>
          <p:cNvCxnSpPr>
            <a:cxnSpLocks noChangeShapeType="1"/>
          </p:cNvCxnSpPr>
          <p:nvPr/>
        </p:nvCxnSpPr>
        <p:spPr bwMode="auto">
          <a:xfrm>
            <a:off x="2590800" y="1636713"/>
            <a:ext cx="13649" cy="427038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H="1">
            <a:off x="4648200"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H="1">
            <a:off x="6700044"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0" name="Rectangle 19"/>
          <p:cNvSpPr/>
          <p:nvPr/>
        </p:nvSpPr>
        <p:spPr>
          <a:xfrm>
            <a:off x="557552" y="2362200"/>
            <a:ext cx="2701925" cy="70961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1400" b="1" dirty="0">
                <a:solidFill>
                  <a:schemeClr val="tx1"/>
                </a:solidFill>
              </a:rPr>
              <a:t>Identify, </a:t>
            </a:r>
            <a:r>
              <a:rPr lang="en-US" sz="1400" b="1" dirty="0" smtClean="0">
                <a:solidFill>
                  <a:schemeClr val="tx1"/>
                </a:solidFill>
              </a:rPr>
              <a:t>define, and refine </a:t>
            </a:r>
            <a:r>
              <a:rPr lang="en-US" sz="1400" b="1" dirty="0">
                <a:solidFill>
                  <a:schemeClr val="tx1"/>
                </a:solidFill>
              </a:rPr>
              <a:t>architectural drivers in iterative manner</a:t>
            </a:r>
          </a:p>
        </p:txBody>
      </p:sp>
      <p:sp>
        <p:nvSpPr>
          <p:cNvPr id="22" name="AutoShape 48"/>
          <p:cNvSpPr>
            <a:spLocks noChangeArrowheads="1"/>
          </p:cNvSpPr>
          <p:nvPr/>
        </p:nvSpPr>
        <p:spPr bwMode="auto">
          <a:xfrm>
            <a:off x="24384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3" name="TextBox 54"/>
          <p:cNvSpPr txBox="1">
            <a:spLocks noChangeArrowheads="1"/>
          </p:cNvSpPr>
          <p:nvPr/>
        </p:nvSpPr>
        <p:spPr bwMode="auto">
          <a:xfrm>
            <a:off x="1928813" y="5130224"/>
            <a:ext cx="597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SOW</a:t>
            </a:r>
          </a:p>
        </p:txBody>
      </p:sp>
      <p:sp>
        <p:nvSpPr>
          <p:cNvPr id="25" name="AutoShape 48"/>
          <p:cNvSpPr>
            <a:spLocks noChangeArrowheads="1"/>
          </p:cNvSpPr>
          <p:nvPr/>
        </p:nvSpPr>
        <p:spPr bwMode="auto">
          <a:xfrm>
            <a:off x="31242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6" name="TextBox 1"/>
          <p:cNvSpPr txBox="1">
            <a:spLocks noChangeArrowheads="1"/>
          </p:cNvSpPr>
          <p:nvPr/>
        </p:nvSpPr>
        <p:spPr bwMode="auto">
          <a:xfrm>
            <a:off x="2667000" y="4977824"/>
            <a:ext cx="1017814"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Protocol Selection </a:t>
            </a:r>
            <a:endParaRPr lang="en-US" sz="1600" dirty="0">
              <a:latin typeface="Calibri"/>
              <a:cs typeface="Calibri"/>
            </a:endParaRPr>
          </a:p>
        </p:txBody>
      </p:sp>
      <p:sp>
        <p:nvSpPr>
          <p:cNvPr id="27" name="TextBox 21"/>
          <p:cNvSpPr txBox="1">
            <a:spLocks noChangeArrowheads="1"/>
          </p:cNvSpPr>
          <p:nvPr/>
        </p:nvSpPr>
        <p:spPr bwMode="auto">
          <a:xfrm>
            <a:off x="3259476" y="3276600"/>
            <a:ext cx="2379323" cy="11064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Create and refine architecture through evaluation and experimentation</a:t>
            </a:r>
          </a:p>
        </p:txBody>
      </p:sp>
      <p:sp>
        <p:nvSpPr>
          <p:cNvPr id="28" name="AutoShape 48"/>
          <p:cNvSpPr>
            <a:spLocks noChangeArrowheads="1"/>
          </p:cNvSpPr>
          <p:nvPr/>
        </p:nvSpPr>
        <p:spPr bwMode="auto">
          <a:xfrm>
            <a:off x="4490244"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9" name="TextBox 22"/>
          <p:cNvSpPr txBox="1">
            <a:spLocks noChangeArrowheads="1"/>
          </p:cNvSpPr>
          <p:nvPr/>
        </p:nvSpPr>
        <p:spPr bwMode="auto">
          <a:xfrm>
            <a:off x="4038600" y="4977824"/>
            <a:ext cx="914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V1.0</a:t>
            </a:r>
            <a:endParaRPr lang="en-US" sz="1600" dirty="0">
              <a:latin typeface="Calibri"/>
              <a:cs typeface="Calibri"/>
            </a:endParaRPr>
          </a:p>
        </p:txBody>
      </p:sp>
      <p:sp>
        <p:nvSpPr>
          <p:cNvPr id="30" name="AutoShape 48"/>
          <p:cNvSpPr>
            <a:spLocks noChangeArrowheads="1"/>
          </p:cNvSpPr>
          <p:nvPr/>
        </p:nvSpPr>
        <p:spPr bwMode="auto">
          <a:xfrm>
            <a:off x="5524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pPr>
              <a:defRPr/>
            </a:pPr>
            <a:endParaRPr lang="en-US" sz="1600">
              <a:solidFill>
                <a:srgbClr val="FFFFFF"/>
              </a:solidFill>
              <a:latin typeface="Calibri"/>
              <a:ea typeface="ＭＳ Ｐゴシック" charset="0"/>
              <a:cs typeface="Calibri"/>
            </a:endParaRPr>
          </a:p>
        </p:txBody>
      </p:sp>
      <p:sp>
        <p:nvSpPr>
          <p:cNvPr id="31" name="TextBox 22"/>
          <p:cNvSpPr txBox="1">
            <a:spLocks noChangeArrowheads="1"/>
          </p:cNvSpPr>
          <p:nvPr/>
        </p:nvSpPr>
        <p:spPr bwMode="auto">
          <a:xfrm>
            <a:off x="5181600" y="4901624"/>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Core Implementation</a:t>
            </a:r>
          </a:p>
        </p:txBody>
      </p:sp>
      <p:sp>
        <p:nvSpPr>
          <p:cNvPr id="32" name="TextBox 21"/>
          <p:cNvSpPr txBox="1">
            <a:spLocks noChangeArrowheads="1"/>
          </p:cNvSpPr>
          <p:nvPr/>
        </p:nvSpPr>
        <p:spPr bwMode="auto">
          <a:xfrm>
            <a:off x="5181600" y="2380456"/>
            <a:ext cx="2057400"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Implement, integrate, and verify the architecture</a:t>
            </a:r>
          </a:p>
        </p:txBody>
      </p:sp>
      <p:sp>
        <p:nvSpPr>
          <p:cNvPr id="33" name="AutoShape 48"/>
          <p:cNvSpPr>
            <a:spLocks noChangeArrowheads="1"/>
          </p:cNvSpPr>
          <p:nvPr/>
        </p:nvSpPr>
        <p:spPr bwMode="auto">
          <a:xfrm>
            <a:off x="7048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
        <p:nvSpPr>
          <p:cNvPr id="34" name="TextBox 16"/>
          <p:cNvSpPr txBox="1">
            <a:spLocks noChangeArrowheads="1"/>
          </p:cNvSpPr>
          <p:nvPr/>
        </p:nvSpPr>
        <p:spPr bwMode="auto">
          <a:xfrm>
            <a:off x="6705600" y="4901624"/>
            <a:ext cx="1714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Reference Implementation</a:t>
            </a:r>
            <a:endParaRPr lang="en-US" sz="1600" dirty="0">
              <a:latin typeface="Calibri"/>
              <a:cs typeface="Calibri"/>
            </a:endParaRPr>
          </a:p>
        </p:txBody>
      </p:sp>
      <p:sp>
        <p:nvSpPr>
          <p:cNvPr id="35" name="TextBox 21"/>
          <p:cNvSpPr txBox="1">
            <a:spLocks noChangeArrowheads="1"/>
          </p:cNvSpPr>
          <p:nvPr/>
        </p:nvSpPr>
        <p:spPr bwMode="auto">
          <a:xfrm>
            <a:off x="7271657" y="2380456"/>
            <a:ext cx="1485787"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spcBef>
                <a:spcPts val="0"/>
              </a:spcBef>
              <a:defRPr/>
            </a:pPr>
            <a:r>
              <a:rPr lang="en-US" sz="1400" b="1" dirty="0" smtClean="0">
                <a:solidFill>
                  <a:srgbClr val="000000"/>
                </a:solidFill>
                <a:ea typeface="ＭＳ Ｐゴシック" pitchFamily="34" charset="-128"/>
              </a:rPr>
              <a:t>Transition activities,</a:t>
            </a:r>
          </a:p>
          <a:p>
            <a:pPr>
              <a:spcBef>
                <a:spcPts val="0"/>
              </a:spcBef>
              <a:defRPr/>
            </a:pPr>
            <a:r>
              <a:rPr lang="en-US" sz="1400" b="1" dirty="0" smtClean="0">
                <a:solidFill>
                  <a:srgbClr val="000000"/>
                </a:solidFill>
                <a:ea typeface="ＭＳ Ｐゴシック" pitchFamily="34" charset="-128"/>
              </a:rPr>
              <a:t>Postmortem</a:t>
            </a:r>
          </a:p>
        </p:txBody>
      </p:sp>
      <p:sp>
        <p:nvSpPr>
          <p:cNvPr id="37" name="TextBox 73"/>
          <p:cNvSpPr txBox="1">
            <a:spLocks noChangeArrowheads="1"/>
          </p:cNvSpPr>
          <p:nvPr/>
        </p:nvSpPr>
        <p:spPr bwMode="auto">
          <a:xfrm>
            <a:off x="7924800" y="5638800"/>
            <a:ext cx="137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White Paper</a:t>
            </a:r>
            <a:endParaRPr lang="en-US" sz="1600" dirty="0">
              <a:latin typeface="Calibri"/>
              <a:cs typeface="Calibri"/>
            </a:endParaRPr>
          </a:p>
        </p:txBody>
      </p:sp>
      <p:sp>
        <p:nvSpPr>
          <p:cNvPr id="38" name="Down Arrow 37"/>
          <p:cNvSpPr>
            <a:spLocks noChangeArrowheads="1"/>
          </p:cNvSpPr>
          <p:nvPr/>
        </p:nvSpPr>
        <p:spPr bwMode="auto">
          <a:xfrm>
            <a:off x="4495800" y="2743200"/>
            <a:ext cx="366832" cy="550962"/>
          </a:xfrm>
          <a:prstGeom prst="downArrow">
            <a:avLst>
              <a:gd name="adj1" fmla="val 50000"/>
              <a:gd name="adj2" fmla="val 49970"/>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solidFill>
                <a:schemeClr val="tx1"/>
              </a:solidFill>
              <a:latin typeface="Arial" charset="0"/>
              <a:ea typeface="ＭＳ Ｐゴシック" charset="0"/>
              <a:cs typeface="ＭＳ Ｐゴシック" charset="0"/>
            </a:endParaRPr>
          </a:p>
        </p:txBody>
      </p:sp>
      <p:sp>
        <p:nvSpPr>
          <p:cNvPr id="17" name="TextBox 16"/>
          <p:cNvSpPr txBox="1"/>
          <p:nvPr/>
        </p:nvSpPr>
        <p:spPr>
          <a:xfrm>
            <a:off x="457200" y="5943600"/>
            <a:ext cx="3962400" cy="369332"/>
          </a:xfrm>
          <a:prstGeom prst="rect">
            <a:avLst/>
          </a:prstGeom>
          <a:noFill/>
          <a:ln>
            <a:noFill/>
          </a:ln>
        </p:spPr>
        <p:txBody>
          <a:bodyPr wrap="square" rtlCol="0">
            <a:spAutoFit/>
          </a:bodyPr>
          <a:lstStyle/>
          <a:p>
            <a:r>
              <a:rPr lang="en-US" sz="1800" dirty="0" smtClean="0">
                <a:latin typeface="+mn-lt"/>
              </a:rPr>
              <a:t>*Architecture Design Document</a:t>
            </a:r>
            <a:endParaRPr lang="en-US" sz="1800" dirty="0">
              <a:latin typeface="+mn-lt"/>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10</a:t>
            </a:fld>
            <a:endParaRPr lang="en-US"/>
          </a:p>
        </p:txBody>
      </p:sp>
      <p:sp>
        <p:nvSpPr>
          <p:cNvPr id="40" name="AutoShape 48"/>
          <p:cNvSpPr>
            <a:spLocks noChangeArrowheads="1"/>
          </p:cNvSpPr>
          <p:nvPr/>
        </p:nvSpPr>
        <p:spPr bwMode="auto">
          <a:xfrm>
            <a:off x="4495800" y="4572000"/>
            <a:ext cx="304800" cy="304800"/>
          </a:xfrm>
          <a:prstGeom prst="diamond">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dirty="0"/>
          </a:p>
        </p:txBody>
      </p:sp>
      <p:sp>
        <p:nvSpPr>
          <p:cNvPr id="42" name="TextBox 22"/>
          <p:cNvSpPr txBox="1">
            <a:spLocks noChangeArrowheads="1"/>
          </p:cNvSpPr>
          <p:nvPr/>
        </p:nvSpPr>
        <p:spPr bwMode="auto">
          <a:xfrm>
            <a:off x="3352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43" name="AutoShape 48"/>
          <p:cNvSpPr>
            <a:spLocks noChangeArrowheads="1"/>
          </p:cNvSpPr>
          <p:nvPr/>
        </p:nvSpPr>
        <p:spPr bwMode="auto">
          <a:xfrm>
            <a:off x="6019800" y="4572000"/>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cxnSp>
        <p:nvCxnSpPr>
          <p:cNvPr id="19" name="Straight Connector 18"/>
          <p:cNvCxnSpPr>
            <a:cxnSpLocks noChangeShapeType="1"/>
          </p:cNvCxnSpPr>
          <p:nvPr/>
        </p:nvCxnSpPr>
        <p:spPr bwMode="auto">
          <a:xfrm flipH="1">
            <a:off x="8757444" y="1676399"/>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 name="TextBox 22"/>
          <p:cNvSpPr txBox="1">
            <a:spLocks noChangeArrowheads="1"/>
          </p:cNvSpPr>
          <p:nvPr/>
        </p:nvSpPr>
        <p:spPr bwMode="auto">
          <a:xfrm>
            <a:off x="4876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36" name="AutoShape 48"/>
          <p:cNvSpPr>
            <a:spLocks noChangeArrowheads="1"/>
          </p:cNvSpPr>
          <p:nvPr/>
        </p:nvSpPr>
        <p:spPr bwMode="auto">
          <a:xfrm>
            <a:off x="86106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Tree>
    <p:extLst>
      <p:ext uri="{BB962C8B-B14F-4D97-AF65-F5344CB8AC3E}">
        <p14:creationId xmlns:p14="http://schemas.microsoft.com/office/powerpoint/2010/main" val="56806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2012 Milestones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02913940"/>
              </p:ext>
            </p:extLst>
          </p:nvPr>
        </p:nvGraphicFramePr>
        <p:xfrm>
          <a:off x="533400" y="1676400"/>
          <a:ext cx="8218491" cy="4230687"/>
        </p:xfrm>
        <a:graphic>
          <a:graphicData uri="http://schemas.openxmlformats.org/drawingml/2006/table">
            <a:tbl>
              <a:tblPr/>
              <a:tblGrid>
                <a:gridCol w="484056"/>
                <a:gridCol w="482562"/>
                <a:gridCol w="484056"/>
                <a:gridCol w="482561"/>
                <a:gridCol w="484056"/>
                <a:gridCol w="482562"/>
                <a:gridCol w="484056"/>
                <a:gridCol w="484056"/>
                <a:gridCol w="482561"/>
                <a:gridCol w="484056"/>
                <a:gridCol w="482562"/>
                <a:gridCol w="491525"/>
                <a:gridCol w="475092"/>
                <a:gridCol w="484056"/>
                <a:gridCol w="482562"/>
                <a:gridCol w="484056"/>
                <a:gridCol w="484056"/>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2</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7</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8</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9</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10</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11</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12</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17</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519112" y="1281112"/>
            <a:ext cx="12192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January</a:t>
            </a:r>
            <a:endParaRPr lang="en-US" sz="1600" b="1" dirty="0"/>
          </a:p>
        </p:txBody>
      </p:sp>
      <p:sp>
        <p:nvSpPr>
          <p:cNvPr id="8" name="Rectangle 7"/>
          <p:cNvSpPr/>
          <p:nvPr/>
        </p:nvSpPr>
        <p:spPr>
          <a:xfrm>
            <a:off x="1752600" y="1281112"/>
            <a:ext cx="19050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February</a:t>
            </a:r>
            <a:endParaRPr lang="en-US" sz="1600" b="1" dirty="0"/>
          </a:p>
        </p:txBody>
      </p:sp>
      <p:sp>
        <p:nvSpPr>
          <p:cNvPr id="9" name="Rectangle 8"/>
          <p:cNvSpPr/>
          <p:nvPr/>
        </p:nvSpPr>
        <p:spPr>
          <a:xfrm>
            <a:off x="3657600" y="1281112"/>
            <a:ext cx="196215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March</a:t>
            </a:r>
            <a:endParaRPr lang="en-US" sz="1600" b="1" dirty="0"/>
          </a:p>
        </p:txBody>
      </p:sp>
      <p:sp>
        <p:nvSpPr>
          <p:cNvPr id="10" name="Rectangle 9"/>
          <p:cNvSpPr/>
          <p:nvPr/>
        </p:nvSpPr>
        <p:spPr>
          <a:xfrm>
            <a:off x="5634036" y="1281112"/>
            <a:ext cx="2138363"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April</a:t>
            </a:r>
            <a:endParaRPr lang="en-US" sz="1600" b="1" dirty="0"/>
          </a:p>
        </p:txBody>
      </p:sp>
      <p:sp>
        <p:nvSpPr>
          <p:cNvPr id="12" name="AutoShape 48"/>
          <p:cNvSpPr>
            <a:spLocks noChangeArrowheads="1"/>
          </p:cNvSpPr>
          <p:nvPr/>
        </p:nvSpPr>
        <p:spPr bwMode="auto">
          <a:xfrm>
            <a:off x="1593443"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1462134" y="4690477"/>
            <a:ext cx="6239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QAW</a:t>
            </a:r>
            <a:endParaRPr lang="en-US" sz="1600" dirty="0">
              <a:latin typeface="Calibri"/>
              <a:cs typeface="Calibri"/>
            </a:endParaRPr>
          </a:p>
        </p:txBody>
      </p:sp>
      <p:sp>
        <p:nvSpPr>
          <p:cNvPr id="38" name="Rectangle 37"/>
          <p:cNvSpPr/>
          <p:nvPr/>
        </p:nvSpPr>
        <p:spPr>
          <a:xfrm>
            <a:off x="7772398" y="1281112"/>
            <a:ext cx="990601"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May</a:t>
            </a:r>
            <a:endParaRPr lang="en-US" sz="1600" b="1" dirty="0"/>
          </a:p>
        </p:txBody>
      </p:sp>
      <p:cxnSp>
        <p:nvCxnSpPr>
          <p:cNvPr id="39" name="Straight Connector 38"/>
          <p:cNvCxnSpPr>
            <a:cxnSpLocks noChangeShapeType="1"/>
          </p:cNvCxnSpPr>
          <p:nvPr/>
        </p:nvCxnSpPr>
        <p:spPr bwMode="auto">
          <a:xfrm>
            <a:off x="566737" y="166211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a:off x="2462212" y="166456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a:off x="3914775"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a:off x="4876800"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5867400" y="166456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6785429" y="1689387"/>
            <a:ext cx="0" cy="419230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a:off x="8267698"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TextBox 47"/>
          <p:cNvSpPr txBox="1"/>
          <p:nvPr/>
        </p:nvSpPr>
        <p:spPr>
          <a:xfrm>
            <a:off x="566737" y="5894675"/>
            <a:ext cx="1895475" cy="461665"/>
          </a:xfrm>
          <a:prstGeom prst="rect">
            <a:avLst/>
          </a:prstGeom>
          <a:noFill/>
        </p:spPr>
        <p:txBody>
          <a:bodyPr wrap="square" rtlCol="0">
            <a:spAutoFit/>
          </a:bodyPr>
          <a:lstStyle/>
          <a:p>
            <a:pPr algn="ctr"/>
            <a:r>
              <a:rPr lang="en-US" dirty="0" smtClean="0">
                <a:latin typeface="+mn-lt"/>
              </a:rPr>
              <a:t>5</a:t>
            </a:r>
            <a:endParaRPr lang="en-US" dirty="0">
              <a:latin typeface="+mn-lt"/>
            </a:endParaRPr>
          </a:p>
        </p:txBody>
      </p:sp>
      <p:sp>
        <p:nvSpPr>
          <p:cNvPr id="49" name="TextBox 48"/>
          <p:cNvSpPr txBox="1"/>
          <p:nvPr/>
        </p:nvSpPr>
        <p:spPr>
          <a:xfrm>
            <a:off x="2286000" y="5894675"/>
            <a:ext cx="1895475" cy="461665"/>
          </a:xfrm>
          <a:prstGeom prst="rect">
            <a:avLst/>
          </a:prstGeom>
          <a:noFill/>
        </p:spPr>
        <p:txBody>
          <a:bodyPr wrap="square" rtlCol="0">
            <a:spAutoFit/>
          </a:bodyPr>
          <a:lstStyle/>
          <a:p>
            <a:pPr algn="ctr"/>
            <a:r>
              <a:rPr lang="en-US" dirty="0" smtClean="0">
                <a:latin typeface="+mn-lt"/>
              </a:rPr>
              <a:t> </a:t>
            </a:r>
            <a:r>
              <a:rPr lang="en-US" dirty="0">
                <a:latin typeface="+mn-lt"/>
              </a:rPr>
              <a:t>6</a:t>
            </a:r>
          </a:p>
        </p:txBody>
      </p:sp>
      <p:sp>
        <p:nvSpPr>
          <p:cNvPr id="50" name="TextBox 49"/>
          <p:cNvSpPr txBox="1"/>
          <p:nvPr/>
        </p:nvSpPr>
        <p:spPr>
          <a:xfrm>
            <a:off x="3429000" y="5903807"/>
            <a:ext cx="1895475" cy="461665"/>
          </a:xfrm>
          <a:prstGeom prst="rect">
            <a:avLst/>
          </a:prstGeom>
          <a:noFill/>
        </p:spPr>
        <p:txBody>
          <a:bodyPr wrap="square" rtlCol="0">
            <a:spAutoFit/>
          </a:bodyPr>
          <a:lstStyle/>
          <a:p>
            <a:pPr algn="ctr"/>
            <a:r>
              <a:rPr lang="en-US" dirty="0" smtClean="0">
                <a:latin typeface="+mn-lt"/>
              </a:rPr>
              <a:t> 7</a:t>
            </a:r>
            <a:endParaRPr lang="en-US" dirty="0">
              <a:latin typeface="+mn-lt"/>
            </a:endParaRPr>
          </a:p>
        </p:txBody>
      </p:sp>
      <p:sp>
        <p:nvSpPr>
          <p:cNvPr id="51" name="TextBox 50"/>
          <p:cNvSpPr txBox="1"/>
          <p:nvPr/>
        </p:nvSpPr>
        <p:spPr>
          <a:xfrm>
            <a:off x="4376737" y="5907557"/>
            <a:ext cx="1895475" cy="461665"/>
          </a:xfrm>
          <a:prstGeom prst="rect">
            <a:avLst/>
          </a:prstGeom>
          <a:noFill/>
        </p:spPr>
        <p:txBody>
          <a:bodyPr wrap="square" rtlCol="0">
            <a:spAutoFit/>
          </a:bodyPr>
          <a:lstStyle/>
          <a:p>
            <a:pPr algn="ctr"/>
            <a:r>
              <a:rPr lang="en-US" dirty="0" smtClean="0">
                <a:latin typeface="+mn-lt"/>
              </a:rPr>
              <a:t> 8</a:t>
            </a:r>
            <a:endParaRPr lang="en-US" dirty="0">
              <a:latin typeface="+mn-lt"/>
            </a:endParaRPr>
          </a:p>
        </p:txBody>
      </p:sp>
      <p:sp>
        <p:nvSpPr>
          <p:cNvPr id="52" name="TextBox 51"/>
          <p:cNvSpPr txBox="1"/>
          <p:nvPr/>
        </p:nvSpPr>
        <p:spPr>
          <a:xfrm>
            <a:off x="5324474" y="5907557"/>
            <a:ext cx="1895475" cy="461665"/>
          </a:xfrm>
          <a:prstGeom prst="rect">
            <a:avLst/>
          </a:prstGeom>
          <a:noFill/>
        </p:spPr>
        <p:txBody>
          <a:bodyPr wrap="square" rtlCol="0">
            <a:spAutoFit/>
          </a:bodyPr>
          <a:lstStyle/>
          <a:p>
            <a:pPr algn="ctr"/>
            <a:r>
              <a:rPr lang="en-US" dirty="0" smtClean="0">
                <a:latin typeface="+mn-lt"/>
              </a:rPr>
              <a:t> 9</a:t>
            </a:r>
            <a:endParaRPr lang="en-US" dirty="0">
              <a:latin typeface="+mn-lt"/>
            </a:endParaRPr>
          </a:p>
        </p:txBody>
      </p:sp>
      <p:sp>
        <p:nvSpPr>
          <p:cNvPr id="53" name="TextBox 52"/>
          <p:cNvSpPr txBox="1"/>
          <p:nvPr/>
        </p:nvSpPr>
        <p:spPr>
          <a:xfrm>
            <a:off x="6553200" y="5895275"/>
            <a:ext cx="1895475" cy="461665"/>
          </a:xfrm>
          <a:prstGeom prst="rect">
            <a:avLst/>
          </a:prstGeom>
          <a:noFill/>
        </p:spPr>
        <p:txBody>
          <a:bodyPr wrap="square" rtlCol="0">
            <a:spAutoFit/>
          </a:bodyPr>
          <a:lstStyle/>
          <a:p>
            <a:pPr algn="ctr"/>
            <a:r>
              <a:rPr lang="en-US" dirty="0" smtClean="0">
                <a:latin typeface="+mn-lt"/>
              </a:rPr>
              <a:t> 10</a:t>
            </a:r>
            <a:endParaRPr lang="en-US" dirty="0">
              <a:latin typeface="+mn-lt"/>
            </a:endParaRPr>
          </a:p>
        </p:txBody>
      </p:sp>
      <p:sp>
        <p:nvSpPr>
          <p:cNvPr id="54" name="Rectangle 53"/>
          <p:cNvSpPr/>
          <p:nvPr/>
        </p:nvSpPr>
        <p:spPr>
          <a:xfrm>
            <a:off x="566736" y="2566987"/>
            <a:ext cx="1880281" cy="139541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endParaRPr lang="en-US" sz="1400" b="1" dirty="0" smtClean="0">
              <a:solidFill>
                <a:schemeClr val="tx1"/>
              </a:solidFill>
            </a:endParaRPr>
          </a:p>
          <a:p>
            <a:pPr>
              <a:defRPr/>
            </a:pPr>
            <a:r>
              <a:rPr lang="en-US" sz="1400" b="1" dirty="0" smtClean="0">
                <a:solidFill>
                  <a:schemeClr val="tx1"/>
                </a:solidFill>
              </a:rPr>
              <a:t>ACDM Stages</a:t>
            </a:r>
          </a:p>
          <a:p>
            <a:pPr>
              <a:defRPr/>
            </a:pPr>
            <a:r>
              <a:rPr lang="en-US" sz="1400" b="1" dirty="0" smtClean="0">
                <a:solidFill>
                  <a:schemeClr val="tx1"/>
                </a:solidFill>
              </a:rPr>
              <a:t>Stage 1: Discovered architectural drivers</a:t>
            </a:r>
          </a:p>
          <a:p>
            <a:pPr>
              <a:defRPr/>
            </a:pPr>
            <a:r>
              <a:rPr lang="en-US" sz="1400" b="1" dirty="0" smtClean="0">
                <a:solidFill>
                  <a:schemeClr val="tx1"/>
                </a:solidFill>
              </a:rPr>
              <a:t>Stage 2: Confirmed project scope</a:t>
            </a:r>
          </a:p>
          <a:p>
            <a:pPr algn="ctr">
              <a:defRPr/>
            </a:pPr>
            <a:r>
              <a:rPr lang="en-US" sz="1400" b="1" dirty="0" smtClean="0">
                <a:solidFill>
                  <a:schemeClr val="tx1"/>
                </a:solidFill>
              </a:rPr>
              <a:t> </a:t>
            </a:r>
            <a:endParaRPr lang="en-US" sz="1400" b="1" dirty="0">
              <a:solidFill>
                <a:schemeClr val="tx1"/>
              </a:solidFill>
            </a:endParaRPr>
          </a:p>
        </p:txBody>
      </p:sp>
      <p:sp>
        <p:nvSpPr>
          <p:cNvPr id="55" name="Rectangle 54"/>
          <p:cNvSpPr/>
          <p:nvPr/>
        </p:nvSpPr>
        <p:spPr>
          <a:xfrm>
            <a:off x="2462212" y="2564295"/>
            <a:ext cx="5807242" cy="1398105"/>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1400" b="1" dirty="0" smtClean="0">
                <a:solidFill>
                  <a:schemeClr val="tx1"/>
                </a:solidFill>
              </a:rPr>
              <a:t>ACDM Stages (Iteratively) </a:t>
            </a:r>
          </a:p>
          <a:p>
            <a:pPr>
              <a:defRPr/>
            </a:pPr>
            <a:r>
              <a:rPr lang="en-US" sz="1400" b="1" dirty="0" smtClean="0">
                <a:solidFill>
                  <a:schemeClr val="tx1"/>
                </a:solidFill>
              </a:rPr>
              <a:t>Stage 3: Created/Refined architecture</a:t>
            </a:r>
          </a:p>
          <a:p>
            <a:pPr>
              <a:defRPr/>
            </a:pPr>
            <a:r>
              <a:rPr lang="en-US" sz="1400" b="1" dirty="0" smtClean="0">
                <a:solidFill>
                  <a:schemeClr val="tx1"/>
                </a:solidFill>
              </a:rPr>
              <a:t>Stage 4: Evaluated the architecture </a:t>
            </a:r>
            <a:r>
              <a:rPr lang="en-US" sz="1400" b="1" dirty="0">
                <a:solidFill>
                  <a:schemeClr val="tx1"/>
                </a:solidFill>
              </a:rPr>
              <a:t>d</a:t>
            </a:r>
            <a:r>
              <a:rPr lang="en-US" sz="1400" b="1" dirty="0" smtClean="0">
                <a:solidFill>
                  <a:schemeClr val="tx1"/>
                </a:solidFill>
              </a:rPr>
              <a:t>esign</a:t>
            </a:r>
          </a:p>
          <a:p>
            <a:pPr>
              <a:defRPr/>
            </a:pPr>
            <a:r>
              <a:rPr lang="en-US" sz="1400" b="1" dirty="0" smtClean="0">
                <a:solidFill>
                  <a:schemeClr val="tx1"/>
                </a:solidFill>
              </a:rPr>
              <a:t>Stage 5: Made production decisions </a:t>
            </a:r>
          </a:p>
          <a:p>
            <a:pPr>
              <a:defRPr/>
            </a:pPr>
            <a:r>
              <a:rPr lang="en-US" sz="1400" b="1" dirty="0" smtClean="0">
                <a:solidFill>
                  <a:schemeClr val="tx1"/>
                </a:solidFill>
              </a:rPr>
              <a:t>Stage 6: Conducted few experiments</a:t>
            </a:r>
            <a:endParaRPr lang="en-US" sz="1400" b="1" dirty="0">
              <a:solidFill>
                <a:schemeClr val="tx1"/>
              </a:solidFill>
            </a:endParaRPr>
          </a:p>
        </p:txBody>
      </p:sp>
      <p:sp>
        <p:nvSpPr>
          <p:cNvPr id="57" name="AutoShape 48"/>
          <p:cNvSpPr>
            <a:spLocks noChangeArrowheads="1"/>
          </p:cNvSpPr>
          <p:nvPr/>
        </p:nvSpPr>
        <p:spPr bwMode="auto">
          <a:xfrm>
            <a:off x="2324100"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58" name="TextBox 1"/>
          <p:cNvSpPr txBox="1">
            <a:spLocks noChangeArrowheads="1"/>
          </p:cNvSpPr>
          <p:nvPr/>
        </p:nvSpPr>
        <p:spPr bwMode="auto">
          <a:xfrm>
            <a:off x="2438400" y="4495800"/>
            <a:ext cx="1371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Protocols Selected </a:t>
            </a:r>
          </a:p>
        </p:txBody>
      </p:sp>
      <p:sp>
        <p:nvSpPr>
          <p:cNvPr id="60" name="AutoShape 48"/>
          <p:cNvSpPr>
            <a:spLocks noChangeArrowheads="1"/>
          </p:cNvSpPr>
          <p:nvPr/>
        </p:nvSpPr>
        <p:spPr bwMode="auto">
          <a:xfrm>
            <a:off x="4224338"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61" name="TextBox 48"/>
          <p:cNvSpPr txBox="1">
            <a:spLocks noChangeArrowheads="1"/>
          </p:cNvSpPr>
          <p:nvPr/>
        </p:nvSpPr>
        <p:spPr bwMode="auto">
          <a:xfrm>
            <a:off x="4028176" y="4690477"/>
            <a:ext cx="6962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MOSP</a:t>
            </a:r>
            <a:endParaRPr lang="en-US" sz="1600" dirty="0">
              <a:latin typeface="Calibri"/>
              <a:cs typeface="Calibri"/>
            </a:endParaRPr>
          </a:p>
        </p:txBody>
      </p:sp>
      <p:sp>
        <p:nvSpPr>
          <p:cNvPr id="71" name="AutoShape 48"/>
          <p:cNvSpPr>
            <a:spLocks noChangeArrowheads="1"/>
          </p:cNvSpPr>
          <p:nvPr/>
        </p:nvSpPr>
        <p:spPr bwMode="auto">
          <a:xfrm>
            <a:off x="5715000" y="41148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2" name="TextBox 48"/>
          <p:cNvSpPr txBox="1">
            <a:spLocks noChangeArrowheads="1"/>
          </p:cNvSpPr>
          <p:nvPr/>
        </p:nvSpPr>
        <p:spPr bwMode="auto">
          <a:xfrm>
            <a:off x="4800600" y="4343400"/>
            <a:ext cx="1059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algn="r" eaLnBrk="1" hangingPunct="1"/>
            <a:r>
              <a:rPr lang="en-US" sz="1600" dirty="0" smtClean="0">
                <a:latin typeface="Calibri"/>
                <a:cs typeface="Calibri"/>
              </a:rPr>
              <a:t>Arch.</a:t>
            </a:r>
          </a:p>
          <a:p>
            <a:pPr algn="r" eaLnBrk="1" hangingPunct="1"/>
            <a:r>
              <a:rPr lang="en-US" sz="1600" dirty="0" smtClean="0">
                <a:latin typeface="Calibri"/>
                <a:cs typeface="Calibri"/>
              </a:rPr>
              <a:t>Evaluation</a:t>
            </a:r>
            <a:endParaRPr lang="en-US" sz="1600" dirty="0">
              <a:latin typeface="Calibri"/>
              <a:cs typeface="Calibri"/>
            </a:endParaRPr>
          </a:p>
        </p:txBody>
      </p:sp>
      <p:sp>
        <p:nvSpPr>
          <p:cNvPr id="74" name="AutoShape 48"/>
          <p:cNvSpPr>
            <a:spLocks noChangeArrowheads="1"/>
          </p:cNvSpPr>
          <p:nvPr/>
        </p:nvSpPr>
        <p:spPr bwMode="auto">
          <a:xfrm>
            <a:off x="6625711" y="4110568"/>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5" name="TextBox 48"/>
          <p:cNvSpPr txBox="1">
            <a:spLocks noChangeArrowheads="1"/>
          </p:cNvSpPr>
          <p:nvPr/>
        </p:nvSpPr>
        <p:spPr bwMode="auto">
          <a:xfrm>
            <a:off x="5791200" y="4343400"/>
            <a:ext cx="1059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algn="r" eaLnBrk="1" hangingPunct="1"/>
            <a:r>
              <a:rPr lang="en-US" sz="1600" dirty="0" smtClean="0">
                <a:latin typeface="Calibri"/>
                <a:cs typeface="Calibri"/>
              </a:rPr>
              <a:t>Arch.</a:t>
            </a:r>
          </a:p>
          <a:p>
            <a:pPr algn="r" eaLnBrk="1" hangingPunct="1"/>
            <a:r>
              <a:rPr lang="en-US" sz="1600" dirty="0" smtClean="0">
                <a:latin typeface="Calibri"/>
                <a:cs typeface="Calibri"/>
              </a:rPr>
              <a:t>Evaluation</a:t>
            </a:r>
            <a:endParaRPr lang="en-US" sz="1600" dirty="0">
              <a:latin typeface="Calibri"/>
              <a:cs typeface="Calibri"/>
            </a:endParaRPr>
          </a:p>
        </p:txBody>
      </p:sp>
      <p:sp>
        <p:nvSpPr>
          <p:cNvPr id="77" name="AutoShape 48"/>
          <p:cNvSpPr>
            <a:spLocks noChangeArrowheads="1"/>
          </p:cNvSpPr>
          <p:nvPr/>
        </p:nvSpPr>
        <p:spPr bwMode="auto">
          <a:xfrm>
            <a:off x="8097127" y="53340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9" name="TextBox 22"/>
          <p:cNvSpPr txBox="1">
            <a:spLocks noChangeArrowheads="1"/>
          </p:cNvSpPr>
          <p:nvPr/>
        </p:nvSpPr>
        <p:spPr bwMode="auto">
          <a:xfrm>
            <a:off x="7162800" y="5300246"/>
            <a:ext cx="1447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 v1.0</a:t>
            </a:r>
            <a:endParaRPr lang="en-US" sz="1600" dirty="0">
              <a:latin typeface="Calibri"/>
              <a:cs typeface="Calibri"/>
            </a:endParaRPr>
          </a:p>
        </p:txBody>
      </p:sp>
      <p:sp>
        <p:nvSpPr>
          <p:cNvPr id="81" name="AutoShape 48"/>
          <p:cNvSpPr>
            <a:spLocks noChangeArrowheads="1"/>
          </p:cNvSpPr>
          <p:nvPr/>
        </p:nvSpPr>
        <p:spPr bwMode="auto">
          <a:xfrm>
            <a:off x="8547901" y="53340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82" name="TextBox 48"/>
          <p:cNvSpPr txBox="1">
            <a:spLocks noChangeArrowheads="1"/>
          </p:cNvSpPr>
          <p:nvPr/>
        </p:nvSpPr>
        <p:spPr bwMode="auto">
          <a:xfrm>
            <a:off x="8305800" y="4919077"/>
            <a:ext cx="6209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E</a:t>
            </a:r>
            <a:r>
              <a:rPr lang="en-US" sz="1600" dirty="0" smtClean="0">
                <a:latin typeface="Calibri"/>
                <a:cs typeface="Calibri"/>
              </a:rPr>
              <a:t>OSP</a:t>
            </a:r>
            <a:endParaRPr lang="en-US" sz="1600" dirty="0">
              <a:latin typeface="Calibri"/>
              <a:cs typeface="Calibri"/>
            </a:endParaRPr>
          </a:p>
        </p:txBody>
      </p:sp>
      <p:grpSp>
        <p:nvGrpSpPr>
          <p:cNvPr id="18" name="Group 17"/>
          <p:cNvGrpSpPr/>
          <p:nvPr/>
        </p:nvGrpSpPr>
        <p:grpSpPr>
          <a:xfrm>
            <a:off x="2619376" y="6248400"/>
            <a:ext cx="4619624" cy="461665"/>
            <a:chOff x="2619376" y="6320135"/>
            <a:chExt cx="4619624" cy="461665"/>
          </a:xfrm>
        </p:grpSpPr>
        <p:cxnSp>
          <p:nvCxnSpPr>
            <p:cNvPr id="5" name="Straight Arrow Connector 4"/>
            <p:cNvCxnSpPr/>
            <p:nvPr/>
          </p:nvCxnSpPr>
          <p:spPr bwMode="auto">
            <a:xfrm>
              <a:off x="5486400" y="6550967"/>
              <a:ext cx="1752600" cy="2233"/>
            </a:xfrm>
            <a:prstGeom prst="straightConnector1">
              <a:avLst/>
            </a:prstGeom>
            <a:ln w="38100">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5" idx="1"/>
            </p:cNvCxnSpPr>
            <p:nvPr/>
          </p:nvCxnSpPr>
          <p:spPr bwMode="auto">
            <a:xfrm flipH="1">
              <a:off x="2619376" y="6550968"/>
              <a:ext cx="1552882" cy="2232"/>
            </a:xfrm>
            <a:prstGeom prst="straightConnector1">
              <a:avLst/>
            </a:prstGeom>
            <a:ln w="38100">
              <a:headEnd type="none" w="med" len="med"/>
              <a:tailEnd type="arrow"/>
            </a:ln>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172258" y="6320135"/>
              <a:ext cx="2076142" cy="461665"/>
            </a:xfrm>
            <a:prstGeom prst="rect">
              <a:avLst/>
            </a:prstGeom>
            <a:noFill/>
          </p:spPr>
          <p:txBody>
            <a:bodyPr wrap="square" rtlCol="0">
              <a:spAutoFit/>
            </a:bodyPr>
            <a:lstStyle/>
            <a:p>
              <a:r>
                <a:rPr lang="en-US" dirty="0" smtClean="0">
                  <a:latin typeface="+mn-lt"/>
                </a:rPr>
                <a:t>Iterations</a:t>
              </a:r>
              <a:endParaRPr lang="en-US" dirty="0">
                <a:latin typeface="+mn-lt"/>
              </a:endParaRPr>
            </a:p>
          </p:txBody>
        </p:sp>
      </p:grpSp>
      <p:sp>
        <p:nvSpPr>
          <p:cNvPr id="3" name="Slide Number Placeholder 2"/>
          <p:cNvSpPr>
            <a:spLocks noGrp="1"/>
          </p:cNvSpPr>
          <p:nvPr>
            <p:ph type="sldNum" sz="quarter" idx="10"/>
          </p:nvPr>
        </p:nvSpPr>
        <p:spPr/>
        <p:txBody>
          <a:bodyPr/>
          <a:lstStyle/>
          <a:p>
            <a:fld id="{8BE75BF4-F827-664A-A667-67002CB07057}" type="slidenum">
              <a:rPr lang="en-US" smtClean="0"/>
              <a:pPr/>
              <a:t>11</a:t>
            </a:fld>
            <a:endParaRPr lang="en-US"/>
          </a:p>
        </p:txBody>
      </p:sp>
      <p:sp>
        <p:nvSpPr>
          <p:cNvPr id="59" name="AutoShape 48"/>
          <p:cNvSpPr>
            <a:spLocks noChangeArrowheads="1"/>
          </p:cNvSpPr>
          <p:nvPr/>
        </p:nvSpPr>
        <p:spPr bwMode="auto">
          <a:xfrm>
            <a:off x="8097127" y="4114800"/>
            <a:ext cx="304800" cy="304800"/>
          </a:xfrm>
          <a:prstGeom prst="diamond">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63" name="TextBox 48"/>
          <p:cNvSpPr txBox="1">
            <a:spLocks noChangeArrowheads="1"/>
          </p:cNvSpPr>
          <p:nvPr/>
        </p:nvSpPr>
        <p:spPr bwMode="auto">
          <a:xfrm>
            <a:off x="7010400" y="4385846"/>
            <a:ext cx="1342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Tree>
    <p:extLst>
      <p:ext uri="{BB962C8B-B14F-4D97-AF65-F5344CB8AC3E}">
        <p14:creationId xmlns:p14="http://schemas.microsoft.com/office/powerpoint/2010/main" val="2809875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smtClean="0"/>
              <a:t>Requirements Management</a:t>
            </a:r>
          </a:p>
          <a:p>
            <a:r>
              <a:rPr lang="en-US" sz="2400" dirty="0" smtClean="0">
                <a:solidFill>
                  <a:schemeClr val="bg2"/>
                </a:solidFill>
              </a:rPr>
              <a:t>Architecture Design</a:t>
            </a:r>
          </a:p>
          <a:p>
            <a:r>
              <a:rPr lang="en-US" sz="2400" dirty="0" smtClean="0">
                <a:solidFill>
                  <a:schemeClr val="bg2"/>
                </a:solidFill>
              </a:rPr>
              <a:t>Project Management</a:t>
            </a:r>
          </a:p>
          <a:p>
            <a:r>
              <a:rPr lang="en-US" sz="2400" dirty="0" smtClean="0">
                <a:solidFill>
                  <a:schemeClr val="bg2"/>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12</a:t>
            </a:fld>
            <a:endParaRPr lang="en-US"/>
          </a:p>
        </p:txBody>
      </p:sp>
    </p:spTree>
    <p:extLst>
      <p:ext uri="{BB962C8B-B14F-4D97-AF65-F5344CB8AC3E}">
        <p14:creationId xmlns:p14="http://schemas.microsoft.com/office/powerpoint/2010/main" val="2334475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Strategy</a:t>
            </a:r>
            <a:endParaRPr lang="en-US" dirty="0"/>
          </a:p>
        </p:txBody>
      </p:sp>
      <p:graphicFrame>
        <p:nvGraphicFramePr>
          <p:cNvPr id="4" name="Diagram 3"/>
          <p:cNvGraphicFramePr/>
          <p:nvPr>
            <p:extLst>
              <p:ext uri="{D42A27DB-BD31-4B8C-83A1-F6EECF244321}">
                <p14:modId xmlns:p14="http://schemas.microsoft.com/office/powerpoint/2010/main" val="908541550"/>
              </p:ext>
            </p:extLst>
          </p:nvPr>
        </p:nvGraphicFramePr>
        <p:xfrm>
          <a:off x="457200" y="1424020"/>
          <a:ext cx="8602577" cy="4671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2"/>
          <p:cNvSpPr txBox="1">
            <a:spLocks noChangeArrowheads="1"/>
          </p:cNvSpPr>
          <p:nvPr/>
        </p:nvSpPr>
        <p:spPr bwMode="auto">
          <a:xfrm>
            <a:off x="2362200" y="1524000"/>
            <a:ext cx="4019049"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a:latin typeface="Calibri" charset="0"/>
              </a:rPr>
              <a:t>Operational requirements</a:t>
            </a:r>
          </a:p>
          <a:p>
            <a:pPr marL="285750" indent="-285750" eaLnBrk="1" hangingPunct="1">
              <a:lnSpc>
                <a:spcPct val="60000"/>
              </a:lnSpc>
              <a:spcBef>
                <a:spcPct val="50000"/>
              </a:spcBef>
              <a:buFont typeface="Arial"/>
              <a:buChar char="•"/>
            </a:pPr>
            <a:r>
              <a:rPr lang="en-US" dirty="0">
                <a:latin typeface="Calibri" charset="0"/>
              </a:rPr>
              <a:t>Business and technical constraints</a:t>
            </a:r>
          </a:p>
          <a:p>
            <a:pPr marL="285750" indent="-285750" eaLnBrk="1" hangingPunct="1">
              <a:lnSpc>
                <a:spcPct val="60000"/>
              </a:lnSpc>
              <a:spcBef>
                <a:spcPct val="50000"/>
              </a:spcBef>
              <a:buFont typeface="Arial"/>
              <a:buChar char="•"/>
            </a:pPr>
            <a:r>
              <a:rPr lang="en-US" dirty="0">
                <a:latin typeface="Calibri" charset="0"/>
              </a:rPr>
              <a:t>Quality </a:t>
            </a:r>
            <a:r>
              <a:rPr lang="en-US" dirty="0" smtClean="0">
                <a:latin typeface="Calibri" charset="0"/>
              </a:rPr>
              <a:t>attribute requirements</a:t>
            </a:r>
            <a:endParaRPr lang="en-US" dirty="0">
              <a:latin typeface="Calibri" charset="0"/>
            </a:endParaRPr>
          </a:p>
        </p:txBody>
      </p:sp>
      <p:sp>
        <p:nvSpPr>
          <p:cNvPr id="8" name="TextBox 2"/>
          <p:cNvSpPr txBox="1">
            <a:spLocks noChangeArrowheads="1"/>
          </p:cNvSpPr>
          <p:nvPr/>
        </p:nvSpPr>
        <p:spPr bwMode="auto">
          <a:xfrm>
            <a:off x="3962400" y="2667000"/>
            <a:ext cx="1402948"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Clarify</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Prioritize</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Model</a:t>
            </a:r>
            <a:endParaRPr lang="en-US" dirty="0">
              <a:latin typeface="Calibri" charset="0"/>
            </a:endParaRPr>
          </a:p>
        </p:txBody>
      </p:sp>
      <p:sp>
        <p:nvSpPr>
          <p:cNvPr id="9" name="TextBox 2"/>
          <p:cNvSpPr txBox="1">
            <a:spLocks noChangeArrowheads="1"/>
          </p:cNvSpPr>
          <p:nvPr/>
        </p:nvSpPr>
        <p:spPr bwMode="auto">
          <a:xfrm>
            <a:off x="5075131" y="4012128"/>
            <a:ext cx="2342007"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0" indent="0" algn="ctr" eaLnBrk="1" hangingPunct="1">
              <a:lnSpc>
                <a:spcPct val="60000"/>
              </a:lnSpc>
              <a:spcBef>
                <a:spcPct val="50000"/>
              </a:spcBef>
            </a:pPr>
            <a:r>
              <a:rPr lang="en-US" b="1" dirty="0" smtClean="0">
                <a:latin typeface="Calibri" charset="0"/>
              </a:rPr>
              <a:t>Architecture Drivers</a:t>
            </a:r>
          </a:p>
          <a:p>
            <a:pPr marL="0" indent="0" algn="ctr" eaLnBrk="1" hangingPunct="1">
              <a:lnSpc>
                <a:spcPct val="60000"/>
              </a:lnSpc>
              <a:spcBef>
                <a:spcPct val="50000"/>
              </a:spcBef>
            </a:pPr>
            <a:r>
              <a:rPr lang="en-US" b="1" dirty="0" smtClean="0">
                <a:latin typeface="Calibri" charset="0"/>
              </a:rPr>
              <a:t>Specification</a:t>
            </a:r>
            <a:endParaRPr lang="en-US" b="1" dirty="0">
              <a:latin typeface="Calibri" charset="0"/>
            </a:endParaRPr>
          </a:p>
        </p:txBody>
      </p:sp>
      <p:sp>
        <p:nvSpPr>
          <p:cNvPr id="10" name="TextBox 2"/>
          <p:cNvSpPr txBox="1">
            <a:spLocks noChangeArrowheads="1"/>
          </p:cNvSpPr>
          <p:nvPr/>
        </p:nvSpPr>
        <p:spPr bwMode="auto">
          <a:xfrm>
            <a:off x="6324600" y="5029200"/>
            <a:ext cx="2492990"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Architecture design</a:t>
            </a:r>
          </a:p>
          <a:p>
            <a:pPr marL="285750" indent="-285750" eaLnBrk="1" hangingPunct="1">
              <a:lnSpc>
                <a:spcPct val="60000"/>
              </a:lnSpc>
              <a:spcBef>
                <a:spcPct val="50000"/>
              </a:spcBef>
              <a:buFont typeface="Arial"/>
              <a:buChar char="•"/>
            </a:pPr>
            <a:r>
              <a:rPr lang="en-US" dirty="0" smtClean="0">
                <a:latin typeface="Calibri" charset="0"/>
              </a:rPr>
              <a:t>Experimentation</a:t>
            </a:r>
          </a:p>
          <a:p>
            <a:pPr marL="285750" indent="-285750" eaLnBrk="1" hangingPunct="1">
              <a:lnSpc>
                <a:spcPct val="60000"/>
              </a:lnSpc>
              <a:spcBef>
                <a:spcPct val="50000"/>
              </a:spcBef>
              <a:buFont typeface="Arial"/>
              <a:buChar char="•"/>
            </a:pPr>
            <a:r>
              <a:rPr lang="en-US" dirty="0" smtClean="0">
                <a:latin typeface="Calibri" charset="0"/>
              </a:rPr>
              <a:t>Usage scenarios</a:t>
            </a:r>
            <a:endParaRPr lang="en-US" dirty="0">
              <a:latin typeface="Calibri" charset="0"/>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13</a:t>
            </a:fld>
            <a:endParaRPr lang="en-US"/>
          </a:p>
        </p:txBody>
      </p:sp>
      <p:sp>
        <p:nvSpPr>
          <p:cNvPr id="11"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3462086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Architectural Drivers</a:t>
            </a:r>
            <a:endParaRPr lang="en-US" dirty="0"/>
          </a:p>
        </p:txBody>
      </p:sp>
      <p:sp>
        <p:nvSpPr>
          <p:cNvPr id="4" name="Content Placeholder 3"/>
          <p:cNvSpPr>
            <a:spLocks noGrp="1"/>
          </p:cNvSpPr>
          <p:nvPr>
            <p:ph sz="half" idx="1"/>
          </p:nvPr>
        </p:nvSpPr>
        <p:spPr>
          <a:xfrm>
            <a:off x="533400" y="1447800"/>
            <a:ext cx="4267200" cy="4114800"/>
          </a:xfrm>
        </p:spPr>
        <p:txBody>
          <a:bodyPr/>
          <a:lstStyle/>
          <a:p>
            <a:r>
              <a:rPr lang="en-US" sz="2000" b="1" dirty="0" smtClean="0"/>
              <a:t>High Priority Quality Attributes</a:t>
            </a:r>
          </a:p>
          <a:p>
            <a:pPr lvl="1"/>
            <a:r>
              <a:rPr lang="en-US" sz="1800" dirty="0"/>
              <a:t>Scalability</a:t>
            </a:r>
          </a:p>
          <a:p>
            <a:pPr lvl="1"/>
            <a:r>
              <a:rPr lang="en-US" sz="1800" dirty="0"/>
              <a:t>Protocol </a:t>
            </a:r>
            <a:r>
              <a:rPr lang="en-US" sz="1800" dirty="0" smtClean="0"/>
              <a:t>Extensibility</a:t>
            </a:r>
          </a:p>
          <a:p>
            <a:pPr lvl="1"/>
            <a:r>
              <a:rPr lang="en-US" sz="1800" dirty="0" smtClean="0"/>
              <a:t>Service Extensibility</a:t>
            </a:r>
          </a:p>
          <a:p>
            <a:pPr lvl="1"/>
            <a:endParaRPr lang="en-US" sz="1800" dirty="0" smtClean="0"/>
          </a:p>
          <a:p>
            <a:r>
              <a:rPr lang="en-US" sz="2000" b="1" dirty="0" smtClean="0"/>
              <a:t>Medium Priority Quality Attributes</a:t>
            </a:r>
          </a:p>
          <a:p>
            <a:pPr lvl="1"/>
            <a:r>
              <a:rPr lang="en-US" sz="1800" dirty="0" smtClean="0"/>
              <a:t>Performance (latency, throughput)</a:t>
            </a:r>
          </a:p>
          <a:p>
            <a:pPr lvl="1"/>
            <a:r>
              <a:rPr lang="en-US" sz="1800" dirty="0" smtClean="0"/>
              <a:t>Deployability </a:t>
            </a:r>
          </a:p>
          <a:p>
            <a:pPr lvl="1"/>
            <a:r>
              <a:rPr lang="en-US" sz="1800" dirty="0" smtClean="0"/>
              <a:t>Reliability (fault detection)</a:t>
            </a:r>
          </a:p>
          <a:p>
            <a:pPr lvl="1"/>
            <a:endParaRPr lang="en-US" sz="1800" dirty="0" smtClean="0"/>
          </a:p>
          <a:p>
            <a:r>
              <a:rPr lang="en-US" sz="2000" b="1" dirty="0" smtClean="0"/>
              <a:t>Low Priority QAs</a:t>
            </a:r>
          </a:p>
          <a:p>
            <a:pPr lvl="1"/>
            <a:r>
              <a:rPr lang="en-US" sz="1800" dirty="0" smtClean="0"/>
              <a:t>Security (confidentiality)</a:t>
            </a:r>
          </a:p>
          <a:p>
            <a:pPr lvl="1"/>
            <a:r>
              <a:rPr lang="en-US" sz="1800" dirty="0" smtClean="0"/>
              <a:t>Availability (recovery)</a:t>
            </a:r>
          </a:p>
          <a:p>
            <a:endParaRPr lang="en-US" sz="2000" dirty="0" smtClean="0"/>
          </a:p>
          <a:p>
            <a:pPr lvl="1"/>
            <a:endParaRPr lang="en-US" sz="1600" dirty="0" smtClean="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940266095"/>
              </p:ext>
            </p:extLst>
          </p:nvPr>
        </p:nvGraphicFramePr>
        <p:xfrm>
          <a:off x="5334000" y="1447800"/>
          <a:ext cx="3505200" cy="1854200"/>
        </p:xfrm>
        <a:graphic>
          <a:graphicData uri="http://schemas.openxmlformats.org/drawingml/2006/table">
            <a:tbl>
              <a:tblPr firstRow="1" bandRow="1">
                <a:tableStyleId>{616DA210-FB5B-4158-B5E0-FEB733F419BA}</a:tableStyleId>
              </a:tblPr>
              <a:tblGrid>
                <a:gridCol w="2921000"/>
                <a:gridCol w="584200"/>
              </a:tblGrid>
              <a:tr h="370840">
                <a:tc>
                  <a:txBody>
                    <a:bodyPr/>
                    <a:lstStyle/>
                    <a:p>
                      <a:r>
                        <a:rPr lang="en-US" dirty="0" smtClean="0"/>
                        <a:t>Category</a:t>
                      </a:r>
                      <a:endParaRPr lang="en-US" dirty="0"/>
                    </a:p>
                  </a:txBody>
                  <a:tcPr/>
                </a:tc>
                <a:tc>
                  <a:txBody>
                    <a:bodyPr/>
                    <a:lstStyle/>
                    <a:p>
                      <a:pPr algn="ctr"/>
                      <a:r>
                        <a:rPr lang="en-US" dirty="0" smtClean="0"/>
                        <a:t>#</a:t>
                      </a:r>
                      <a:endParaRPr lang="en-US" dirty="0"/>
                    </a:p>
                  </a:txBody>
                  <a:tcPr/>
                </a:tc>
              </a:tr>
              <a:tr h="370840">
                <a:tc>
                  <a:txBody>
                    <a:bodyPr/>
                    <a:lstStyle/>
                    <a:p>
                      <a:r>
                        <a:rPr lang="en-US" dirty="0" smtClean="0"/>
                        <a:t>Quality</a:t>
                      </a:r>
                      <a:r>
                        <a:rPr lang="en-US" baseline="0" dirty="0" smtClean="0"/>
                        <a:t> Attribute  Scenarios</a:t>
                      </a:r>
                      <a:endParaRPr lang="en-US" dirty="0"/>
                    </a:p>
                  </a:txBody>
                  <a:tcPr/>
                </a:tc>
                <a:tc>
                  <a:txBody>
                    <a:bodyPr/>
                    <a:lstStyle/>
                    <a:p>
                      <a:pPr algn="ctr"/>
                      <a:r>
                        <a:rPr lang="en-US" dirty="0" smtClean="0"/>
                        <a:t>10</a:t>
                      </a:r>
                      <a:endParaRPr lang="en-US" dirty="0"/>
                    </a:p>
                  </a:txBody>
                  <a:tcPr/>
                </a:tc>
              </a:tr>
              <a:tr h="370840">
                <a:tc>
                  <a:txBody>
                    <a:bodyPr/>
                    <a:lstStyle/>
                    <a:p>
                      <a:r>
                        <a:rPr lang="en-US" dirty="0" smtClean="0"/>
                        <a:t>Functional Use Cases</a:t>
                      </a:r>
                      <a:endParaRPr lang="en-US" dirty="0"/>
                    </a:p>
                  </a:txBody>
                  <a:tcPr/>
                </a:tc>
                <a:tc>
                  <a:txBody>
                    <a:bodyPr/>
                    <a:lstStyle/>
                    <a:p>
                      <a:pPr algn="ctr"/>
                      <a:r>
                        <a:rPr lang="en-US" dirty="0" smtClean="0"/>
                        <a:t>16</a:t>
                      </a:r>
                      <a:endParaRPr lang="en-US" dirty="0"/>
                    </a:p>
                  </a:txBody>
                  <a:tcPr/>
                </a:tc>
              </a:tr>
              <a:tr h="370840">
                <a:tc>
                  <a:txBody>
                    <a:bodyPr/>
                    <a:lstStyle/>
                    <a:p>
                      <a:r>
                        <a:rPr lang="en-US" dirty="0" smtClean="0"/>
                        <a:t>Technical Constraints</a:t>
                      </a:r>
                      <a:endParaRPr lang="en-US" dirty="0"/>
                    </a:p>
                  </a:txBody>
                  <a:tcPr/>
                </a:tc>
                <a:tc>
                  <a:txBody>
                    <a:bodyPr/>
                    <a:lstStyle/>
                    <a:p>
                      <a:pPr algn="ctr"/>
                      <a:r>
                        <a:rPr lang="en-US" dirty="0" smtClean="0"/>
                        <a:t>11</a:t>
                      </a:r>
                      <a:endParaRPr lang="en-US" dirty="0"/>
                    </a:p>
                  </a:txBody>
                  <a:tcPr/>
                </a:tc>
              </a:tr>
              <a:tr h="370840">
                <a:tc>
                  <a:txBody>
                    <a:bodyPr/>
                    <a:lstStyle/>
                    <a:p>
                      <a:r>
                        <a:rPr lang="en-US" dirty="0" smtClean="0"/>
                        <a:t>Business Constraints</a:t>
                      </a:r>
                      <a:endParaRPr lang="en-US" dirty="0"/>
                    </a:p>
                  </a:txBody>
                  <a:tcPr/>
                </a:tc>
                <a:tc>
                  <a:txBody>
                    <a:bodyPr/>
                    <a:lstStyle/>
                    <a:p>
                      <a:pPr algn="ctr"/>
                      <a:r>
                        <a:rPr lang="en-US" dirty="0" smtClean="0"/>
                        <a:t>9</a:t>
                      </a:r>
                      <a:endParaRPr lang="en-US" dirty="0"/>
                    </a:p>
                  </a:txBody>
                  <a:tcPr/>
                </a:tc>
              </a:tr>
            </a:tbl>
          </a:graphicData>
        </a:graphic>
      </p:graphicFrame>
      <p:sp>
        <p:nvSpPr>
          <p:cNvPr id="7" name="Content Placeholder 3"/>
          <p:cNvSpPr txBox="1">
            <a:spLocks/>
          </p:cNvSpPr>
          <p:nvPr/>
        </p:nvSpPr>
        <p:spPr bwMode="auto">
          <a:xfrm>
            <a:off x="5029200" y="3657600"/>
            <a:ext cx="40386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1800">
                <a:solidFill>
                  <a:schemeClr val="tx1"/>
                </a:solidFill>
                <a:latin typeface="+mn-lt"/>
                <a:ea typeface="+mn-ea"/>
              </a:defRPr>
            </a:lvl4pPr>
            <a:lvl5pPr marL="2057400" indent="-228600" algn="l" rtl="0" fontAlgn="base">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r>
              <a:rPr lang="en-US" sz="2000" b="1" dirty="0" smtClean="0"/>
              <a:t>Functional Requirements</a:t>
            </a:r>
          </a:p>
          <a:p>
            <a:pPr lvl="1"/>
            <a:r>
              <a:rPr lang="en-US" sz="1800" dirty="0" smtClean="0"/>
              <a:t>Core message exchange patterns</a:t>
            </a:r>
          </a:p>
          <a:p>
            <a:pPr lvl="1"/>
            <a:r>
              <a:rPr lang="en-US" sz="1800" dirty="0" smtClean="0"/>
              <a:t>OpenADR services</a:t>
            </a:r>
          </a:p>
          <a:p>
            <a:pPr lvl="1"/>
            <a:r>
              <a:rPr lang="en-US" sz="1800" dirty="0" smtClean="0"/>
              <a:t>System configuration </a:t>
            </a:r>
          </a:p>
          <a:p>
            <a:pPr lvl="1"/>
            <a:r>
              <a:rPr lang="en-US" sz="1800" dirty="0" smtClean="0"/>
              <a:t>Front-end command and control</a:t>
            </a:r>
          </a:p>
          <a:p>
            <a:pPr lvl="1"/>
            <a:endParaRPr lang="en-US" sz="1600" dirty="0" smtClean="0"/>
          </a:p>
          <a:p>
            <a:pPr lvl="1"/>
            <a:endParaRPr lang="en-US" sz="1600" dirty="0" smtClean="0"/>
          </a:p>
          <a:p>
            <a:pPr lvl="1"/>
            <a:endParaRPr lang="en-US" sz="1600" dirty="0" smtClean="0"/>
          </a:p>
          <a:p>
            <a:pPr lvl="1"/>
            <a:endParaRPr lang="en-US" sz="1600" dirty="0" smtClean="0"/>
          </a:p>
        </p:txBody>
      </p:sp>
      <p:sp>
        <p:nvSpPr>
          <p:cNvPr id="3" name="Slide Number Placeholder 2"/>
          <p:cNvSpPr>
            <a:spLocks noGrp="1"/>
          </p:cNvSpPr>
          <p:nvPr>
            <p:ph type="sldNum" sz="quarter" idx="10"/>
          </p:nvPr>
        </p:nvSpPr>
        <p:spPr/>
        <p:txBody>
          <a:bodyPr/>
          <a:lstStyle/>
          <a:p>
            <a:fld id="{B9A4ED07-CC02-B447-BD13-44581A5CFE92}" type="slidenum">
              <a:rPr lang="en-US" smtClean="0"/>
              <a:pPr/>
              <a:t>14</a:t>
            </a:fld>
            <a:endParaRPr lang="en-US"/>
          </a:p>
        </p:txBody>
      </p:sp>
      <p:sp>
        <p:nvSpPr>
          <p:cNvPr id="8"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766552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a:solidFill>
                  <a:schemeClr val="bg2"/>
                </a:solidFill>
              </a:rPr>
              <a:t>Requirements Management</a:t>
            </a:r>
          </a:p>
          <a:p>
            <a:r>
              <a:rPr lang="en-US" sz="2400" dirty="0" smtClean="0">
                <a:solidFill>
                  <a:srgbClr val="000000"/>
                </a:solidFill>
              </a:rPr>
              <a:t>Architecture Design</a:t>
            </a:r>
          </a:p>
          <a:p>
            <a:r>
              <a:rPr lang="en-US" sz="2400" dirty="0" smtClean="0">
                <a:solidFill>
                  <a:schemeClr val="bg2"/>
                </a:solidFill>
              </a:rPr>
              <a:t>Project Management</a:t>
            </a:r>
          </a:p>
          <a:p>
            <a:r>
              <a:rPr lang="en-US" sz="2400" dirty="0" smtClean="0">
                <a:solidFill>
                  <a:schemeClr val="bg2"/>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15</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175558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2727433693"/>
              </p:ext>
            </p:extLst>
          </p:nvPr>
        </p:nvGraphicFramePr>
        <p:xfrm>
          <a:off x="480523" y="1219200"/>
          <a:ext cx="8602577" cy="4671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Architecture Design Process</a:t>
            </a:r>
            <a:endParaRPr lang="en-US" dirty="0"/>
          </a:p>
        </p:txBody>
      </p:sp>
      <p:sp>
        <p:nvSpPr>
          <p:cNvPr id="5" name="Slide Number Placeholder 4"/>
          <p:cNvSpPr>
            <a:spLocks noGrp="1"/>
          </p:cNvSpPr>
          <p:nvPr>
            <p:ph type="sldNum" sz="quarter" idx="10"/>
          </p:nvPr>
        </p:nvSpPr>
        <p:spPr/>
        <p:txBody>
          <a:bodyPr/>
          <a:lstStyle/>
          <a:p>
            <a:fld id="{8BE75BF4-F827-664A-A667-67002CB07057}" type="slidenum">
              <a:rPr lang="en-US" smtClean="0"/>
              <a:pPr/>
              <a:t>16</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
        <p:nvSpPr>
          <p:cNvPr id="15" name="Content Placeholder 3"/>
          <p:cNvSpPr txBox="1">
            <a:spLocks/>
          </p:cNvSpPr>
          <p:nvPr/>
        </p:nvSpPr>
        <p:spPr bwMode="auto">
          <a:xfrm>
            <a:off x="4800600" y="1600200"/>
            <a:ext cx="42672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1800">
                <a:solidFill>
                  <a:schemeClr val="tx1"/>
                </a:solidFill>
                <a:latin typeface="+mn-lt"/>
                <a:ea typeface="+mn-ea"/>
              </a:defRPr>
            </a:lvl4pPr>
            <a:lvl5pPr marL="2057400" indent="-228600" algn="l" rtl="0" fontAlgn="base">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r>
              <a:rPr lang="en-US" sz="2400" dirty="0" smtClean="0"/>
              <a:t>Short design iterations</a:t>
            </a:r>
          </a:p>
          <a:p>
            <a:r>
              <a:rPr lang="en-US" sz="2400" dirty="0" smtClean="0"/>
              <a:t>Breadth first vs. depth first</a:t>
            </a:r>
          </a:p>
          <a:p>
            <a:r>
              <a:rPr lang="en-US" sz="2400" dirty="0" smtClean="0"/>
              <a:t>Low-fidelity to higher fidelity</a:t>
            </a:r>
          </a:p>
          <a:p>
            <a:endParaRPr lang="en-US" sz="2000" dirty="0" smtClean="0"/>
          </a:p>
          <a:p>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4054520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High-Level Context</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17</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6" name="Picture 5"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6553200" cy="4944115"/>
          </a:xfrm>
          <a:prstGeom prst="rect">
            <a:avLst/>
          </a:prstGeom>
        </p:spPr>
      </p:pic>
    </p:spTree>
    <p:extLst>
      <p:ext uri="{BB962C8B-B14F-4D97-AF65-F5344CB8AC3E}">
        <p14:creationId xmlns:p14="http://schemas.microsoft.com/office/powerpoint/2010/main" val="1934795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18</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Tree>
    <p:extLst>
      <p:ext uri="{BB962C8B-B14F-4D97-AF65-F5344CB8AC3E}">
        <p14:creationId xmlns:p14="http://schemas.microsoft.com/office/powerpoint/2010/main" val="3868950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19</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6" name="Rectangle 5"/>
          <p:cNvSpPr/>
          <p:nvPr/>
        </p:nvSpPr>
        <p:spPr bwMode="auto">
          <a:xfrm>
            <a:off x="533400" y="1219200"/>
            <a:ext cx="2971800" cy="16764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664036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Spring 2012 </a:t>
            </a:r>
            <a:r>
              <a:rPr lang="en-US" dirty="0" smtClean="0"/>
              <a:t>EOSP </a:t>
            </a:r>
            <a:r>
              <a:rPr lang="en-US" dirty="0"/>
              <a:t>Agenda</a:t>
            </a:r>
          </a:p>
        </p:txBody>
      </p:sp>
      <p:sp>
        <p:nvSpPr>
          <p:cNvPr id="3075" name="Rectangle 3"/>
          <p:cNvSpPr>
            <a:spLocks noGrp="1" noChangeArrowheads="1"/>
          </p:cNvSpPr>
          <p:nvPr>
            <p:ph idx="1"/>
          </p:nvPr>
        </p:nvSpPr>
        <p:spPr/>
        <p:txBody>
          <a:bodyPr/>
          <a:lstStyle/>
          <a:p>
            <a:r>
              <a:rPr lang="en-US" sz="2600" dirty="0"/>
              <a:t>Team</a:t>
            </a:r>
          </a:p>
          <a:p>
            <a:r>
              <a:rPr lang="en-US" sz="2600" dirty="0"/>
              <a:t>Project</a:t>
            </a:r>
          </a:p>
          <a:p>
            <a:r>
              <a:rPr lang="en-US" sz="2600" dirty="0"/>
              <a:t>Progress</a:t>
            </a:r>
          </a:p>
          <a:p>
            <a:r>
              <a:rPr lang="en-US" sz="2600" dirty="0" smtClean="0"/>
              <a:t>Approach</a:t>
            </a:r>
            <a:endParaRPr lang="en-US" sz="2600" dirty="0"/>
          </a:p>
          <a:p>
            <a:r>
              <a:rPr lang="en-US" sz="2600" dirty="0"/>
              <a:t>Lessons</a:t>
            </a:r>
          </a:p>
          <a:p>
            <a:r>
              <a:rPr lang="en-US" sz="2600" dirty="0"/>
              <a:t>Roadmap</a:t>
            </a:r>
          </a:p>
        </p:txBody>
      </p:sp>
      <p:sp>
        <p:nvSpPr>
          <p:cNvPr id="2" name="Slide Number Placeholder 1"/>
          <p:cNvSpPr>
            <a:spLocks noGrp="1"/>
          </p:cNvSpPr>
          <p:nvPr>
            <p:ph type="sldNum" sz="quarter" idx="10"/>
          </p:nvPr>
        </p:nvSpPr>
        <p:spPr/>
        <p:txBody>
          <a:bodyPr/>
          <a:lstStyle/>
          <a:p>
            <a:fld id="{8BE75BF4-F827-664A-A667-67002CB0705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20</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8" name="Rectangle 7"/>
          <p:cNvSpPr/>
          <p:nvPr/>
        </p:nvSpPr>
        <p:spPr bwMode="auto">
          <a:xfrm>
            <a:off x="533400" y="3352800"/>
            <a:ext cx="2971800" cy="838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366083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21</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8" name="Rectangle 7"/>
          <p:cNvSpPr/>
          <p:nvPr/>
        </p:nvSpPr>
        <p:spPr bwMode="auto">
          <a:xfrm>
            <a:off x="533400" y="4724400"/>
            <a:ext cx="2971800" cy="1600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119372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22</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Tree>
    <p:extLst>
      <p:ext uri="{BB962C8B-B14F-4D97-AF65-F5344CB8AC3E}">
        <p14:creationId xmlns:p14="http://schemas.microsoft.com/office/powerpoint/2010/main" val="181434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23</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
        <p:nvSpPr>
          <p:cNvPr id="8" name="Rectangle 7"/>
          <p:cNvSpPr/>
          <p:nvPr/>
        </p:nvSpPr>
        <p:spPr bwMode="auto">
          <a:xfrm>
            <a:off x="533400" y="3886200"/>
            <a:ext cx="3581400" cy="1981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735057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24</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
        <p:nvSpPr>
          <p:cNvPr id="8" name="Rectangle 7"/>
          <p:cNvSpPr/>
          <p:nvPr/>
        </p:nvSpPr>
        <p:spPr bwMode="auto">
          <a:xfrm>
            <a:off x="533400" y="1295400"/>
            <a:ext cx="3581400" cy="21336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513545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Persistence Tier</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25</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51465"/>
            <a:ext cx="6825082" cy="4996935"/>
          </a:xfrm>
          <a:prstGeom prst="rect">
            <a:avLst/>
          </a:prstGeom>
        </p:spPr>
      </p:pic>
    </p:spTree>
    <p:extLst>
      <p:ext uri="{BB962C8B-B14F-4D97-AF65-F5344CB8AC3E}">
        <p14:creationId xmlns:p14="http://schemas.microsoft.com/office/powerpoint/2010/main" val="1002388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Perspective, Allocation View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26</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599"/>
            <a:ext cx="6476999" cy="4927771"/>
          </a:xfrm>
          <a:prstGeom prst="rect">
            <a:avLst/>
          </a:prstGeom>
        </p:spPr>
      </p:pic>
    </p:spTree>
    <p:extLst>
      <p:ext uri="{BB962C8B-B14F-4D97-AF65-F5344CB8AC3E}">
        <p14:creationId xmlns:p14="http://schemas.microsoft.com/office/powerpoint/2010/main" val="796159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27</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Tree>
    <p:extLst>
      <p:ext uri="{BB962C8B-B14F-4D97-AF65-F5344CB8AC3E}">
        <p14:creationId xmlns:p14="http://schemas.microsoft.com/office/powerpoint/2010/main" val="773085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28</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
        <p:nvSpPr>
          <p:cNvPr id="6" name="Rectangle 5"/>
          <p:cNvSpPr/>
          <p:nvPr/>
        </p:nvSpPr>
        <p:spPr bwMode="auto">
          <a:xfrm>
            <a:off x="2209800" y="1371600"/>
            <a:ext cx="4419600" cy="12954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858719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29</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
        <p:nvSpPr>
          <p:cNvPr id="6" name="Rectangle 5"/>
          <p:cNvSpPr/>
          <p:nvPr/>
        </p:nvSpPr>
        <p:spPr bwMode="auto">
          <a:xfrm>
            <a:off x="2209800" y="2667000"/>
            <a:ext cx="4495800" cy="3505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82668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Argonauts Team</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Siddharth Subramanian</a:t>
            </a:r>
          </a:p>
          <a:p>
            <a:r>
              <a:rPr lang="en-US" sz="1600" dirty="0" smtClean="0">
                <a:latin typeface="Calibri"/>
                <a:cs typeface="Calibri"/>
              </a:rPr>
              <a:t>Planning Manager</a:t>
            </a:r>
            <a:endParaRPr lang="en-US" sz="1600" dirty="0">
              <a:latin typeface="Calibri"/>
              <a:cs typeface="Calibri"/>
            </a:endParaRP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Rui Li</a:t>
            </a:r>
            <a:endParaRPr lang="en-US" sz="2000" b="1" cap="small" dirty="0">
              <a:latin typeface="Calibri" charset="0"/>
            </a:endParaRPr>
          </a:p>
          <a:p>
            <a:pPr eaLnBrk="1" hangingPunct="1">
              <a:lnSpc>
                <a:spcPct val="60000"/>
              </a:lnSpc>
              <a:spcBef>
                <a:spcPct val="50000"/>
              </a:spcBef>
            </a:pPr>
            <a:r>
              <a:rPr lang="en-US" sz="1600" dirty="0" smtClean="0">
                <a:latin typeface="Calibri" charset="0"/>
              </a:rPr>
              <a:t>Team Lead</a:t>
            </a:r>
            <a:endParaRPr lang="en-US" sz="1600" dirty="0">
              <a:latin typeface="Calibri" charset="0"/>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Tharanga Gamaethige</a:t>
            </a:r>
            <a:endParaRPr lang="en-US" sz="2000" b="1" cap="small" dirty="0">
              <a:latin typeface="Calibri" charset="0"/>
            </a:endParaRPr>
          </a:p>
          <a:p>
            <a:r>
              <a:rPr lang="en-US" sz="1600" dirty="0" smtClean="0">
                <a:latin typeface="Calibri"/>
                <a:cs typeface="Calibri"/>
              </a:rPr>
              <a:t>Quality Assurance Lead</a:t>
            </a:r>
            <a:endParaRPr lang="en-US" sz="1600" dirty="0">
              <a:latin typeface="Calibri"/>
              <a:cs typeface="Calibri"/>
            </a:endParaRPr>
          </a:p>
        </p:txBody>
      </p:sp>
      <p:sp>
        <p:nvSpPr>
          <p:cNvPr id="4114" name="TextBox 2"/>
          <p:cNvSpPr txBox="1">
            <a:spLocks noChangeArrowheads="1"/>
          </p:cNvSpPr>
          <p:nvPr/>
        </p:nvSpPr>
        <p:spPr bwMode="auto">
          <a:xfrm>
            <a:off x="5943600" y="16764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cap="small" dirty="0" smtClean="0"/>
              <a:t>Matt Lenzo</a:t>
            </a:r>
            <a:endParaRPr lang="en-US" cap="small" dirty="0"/>
          </a:p>
          <a:p>
            <a:r>
              <a:rPr lang="en-US" sz="1600" dirty="0" smtClean="0"/>
              <a:t>Development Lead</a:t>
            </a:r>
            <a:endParaRPr lang="en-US" sz="1600" dirty="0"/>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Dandan Zheng</a:t>
            </a:r>
            <a:endParaRPr lang="en-US" sz="2000" b="1" cap="small" dirty="0">
              <a:latin typeface="Calibri" charset="0"/>
            </a:endParaRPr>
          </a:p>
          <a:p>
            <a:pPr eaLnBrk="1" hangingPunct="1">
              <a:lnSpc>
                <a:spcPct val="60000"/>
              </a:lnSpc>
              <a:spcBef>
                <a:spcPct val="50000"/>
              </a:spcBef>
            </a:pPr>
            <a:r>
              <a:rPr lang="en-US" sz="1600" dirty="0" smtClean="0">
                <a:latin typeface="Calibri" charset="0"/>
              </a:rPr>
              <a:t>Chief Architect</a:t>
            </a:r>
            <a:endParaRPr lang="en-US" sz="1600" dirty="0">
              <a:latin typeface="Calibri" charset="0"/>
            </a:endParaRP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8BE75BF4-F827-664A-A667-67002CB0705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a:solidFill>
                  <a:schemeClr val="bg2"/>
                </a:solidFill>
              </a:rPr>
              <a:t>Requirements Management</a:t>
            </a:r>
          </a:p>
          <a:p>
            <a:r>
              <a:rPr lang="en-US" sz="2400" dirty="0">
                <a:solidFill>
                  <a:schemeClr val="bg2"/>
                </a:solidFill>
              </a:rPr>
              <a:t>Architecture Design</a:t>
            </a:r>
          </a:p>
          <a:p>
            <a:r>
              <a:rPr lang="en-US" sz="2400" dirty="0" smtClean="0">
                <a:solidFill>
                  <a:srgbClr val="000000"/>
                </a:solidFill>
              </a:rPr>
              <a:t>Project Management</a:t>
            </a:r>
          </a:p>
          <a:p>
            <a:r>
              <a:rPr lang="en-US" sz="2400" dirty="0" smtClean="0">
                <a:solidFill>
                  <a:schemeClr val="bg2"/>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30</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Tree>
    <p:extLst>
      <p:ext uri="{BB962C8B-B14F-4D97-AF65-F5344CB8AC3E}">
        <p14:creationId xmlns:p14="http://schemas.microsoft.com/office/powerpoint/2010/main" val="1848259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Planning Process</a:t>
            </a:r>
            <a:endParaRPr lang="en-US" dirty="0"/>
          </a:p>
        </p:txBody>
      </p:sp>
      <p:sp>
        <p:nvSpPr>
          <p:cNvPr id="3" name="Content Placeholder 2"/>
          <p:cNvSpPr>
            <a:spLocks noGrp="1"/>
          </p:cNvSpPr>
          <p:nvPr>
            <p:ph idx="1"/>
          </p:nvPr>
        </p:nvSpPr>
        <p:spPr>
          <a:xfrm>
            <a:off x="533400" y="1447800"/>
            <a:ext cx="8077200" cy="4343400"/>
          </a:xfrm>
        </p:spPr>
        <p:txBody>
          <a:bodyPr/>
          <a:lstStyle/>
          <a:p>
            <a:pPr marL="0" indent="0">
              <a:buNone/>
            </a:pPr>
            <a:r>
              <a:rPr lang="en-US" b="1" dirty="0" smtClean="0"/>
              <a:t>Old Planning Process</a:t>
            </a:r>
          </a:p>
          <a:p>
            <a:r>
              <a:rPr lang="en-US" dirty="0" smtClean="0"/>
              <a:t>Planning, estimation, and tracking using Excel sheets</a:t>
            </a:r>
          </a:p>
          <a:p>
            <a:r>
              <a:rPr lang="en-US" dirty="0" smtClean="0"/>
              <a:t>Estimation at the task-level in person-hours</a:t>
            </a:r>
          </a:p>
          <a:p>
            <a:r>
              <a:rPr lang="en-US" dirty="0" smtClean="0"/>
              <a:t>Lengthy planning meetings and overhead activities</a:t>
            </a:r>
          </a:p>
          <a:p>
            <a:pPr marL="0" indent="0">
              <a:buNone/>
            </a:pPr>
            <a:endParaRPr lang="en-US" b="1" dirty="0"/>
          </a:p>
          <a:p>
            <a:pPr marL="0" indent="0">
              <a:buNone/>
            </a:pPr>
            <a:r>
              <a:rPr lang="en-US" b="1" dirty="0" smtClean="0"/>
              <a:t>Goals</a:t>
            </a:r>
          </a:p>
          <a:p>
            <a:r>
              <a:rPr lang="en-US" dirty="0" smtClean="0"/>
              <a:t>Maximize effort spent on design activities</a:t>
            </a:r>
          </a:p>
          <a:p>
            <a:r>
              <a:rPr lang="en-US" dirty="0"/>
              <a:t>Minimize the effort spent on overhead and unplanned </a:t>
            </a:r>
            <a:r>
              <a:rPr lang="en-US" dirty="0" smtClean="0"/>
              <a:t>activities</a:t>
            </a:r>
          </a:p>
          <a:p>
            <a:r>
              <a:rPr lang="en-US" dirty="0" smtClean="0"/>
              <a:t>Accommodate creative design process and technical uncertainties</a:t>
            </a:r>
          </a:p>
          <a:p>
            <a:r>
              <a:rPr lang="en-US" dirty="0" smtClean="0"/>
              <a:t>Provide more visibility into the plan and the planning process</a:t>
            </a:r>
          </a:p>
          <a:p>
            <a:pPr marL="0" indent="0">
              <a:buNone/>
            </a:pPr>
            <a:endParaRPr lang="en-US" dirty="0" smtClean="0"/>
          </a:p>
          <a:p>
            <a:endParaRPr lang="en-US" dirty="0" smtClean="0"/>
          </a:p>
          <a:p>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a:p>
          <a:p>
            <a:endParaRPr lang="en-US" dirty="0" smtClean="0"/>
          </a:p>
          <a:p>
            <a:pPr lvl="1"/>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31</a:t>
            </a:fld>
            <a:endParaRPr lang="en-US"/>
          </a:p>
        </p:txBody>
      </p:sp>
    </p:spTree>
    <p:extLst>
      <p:ext uri="{BB962C8B-B14F-4D97-AF65-F5344CB8AC3E}">
        <p14:creationId xmlns:p14="http://schemas.microsoft.com/office/powerpoint/2010/main" val="2111216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Planning Process</a:t>
            </a:r>
            <a:endParaRPr lang="en-US" dirty="0"/>
          </a:p>
        </p:txBody>
      </p:sp>
      <p:sp>
        <p:nvSpPr>
          <p:cNvPr id="3" name="Content Placeholder 2"/>
          <p:cNvSpPr>
            <a:spLocks noGrp="1"/>
          </p:cNvSpPr>
          <p:nvPr>
            <p:ph idx="1"/>
          </p:nvPr>
        </p:nvSpPr>
        <p:spPr>
          <a:xfrm>
            <a:off x="533400" y="1447800"/>
            <a:ext cx="8077200" cy="4343400"/>
          </a:xfrm>
        </p:spPr>
        <p:txBody>
          <a:bodyPr/>
          <a:lstStyle/>
          <a:p>
            <a:pPr marL="0" indent="0">
              <a:buNone/>
            </a:pPr>
            <a:r>
              <a:rPr lang="en-US" b="1" dirty="0" smtClean="0"/>
              <a:t>Solutions:</a:t>
            </a:r>
          </a:p>
          <a:p>
            <a:r>
              <a:rPr lang="en-US" dirty="0" smtClean="0"/>
              <a:t>Time-boxed planning and reflection meetings</a:t>
            </a:r>
          </a:p>
          <a:p>
            <a:r>
              <a:rPr lang="en-US" dirty="0" smtClean="0"/>
              <a:t>Shorter iterations: Plan more, plan often</a:t>
            </a:r>
          </a:p>
          <a:p>
            <a:r>
              <a:rPr lang="en-US" dirty="0" smtClean="0"/>
              <a:t>Work package estimation through planning poker </a:t>
            </a:r>
          </a:p>
          <a:p>
            <a:r>
              <a:rPr lang="en-US" dirty="0" smtClean="0"/>
              <a:t>Tracking through velocity points </a:t>
            </a:r>
          </a:p>
          <a:p>
            <a:r>
              <a:rPr lang="en-US" dirty="0" smtClean="0"/>
              <a:t>Accountability through standup meetings and constant communication</a:t>
            </a:r>
          </a:p>
          <a:p>
            <a:r>
              <a:rPr lang="en-US" dirty="0" smtClean="0"/>
              <a:t>Online planning and tracking tool – </a:t>
            </a:r>
          </a:p>
          <a:p>
            <a:pPr marL="457200" lvl="1" indent="0">
              <a:buNone/>
            </a:pPr>
            <a:endParaRPr lang="en-US" dirty="0" smtClean="0"/>
          </a:p>
          <a:p>
            <a:pPr lvl="1"/>
            <a:endParaRPr lang="en-US" dirty="0" smtClean="0"/>
          </a:p>
          <a:p>
            <a:pPr lvl="1"/>
            <a:endParaRPr lang="en-US" dirty="0" smtClean="0"/>
          </a:p>
          <a:p>
            <a:pPr lvl="1"/>
            <a:endParaRPr lang="en-US" dirty="0"/>
          </a:p>
          <a:p>
            <a:endParaRPr lang="en-US" dirty="0" smtClean="0"/>
          </a:p>
          <a:p>
            <a:pPr lvl="1"/>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57600"/>
            <a:ext cx="343058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6" name="Slide Number Placeholder 5"/>
          <p:cNvSpPr>
            <a:spLocks noGrp="1"/>
          </p:cNvSpPr>
          <p:nvPr>
            <p:ph type="sldNum" sz="quarter" idx="10"/>
          </p:nvPr>
        </p:nvSpPr>
        <p:spPr/>
        <p:txBody>
          <a:bodyPr/>
          <a:lstStyle/>
          <a:p>
            <a:fld id="{8BE75BF4-F827-664A-A667-67002CB07057}" type="slidenum">
              <a:rPr lang="en-US" smtClean="0"/>
              <a:pPr/>
              <a:t>32</a:t>
            </a:fld>
            <a:endParaRPr lang="en-US"/>
          </a:p>
        </p:txBody>
      </p:sp>
    </p:spTree>
    <p:extLst>
      <p:ext uri="{BB962C8B-B14F-4D97-AF65-F5344CB8AC3E}">
        <p14:creationId xmlns:p14="http://schemas.microsoft.com/office/powerpoint/2010/main" val="1410817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Tracker Features</a:t>
            </a:r>
            <a:endParaRPr lang="en-US" dirty="0"/>
          </a:p>
        </p:txBody>
      </p:sp>
      <p:sp>
        <p:nvSpPr>
          <p:cNvPr id="8"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33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95400"/>
            <a:ext cx="8534400" cy="5029200"/>
          </a:xfrm>
          <a:prstGeom prst="rect">
            <a:avLst/>
          </a:prstGeom>
        </p:spPr>
      </p:pic>
      <p:sp>
        <p:nvSpPr>
          <p:cNvPr id="5" name="Oval 4"/>
          <p:cNvSpPr/>
          <p:nvPr/>
        </p:nvSpPr>
        <p:spPr bwMode="auto">
          <a:xfrm>
            <a:off x="8382000" y="1600200"/>
            <a:ext cx="685800" cy="381000"/>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Oval 9"/>
          <p:cNvSpPr/>
          <p:nvPr/>
        </p:nvSpPr>
        <p:spPr bwMode="auto">
          <a:xfrm>
            <a:off x="480164" y="4038600"/>
            <a:ext cx="685800" cy="381000"/>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Oval 10"/>
          <p:cNvSpPr/>
          <p:nvPr/>
        </p:nvSpPr>
        <p:spPr bwMode="auto">
          <a:xfrm>
            <a:off x="3276600" y="4038600"/>
            <a:ext cx="2590800" cy="1258866"/>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Oval 11"/>
          <p:cNvSpPr/>
          <p:nvPr/>
        </p:nvSpPr>
        <p:spPr bwMode="auto">
          <a:xfrm>
            <a:off x="3124200" y="2514600"/>
            <a:ext cx="2590800" cy="1258866"/>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9291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Reflections	</a:t>
            </a:r>
            <a:endParaRPr lang="en-US" dirty="0"/>
          </a:p>
        </p:txBody>
      </p:sp>
      <p:sp>
        <p:nvSpPr>
          <p:cNvPr id="3" name="Content Placeholder 2"/>
          <p:cNvSpPr>
            <a:spLocks noGrp="1"/>
          </p:cNvSpPr>
          <p:nvPr>
            <p:ph idx="1"/>
          </p:nvPr>
        </p:nvSpPr>
        <p:spPr/>
        <p:txBody>
          <a:bodyPr/>
          <a:lstStyle/>
          <a:p>
            <a:r>
              <a:rPr lang="en-US" dirty="0" smtClean="0"/>
              <a:t>Measuring overhead and unplanned activities gave an indication to change the process.</a:t>
            </a:r>
          </a:p>
          <a:p>
            <a:r>
              <a:rPr lang="en-US" dirty="0" smtClean="0"/>
              <a:t>Planning more, planning often is very useful when there are technical uncertainties.</a:t>
            </a:r>
          </a:p>
          <a:p>
            <a:r>
              <a:rPr lang="en-US" dirty="0" smtClean="0"/>
              <a:t>Pivotal Tracker increases the visibility of project management.</a:t>
            </a:r>
          </a:p>
          <a:p>
            <a:r>
              <a:rPr lang="en-US" dirty="0" smtClean="0"/>
              <a:t>Pivotal Tracker works well for tracking small work packages consisting of few tasks. </a:t>
            </a:r>
          </a:p>
          <a:p>
            <a:r>
              <a:rPr lang="en-US" dirty="0" smtClean="0"/>
              <a:t>Pivotal Tracker will not work in summer due to the expected increase in the number of work packages and tasks. More granularity is needed in summer.</a:t>
            </a:r>
          </a:p>
          <a:p>
            <a:endParaRPr lang="en-US" dirty="0" smtClean="0"/>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34</a:t>
            </a:fld>
            <a:endParaRPr lang="en-US"/>
          </a:p>
        </p:txBody>
      </p:sp>
    </p:spTree>
    <p:extLst>
      <p:ext uri="{BB962C8B-B14F-4D97-AF65-F5344CB8AC3E}">
        <p14:creationId xmlns:p14="http://schemas.microsoft.com/office/powerpoint/2010/main" val="1570171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a:solidFill>
                  <a:schemeClr val="bg2"/>
                </a:solidFill>
              </a:rPr>
              <a:t>Requirements Management</a:t>
            </a:r>
          </a:p>
          <a:p>
            <a:r>
              <a:rPr lang="en-US" sz="2400" dirty="0">
                <a:solidFill>
                  <a:schemeClr val="bg2"/>
                </a:solidFill>
              </a:rPr>
              <a:t>Architecture Design</a:t>
            </a:r>
          </a:p>
          <a:p>
            <a:r>
              <a:rPr lang="en-US" sz="2400" dirty="0">
                <a:solidFill>
                  <a:schemeClr val="bg2"/>
                </a:solidFill>
              </a:rPr>
              <a:t>Project Management</a:t>
            </a:r>
          </a:p>
          <a:p>
            <a:r>
              <a:rPr lang="en-US" sz="2400" dirty="0" smtClean="0">
                <a:solidFill>
                  <a:srgbClr val="000000"/>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35</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Tree>
    <p:extLst>
      <p:ext uri="{BB962C8B-B14F-4D97-AF65-F5344CB8AC3E}">
        <p14:creationId xmlns:p14="http://schemas.microsoft.com/office/powerpoint/2010/main" val="1821189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sz="2400" dirty="0" smtClean="0"/>
              <a:t>“Quality is free” – Philip Crosby</a:t>
            </a:r>
          </a:p>
          <a:p>
            <a:pPr marL="0" indent="0">
              <a:buNone/>
            </a:pPr>
            <a:endParaRPr lang="en-US" sz="2400" dirty="0" smtClean="0"/>
          </a:p>
          <a:p>
            <a:r>
              <a:rPr lang="en-US" sz="2400" dirty="0" smtClean="0"/>
              <a:t>“When there is no notion of quality, productivity is infinite” - Argonauts</a:t>
            </a:r>
            <a:endParaRPr lang="en-US" sz="2400"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36</a:t>
            </a:fld>
            <a:endParaRPr lang="en-US"/>
          </a:p>
        </p:txBody>
      </p:sp>
    </p:spTree>
    <p:extLst>
      <p:ext uri="{BB962C8B-B14F-4D97-AF65-F5344CB8AC3E}">
        <p14:creationId xmlns:p14="http://schemas.microsoft.com/office/powerpoint/2010/main" val="263123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sz="2400" dirty="0" smtClean="0"/>
              <a:t>To ensure quality of the reference architecture and related deliverables – All attributes of the architecture are verified before the final delivery</a:t>
            </a:r>
          </a:p>
          <a:p>
            <a:pPr marL="0" indent="0">
              <a:buNone/>
            </a:pPr>
            <a:endParaRPr lang="en-US" sz="2400" dirty="0" smtClean="0"/>
          </a:p>
          <a:p>
            <a:r>
              <a:rPr lang="en-US" sz="2400" dirty="0" smtClean="0"/>
              <a:t>To ensure the quality of internal processes which are used to produce key deliverables – Continuously measuring and observing the health and status of internal processes</a:t>
            </a:r>
            <a:endParaRPr lang="en-US" sz="2400"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37</a:t>
            </a:fld>
            <a:endParaRPr lang="en-US"/>
          </a:p>
        </p:txBody>
      </p:sp>
    </p:spTree>
    <p:extLst>
      <p:ext uri="{BB962C8B-B14F-4D97-AF65-F5344CB8AC3E}">
        <p14:creationId xmlns:p14="http://schemas.microsoft.com/office/powerpoint/2010/main" val="2749067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in Spring 2012</a:t>
            </a:r>
            <a:endParaRPr lang="en-US" dirty="0"/>
          </a:p>
        </p:txBody>
      </p:sp>
      <p:sp>
        <p:nvSpPr>
          <p:cNvPr id="3" name="Content Placeholder 2"/>
          <p:cNvSpPr>
            <a:spLocks noGrp="1"/>
          </p:cNvSpPr>
          <p:nvPr>
            <p:ph idx="1"/>
          </p:nvPr>
        </p:nvSpPr>
        <p:spPr/>
        <p:txBody>
          <a:bodyPr/>
          <a:lstStyle/>
          <a:p>
            <a:r>
              <a:rPr lang="en-US" sz="2400" dirty="0" smtClean="0"/>
              <a:t>Product Quality </a:t>
            </a:r>
          </a:p>
          <a:p>
            <a:pPr lvl="1"/>
            <a:r>
              <a:rPr lang="en-US" sz="2400" dirty="0" smtClean="0"/>
              <a:t>Requirement reviews</a:t>
            </a:r>
          </a:p>
          <a:p>
            <a:pPr lvl="1"/>
            <a:r>
              <a:rPr lang="en-US" sz="2400" dirty="0" smtClean="0"/>
              <a:t>Peer reviews</a:t>
            </a:r>
          </a:p>
          <a:p>
            <a:pPr lvl="1"/>
            <a:r>
              <a:rPr lang="en-US" sz="2400" dirty="0" smtClean="0"/>
              <a:t>Architecture Design Evaluation Workshop (ADEW)</a:t>
            </a:r>
          </a:p>
          <a:p>
            <a:r>
              <a:rPr lang="en-US" sz="2400" dirty="0" smtClean="0"/>
              <a:t>Process Quality</a:t>
            </a:r>
          </a:p>
          <a:p>
            <a:pPr lvl="1"/>
            <a:r>
              <a:rPr lang="en-US" sz="2400" dirty="0" smtClean="0"/>
              <a:t>Process quality metrics</a:t>
            </a:r>
          </a:p>
          <a:p>
            <a:pPr lvl="1"/>
            <a:r>
              <a:rPr lang="en-US" sz="2400" dirty="0" smtClean="0"/>
              <a:t>ETVX* </a:t>
            </a:r>
            <a:r>
              <a:rPr lang="en-US" sz="2400" dirty="0"/>
              <a:t>for </a:t>
            </a:r>
            <a:r>
              <a:rPr lang="en-US" sz="2400" dirty="0" smtClean="0"/>
              <a:t>planned tasks </a:t>
            </a:r>
          </a:p>
          <a:p>
            <a:pPr lvl="1"/>
            <a:r>
              <a:rPr lang="en-US" sz="2400" dirty="0" smtClean="0"/>
              <a:t>Managing technical debt</a:t>
            </a:r>
            <a:endParaRPr lang="en-US" sz="2400" dirty="0"/>
          </a:p>
        </p:txBody>
      </p:sp>
      <p:sp>
        <p:nvSpPr>
          <p:cNvPr id="4" name="TextBox 3"/>
          <p:cNvSpPr txBox="1"/>
          <p:nvPr/>
        </p:nvSpPr>
        <p:spPr>
          <a:xfrm>
            <a:off x="228600" y="5943600"/>
            <a:ext cx="2293064" cy="307777"/>
          </a:xfrm>
          <a:prstGeom prst="rect">
            <a:avLst/>
          </a:prstGeom>
          <a:noFill/>
        </p:spPr>
        <p:txBody>
          <a:bodyPr wrap="none" rtlCol="0">
            <a:spAutoFit/>
          </a:bodyPr>
          <a:lstStyle/>
          <a:p>
            <a:r>
              <a:rPr lang="en-US" sz="1400" dirty="0"/>
              <a:t>*</a:t>
            </a:r>
            <a:r>
              <a:rPr lang="en-US" sz="1400" dirty="0" smtClean="0"/>
              <a:t>Entry-Task-Validation-Exit</a:t>
            </a:r>
            <a:endParaRPr lang="en-US" sz="1400" dirty="0"/>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6" name="Slide Number Placeholder 5"/>
          <p:cNvSpPr>
            <a:spLocks noGrp="1"/>
          </p:cNvSpPr>
          <p:nvPr>
            <p:ph type="sldNum" sz="quarter" idx="10"/>
          </p:nvPr>
        </p:nvSpPr>
        <p:spPr/>
        <p:txBody>
          <a:bodyPr/>
          <a:lstStyle/>
          <a:p>
            <a:fld id="{8BE75BF4-F827-664A-A667-67002CB07057}" type="slidenum">
              <a:rPr lang="en-US" smtClean="0"/>
              <a:pPr/>
              <a:t>38</a:t>
            </a:fld>
            <a:endParaRPr lang="en-US"/>
          </a:p>
        </p:txBody>
      </p:sp>
    </p:spTree>
    <p:extLst>
      <p:ext uri="{BB962C8B-B14F-4D97-AF65-F5344CB8AC3E}">
        <p14:creationId xmlns:p14="http://schemas.microsoft.com/office/powerpoint/2010/main" val="3429071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Architecture Design Evaluation Workshop (ADEW)</a:t>
            </a:r>
          </a:p>
        </p:txBody>
      </p:sp>
      <p:sp>
        <p:nvSpPr>
          <p:cNvPr id="3" name="Content Placeholder 2"/>
          <p:cNvSpPr>
            <a:spLocks noGrp="1"/>
          </p:cNvSpPr>
          <p:nvPr>
            <p:ph idx="1"/>
          </p:nvPr>
        </p:nvSpPr>
        <p:spPr/>
        <p:txBody>
          <a:bodyPr/>
          <a:lstStyle/>
          <a:p>
            <a:r>
              <a:rPr lang="en-US" dirty="0" smtClean="0"/>
              <a:t>Conducted at the end of every iteration to review the architecture design, identify issues, and make the production go/no-go decision</a:t>
            </a:r>
          </a:p>
          <a:p>
            <a:pPr marL="0" indent="0">
              <a:buNone/>
            </a:pPr>
            <a:endParaRPr lang="en-US" dirty="0"/>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39</a:t>
            </a:fld>
            <a:endParaRPr lang="en-US"/>
          </a:p>
        </p:txBody>
      </p:sp>
      <p:graphicFrame>
        <p:nvGraphicFramePr>
          <p:cNvPr id="17" name="Chart 16" title="Issues and workshop "/>
          <p:cNvGraphicFramePr>
            <a:graphicFrameLocks/>
          </p:cNvGraphicFramePr>
          <p:nvPr>
            <p:extLst>
              <p:ext uri="{D42A27DB-BD31-4B8C-83A1-F6EECF244321}">
                <p14:modId xmlns:p14="http://schemas.microsoft.com/office/powerpoint/2010/main" val="170789308"/>
              </p:ext>
            </p:extLst>
          </p:nvPr>
        </p:nvGraphicFramePr>
        <p:xfrm>
          <a:off x="838200" y="2209800"/>
          <a:ext cx="76962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276600" y="5715000"/>
            <a:ext cx="657076" cy="276999"/>
          </a:xfrm>
          <a:prstGeom prst="rect">
            <a:avLst/>
          </a:prstGeom>
          <a:noFill/>
        </p:spPr>
        <p:txBody>
          <a:bodyPr wrap="none" rtlCol="0">
            <a:spAutoFit/>
          </a:bodyPr>
          <a:lstStyle/>
          <a:p>
            <a:r>
              <a:rPr lang="en-US" sz="1200" dirty="0" smtClean="0">
                <a:latin typeface="+mn-lt"/>
              </a:rPr>
              <a:t>ADEW*</a:t>
            </a:r>
            <a:endParaRPr lang="en-US" sz="1200" dirty="0">
              <a:latin typeface="+mn-lt"/>
            </a:endParaRPr>
          </a:p>
        </p:txBody>
      </p:sp>
      <p:sp>
        <p:nvSpPr>
          <p:cNvPr id="11" name="TextBox 10"/>
          <p:cNvSpPr txBox="1"/>
          <p:nvPr/>
        </p:nvSpPr>
        <p:spPr>
          <a:xfrm>
            <a:off x="1447800" y="5715000"/>
            <a:ext cx="657076" cy="276999"/>
          </a:xfrm>
          <a:prstGeom prst="rect">
            <a:avLst/>
          </a:prstGeom>
          <a:noFill/>
        </p:spPr>
        <p:txBody>
          <a:bodyPr wrap="none" rtlCol="0">
            <a:spAutoFit/>
          </a:bodyPr>
          <a:lstStyle/>
          <a:p>
            <a:r>
              <a:rPr lang="en-US" sz="1200" dirty="0" smtClean="0">
                <a:latin typeface="+mn-lt"/>
              </a:rPr>
              <a:t>ADEW*</a:t>
            </a:r>
            <a:endParaRPr lang="en-US" sz="1200" dirty="0">
              <a:latin typeface="+mn-lt"/>
            </a:endParaRPr>
          </a:p>
        </p:txBody>
      </p:sp>
      <p:sp>
        <p:nvSpPr>
          <p:cNvPr id="12" name="TextBox 11"/>
          <p:cNvSpPr txBox="1"/>
          <p:nvPr/>
        </p:nvSpPr>
        <p:spPr>
          <a:xfrm>
            <a:off x="5057924" y="5742801"/>
            <a:ext cx="657076" cy="276999"/>
          </a:xfrm>
          <a:prstGeom prst="rect">
            <a:avLst/>
          </a:prstGeom>
          <a:noFill/>
        </p:spPr>
        <p:txBody>
          <a:bodyPr wrap="none" rtlCol="0">
            <a:spAutoFit/>
          </a:bodyPr>
          <a:lstStyle/>
          <a:p>
            <a:r>
              <a:rPr lang="en-US" sz="1200" dirty="0" smtClean="0">
                <a:latin typeface="+mn-lt"/>
              </a:rPr>
              <a:t>ADEW*</a:t>
            </a:r>
            <a:endParaRPr lang="en-US" sz="1200" dirty="0">
              <a:latin typeface="+mn-lt"/>
            </a:endParaRPr>
          </a:p>
        </p:txBody>
      </p:sp>
      <p:sp>
        <p:nvSpPr>
          <p:cNvPr id="13" name="TextBox 12"/>
          <p:cNvSpPr txBox="1"/>
          <p:nvPr/>
        </p:nvSpPr>
        <p:spPr>
          <a:xfrm>
            <a:off x="2743200" y="6260068"/>
            <a:ext cx="4572000" cy="369332"/>
          </a:xfrm>
          <a:prstGeom prst="rect">
            <a:avLst/>
          </a:prstGeom>
          <a:noFill/>
          <a:ln>
            <a:noFill/>
          </a:ln>
        </p:spPr>
        <p:txBody>
          <a:bodyPr wrap="square" rtlCol="0">
            <a:spAutoFit/>
          </a:bodyPr>
          <a:lstStyle/>
          <a:p>
            <a:r>
              <a:rPr lang="en-US" sz="1800" dirty="0" smtClean="0">
                <a:latin typeface="+mn-lt"/>
              </a:rPr>
              <a:t>*Architecture Design Evaluation Workshop</a:t>
            </a:r>
            <a:endParaRPr lang="en-US" sz="1800" dirty="0">
              <a:latin typeface="+mn-lt"/>
            </a:endParaRPr>
          </a:p>
        </p:txBody>
      </p:sp>
      <p:sp>
        <p:nvSpPr>
          <p:cNvPr id="14" name="TextBox 13"/>
          <p:cNvSpPr txBox="1"/>
          <p:nvPr/>
        </p:nvSpPr>
        <p:spPr>
          <a:xfrm>
            <a:off x="75709" y="2209800"/>
            <a:ext cx="838691" cy="276999"/>
          </a:xfrm>
          <a:prstGeom prst="rect">
            <a:avLst/>
          </a:prstGeom>
          <a:noFill/>
        </p:spPr>
        <p:txBody>
          <a:bodyPr wrap="none" rtlCol="0">
            <a:spAutoFit/>
          </a:bodyPr>
          <a:lstStyle/>
          <a:p>
            <a:r>
              <a:rPr lang="en-US" sz="1200" dirty="0" smtClean="0">
                <a:latin typeface="+mn-lt"/>
              </a:rPr>
              <a:t># of Issues</a:t>
            </a:r>
            <a:endParaRPr lang="en-US" sz="1200" dirty="0">
              <a:latin typeface="+mn-lt"/>
            </a:endParaRPr>
          </a:p>
        </p:txBody>
      </p:sp>
    </p:spTree>
    <p:extLst>
      <p:ext uri="{BB962C8B-B14F-4D97-AF65-F5344CB8AC3E}">
        <p14:creationId xmlns:p14="http://schemas.microsoft.com/office/powerpoint/2010/main" val="2102139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Studio Mentors</a:t>
            </a:r>
            <a:endParaRPr lang="en-US" dirty="0"/>
          </a:p>
        </p:txBody>
      </p:sp>
      <p:grpSp>
        <p:nvGrpSpPr>
          <p:cNvPr id="4" name="Group 1"/>
          <p:cNvGrpSpPr>
            <a:grpSpLocks/>
          </p:cNvGrpSpPr>
          <p:nvPr/>
        </p:nvGrpSpPr>
        <p:grpSpPr bwMode="auto">
          <a:xfrm>
            <a:off x="1752600" y="2209800"/>
            <a:ext cx="1066800" cy="2192619"/>
            <a:chOff x="766762" y="2209800"/>
            <a:chExt cx="1066800" cy="2192619"/>
          </a:xfrm>
        </p:grpSpPr>
        <p:pic>
          <p:nvPicPr>
            <p:cNvPr id="5" name="Picture 23" descr="Screen Shot 2011-12-13 at 9.03.48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209800"/>
              <a:ext cx="98913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766762" y="3657600"/>
              <a:ext cx="1066800" cy="7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Grace</a:t>
              </a:r>
            </a:p>
            <a:p>
              <a:pPr algn="ctr"/>
              <a:r>
                <a:rPr lang="en-US" sz="2400" dirty="0"/>
                <a:t>Lewis</a:t>
              </a:r>
            </a:p>
          </p:txBody>
        </p:sp>
      </p:grpSp>
      <p:grpSp>
        <p:nvGrpSpPr>
          <p:cNvPr id="7" name="Group 2"/>
          <p:cNvGrpSpPr>
            <a:grpSpLocks/>
          </p:cNvGrpSpPr>
          <p:nvPr/>
        </p:nvGrpSpPr>
        <p:grpSpPr bwMode="auto">
          <a:xfrm>
            <a:off x="3427412" y="2209800"/>
            <a:ext cx="1600200" cy="2192978"/>
            <a:chOff x="2438400" y="2209800"/>
            <a:chExt cx="1600200" cy="2192435"/>
          </a:xfrm>
        </p:grpSpPr>
        <p:pic>
          <p:nvPicPr>
            <p:cNvPr id="8" name="Picture 22" descr="Screen Shot 2011-12-13 at 9.04.0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1119" y="2209800"/>
              <a:ext cx="12747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a:spLocks noChangeArrowheads="1"/>
            </p:cNvSpPr>
            <p:nvPr/>
          </p:nvSpPr>
          <p:spPr bwMode="auto">
            <a:xfrm>
              <a:off x="2438400" y="3657600"/>
              <a:ext cx="1600200" cy="74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Mel </a:t>
              </a:r>
              <a:r>
                <a:rPr lang="en-US" sz="2400" dirty="0" err="1" smtClean="0"/>
                <a:t>Rosso</a:t>
              </a:r>
              <a:r>
                <a:rPr lang="en-US" sz="2400" dirty="0"/>
                <a:t>-</a:t>
              </a:r>
            </a:p>
            <a:p>
              <a:pPr algn="ctr"/>
              <a:r>
                <a:rPr lang="en-US" sz="2400" dirty="0" err="1"/>
                <a:t>Llopart</a:t>
              </a:r>
              <a:endParaRPr lang="en-US" sz="2400" dirty="0"/>
            </a:p>
          </p:txBody>
        </p:sp>
      </p:grpSp>
      <p:grpSp>
        <p:nvGrpSpPr>
          <p:cNvPr id="10" name="Group 3"/>
          <p:cNvGrpSpPr>
            <a:grpSpLocks/>
          </p:cNvGrpSpPr>
          <p:nvPr/>
        </p:nvGrpSpPr>
        <p:grpSpPr bwMode="auto">
          <a:xfrm>
            <a:off x="5710237" y="2209800"/>
            <a:ext cx="1295400" cy="2192619"/>
            <a:chOff x="4692915" y="2209800"/>
            <a:chExt cx="1295400" cy="2192619"/>
          </a:xfrm>
        </p:grpSpPr>
        <p:pic>
          <p:nvPicPr>
            <p:cNvPr id="11" name="Picture 24" descr="Screen Shot 2011-12-13 at 9.25.07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1815" y="2209800"/>
              <a:ext cx="11176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
            <p:cNvSpPr txBox="1">
              <a:spLocks noChangeArrowheads="1"/>
            </p:cNvSpPr>
            <p:nvPr/>
          </p:nvSpPr>
          <p:spPr bwMode="auto">
            <a:xfrm>
              <a:off x="4692915" y="3657600"/>
              <a:ext cx="1295400" cy="7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Bradley</a:t>
              </a:r>
            </a:p>
            <a:p>
              <a:pPr algn="ctr"/>
              <a:r>
                <a:rPr lang="en-US" sz="2400" dirty="0" err="1"/>
                <a:t>Schmerl</a:t>
              </a:r>
              <a:r>
                <a:rPr lang="en-US" sz="2400" dirty="0"/>
                <a:t> </a:t>
              </a:r>
            </a:p>
          </p:txBody>
        </p:sp>
      </p:grpSp>
      <p:sp>
        <p:nvSpPr>
          <p:cNvPr id="3" name="Slide Number Placeholder 2"/>
          <p:cNvSpPr>
            <a:spLocks noGrp="1"/>
          </p:cNvSpPr>
          <p:nvPr>
            <p:ph type="sldNum" sz="quarter" idx="10"/>
          </p:nvPr>
        </p:nvSpPr>
        <p:spPr/>
        <p:txBody>
          <a:bodyPr/>
          <a:lstStyle/>
          <a:p>
            <a:fld id="{8BE75BF4-F827-664A-A667-67002CB07057}" type="slidenum">
              <a:rPr lang="en-US" smtClean="0"/>
              <a:pPr/>
              <a:t>4</a:t>
            </a:fld>
            <a:endParaRPr lang="en-US"/>
          </a:p>
        </p:txBody>
      </p:sp>
    </p:spTree>
    <p:extLst>
      <p:ext uri="{BB962C8B-B14F-4D97-AF65-F5344CB8AC3E}">
        <p14:creationId xmlns:p14="http://schemas.microsoft.com/office/powerpoint/2010/main" val="3603414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Quality Metric</a:t>
            </a:r>
            <a:endParaRPr lang="en-US" dirty="0"/>
          </a:p>
        </p:txBody>
      </p:sp>
      <p:sp>
        <p:nvSpPr>
          <p:cNvPr id="3" name="Content Placeholder 2"/>
          <p:cNvSpPr>
            <a:spLocks noGrp="1"/>
          </p:cNvSpPr>
          <p:nvPr>
            <p:ph idx="1"/>
          </p:nvPr>
        </p:nvSpPr>
        <p:spPr>
          <a:xfrm>
            <a:off x="533400" y="1447800"/>
            <a:ext cx="8077200" cy="1219200"/>
          </a:xfrm>
        </p:spPr>
        <p:txBody>
          <a:bodyPr/>
          <a:lstStyle/>
          <a:p>
            <a:r>
              <a:rPr lang="en-US" dirty="0" smtClean="0"/>
              <a:t>Bi-weekly process evaluation provided visibility into the health and status of internal processes</a:t>
            </a:r>
          </a:p>
          <a:p>
            <a:r>
              <a:rPr lang="en-US" dirty="0" smtClean="0"/>
              <a:t>Made corrective actions based on team feedback</a:t>
            </a:r>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40</a:t>
            </a:fld>
            <a:endParaRPr lang="en-US"/>
          </a:p>
        </p:txBody>
      </p:sp>
      <p:pic>
        <p:nvPicPr>
          <p:cNvPr id="6" name="Picture 5"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90800"/>
            <a:ext cx="6274576" cy="3505200"/>
          </a:xfrm>
          <a:prstGeom prst="rect">
            <a:avLst/>
          </a:prstGeom>
        </p:spPr>
      </p:pic>
      <p:sp>
        <p:nvSpPr>
          <p:cNvPr id="9" name="TextBox 8"/>
          <p:cNvSpPr txBox="1"/>
          <p:nvPr/>
        </p:nvSpPr>
        <p:spPr>
          <a:xfrm>
            <a:off x="6553200" y="2590800"/>
            <a:ext cx="2416046" cy="1754327"/>
          </a:xfrm>
          <a:prstGeom prst="rect">
            <a:avLst/>
          </a:prstGeom>
          <a:noFill/>
        </p:spPr>
        <p:txBody>
          <a:bodyPr wrap="none" rtlCol="0">
            <a:spAutoFit/>
          </a:bodyPr>
          <a:lstStyle/>
          <a:p>
            <a:pPr marL="285750" indent="-285750">
              <a:buFontTx/>
              <a:buChar char="-"/>
            </a:pPr>
            <a:r>
              <a:rPr lang="en-US" sz="1800" dirty="0" smtClean="0"/>
              <a:t>Project mgt.</a:t>
            </a:r>
          </a:p>
          <a:p>
            <a:pPr marL="285750" indent="-285750">
              <a:buFontTx/>
              <a:buChar char="-"/>
            </a:pPr>
            <a:r>
              <a:rPr lang="en-US" sz="1800" dirty="0" smtClean="0"/>
              <a:t>Configuration mgt.</a:t>
            </a:r>
          </a:p>
          <a:p>
            <a:pPr marL="285750" indent="-285750">
              <a:buFontTx/>
              <a:buChar char="-"/>
            </a:pPr>
            <a:r>
              <a:rPr lang="en-US" sz="1800" dirty="0" smtClean="0"/>
              <a:t>Requirements mgt.</a:t>
            </a:r>
          </a:p>
          <a:p>
            <a:pPr marL="285750" indent="-285750">
              <a:buFontTx/>
              <a:buChar char="-"/>
            </a:pPr>
            <a:r>
              <a:rPr lang="en-US" sz="1800" dirty="0" smtClean="0"/>
              <a:t>Risk mgt.</a:t>
            </a:r>
          </a:p>
          <a:p>
            <a:pPr marL="285750" indent="-285750">
              <a:buFontTx/>
              <a:buChar char="-"/>
            </a:pPr>
            <a:r>
              <a:rPr lang="en-US" sz="1800" dirty="0" smtClean="0"/>
              <a:t>Quality assurance</a:t>
            </a:r>
          </a:p>
          <a:p>
            <a:pPr marL="285750" indent="-285750">
              <a:buFontTx/>
              <a:buChar char="-"/>
            </a:pPr>
            <a:r>
              <a:rPr lang="en-US" sz="1800" dirty="0" smtClean="0"/>
              <a:t>Design</a:t>
            </a:r>
            <a:endParaRPr lang="en-US" sz="1800" dirty="0"/>
          </a:p>
        </p:txBody>
      </p:sp>
    </p:spTree>
    <p:extLst>
      <p:ext uri="{BB962C8B-B14F-4D97-AF65-F5344CB8AC3E}">
        <p14:creationId xmlns:p14="http://schemas.microsoft.com/office/powerpoint/2010/main" val="9323858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Technical Debt</a:t>
            </a:r>
            <a:endParaRPr lang="en-US" dirty="0"/>
          </a:p>
        </p:txBody>
      </p:sp>
      <p:sp>
        <p:nvSpPr>
          <p:cNvPr id="3" name="Content Placeholder 2"/>
          <p:cNvSpPr>
            <a:spLocks noGrp="1"/>
          </p:cNvSpPr>
          <p:nvPr>
            <p:ph idx="1"/>
          </p:nvPr>
        </p:nvSpPr>
        <p:spPr>
          <a:xfrm>
            <a:off x="533400" y="1447800"/>
            <a:ext cx="8077200" cy="1981200"/>
          </a:xfrm>
        </p:spPr>
        <p:txBody>
          <a:bodyPr/>
          <a:lstStyle/>
          <a:p>
            <a:r>
              <a:rPr lang="en-US" sz="2400" dirty="0" smtClean="0"/>
              <a:t>Managed two week iterations without losing the sight of quality of deliverables through technical debt</a:t>
            </a:r>
          </a:p>
          <a:p>
            <a:r>
              <a:rPr lang="en-US" sz="2400" dirty="0" smtClean="0"/>
              <a:t>Provided insights into quality related issues of tasks, individuals and processes</a:t>
            </a:r>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41</a:t>
            </a:fld>
            <a:endParaRPr lang="en-US"/>
          </a:p>
        </p:txBody>
      </p:sp>
    </p:spTree>
    <p:extLst>
      <p:ext uri="{BB962C8B-B14F-4D97-AF65-F5344CB8AC3E}">
        <p14:creationId xmlns:p14="http://schemas.microsoft.com/office/powerpoint/2010/main" val="3712805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to the future</a:t>
            </a:r>
            <a:endParaRPr lang="en-US" dirty="0"/>
          </a:p>
        </p:txBody>
      </p:sp>
      <p:sp>
        <p:nvSpPr>
          <p:cNvPr id="3" name="Content Placeholder 2"/>
          <p:cNvSpPr>
            <a:spLocks noGrp="1"/>
          </p:cNvSpPr>
          <p:nvPr>
            <p:ph idx="1"/>
          </p:nvPr>
        </p:nvSpPr>
        <p:spPr>
          <a:xfrm>
            <a:off x="533400" y="1447800"/>
            <a:ext cx="8077200" cy="1447800"/>
          </a:xfrm>
        </p:spPr>
        <p:txBody>
          <a:bodyPr/>
          <a:lstStyle/>
          <a:p>
            <a:r>
              <a:rPr lang="en-US" sz="2400" dirty="0" smtClean="0"/>
              <a:t>A detailed quality plan</a:t>
            </a:r>
          </a:p>
          <a:p>
            <a:pPr marL="0" indent="0">
              <a:buNone/>
            </a:pPr>
            <a:r>
              <a:rPr lang="en-US" sz="2400" dirty="0" smtClean="0"/>
              <a:t> created with activities </a:t>
            </a:r>
          </a:p>
          <a:p>
            <a:pPr marL="0" indent="0">
              <a:buNone/>
            </a:pPr>
            <a:r>
              <a:rPr lang="en-US" sz="2400" dirty="0" smtClean="0"/>
              <a:t>and estimates for summer </a:t>
            </a:r>
          </a:p>
          <a:p>
            <a:pPr marL="0" indent="0">
              <a:buNone/>
            </a:pPr>
            <a:r>
              <a:rPr lang="en-US" sz="2400" dirty="0" smtClean="0"/>
              <a:t>2012</a:t>
            </a:r>
          </a:p>
          <a:p>
            <a:r>
              <a:rPr lang="en-US" sz="2400" dirty="0" smtClean="0"/>
              <a:t>Identified key quality </a:t>
            </a:r>
          </a:p>
          <a:p>
            <a:pPr marL="0" indent="0">
              <a:buNone/>
            </a:pPr>
            <a:r>
              <a:rPr lang="en-US" sz="2400" dirty="0" smtClean="0"/>
              <a:t>activities that would </a:t>
            </a:r>
          </a:p>
          <a:p>
            <a:pPr marL="0" indent="0">
              <a:buNone/>
            </a:pPr>
            <a:r>
              <a:rPr lang="en-US" sz="2400" dirty="0" smtClean="0"/>
              <a:t>improve the quality of </a:t>
            </a:r>
          </a:p>
          <a:p>
            <a:pPr marL="0" indent="0">
              <a:buNone/>
            </a:pPr>
            <a:r>
              <a:rPr lang="en-US" sz="2400" dirty="0" smtClean="0"/>
              <a:t>both the product and internal</a:t>
            </a:r>
          </a:p>
          <a:p>
            <a:pPr marL="0" indent="0">
              <a:buNone/>
            </a:pPr>
            <a:r>
              <a:rPr lang="en-US" sz="2400" dirty="0" smtClean="0"/>
              <a:t>processes</a:t>
            </a:r>
            <a:endParaRPr lang="en-US" sz="2400" dirty="0"/>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42</a:t>
            </a:fld>
            <a:endParaRPr lang="en-US"/>
          </a:p>
        </p:txBody>
      </p:sp>
      <p:pic>
        <p:nvPicPr>
          <p:cNvPr id="6" name="Picture 5" descr="overall_time_breakd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892" y="1498600"/>
            <a:ext cx="4605708" cy="4521200"/>
          </a:xfrm>
          <a:prstGeom prst="rect">
            <a:avLst/>
          </a:prstGeom>
        </p:spPr>
      </p:pic>
    </p:spTree>
    <p:extLst>
      <p:ext uri="{BB962C8B-B14F-4D97-AF65-F5344CB8AC3E}">
        <p14:creationId xmlns:p14="http://schemas.microsoft.com/office/powerpoint/2010/main" val="534729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on Quality Assurance</a:t>
            </a:r>
            <a:endParaRPr lang="en-US" dirty="0"/>
          </a:p>
        </p:txBody>
      </p:sp>
      <p:sp>
        <p:nvSpPr>
          <p:cNvPr id="3" name="Content Placeholder 2"/>
          <p:cNvSpPr>
            <a:spLocks noGrp="1"/>
          </p:cNvSpPr>
          <p:nvPr>
            <p:ph idx="1"/>
          </p:nvPr>
        </p:nvSpPr>
        <p:spPr/>
        <p:txBody>
          <a:bodyPr/>
          <a:lstStyle/>
          <a:p>
            <a:r>
              <a:rPr lang="en-US" sz="2400" dirty="0" smtClean="0"/>
              <a:t>Having experienced engineers at the workshop is crucial to maximizing the value of the review</a:t>
            </a:r>
          </a:p>
          <a:p>
            <a:r>
              <a:rPr lang="en-US" sz="2400" dirty="0" smtClean="0"/>
              <a:t>Correct lightweight methods can add more or equal value to the project as heavyweight methods</a:t>
            </a:r>
          </a:p>
          <a:p>
            <a:r>
              <a:rPr lang="en-US" sz="2400" dirty="0" smtClean="0"/>
              <a:t>Managing time-boxed iteration with quality is a challenge as well as an opportunity</a:t>
            </a:r>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43</a:t>
            </a:fld>
            <a:endParaRPr lang="en-US"/>
          </a:p>
        </p:txBody>
      </p:sp>
    </p:spTree>
    <p:extLst>
      <p:ext uri="{BB962C8B-B14F-4D97-AF65-F5344CB8AC3E}">
        <p14:creationId xmlns:p14="http://schemas.microsoft.com/office/powerpoint/2010/main" val="3117445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a:solidFill>
                  <a:schemeClr val="bg2"/>
                </a:solidFill>
              </a:rPr>
              <a:t>Requirements Management</a:t>
            </a:r>
          </a:p>
          <a:p>
            <a:r>
              <a:rPr lang="en-US" sz="2400" dirty="0">
                <a:solidFill>
                  <a:schemeClr val="bg2"/>
                </a:solidFill>
              </a:rPr>
              <a:t>Architecture Design</a:t>
            </a:r>
          </a:p>
          <a:p>
            <a:r>
              <a:rPr lang="en-US" sz="2400" dirty="0">
                <a:solidFill>
                  <a:schemeClr val="bg2"/>
                </a:solidFill>
              </a:rPr>
              <a:t>Project Management</a:t>
            </a:r>
          </a:p>
          <a:p>
            <a:r>
              <a:rPr lang="en-US" sz="2400" dirty="0" smtClean="0">
                <a:solidFill>
                  <a:schemeClr val="bg2"/>
                </a:solidFill>
              </a:rPr>
              <a:t>Quality Assurance</a:t>
            </a:r>
          </a:p>
          <a:p>
            <a:r>
              <a:rPr lang="en-US" sz="2400" dirty="0" smtClean="0">
                <a:solidFill>
                  <a:srgbClr val="000000"/>
                </a:solidFill>
              </a:rPr>
              <a:t>Risk Management</a:t>
            </a:r>
            <a:endParaRPr lang="en-US" sz="2400" dirty="0">
              <a:solidFill>
                <a:srgbClr val="000000"/>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44</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Tree>
    <p:extLst>
      <p:ext uri="{BB962C8B-B14F-4D97-AF65-F5344CB8AC3E}">
        <p14:creationId xmlns:p14="http://schemas.microsoft.com/office/powerpoint/2010/main" val="4271993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32883"/>
            <a:ext cx="8077200" cy="533400"/>
          </a:xfrm>
        </p:spPr>
        <p:txBody>
          <a:bodyPr/>
          <a:lstStyle/>
          <a:p>
            <a:r>
              <a:rPr lang="en-US" sz="2400" b="1" dirty="0"/>
              <a:t>Risk Management Process </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Identification</a:t>
            </a:r>
          </a:p>
          <a:p>
            <a:pPr lvl="1"/>
            <a:r>
              <a:rPr lang="en-US" sz="1600" dirty="0" smtClean="0">
                <a:ea typeface="ＭＳ Ｐゴシック" pitchFamily="34" charset="-128"/>
              </a:rPr>
              <a:t>Format: </a:t>
            </a:r>
            <a:r>
              <a:rPr lang="en-US" sz="1600" dirty="0">
                <a:ea typeface="ＭＳ Ｐゴシック" pitchFamily="34" charset="-128"/>
              </a:rPr>
              <a:t>Condition </a:t>
            </a:r>
            <a:r>
              <a:rPr lang="en-US" sz="1600" dirty="0" smtClean="0">
                <a:ea typeface="ＭＳ Ｐゴシック" pitchFamily="34" charset="-128"/>
              </a:rPr>
              <a:t>+ Consequence </a:t>
            </a:r>
            <a:endParaRPr lang="en-US" sz="1600" dirty="0">
              <a:ea typeface="ＭＳ Ｐゴシック" pitchFamily="34" charset="-128"/>
            </a:endParaRPr>
          </a:p>
          <a:p>
            <a:pPr lvl="1"/>
            <a:r>
              <a:rPr lang="en-US" sz="1600" dirty="0">
                <a:ea typeface="ＭＳ Ｐゴシック" pitchFamily="34" charset="-128"/>
              </a:rPr>
              <a:t>Mini Team </a:t>
            </a:r>
            <a:r>
              <a:rPr lang="en-US" sz="1600" dirty="0" smtClean="0">
                <a:ea typeface="ＭＳ Ｐゴシック" pitchFamily="34" charset="-128"/>
              </a:rPr>
              <a:t>SRE (</a:t>
            </a:r>
            <a:r>
              <a:rPr lang="en-US" sz="1600" dirty="0" smtClean="0"/>
              <a:t>Software </a:t>
            </a:r>
            <a:r>
              <a:rPr lang="en-US" sz="1600" dirty="0"/>
              <a:t>Risk Evaluation</a:t>
            </a:r>
            <a:r>
              <a:rPr lang="en-US" sz="1600" dirty="0" smtClean="0">
                <a:ea typeface="ＭＳ Ｐゴシック" pitchFamily="34" charset="-128"/>
              </a:rPr>
              <a:t>)</a:t>
            </a:r>
          </a:p>
          <a:p>
            <a:r>
              <a:rPr lang="en-US" dirty="0" smtClean="0">
                <a:ea typeface="ＭＳ Ｐゴシック" pitchFamily="34" charset="-128"/>
              </a:rPr>
              <a:t>Analyze</a:t>
            </a:r>
          </a:p>
          <a:p>
            <a:pPr lvl="1"/>
            <a:r>
              <a:rPr lang="en-US" sz="1600" dirty="0" smtClean="0">
                <a:ea typeface="ＭＳ Ｐゴシック" pitchFamily="34" charset="-128"/>
              </a:rPr>
              <a:t>Matrix of impact and probability</a:t>
            </a:r>
          </a:p>
          <a:p>
            <a:pPr lvl="1"/>
            <a:r>
              <a:rPr lang="en-US" sz="1600" dirty="0" smtClean="0">
                <a:ea typeface="ＭＳ Ｐゴシック" pitchFamily="34" charset="-128"/>
              </a:rPr>
              <a:t>Prioritized through multi-voting</a:t>
            </a:r>
          </a:p>
          <a:p>
            <a:r>
              <a:rPr lang="en-US" dirty="0" smtClean="0">
                <a:ea typeface="ＭＳ Ｐゴシック" pitchFamily="34" charset="-128"/>
              </a:rPr>
              <a:t>Plan</a:t>
            </a:r>
            <a:endParaRPr lang="en-US" dirty="0">
              <a:ea typeface="ＭＳ Ｐゴシック" pitchFamily="34" charset="-128"/>
            </a:endParaRPr>
          </a:p>
          <a:p>
            <a:pPr lvl="1"/>
            <a:r>
              <a:rPr lang="en-US" sz="1600" dirty="0" smtClean="0">
                <a:ea typeface="ＭＳ Ｐゴシック" pitchFamily="34" charset="-128"/>
              </a:rPr>
              <a:t>Mitigation </a:t>
            </a:r>
            <a:r>
              <a:rPr lang="en-US" sz="1600" dirty="0">
                <a:ea typeface="ＭＳ Ｐゴシック" pitchFamily="34" charset="-128"/>
              </a:rPr>
              <a:t>strategy for </a:t>
            </a:r>
            <a:r>
              <a:rPr lang="en-US" sz="1600" dirty="0" smtClean="0">
                <a:ea typeface="ＭＳ Ｐゴシック" pitchFamily="34" charset="-128"/>
              </a:rPr>
              <a:t>top </a:t>
            </a:r>
            <a:r>
              <a:rPr lang="en-US" sz="1600" dirty="0">
                <a:ea typeface="ＭＳ Ｐゴシック" pitchFamily="34" charset="-128"/>
              </a:rPr>
              <a:t>3 </a:t>
            </a:r>
            <a:r>
              <a:rPr lang="en-US" sz="1600" dirty="0" smtClean="0">
                <a:ea typeface="ＭＳ Ｐゴシック" pitchFamily="34" charset="-128"/>
              </a:rPr>
              <a:t>risks</a:t>
            </a:r>
            <a:endParaRPr lang="en-US" sz="1600" dirty="0">
              <a:ea typeface="ＭＳ Ｐゴシック" pitchFamily="34" charset="-128"/>
            </a:endParaRPr>
          </a:p>
          <a:p>
            <a:r>
              <a:rPr lang="en-US" dirty="0" smtClean="0">
                <a:ea typeface="ＭＳ Ｐゴシック" pitchFamily="34" charset="-128"/>
              </a:rPr>
              <a:t>Track</a:t>
            </a:r>
            <a:endParaRPr lang="en-US" dirty="0">
              <a:ea typeface="ＭＳ Ｐゴシック" pitchFamily="34" charset="-128"/>
            </a:endParaRPr>
          </a:p>
          <a:p>
            <a:pPr lvl="1"/>
            <a:r>
              <a:rPr lang="en-US" sz="1600" dirty="0">
                <a:ea typeface="ＭＳ Ｐゴシック" pitchFamily="34" charset="-128"/>
              </a:rPr>
              <a:t>Risk </a:t>
            </a:r>
            <a:r>
              <a:rPr lang="en-US" sz="1600" dirty="0" smtClean="0">
                <a:ea typeface="ＭＳ Ｐゴシック" pitchFamily="34" charset="-128"/>
              </a:rPr>
              <a:t>Manager reports risks bi-weekly</a:t>
            </a:r>
          </a:p>
          <a:p>
            <a:pPr lvl="1"/>
            <a:r>
              <a:rPr lang="en-US" sz="1600" dirty="0" smtClean="0">
                <a:ea typeface="ＭＳ Ｐゴシック" pitchFamily="34" charset="-128"/>
              </a:rPr>
              <a:t>Risk repository </a:t>
            </a:r>
            <a:endParaRPr lang="en-US" sz="1600" dirty="0">
              <a:ea typeface="ＭＳ Ｐゴシック" pitchFamily="34" charset="-128"/>
            </a:endParaRPr>
          </a:p>
          <a:p>
            <a:r>
              <a:rPr lang="en-US" dirty="0">
                <a:ea typeface="ＭＳ Ｐゴシック" pitchFamily="34" charset="-128"/>
              </a:rPr>
              <a:t>Control </a:t>
            </a:r>
          </a:p>
          <a:p>
            <a:pPr lvl="1"/>
            <a:r>
              <a:rPr lang="en-US" sz="1600" dirty="0">
                <a:ea typeface="ＭＳ Ｐゴシック" pitchFamily="34" charset="-128"/>
              </a:rPr>
              <a:t>Before </a:t>
            </a:r>
            <a:r>
              <a:rPr lang="en-US" sz="1600" dirty="0" smtClean="0">
                <a:ea typeface="ＭＳ Ｐゴシック" pitchFamily="34" charset="-128"/>
              </a:rPr>
              <a:t>iteration planning, </a:t>
            </a:r>
            <a:r>
              <a:rPr lang="en-US" sz="1600" dirty="0">
                <a:ea typeface="ＭＳ Ｐゴシック" pitchFamily="34" charset="-128"/>
              </a:rPr>
              <a:t>reevaluate </a:t>
            </a:r>
            <a:r>
              <a:rPr lang="en-US" sz="1600" dirty="0" smtClean="0">
                <a:ea typeface="ＭＳ Ｐゴシック" pitchFamily="34" charset="-128"/>
              </a:rPr>
              <a:t>risks</a:t>
            </a:r>
          </a:p>
          <a:p>
            <a:pPr lvl="1"/>
            <a:r>
              <a:rPr lang="en-US" sz="1600" dirty="0" smtClean="0">
                <a:ea typeface="ＭＳ Ｐゴシック" pitchFamily="34" charset="-128"/>
              </a:rPr>
              <a:t>Create mitigation tasks in backlog</a:t>
            </a:r>
            <a:endParaRPr lang="en-US" sz="1600" dirty="0">
              <a:ea typeface="ＭＳ Ｐゴシック" pitchFamily="34" charset="-128"/>
            </a:endParaRP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98057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45</a:t>
            </a:fld>
            <a:endParaRPr lang="en-US"/>
          </a:p>
        </p:txBody>
      </p:sp>
      <p:sp>
        <p:nvSpPr>
          <p:cNvPr id="8" name="TextBox 7"/>
          <p:cNvSpPr txBox="1"/>
          <p:nvPr/>
        </p:nvSpPr>
        <p:spPr>
          <a:xfrm>
            <a:off x="5715000" y="1447800"/>
            <a:ext cx="2971800" cy="646331"/>
          </a:xfrm>
          <a:prstGeom prst="rect">
            <a:avLst/>
          </a:prstGeom>
          <a:noFill/>
        </p:spPr>
        <p:txBody>
          <a:bodyPr wrap="square" rtlCol="0">
            <a:spAutoFit/>
          </a:bodyPr>
          <a:lstStyle/>
          <a:p>
            <a:pPr algn="ctr"/>
            <a:r>
              <a:rPr lang="en-US" sz="1800" dirty="0" smtClean="0">
                <a:latin typeface="Calibri"/>
                <a:cs typeface="Calibri"/>
              </a:rPr>
              <a:t>SEI Continuous Risk Management</a:t>
            </a:r>
            <a:endParaRPr lang="en-US" sz="1800" dirty="0">
              <a:latin typeface="Calibri"/>
              <a:cs typeface="Calibri"/>
            </a:endParaRPr>
          </a:p>
        </p:txBody>
      </p:sp>
    </p:spTree>
    <p:extLst>
      <p:ext uri="{BB962C8B-B14F-4D97-AF65-F5344CB8AC3E}">
        <p14:creationId xmlns:p14="http://schemas.microsoft.com/office/powerpoint/2010/main" val="669078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8379837"/>
              </p:ext>
            </p:extLst>
          </p:nvPr>
        </p:nvGraphicFramePr>
        <p:xfrm>
          <a:off x="533400" y="1447800"/>
          <a:ext cx="8077200" cy="4302760"/>
        </p:xfrm>
        <a:graphic>
          <a:graphicData uri="http://schemas.openxmlformats.org/drawingml/2006/table">
            <a:tbl>
              <a:tblPr firstRow="1" bandRow="1">
                <a:tableStyleId>{ED083AE6-46FA-4A59-8FB0-9F97EB10719F}</a:tableStyleId>
              </a:tblPr>
              <a:tblGrid>
                <a:gridCol w="2692400"/>
                <a:gridCol w="2692400"/>
                <a:gridCol w="2692400"/>
              </a:tblGrid>
              <a:tr h="370840">
                <a:tc>
                  <a:txBody>
                    <a:bodyPr/>
                    <a:lstStyle/>
                    <a:p>
                      <a:r>
                        <a:rPr lang="en-US" dirty="0" smtClean="0"/>
                        <a:t>Condition</a:t>
                      </a:r>
                      <a:r>
                        <a:rPr lang="en-US" baseline="0" dirty="0" smtClean="0"/>
                        <a:t> </a:t>
                      </a:r>
                      <a:endParaRPr lang="en-US" dirty="0"/>
                    </a:p>
                  </a:txBody>
                  <a:tcPr/>
                </a:tc>
                <a:tc>
                  <a:txBody>
                    <a:bodyPr/>
                    <a:lstStyle/>
                    <a:p>
                      <a:r>
                        <a:rPr lang="en-US" dirty="0" smtClean="0"/>
                        <a:t>Consequence</a:t>
                      </a:r>
                      <a:r>
                        <a:rPr lang="en-US" baseline="0" dirty="0" smtClean="0"/>
                        <a:t> </a:t>
                      </a:r>
                      <a:endParaRPr lang="en-US" dirty="0"/>
                    </a:p>
                  </a:txBody>
                  <a:tcPr/>
                </a:tc>
                <a:tc>
                  <a:txBody>
                    <a:bodyPr/>
                    <a:lstStyle/>
                    <a:p>
                      <a:r>
                        <a:rPr lang="en-US" dirty="0" smtClean="0"/>
                        <a:t>Mitigation</a:t>
                      </a:r>
                      <a:r>
                        <a:rPr lang="en-US" baseline="0" dirty="0" smtClean="0"/>
                        <a:t> Strategy </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Transport-level</a:t>
                      </a:r>
                      <a:r>
                        <a:rPr lang="en-US" sz="1600" kern="1200" baseline="0" dirty="0" smtClean="0">
                          <a:effectLst/>
                        </a:rPr>
                        <a:t> security decisions not yet finalized in the OpenADR specification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baseline="0" dirty="0" smtClean="0">
                          <a:effectLst/>
                        </a:rPr>
                        <a:t>May not finalize architecture design without addressing security</a:t>
                      </a:r>
                      <a:endParaRPr lang="en-US" sz="1600" kern="1200" dirty="0" smtClean="0">
                        <a:solidFill>
                          <a:schemeClr val="dk1"/>
                        </a:solidFill>
                        <a:effectLst/>
                        <a:latin typeface="+mn-lt"/>
                        <a:ea typeface="+mn-ea"/>
                        <a:cs typeface="+mn-cs"/>
                      </a:endParaRPr>
                    </a:p>
                  </a:txBody>
                  <a:tcPr/>
                </a:tc>
                <a:tc>
                  <a:txBody>
                    <a:bodyPr/>
                    <a:lstStyle/>
                    <a:p>
                      <a:pPr marL="342900" indent="-342900" algn="l" defTabSz="457200" rtl="0" eaLnBrk="1" latinLnBrk="0" hangingPunct="1">
                        <a:buAutoNum type="arabicPeriod"/>
                      </a:pPr>
                      <a:r>
                        <a:rPr lang="en-US" sz="1600" kern="1200" dirty="0" smtClean="0"/>
                        <a:t>Continuous communication with customer on specification</a:t>
                      </a:r>
                    </a:p>
                    <a:p>
                      <a:pPr marL="342900" indent="-342900" algn="l" defTabSz="457200" rtl="0" eaLnBrk="1" latinLnBrk="0" hangingPunct="1">
                        <a:buAutoNum type="arabicPeriod"/>
                      </a:pPr>
                      <a:r>
                        <a:rPr lang="en-US" sz="1600" kern="1200" dirty="0" smtClean="0"/>
                        <a:t>Isolate transport security components</a:t>
                      </a:r>
                      <a:r>
                        <a:rPr lang="en-US" sz="1600" kern="1200" baseline="0" dirty="0" smtClean="0"/>
                        <a:t> to enable future modifiability</a:t>
                      </a:r>
                      <a:endParaRPr lang="en-US" sz="1600" kern="1200" dirty="0" smtClean="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Team will use Amazon Web Services for architecture verification</a:t>
                      </a:r>
                      <a:r>
                        <a:rPr lang="en-US" sz="1600" kern="1200" baseline="0" dirty="0" smtClean="0">
                          <a:effectLst/>
                        </a:rPr>
                        <a:t>; design mistakes can cost money</a:t>
                      </a:r>
                      <a:endParaRPr lang="en-US" sz="1600" kern="1200" dirty="0" smtClean="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Team may</a:t>
                      </a:r>
                      <a:r>
                        <a:rPr lang="en-US" sz="1600" kern="1200" baseline="0" dirty="0" smtClean="0">
                          <a:effectLst/>
                        </a:rPr>
                        <a:t> deplete test budget</a:t>
                      </a:r>
                      <a:endParaRPr lang="en-US" sz="1600" kern="1200" dirty="0" smtClean="0">
                        <a:effectLst/>
                      </a:endParaRPr>
                    </a:p>
                    <a:p>
                      <a:pPr marL="0" indent="0">
                        <a:buNone/>
                      </a:pPr>
                      <a:endParaRPr lang="en-US" sz="1600" dirty="0"/>
                    </a:p>
                  </a:txBody>
                  <a:tcPr/>
                </a:tc>
                <a:tc>
                  <a:txBody>
                    <a:bodyPr/>
                    <a:lstStyle/>
                    <a:p>
                      <a:pPr marL="342900" indent="-342900">
                        <a:buAutoNum type="arabicPeriod"/>
                      </a:pPr>
                      <a:r>
                        <a:rPr lang="en-US" sz="1600" dirty="0" smtClean="0"/>
                        <a:t>Define</a:t>
                      </a:r>
                      <a:r>
                        <a:rPr lang="en-US" sz="1600" baseline="0" dirty="0" smtClean="0"/>
                        <a:t> the budget before doing verification on AWS and continuously monitor actual cost against budget</a:t>
                      </a:r>
                    </a:p>
                    <a:p>
                      <a:pPr marL="342900" indent="-342900">
                        <a:buAutoNum type="arabicPeriod"/>
                      </a:pPr>
                      <a:r>
                        <a:rPr lang="en-US" sz="1600" baseline="0" dirty="0" smtClean="0"/>
                        <a:t>Test approval process</a:t>
                      </a:r>
                      <a:endParaRPr lang="en-US" sz="1600"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No hands-on experience with large-scale systems and  detailed knowledge of transport protocols</a:t>
                      </a:r>
                      <a:endParaRPr lang="en-US" sz="1600" kern="1200" dirty="0" smtClean="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May not deliver multi-transport architecture</a:t>
                      </a:r>
                    </a:p>
                    <a:p>
                      <a:pPr marL="0" indent="0">
                        <a:buNone/>
                      </a:pPr>
                      <a:endParaRPr lang="en-US" sz="1600" dirty="0"/>
                    </a:p>
                  </a:txBody>
                  <a:tcPr/>
                </a:tc>
                <a:tc>
                  <a:txBody>
                    <a:bodyPr/>
                    <a:lstStyle/>
                    <a:p>
                      <a:pPr marL="342900" indent="-342900" algn="l" defTabSz="457200" rtl="0" eaLnBrk="1" latinLnBrk="0" hangingPunct="1">
                        <a:buAutoNum type="arabicPeriod"/>
                      </a:pPr>
                      <a:r>
                        <a:rPr lang="en-US" sz="1600" kern="1200" dirty="0" smtClean="0"/>
                        <a:t>Protocol extensibility experiments (half done)</a:t>
                      </a:r>
                    </a:p>
                    <a:p>
                      <a:pPr marL="342900" indent="-342900" algn="l" defTabSz="457200" rtl="0" eaLnBrk="1" latinLnBrk="0" hangingPunct="1">
                        <a:buAutoNum type="arabicPeriod"/>
                      </a:pPr>
                      <a:r>
                        <a:rPr lang="en-US" sz="1600" kern="1200" dirty="0" smtClean="0"/>
                        <a:t>Short and iterative design</a:t>
                      </a:r>
                      <a:endParaRPr lang="en-US" sz="1600" kern="1200" dirty="0" smtClean="0">
                        <a:solidFill>
                          <a:schemeClr val="dk1"/>
                        </a:solidFill>
                        <a:latin typeface="+mn-lt"/>
                        <a:ea typeface="+mn-ea"/>
                        <a:cs typeface="+mn-cs"/>
                      </a:endParaRPr>
                    </a:p>
                  </a:txBody>
                  <a:tcPr/>
                </a:tc>
              </a:tr>
            </a:tbl>
          </a:graphicData>
        </a:graphic>
      </p:graphicFrame>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46</a:t>
            </a:fld>
            <a:endParaRPr lang="en-US"/>
          </a:p>
        </p:txBody>
      </p:sp>
    </p:spTree>
    <p:extLst>
      <p:ext uri="{BB962C8B-B14F-4D97-AF65-F5344CB8AC3E}">
        <p14:creationId xmlns:p14="http://schemas.microsoft.com/office/powerpoint/2010/main" val="1217076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Project strategy is not “one size fits all.” Our design requires a higher degree of confidence because it is the primary deliverable.</a:t>
            </a:r>
          </a:p>
          <a:p>
            <a:endParaRPr lang="en-US" sz="2400" dirty="0" smtClean="0"/>
          </a:p>
          <a:p>
            <a:endParaRPr lang="en-US" sz="2400" dirty="0"/>
          </a:p>
          <a:p>
            <a:r>
              <a:rPr lang="en-US" sz="2400" dirty="0" smtClean="0"/>
              <a:t>Risk-driven project architecture approach will work better for our project.</a:t>
            </a:r>
          </a:p>
          <a:p>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fld id="{8BE75BF4-F827-664A-A667-67002CB07057}" type="slidenum">
              <a:rPr lang="en-US" smtClean="0"/>
              <a:pPr/>
              <a:t>47</a:t>
            </a:fld>
            <a:endParaRPr lang="en-US"/>
          </a:p>
        </p:txBody>
      </p:sp>
    </p:spTree>
    <p:extLst>
      <p:ext uri="{BB962C8B-B14F-4D97-AF65-F5344CB8AC3E}">
        <p14:creationId xmlns:p14="http://schemas.microsoft.com/office/powerpoint/2010/main" val="1742345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E75BF4-F827-664A-A667-67002CB07057}" type="slidenum">
              <a:rPr lang="en-US" smtClean="0"/>
              <a:pPr/>
              <a:t>48</a:t>
            </a:fld>
            <a:endParaRPr lang="en-US"/>
          </a:p>
        </p:txBody>
      </p:sp>
      <p:grpSp>
        <p:nvGrpSpPr>
          <p:cNvPr id="5" name="Group 4"/>
          <p:cNvGrpSpPr/>
          <p:nvPr/>
        </p:nvGrpSpPr>
        <p:grpSpPr>
          <a:xfrm>
            <a:off x="533400" y="1295400"/>
            <a:ext cx="5486399" cy="4648200"/>
            <a:chOff x="533400" y="1295400"/>
            <a:chExt cx="5486399" cy="4648200"/>
          </a:xfrm>
        </p:grpSpPr>
        <p:sp>
          <p:nvSpPr>
            <p:cNvPr id="6" name="Rectangle 5"/>
            <p:cNvSpPr/>
            <p:nvPr/>
          </p:nvSpPr>
          <p:spPr>
            <a:xfrm>
              <a:off x="3352800" y="4648200"/>
              <a:ext cx="2666999" cy="6096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Database Design &amp; Impl.</a:t>
              </a:r>
            </a:p>
          </p:txBody>
        </p:sp>
        <p:sp>
          <p:nvSpPr>
            <p:cNvPr id="7" name="Rectangle 6"/>
            <p:cNvSpPr/>
            <p:nvPr/>
          </p:nvSpPr>
          <p:spPr>
            <a:xfrm>
              <a:off x="533400" y="4648201"/>
              <a:ext cx="26670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Availability Exp.</a:t>
              </a:r>
              <a:endParaRPr lang="en-US" sz="1600" dirty="0">
                <a:latin typeface="Calibri"/>
                <a:cs typeface="Calibri"/>
              </a:endParaRPr>
            </a:p>
          </p:txBody>
        </p:sp>
        <p:sp>
          <p:nvSpPr>
            <p:cNvPr id="8" name="Rectangle 7"/>
            <p:cNvSpPr/>
            <p:nvPr/>
          </p:nvSpPr>
          <p:spPr>
            <a:xfrm>
              <a:off x="4143246" y="3011421"/>
              <a:ext cx="1876553" cy="70256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Protocol Gateway API</a:t>
              </a:r>
            </a:p>
          </p:txBody>
        </p:sp>
        <p:sp>
          <p:nvSpPr>
            <p:cNvPr id="9" name="Rectangle 8"/>
            <p:cNvSpPr/>
            <p:nvPr/>
          </p:nvSpPr>
          <p:spPr>
            <a:xfrm rot="16200000">
              <a:off x="2935732" y="3441191"/>
              <a:ext cx="1560576" cy="701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Design Refinement</a:t>
              </a:r>
              <a:endParaRPr lang="en-US" sz="1600" dirty="0">
                <a:latin typeface="Calibri"/>
                <a:cs typeface="Calibri"/>
              </a:endParaRPr>
            </a:p>
          </p:txBody>
        </p:sp>
        <p:grpSp>
          <p:nvGrpSpPr>
            <p:cNvPr id="10" name="Group 9"/>
            <p:cNvGrpSpPr/>
            <p:nvPr/>
          </p:nvGrpSpPr>
          <p:grpSpPr>
            <a:xfrm>
              <a:off x="3352798" y="1295400"/>
              <a:ext cx="2667001" cy="823389"/>
              <a:chOff x="380999" y="1249251"/>
              <a:chExt cx="2667001" cy="823389"/>
            </a:xfrm>
          </p:grpSpPr>
          <p:grpSp>
            <p:nvGrpSpPr>
              <p:cNvPr id="12" name="Group 11"/>
              <p:cNvGrpSpPr/>
              <p:nvPr/>
            </p:nvGrpSpPr>
            <p:grpSpPr>
              <a:xfrm>
                <a:off x="380999" y="1249251"/>
                <a:ext cx="2667001" cy="458890"/>
                <a:chOff x="380999" y="1249251"/>
                <a:chExt cx="2667001" cy="458890"/>
              </a:xfrm>
            </p:grpSpPr>
            <p:sp>
              <p:nvSpPr>
                <p:cNvPr id="14" name="Rectangle 13"/>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3</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4</a:t>
                  </a:r>
                  <a:endParaRPr lang="en-US" sz="1600" dirty="0">
                    <a:latin typeface="Calibri"/>
                    <a:cs typeface="Calibri"/>
                  </a:endParaRPr>
                </a:p>
              </p:txBody>
            </p:sp>
          </p:grpSp>
          <p:sp>
            <p:nvSpPr>
              <p:cNvPr id="13" name="Rectangle 12"/>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13  </a:t>
                </a:r>
                <a:endParaRPr lang="en-US" sz="1600" dirty="0">
                  <a:latin typeface="Calibri"/>
                  <a:cs typeface="Calibri"/>
                </a:endParaRPr>
              </a:p>
            </p:txBody>
          </p:sp>
        </p:grpSp>
        <p:sp>
          <p:nvSpPr>
            <p:cNvPr id="11" name="Rectangle 10"/>
            <p:cNvSpPr/>
            <p:nvPr/>
          </p:nvSpPr>
          <p:spPr>
            <a:xfrm>
              <a:off x="3352799" y="533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Verification Plan</a:t>
              </a:r>
              <a:endParaRPr lang="en-US" sz="1600" dirty="0">
                <a:latin typeface="Calibri"/>
                <a:cs typeface="Calibri"/>
              </a:endParaRPr>
            </a:p>
          </p:txBody>
        </p:sp>
      </p:grpSp>
      <p:sp>
        <p:nvSpPr>
          <p:cNvPr id="16"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grpSp>
        <p:nvGrpSpPr>
          <p:cNvPr id="17" name="Group 16"/>
          <p:cNvGrpSpPr/>
          <p:nvPr/>
        </p:nvGrpSpPr>
        <p:grpSpPr>
          <a:xfrm>
            <a:off x="2133600" y="5943600"/>
            <a:ext cx="5867400" cy="762000"/>
            <a:chOff x="533400" y="381000"/>
            <a:chExt cx="5867400" cy="762000"/>
          </a:xfrm>
        </p:grpSpPr>
        <p:sp>
          <p:nvSpPr>
            <p:cNvPr id="18" name="Rectangle 17"/>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19" name="Rectangle 18"/>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20" name="Rectangle 19"/>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21" name="Rectangle 20"/>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Calibri"/>
                  <a:cs typeface="Calibri"/>
                </a:rPr>
                <a:t>Design, </a:t>
              </a:r>
              <a:r>
                <a:rPr lang="en-US" sz="1400" dirty="0" err="1" smtClean="0">
                  <a:latin typeface="Calibri"/>
                  <a:cs typeface="Calibri"/>
                </a:rPr>
                <a:t>Impl</a:t>
              </a:r>
              <a:r>
                <a:rPr lang="en-US" sz="1400" dirty="0" smtClean="0">
                  <a:latin typeface="Calibri"/>
                  <a:cs typeface="Calibri"/>
                </a:rPr>
                <a:t>., and Test</a:t>
              </a:r>
              <a:endParaRPr lang="en-US" sz="1400" dirty="0">
                <a:latin typeface="Calibri"/>
                <a:cs typeface="Calibri"/>
              </a:endParaRPr>
            </a:p>
          </p:txBody>
        </p:sp>
        <p:sp>
          <p:nvSpPr>
            <p:cNvPr id="22" name="Rectangle 21"/>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23" name="TextBox 22"/>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grpSp>
        <p:nvGrpSpPr>
          <p:cNvPr id="24" name="Group 23"/>
          <p:cNvGrpSpPr/>
          <p:nvPr/>
        </p:nvGrpSpPr>
        <p:grpSpPr>
          <a:xfrm>
            <a:off x="533398" y="1295400"/>
            <a:ext cx="5486401" cy="3276600"/>
            <a:chOff x="533398" y="1295400"/>
            <a:chExt cx="5486401" cy="3276600"/>
          </a:xfrm>
        </p:grpSpPr>
        <p:sp>
          <p:nvSpPr>
            <p:cNvPr id="25" name="Rectangle 24"/>
            <p:cNvSpPr/>
            <p:nvPr/>
          </p:nvSpPr>
          <p:spPr>
            <a:xfrm>
              <a:off x="533399" y="2209800"/>
              <a:ext cx="266700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Tools and Infrastructure</a:t>
              </a:r>
              <a:endParaRPr lang="en-US" sz="1600" dirty="0">
                <a:latin typeface="Calibri"/>
                <a:cs typeface="Calibri"/>
              </a:endParaRPr>
            </a:p>
          </p:txBody>
        </p:sp>
        <p:sp>
          <p:nvSpPr>
            <p:cNvPr id="26" name="Rectangle 25"/>
            <p:cNvSpPr/>
            <p:nvPr/>
          </p:nvSpPr>
          <p:spPr>
            <a:xfrm>
              <a:off x="533398" y="2595372"/>
              <a:ext cx="1371601"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AWS Training</a:t>
              </a:r>
              <a:endParaRPr lang="en-US" sz="1600" dirty="0">
                <a:latin typeface="Calibri"/>
                <a:cs typeface="Calibri"/>
              </a:endParaRPr>
            </a:p>
          </p:txBody>
        </p:sp>
        <p:sp>
          <p:nvSpPr>
            <p:cNvPr id="27" name="Rectangle 26"/>
            <p:cNvSpPr/>
            <p:nvPr/>
          </p:nvSpPr>
          <p:spPr>
            <a:xfrm>
              <a:off x="533399" y="3403092"/>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alibri"/>
                  <a:cs typeface="Calibri"/>
                </a:rPr>
                <a:t>Protocol Extensibility Exp.</a:t>
              </a:r>
              <a:endParaRPr lang="en-US" sz="1600" dirty="0">
                <a:latin typeface="Calibri"/>
                <a:cs typeface="Calibri"/>
              </a:endParaRPr>
            </a:p>
          </p:txBody>
        </p:sp>
        <p:sp>
          <p:nvSpPr>
            <p:cNvPr id="28" name="Rectangle 27"/>
            <p:cNvSpPr/>
            <p:nvPr/>
          </p:nvSpPr>
          <p:spPr>
            <a:xfrm>
              <a:off x="4143248" y="3872948"/>
              <a:ext cx="1876551" cy="62696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Service API Stub</a:t>
              </a:r>
            </a:p>
          </p:txBody>
        </p:sp>
        <p:sp>
          <p:nvSpPr>
            <p:cNvPr id="29" name="Rectangle 28"/>
            <p:cNvSpPr/>
            <p:nvPr/>
          </p:nvSpPr>
          <p:spPr>
            <a:xfrm>
              <a:off x="533399" y="3794760"/>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Performance Exp.</a:t>
              </a:r>
              <a:endParaRPr lang="en-US" sz="1600" dirty="0">
                <a:latin typeface="Calibri"/>
                <a:cs typeface="Calibri"/>
              </a:endParaRPr>
            </a:p>
          </p:txBody>
        </p:sp>
        <p:sp>
          <p:nvSpPr>
            <p:cNvPr id="30" name="Rectangle 29"/>
            <p:cNvSpPr/>
            <p:nvPr/>
          </p:nvSpPr>
          <p:spPr>
            <a:xfrm>
              <a:off x="533399" y="4186428"/>
              <a:ext cx="2667000" cy="3855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Scalability Exp.</a:t>
              </a:r>
              <a:endParaRPr lang="en-US" sz="1600" dirty="0">
                <a:latin typeface="Calibri"/>
                <a:cs typeface="Calibri"/>
              </a:endParaRPr>
            </a:p>
          </p:txBody>
        </p:sp>
        <p:grpSp>
          <p:nvGrpSpPr>
            <p:cNvPr id="31" name="Group 30"/>
            <p:cNvGrpSpPr/>
            <p:nvPr/>
          </p:nvGrpSpPr>
          <p:grpSpPr>
            <a:xfrm>
              <a:off x="533398" y="1295400"/>
              <a:ext cx="2667001" cy="823389"/>
              <a:chOff x="380999" y="1249251"/>
              <a:chExt cx="2667001" cy="823389"/>
            </a:xfrm>
          </p:grpSpPr>
          <p:grpSp>
            <p:nvGrpSpPr>
              <p:cNvPr id="33" name="Group 32"/>
              <p:cNvGrpSpPr/>
              <p:nvPr/>
            </p:nvGrpSpPr>
            <p:grpSpPr>
              <a:xfrm>
                <a:off x="380999" y="1249251"/>
                <a:ext cx="2667001" cy="458890"/>
                <a:chOff x="380999" y="1249251"/>
                <a:chExt cx="2667001" cy="458890"/>
              </a:xfrm>
            </p:grpSpPr>
            <p:sp>
              <p:nvSpPr>
                <p:cNvPr id="35" name="Rectangle 34"/>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a:t>
                  </a:r>
                  <a:endParaRPr lang="en-US" sz="1600" dirty="0">
                    <a:latin typeface="Calibri"/>
                    <a:cs typeface="Calibri"/>
                  </a:endParaRPr>
                </a:p>
              </p:txBody>
            </p:sp>
            <p:sp>
              <p:nvSpPr>
                <p:cNvPr id="36" name="Rectangle 35"/>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2</a:t>
                  </a:r>
                </a:p>
              </p:txBody>
            </p:sp>
          </p:grpSp>
          <p:sp>
            <p:nvSpPr>
              <p:cNvPr id="34" name="Rectangle 33"/>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12  </a:t>
                </a:r>
                <a:endParaRPr lang="en-US" sz="1600" dirty="0">
                  <a:latin typeface="Calibri"/>
                  <a:cs typeface="Calibri"/>
                </a:endParaRPr>
              </a:p>
            </p:txBody>
          </p:sp>
        </p:grpSp>
        <p:sp>
          <p:nvSpPr>
            <p:cNvPr id="32" name="Rectangle 31"/>
            <p:cNvSpPr/>
            <p:nvPr/>
          </p:nvSpPr>
          <p:spPr>
            <a:xfrm>
              <a:off x="533399" y="3011424"/>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Security Design and Exp.</a:t>
              </a:r>
              <a:endParaRPr lang="en-US" sz="1600" dirty="0">
                <a:latin typeface="Calibri"/>
                <a:cs typeface="Calibri"/>
              </a:endParaRPr>
            </a:p>
          </p:txBody>
        </p:sp>
      </p:grpSp>
      <p:grpSp>
        <p:nvGrpSpPr>
          <p:cNvPr id="37" name="Group 36"/>
          <p:cNvGrpSpPr/>
          <p:nvPr/>
        </p:nvGrpSpPr>
        <p:grpSpPr>
          <a:xfrm>
            <a:off x="6172200" y="1295400"/>
            <a:ext cx="2667002" cy="4648200"/>
            <a:chOff x="6172200" y="1295400"/>
            <a:chExt cx="2667002" cy="4648200"/>
          </a:xfrm>
        </p:grpSpPr>
        <p:sp>
          <p:nvSpPr>
            <p:cNvPr id="38" name="Rectangle 37"/>
            <p:cNvSpPr/>
            <p:nvPr/>
          </p:nvSpPr>
          <p:spPr>
            <a:xfrm>
              <a:off x="6172202" y="3794760"/>
              <a:ext cx="2667000" cy="77724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 Core </a:t>
              </a:r>
              <a:r>
                <a:rPr lang="en-US" sz="1600" dirty="0" smtClean="0">
                  <a:latin typeface="Calibri"/>
                  <a:cs typeface="Calibri"/>
                </a:rPr>
                <a:t>API Stub</a:t>
              </a:r>
              <a:endParaRPr lang="en-US" sz="1600" dirty="0">
                <a:latin typeface="Calibri"/>
                <a:cs typeface="Calibri"/>
              </a:endParaRPr>
            </a:p>
            <a:p>
              <a:pPr algn="ctr"/>
              <a:endParaRPr lang="en-US" sz="1600" dirty="0">
                <a:latin typeface="Calibri"/>
                <a:cs typeface="Calibri"/>
              </a:endParaRPr>
            </a:p>
          </p:txBody>
        </p:sp>
        <p:sp>
          <p:nvSpPr>
            <p:cNvPr id="39" name="Rectangle 38"/>
            <p:cNvSpPr/>
            <p:nvPr/>
          </p:nvSpPr>
          <p:spPr>
            <a:xfrm>
              <a:off x="6172202" y="46482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Test Infrastructure</a:t>
              </a:r>
              <a:endParaRPr lang="en-US" sz="1600" dirty="0">
                <a:latin typeface="Calibri"/>
                <a:cs typeface="Calibri"/>
              </a:endParaRPr>
            </a:p>
          </p:txBody>
        </p:sp>
        <p:sp>
          <p:nvSpPr>
            <p:cNvPr id="40" name="Rectangle 39"/>
            <p:cNvSpPr/>
            <p:nvPr/>
          </p:nvSpPr>
          <p:spPr>
            <a:xfrm>
              <a:off x="6172202" y="3011424"/>
              <a:ext cx="2667000"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Protocol Gateways </a:t>
              </a:r>
            </a:p>
            <a:p>
              <a:pPr algn="ctr"/>
              <a:r>
                <a:rPr lang="en-US" sz="1600" dirty="0">
                  <a:latin typeface="Calibri"/>
                  <a:cs typeface="Calibri"/>
                </a:rPr>
                <a:t>(XMPP/HTTP/AMQP)</a:t>
              </a:r>
            </a:p>
          </p:txBody>
        </p:sp>
        <p:grpSp>
          <p:nvGrpSpPr>
            <p:cNvPr id="41" name="Group 40"/>
            <p:cNvGrpSpPr/>
            <p:nvPr/>
          </p:nvGrpSpPr>
          <p:grpSpPr>
            <a:xfrm>
              <a:off x="6172200" y="1295400"/>
              <a:ext cx="2667001" cy="823389"/>
              <a:chOff x="380999" y="1249251"/>
              <a:chExt cx="2667001" cy="823389"/>
            </a:xfrm>
          </p:grpSpPr>
          <p:grpSp>
            <p:nvGrpSpPr>
              <p:cNvPr id="43" name="Group 42"/>
              <p:cNvGrpSpPr/>
              <p:nvPr/>
            </p:nvGrpSpPr>
            <p:grpSpPr>
              <a:xfrm>
                <a:off x="380999" y="1249251"/>
                <a:ext cx="2667001" cy="458890"/>
                <a:chOff x="380999" y="1249251"/>
                <a:chExt cx="2667001" cy="458890"/>
              </a:xfrm>
            </p:grpSpPr>
            <p:sp>
              <p:nvSpPr>
                <p:cNvPr id="45" name="Rectangle 44"/>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5</a:t>
                  </a:r>
                  <a:endParaRPr lang="en-US" sz="1600" dirty="0">
                    <a:latin typeface="Calibri"/>
                    <a:cs typeface="Calibri"/>
                  </a:endParaRPr>
                </a:p>
              </p:txBody>
            </p:sp>
            <p:sp>
              <p:nvSpPr>
                <p:cNvPr id="46" name="Rectangle 45"/>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6</a:t>
                  </a:r>
                  <a:endParaRPr lang="en-US" sz="1600" dirty="0">
                    <a:latin typeface="Calibri"/>
                    <a:cs typeface="Calibri"/>
                  </a:endParaRPr>
                </a:p>
              </p:txBody>
            </p:sp>
          </p:grpSp>
          <p:sp>
            <p:nvSpPr>
              <p:cNvPr id="44" name="Rectangle 43"/>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14  </a:t>
                </a:r>
                <a:endParaRPr lang="en-US" sz="1600" dirty="0">
                  <a:latin typeface="Calibri"/>
                  <a:cs typeface="Calibri"/>
                </a:endParaRPr>
              </a:p>
            </p:txBody>
          </p:sp>
        </p:grpSp>
        <p:sp>
          <p:nvSpPr>
            <p:cNvPr id="42" name="Rectangle 41"/>
            <p:cNvSpPr/>
            <p:nvPr/>
          </p:nvSpPr>
          <p:spPr>
            <a:xfrm>
              <a:off x="6172201" y="5334000"/>
              <a:ext cx="2666999"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Verification Plan</a:t>
              </a:r>
              <a:endParaRPr lang="en-US" sz="1600" dirty="0">
                <a:latin typeface="Calibri"/>
                <a:cs typeface="Calibri"/>
              </a:endParaRPr>
            </a:p>
          </p:txBody>
        </p:sp>
      </p:grpSp>
    </p:spTree>
    <p:extLst>
      <p:ext uri="{BB962C8B-B14F-4D97-AF65-F5344CB8AC3E}">
        <p14:creationId xmlns:p14="http://schemas.microsoft.com/office/powerpoint/2010/main" val="23435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E75BF4-F827-664A-A667-67002CB07057}" type="slidenum">
              <a:rPr lang="en-US" smtClean="0"/>
              <a:pPr/>
              <a:t>49</a:t>
            </a:fld>
            <a:endParaRPr lang="en-US"/>
          </a:p>
        </p:txBody>
      </p:sp>
      <p:grpSp>
        <p:nvGrpSpPr>
          <p:cNvPr id="5" name="Group 4"/>
          <p:cNvGrpSpPr/>
          <p:nvPr/>
        </p:nvGrpSpPr>
        <p:grpSpPr>
          <a:xfrm>
            <a:off x="533398" y="1295400"/>
            <a:ext cx="2667001" cy="3354920"/>
            <a:chOff x="533398" y="1295400"/>
            <a:chExt cx="2667001" cy="3354920"/>
          </a:xfrm>
        </p:grpSpPr>
        <p:sp>
          <p:nvSpPr>
            <p:cNvPr id="6" name="Rectangle 5"/>
            <p:cNvSpPr/>
            <p:nvPr/>
          </p:nvSpPr>
          <p:spPr>
            <a:xfrm>
              <a:off x="533399" y="2209800"/>
              <a:ext cx="26670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a:cs typeface="Calibri"/>
                </a:rPr>
                <a:t> Verification of</a:t>
              </a:r>
            </a:p>
            <a:p>
              <a:pPr algn="ctr"/>
              <a:r>
                <a:rPr lang="en-US" sz="1600" dirty="0">
                  <a:latin typeface="Calibri"/>
                  <a:cs typeface="Calibri"/>
                </a:rPr>
                <a:t>scalability, performance, and availability</a:t>
              </a:r>
            </a:p>
          </p:txBody>
        </p:sp>
        <p:sp>
          <p:nvSpPr>
            <p:cNvPr id="7" name="Rectangle 6"/>
            <p:cNvSpPr/>
            <p:nvPr/>
          </p:nvSpPr>
          <p:spPr>
            <a:xfrm>
              <a:off x="533399" y="3962400"/>
              <a:ext cx="2667000" cy="687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Design Revision</a:t>
              </a:r>
            </a:p>
          </p:txBody>
        </p:sp>
        <p:grpSp>
          <p:nvGrpSpPr>
            <p:cNvPr id="8" name="Group 7"/>
            <p:cNvGrpSpPr/>
            <p:nvPr/>
          </p:nvGrpSpPr>
          <p:grpSpPr>
            <a:xfrm>
              <a:off x="533398" y="1295400"/>
              <a:ext cx="2667001" cy="823389"/>
              <a:chOff x="380999" y="1249251"/>
              <a:chExt cx="2667001" cy="823389"/>
            </a:xfrm>
          </p:grpSpPr>
          <p:grpSp>
            <p:nvGrpSpPr>
              <p:cNvPr id="9" name="Group 8"/>
              <p:cNvGrpSpPr/>
              <p:nvPr/>
            </p:nvGrpSpPr>
            <p:grpSpPr>
              <a:xfrm>
                <a:off x="380999" y="1249251"/>
                <a:ext cx="2667001" cy="458890"/>
                <a:chOff x="380999" y="1249251"/>
                <a:chExt cx="2667001" cy="458890"/>
              </a:xfrm>
            </p:grpSpPr>
            <p:sp>
              <p:nvSpPr>
                <p:cNvPr id="11" name="Rectangle 10"/>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7</a:t>
                  </a:r>
                  <a:endParaRPr lang="en-US" sz="1600" dirty="0">
                    <a:latin typeface="Calibri"/>
                    <a:cs typeface="Calibri"/>
                  </a:endParaRPr>
                </a:p>
              </p:txBody>
            </p:sp>
            <p:sp>
              <p:nvSpPr>
                <p:cNvPr id="12" name="Rectangle 11"/>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8</a:t>
                  </a:r>
                  <a:endParaRPr lang="en-US" sz="1600" dirty="0">
                    <a:latin typeface="Calibri"/>
                    <a:cs typeface="Calibri"/>
                  </a:endParaRPr>
                </a:p>
              </p:txBody>
            </p:sp>
          </p:grpSp>
          <p:sp>
            <p:nvSpPr>
              <p:cNvPr id="10" name="Rectangle 9"/>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15  </a:t>
                </a:r>
                <a:endParaRPr lang="en-US" sz="1600" dirty="0">
                  <a:latin typeface="Calibri"/>
                  <a:cs typeface="Calibri"/>
                </a:endParaRPr>
              </a:p>
            </p:txBody>
          </p:sp>
        </p:grpSp>
      </p:grpSp>
      <p:grpSp>
        <p:nvGrpSpPr>
          <p:cNvPr id="13" name="Group 12"/>
          <p:cNvGrpSpPr/>
          <p:nvPr/>
        </p:nvGrpSpPr>
        <p:grpSpPr>
          <a:xfrm>
            <a:off x="6172198" y="1295400"/>
            <a:ext cx="2667002" cy="3352800"/>
            <a:chOff x="6172198" y="1295400"/>
            <a:chExt cx="2667002" cy="3352800"/>
          </a:xfrm>
        </p:grpSpPr>
        <p:sp>
          <p:nvSpPr>
            <p:cNvPr id="14" name="Rectangle 13"/>
            <p:cNvSpPr/>
            <p:nvPr/>
          </p:nvSpPr>
          <p:spPr>
            <a:xfrm>
              <a:off x="6172200" y="2209800"/>
              <a:ext cx="2667000" cy="24384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OpenADR Services</a:t>
              </a:r>
            </a:p>
          </p:txBody>
        </p:sp>
        <p:grpSp>
          <p:nvGrpSpPr>
            <p:cNvPr id="15" name="Group 14"/>
            <p:cNvGrpSpPr/>
            <p:nvPr/>
          </p:nvGrpSpPr>
          <p:grpSpPr>
            <a:xfrm>
              <a:off x="6172198" y="1295400"/>
              <a:ext cx="2667001" cy="823389"/>
              <a:chOff x="380999" y="1249251"/>
              <a:chExt cx="2667001" cy="823389"/>
            </a:xfrm>
          </p:grpSpPr>
          <p:grpSp>
            <p:nvGrpSpPr>
              <p:cNvPr id="16" name="Group 15"/>
              <p:cNvGrpSpPr/>
              <p:nvPr/>
            </p:nvGrpSpPr>
            <p:grpSpPr>
              <a:xfrm>
                <a:off x="380999" y="1249251"/>
                <a:ext cx="2667001" cy="458890"/>
                <a:chOff x="380999" y="1249251"/>
                <a:chExt cx="2667001" cy="458890"/>
              </a:xfrm>
            </p:grpSpPr>
            <p:sp>
              <p:nvSpPr>
                <p:cNvPr id="18" name="Rectangle 17"/>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11</a:t>
                  </a:r>
                  <a:endParaRPr lang="en-US" sz="1600" dirty="0">
                    <a:latin typeface="Calibri"/>
                    <a:cs typeface="Calibri"/>
                  </a:endParaRPr>
                </a:p>
              </p:txBody>
            </p:sp>
            <p:sp>
              <p:nvSpPr>
                <p:cNvPr id="19" name="Rectangle 18"/>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12</a:t>
                  </a:r>
                  <a:endParaRPr lang="en-US" sz="1600" dirty="0">
                    <a:latin typeface="Calibri"/>
                    <a:cs typeface="Calibri"/>
                  </a:endParaRPr>
                </a:p>
              </p:txBody>
            </p:sp>
          </p:grpSp>
          <p:sp>
            <p:nvSpPr>
              <p:cNvPr id="17" name="Rectangle 16"/>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17 </a:t>
                </a:r>
                <a:endParaRPr lang="en-US" sz="1600" dirty="0">
                  <a:latin typeface="Calibri"/>
                  <a:cs typeface="Calibri"/>
                </a:endParaRPr>
              </a:p>
            </p:txBody>
          </p:sp>
        </p:grpSp>
      </p:grpSp>
      <p:grpSp>
        <p:nvGrpSpPr>
          <p:cNvPr id="20" name="Group 19"/>
          <p:cNvGrpSpPr/>
          <p:nvPr/>
        </p:nvGrpSpPr>
        <p:grpSpPr>
          <a:xfrm>
            <a:off x="3352798" y="1295400"/>
            <a:ext cx="2667001" cy="3352800"/>
            <a:chOff x="3352798" y="1295400"/>
            <a:chExt cx="2667001" cy="3352800"/>
          </a:xfrm>
        </p:grpSpPr>
        <p:sp>
          <p:nvSpPr>
            <p:cNvPr id="21" name="Rectangle 20"/>
            <p:cNvSpPr/>
            <p:nvPr/>
          </p:nvSpPr>
          <p:spPr>
            <a:xfrm>
              <a:off x="3352799" y="3124200"/>
              <a:ext cx="2666999"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Receive Service</a:t>
              </a:r>
            </a:p>
          </p:txBody>
        </p:sp>
        <p:sp>
          <p:nvSpPr>
            <p:cNvPr id="22" name="Rectangle 21"/>
            <p:cNvSpPr/>
            <p:nvPr/>
          </p:nvSpPr>
          <p:spPr>
            <a:xfrm>
              <a:off x="3352799" y="3962400"/>
              <a:ext cx="2667000"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OADR Application Services</a:t>
              </a:r>
            </a:p>
          </p:txBody>
        </p:sp>
        <p:grpSp>
          <p:nvGrpSpPr>
            <p:cNvPr id="23" name="Group 22"/>
            <p:cNvGrpSpPr/>
            <p:nvPr/>
          </p:nvGrpSpPr>
          <p:grpSpPr>
            <a:xfrm>
              <a:off x="3352798" y="1295400"/>
              <a:ext cx="2667001" cy="823389"/>
              <a:chOff x="380999" y="1249251"/>
              <a:chExt cx="2667001" cy="823389"/>
            </a:xfrm>
          </p:grpSpPr>
          <p:grpSp>
            <p:nvGrpSpPr>
              <p:cNvPr id="25" name="Group 24"/>
              <p:cNvGrpSpPr/>
              <p:nvPr/>
            </p:nvGrpSpPr>
            <p:grpSpPr>
              <a:xfrm>
                <a:off x="380999" y="1249251"/>
                <a:ext cx="2667001" cy="458890"/>
                <a:chOff x="380999" y="1249251"/>
                <a:chExt cx="2667001" cy="458890"/>
              </a:xfrm>
            </p:grpSpPr>
            <p:sp>
              <p:nvSpPr>
                <p:cNvPr id="27" name="Rectangle 26"/>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9</a:t>
                  </a:r>
                  <a:endParaRPr lang="en-US" sz="1600" dirty="0">
                    <a:latin typeface="Calibri"/>
                    <a:cs typeface="Calibri"/>
                  </a:endParaRPr>
                </a:p>
              </p:txBody>
            </p:sp>
            <p:sp>
              <p:nvSpPr>
                <p:cNvPr id="28" name="Rectangle 27"/>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10</a:t>
                  </a:r>
                  <a:endParaRPr lang="en-US" sz="1600" dirty="0">
                    <a:latin typeface="Calibri"/>
                    <a:cs typeface="Calibri"/>
                  </a:endParaRPr>
                </a:p>
              </p:txBody>
            </p:sp>
          </p:grpSp>
          <p:sp>
            <p:nvSpPr>
              <p:cNvPr id="26" name="Rectangle 25"/>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16  </a:t>
                </a:r>
                <a:endParaRPr lang="en-US" sz="1600" dirty="0">
                  <a:latin typeface="Calibri"/>
                  <a:cs typeface="Calibri"/>
                </a:endParaRPr>
              </a:p>
            </p:txBody>
          </p:sp>
        </p:grpSp>
        <p:sp>
          <p:nvSpPr>
            <p:cNvPr id="24" name="Rectangle 23"/>
            <p:cNvSpPr/>
            <p:nvPr/>
          </p:nvSpPr>
          <p:spPr>
            <a:xfrm>
              <a:off x="3352799" y="2209800"/>
              <a:ext cx="2667000" cy="7620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Dispatch Service</a:t>
              </a:r>
            </a:p>
          </p:txBody>
        </p:sp>
      </p:grpSp>
      <p:sp>
        <p:nvSpPr>
          <p:cNvPr id="29"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grpSp>
        <p:nvGrpSpPr>
          <p:cNvPr id="30" name="Group 29"/>
          <p:cNvGrpSpPr/>
          <p:nvPr/>
        </p:nvGrpSpPr>
        <p:grpSpPr>
          <a:xfrm>
            <a:off x="2133600" y="5943600"/>
            <a:ext cx="5867400" cy="762000"/>
            <a:chOff x="533400" y="381000"/>
            <a:chExt cx="5867400" cy="762000"/>
          </a:xfrm>
        </p:grpSpPr>
        <p:sp>
          <p:nvSpPr>
            <p:cNvPr id="31" name="Rectangle 30"/>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32" name="Rectangle 31"/>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33" name="Rectangle 32"/>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34" name="Rectangle 33"/>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cs typeface="Calibri"/>
                </a:rPr>
                <a:t>Design, </a:t>
              </a:r>
              <a:r>
                <a:rPr lang="en-US" sz="1400" dirty="0" err="1" smtClean="0">
                  <a:cs typeface="Calibri"/>
                </a:rPr>
                <a:t>Impl</a:t>
              </a:r>
              <a:r>
                <a:rPr lang="en-US" sz="1400" dirty="0" smtClean="0">
                  <a:cs typeface="Calibri"/>
                </a:rPr>
                <a:t>., </a:t>
              </a:r>
              <a:r>
                <a:rPr lang="en-US" sz="1400" dirty="0">
                  <a:cs typeface="Calibri"/>
                </a:rPr>
                <a:t>and Test</a:t>
              </a:r>
            </a:p>
          </p:txBody>
        </p:sp>
        <p:sp>
          <p:nvSpPr>
            <p:cNvPr id="35" name="Rectangle 34"/>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36" name="TextBox 35"/>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Tree>
    <p:extLst>
      <p:ext uri="{BB962C8B-B14F-4D97-AF65-F5344CB8AC3E}">
        <p14:creationId xmlns:p14="http://schemas.microsoft.com/office/powerpoint/2010/main" val="312861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EnerNOC, Inc.</a:t>
            </a:r>
            <a:endParaRPr lang="en-US" dirty="0"/>
          </a:p>
        </p:txBody>
      </p:sp>
      <p:pic>
        <p:nvPicPr>
          <p:cNvPr id="4"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60198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3429000" y="3200400"/>
            <a:ext cx="552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i="1" dirty="0">
                <a:latin typeface="+mn-lt"/>
              </a:rPr>
              <a:t>A leading provider of energy management</a:t>
            </a:r>
          </a:p>
          <a:p>
            <a:pPr eaLnBrk="1" hangingPunct="1"/>
            <a:r>
              <a:rPr lang="en-US" sz="2400" i="1" dirty="0">
                <a:latin typeface="+mn-lt"/>
              </a:rPr>
              <a:t> applications for the smart grid</a:t>
            </a:r>
          </a:p>
        </p:txBody>
      </p:sp>
      <p:sp>
        <p:nvSpPr>
          <p:cNvPr id="6" name="TextBox 11"/>
          <p:cNvSpPr txBox="1">
            <a:spLocks noChangeArrowheads="1"/>
          </p:cNvSpPr>
          <p:nvPr/>
        </p:nvSpPr>
        <p:spPr bwMode="auto">
          <a:xfrm>
            <a:off x="4876800" y="5029200"/>
            <a:ext cx="3916457"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b="1" dirty="0">
                <a:latin typeface="+mn-lt"/>
              </a:rPr>
              <a:t>Jake Thompson</a:t>
            </a:r>
          </a:p>
          <a:p>
            <a:pPr eaLnBrk="1" hangingPunct="1"/>
            <a:r>
              <a:rPr lang="en-US" sz="2400" dirty="0">
                <a:latin typeface="+mn-lt"/>
              </a:rPr>
              <a:t>Mgr. of Advanced Technology</a:t>
            </a:r>
          </a:p>
          <a:p>
            <a:pPr eaLnBrk="1" hangingPunct="1"/>
            <a:r>
              <a:rPr lang="en-US" sz="2400" dirty="0">
                <a:latin typeface="+mn-lt"/>
              </a:rPr>
              <a:t>EnerNOC, Inc.</a:t>
            </a:r>
          </a:p>
        </p:txBody>
      </p:sp>
      <p:sp>
        <p:nvSpPr>
          <p:cNvPr id="9" name="TextBox 1"/>
          <p:cNvSpPr txBox="1">
            <a:spLocks noChangeArrowheads="1"/>
          </p:cNvSpPr>
          <p:nvPr/>
        </p:nvSpPr>
        <p:spPr bwMode="auto">
          <a:xfrm>
            <a:off x="6248400" y="4114800"/>
            <a:ext cx="2605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i="1" u="sng" dirty="0" err="1">
                <a:latin typeface="+mn-lt"/>
              </a:rPr>
              <a:t>www.enernoc.com</a:t>
            </a:r>
            <a:endParaRPr lang="en-US" sz="2400" i="1" u="sng" dirty="0">
              <a:latin typeface="+mn-lt"/>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Argonauts Team In Summer</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4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Siddharth Subramanian</a:t>
            </a:r>
          </a:p>
          <a:p>
            <a:pPr eaLnBrk="1" hangingPunct="1">
              <a:lnSpc>
                <a:spcPct val="60000"/>
              </a:lnSpc>
              <a:spcBef>
                <a:spcPct val="50000"/>
              </a:spcBef>
            </a:pPr>
            <a:r>
              <a:rPr lang="en-US" sz="1600" dirty="0">
                <a:latin typeface="Calibri" charset="0"/>
              </a:rPr>
              <a:t>Team Lead</a:t>
            </a: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4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Rui Li</a:t>
            </a:r>
          </a:p>
          <a:p>
            <a:pPr eaLnBrk="1" hangingPunct="1">
              <a:lnSpc>
                <a:spcPct val="60000"/>
              </a:lnSpc>
              <a:spcBef>
                <a:spcPct val="50000"/>
              </a:spcBef>
            </a:pPr>
            <a:r>
              <a:rPr lang="en-US" sz="1600" dirty="0">
                <a:latin typeface="Calibri" charset="0"/>
              </a:rPr>
              <a:t>Chief </a:t>
            </a:r>
            <a:r>
              <a:rPr lang="en-US" sz="1600" dirty="0" smtClean="0">
                <a:latin typeface="Calibri" charset="0"/>
              </a:rPr>
              <a:t>Architect</a:t>
            </a:r>
            <a:endParaRPr lang="en-US" sz="1600" dirty="0">
              <a:latin typeface="Calibri" charset="0"/>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Tharanga Gamaethige</a:t>
            </a:r>
            <a:endParaRPr lang="en-US" sz="2000" b="1" cap="small" dirty="0">
              <a:latin typeface="Calibri" charset="0"/>
            </a:endParaRPr>
          </a:p>
          <a:p>
            <a:r>
              <a:rPr lang="en-US" sz="1600" dirty="0" smtClean="0">
                <a:latin typeface="Calibri"/>
                <a:cs typeface="Calibri"/>
              </a:rPr>
              <a:t>Planning Manger</a:t>
            </a:r>
            <a:endParaRPr lang="en-US" sz="1600" dirty="0">
              <a:latin typeface="Calibri"/>
              <a:cs typeface="Calibri"/>
            </a:endParaRPr>
          </a:p>
        </p:txBody>
      </p:sp>
      <p:sp>
        <p:nvSpPr>
          <p:cNvPr id="4114" name="TextBox 2"/>
          <p:cNvSpPr txBox="1">
            <a:spLocks noChangeArrowheads="1"/>
          </p:cNvSpPr>
          <p:nvPr/>
        </p:nvSpPr>
        <p:spPr bwMode="auto">
          <a:xfrm>
            <a:off x="5943600" y="1676400"/>
            <a:ext cx="26670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cap="small" dirty="0" smtClean="0"/>
              <a:t>Matt Lenzo</a:t>
            </a:r>
          </a:p>
          <a:p>
            <a:r>
              <a:rPr lang="en-US" sz="1600" dirty="0">
                <a:latin typeface="Calibri"/>
                <a:cs typeface="Calibri"/>
              </a:rPr>
              <a:t>Quality Assurance Lead</a:t>
            </a:r>
          </a:p>
          <a:p>
            <a:endParaRPr lang="en-US" cap="small" dirty="0"/>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mn-lt"/>
                <a:cs typeface="Arial"/>
              </a:rPr>
              <a:t>Dandan Zheng</a:t>
            </a:r>
            <a:endParaRPr lang="en-US" sz="2000" b="1" cap="small" dirty="0">
              <a:latin typeface="+mn-lt"/>
              <a:cs typeface="Arial"/>
            </a:endParaRPr>
          </a:p>
          <a:p>
            <a:r>
              <a:rPr lang="en-US" sz="1600" dirty="0">
                <a:latin typeface="+mn-lt"/>
                <a:cs typeface="Arial"/>
              </a:rPr>
              <a:t>Development Lead</a:t>
            </a: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8BE75BF4-F827-664A-A667-67002CB07057}" type="slidenum">
              <a:rPr lang="en-US" smtClean="0"/>
              <a:pPr/>
              <a:t>50</a:t>
            </a:fld>
            <a:endParaRPr lang="en-US" dirty="0"/>
          </a:p>
        </p:txBody>
      </p:sp>
      <p:sp>
        <p:nvSpPr>
          <p:cNvPr id="3" name="TextBox 2"/>
          <p:cNvSpPr txBox="1"/>
          <p:nvPr/>
        </p:nvSpPr>
        <p:spPr>
          <a:xfrm>
            <a:off x="4876800" y="5029200"/>
            <a:ext cx="1707318" cy="461665"/>
          </a:xfrm>
          <a:prstGeom prst="rect">
            <a:avLst/>
          </a:prstGeom>
          <a:noFill/>
        </p:spPr>
        <p:txBody>
          <a:bodyPr wrap="none" rtlCol="0">
            <a:spAutoFit/>
          </a:bodyPr>
          <a:lstStyle/>
          <a:p>
            <a:r>
              <a:rPr lang="en-US" dirty="0" smtClean="0"/>
              <a:t>Thank you!</a:t>
            </a:r>
            <a:endParaRPr lang="en-US" dirty="0"/>
          </a:p>
        </p:txBody>
      </p:sp>
    </p:spTree>
    <p:extLst>
      <p:ext uri="{BB962C8B-B14F-4D97-AF65-F5344CB8AC3E}">
        <p14:creationId xmlns:p14="http://schemas.microsoft.com/office/powerpoint/2010/main" val="5295344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51</a:t>
            </a:fld>
            <a:endParaRPr lang="en-US"/>
          </a:p>
        </p:txBody>
      </p:sp>
    </p:spTree>
    <p:extLst>
      <p:ext uri="{BB962C8B-B14F-4D97-AF65-F5344CB8AC3E}">
        <p14:creationId xmlns:p14="http://schemas.microsoft.com/office/powerpoint/2010/main" val="3542969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sz="2400" dirty="0" smtClean="0"/>
              <a:t>An architecture that supports XMPP, HTTP, and AMQP transports</a:t>
            </a:r>
          </a:p>
          <a:p>
            <a:r>
              <a:rPr lang="en-US" sz="2400" dirty="0" smtClean="0"/>
              <a:t>An analysis of scalability and performance thresholds</a:t>
            </a:r>
            <a:endParaRPr lang="en-US" sz="2400" dirty="0"/>
          </a:p>
          <a:p>
            <a:r>
              <a:rPr lang="en-US" sz="2400" dirty="0" smtClean="0"/>
              <a:t>A reference implementation appropriate for demonstrating and verifying key architectural qualities</a:t>
            </a:r>
            <a:endParaRPr lang="en-US" sz="2400" dirty="0"/>
          </a:p>
          <a:p>
            <a:r>
              <a:rPr lang="en-US" sz="2400" dirty="0" smtClean="0"/>
              <a:t>Well-documented design rationale</a:t>
            </a:r>
            <a:endParaRPr lang="en-US" sz="2400"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52</a:t>
            </a:fld>
            <a:endParaRPr lang="en-US"/>
          </a:p>
        </p:txBody>
      </p:sp>
    </p:spTree>
    <p:extLst>
      <p:ext uri="{BB962C8B-B14F-4D97-AF65-F5344CB8AC3E}">
        <p14:creationId xmlns:p14="http://schemas.microsoft.com/office/powerpoint/2010/main" val="2701477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Scenario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5357962"/>
              </p:ext>
            </p:extLst>
          </p:nvPr>
        </p:nvGraphicFramePr>
        <p:xfrm>
          <a:off x="533400" y="1447800"/>
          <a:ext cx="8077200" cy="4490720"/>
        </p:xfrm>
        <a:graphic>
          <a:graphicData uri="http://schemas.openxmlformats.org/drawingml/2006/table">
            <a:tbl>
              <a:tblPr firstRow="1" bandRow="1">
                <a:tableStyleId>{616DA210-FB5B-4158-B5E0-FEB733F419BA}</a:tableStyleId>
              </a:tblPr>
              <a:tblGrid>
                <a:gridCol w="2057400"/>
                <a:gridCol w="6019800"/>
              </a:tblGrid>
              <a:tr h="370840">
                <a:tc>
                  <a:txBody>
                    <a:bodyPr/>
                    <a:lstStyle/>
                    <a:p>
                      <a:r>
                        <a:rPr lang="en-US" dirty="0" smtClean="0"/>
                        <a:t>QA01</a:t>
                      </a:r>
                      <a:endParaRPr lang="en-US" dirty="0"/>
                    </a:p>
                  </a:txBody>
                  <a:tcPr/>
                </a:tc>
                <a:tc>
                  <a:txBody>
                    <a:bodyPr/>
                    <a:lstStyle/>
                    <a:p>
                      <a:r>
                        <a:rPr lang="en-US" dirty="0" smtClean="0"/>
                        <a:t>Scalability</a:t>
                      </a:r>
                      <a:endParaRPr lang="en-US" dirty="0"/>
                    </a:p>
                  </a:txBody>
                  <a:tcPr/>
                </a:tc>
              </a:tr>
              <a:tr h="370840">
                <a:tc>
                  <a:txBody>
                    <a:bodyPr/>
                    <a:lstStyle/>
                    <a:p>
                      <a:r>
                        <a:rPr lang="en-US" b="1" dirty="0" smtClean="0"/>
                        <a:t>Source of Stimulus</a:t>
                      </a:r>
                      <a:endParaRPr lang="en-US" b="1" dirty="0"/>
                    </a:p>
                  </a:txBody>
                  <a:tcPr/>
                </a:tc>
                <a:tc>
                  <a:txBody>
                    <a:bodyPr/>
                    <a:lstStyle/>
                    <a:p>
                      <a:r>
                        <a:rPr lang="en-US" dirty="0" smtClean="0"/>
                        <a:t>An aggregator increases the size of its DR</a:t>
                      </a:r>
                      <a:r>
                        <a:rPr lang="en-US" baseline="0" dirty="0" smtClean="0"/>
                        <a:t> network</a:t>
                      </a:r>
                      <a:endParaRPr lang="en-US" dirty="0"/>
                    </a:p>
                  </a:txBody>
                  <a:tcPr/>
                </a:tc>
              </a:tr>
              <a:tr h="370840">
                <a:tc>
                  <a:txBody>
                    <a:bodyPr/>
                    <a:lstStyle/>
                    <a:p>
                      <a:r>
                        <a:rPr lang="en-US" b="1" dirty="0" smtClean="0"/>
                        <a:t>Stimulus</a:t>
                      </a:r>
                      <a:endParaRPr lang="en-US" b="1" dirty="0"/>
                    </a:p>
                  </a:txBody>
                  <a:tcPr/>
                </a:tc>
                <a:tc>
                  <a:txBody>
                    <a:bodyPr/>
                    <a:lstStyle/>
                    <a:p>
                      <a:r>
                        <a:rPr lang="en-US" dirty="0" smtClean="0"/>
                        <a:t>VTN</a:t>
                      </a:r>
                      <a:r>
                        <a:rPr lang="en-US" baseline="0" dirty="0" smtClean="0"/>
                        <a:t> utilization increases; the number of messages exchanged with VENs increases</a:t>
                      </a:r>
                      <a:endParaRPr lang="en-US" dirty="0"/>
                    </a:p>
                  </a:txBody>
                  <a:tcPr/>
                </a:tc>
              </a:tr>
              <a:tr h="370840">
                <a:tc>
                  <a:txBody>
                    <a:bodyPr/>
                    <a:lstStyle/>
                    <a:p>
                      <a:r>
                        <a:rPr lang="en-US" b="1" dirty="0" smtClean="0"/>
                        <a:t>Environmental</a:t>
                      </a:r>
                    </a:p>
                    <a:p>
                      <a:r>
                        <a:rPr lang="en-US" b="1" dirty="0" smtClean="0"/>
                        <a:t>Conditions</a:t>
                      </a:r>
                      <a:endParaRPr lang="en-US" b="1" dirty="0"/>
                    </a:p>
                  </a:txBody>
                  <a:tcPr/>
                </a:tc>
                <a:tc>
                  <a:txBody>
                    <a:bodyPr/>
                    <a:lstStyle/>
                    <a:p>
                      <a:pPr marL="285750" indent="-285750">
                        <a:buFont typeface="Arial"/>
                        <a:buChar char="•"/>
                      </a:pPr>
                      <a:r>
                        <a:rPr lang="en-US" dirty="0" smtClean="0"/>
                        <a:t>The VTN is at its peak capacity and serving 50,000 VENs</a:t>
                      </a:r>
                    </a:p>
                    <a:p>
                      <a:pPr marL="285750" indent="-285750">
                        <a:buFont typeface="Arial"/>
                        <a:buChar char="•"/>
                      </a:pPr>
                      <a:r>
                        <a:rPr lang="en-US" dirty="0" smtClean="0"/>
                        <a:t>Additional VENs will cause a degradation</a:t>
                      </a:r>
                      <a:r>
                        <a:rPr lang="en-US" baseline="0" dirty="0" smtClean="0"/>
                        <a:t> in response time</a:t>
                      </a:r>
                      <a:endParaRPr lang="en-US" dirty="0"/>
                    </a:p>
                  </a:txBody>
                  <a:tcPr/>
                </a:tc>
              </a:tr>
              <a:tr h="370840">
                <a:tc>
                  <a:txBody>
                    <a:bodyPr/>
                    <a:lstStyle/>
                    <a:p>
                      <a:r>
                        <a:rPr lang="en-US" b="1" dirty="0" smtClean="0"/>
                        <a:t>Architectural Elements</a:t>
                      </a:r>
                      <a:endParaRPr lang="en-US" b="1" dirty="0"/>
                    </a:p>
                  </a:txBody>
                  <a:tcPr/>
                </a:tc>
                <a:tc>
                  <a:txBody>
                    <a:bodyPr/>
                    <a:lstStyle/>
                    <a:p>
                      <a:r>
                        <a:rPr lang="en-US" dirty="0" smtClean="0"/>
                        <a:t>Routing</a:t>
                      </a:r>
                      <a:r>
                        <a:rPr lang="en-US" baseline="0" dirty="0" smtClean="0"/>
                        <a:t> Services Tier, Persistence Tier, Transport Services Tier</a:t>
                      </a:r>
                      <a:endParaRPr lang="en-US" dirty="0"/>
                    </a:p>
                  </a:txBody>
                  <a:tcPr/>
                </a:tc>
              </a:tr>
              <a:tr h="370840">
                <a:tc>
                  <a:txBody>
                    <a:bodyPr/>
                    <a:lstStyle/>
                    <a:p>
                      <a:r>
                        <a:rPr lang="en-US" b="1" dirty="0" smtClean="0"/>
                        <a:t>System Response</a:t>
                      </a:r>
                      <a:endParaRPr lang="en-US" b="1" dirty="0"/>
                    </a:p>
                  </a:txBody>
                  <a:tcPr/>
                </a:tc>
                <a:tc>
                  <a:txBody>
                    <a:bodyPr/>
                    <a:lstStyle/>
                    <a:p>
                      <a:pPr marL="285750" indent="-285750">
                        <a:buFont typeface="Arial"/>
                        <a:buChar char="•"/>
                      </a:pPr>
                      <a:r>
                        <a:rPr lang="en-US" dirty="0" smtClean="0"/>
                        <a:t>Additional</a:t>
                      </a:r>
                      <a:r>
                        <a:rPr lang="en-US" baseline="0" dirty="0" smtClean="0"/>
                        <a:t> VENs are added to the network</a:t>
                      </a:r>
                      <a:endParaRPr lang="en-US" dirty="0" smtClean="0"/>
                    </a:p>
                    <a:p>
                      <a:pPr marL="285750" indent="-285750">
                        <a:buFont typeface="Arial"/>
                        <a:buChar char="•"/>
                      </a:pPr>
                      <a:r>
                        <a:rPr lang="en-US" dirty="0" smtClean="0"/>
                        <a:t>New </a:t>
                      </a:r>
                      <a:r>
                        <a:rPr lang="en-US" baseline="0" dirty="0" smtClean="0"/>
                        <a:t>Dispatcher, Receiver, or Gateway instances are launched</a:t>
                      </a:r>
                    </a:p>
                  </a:txBody>
                  <a:tcPr/>
                </a:tc>
              </a:tr>
              <a:tr h="370840">
                <a:tc>
                  <a:txBody>
                    <a:bodyPr/>
                    <a:lstStyle/>
                    <a:p>
                      <a:r>
                        <a:rPr lang="en-US" b="1" dirty="0" smtClean="0"/>
                        <a:t>Response</a:t>
                      </a:r>
                      <a:r>
                        <a:rPr lang="en-US" b="1" baseline="0" dirty="0" smtClean="0"/>
                        <a:t> Measures</a:t>
                      </a:r>
                      <a:endParaRPr lang="en-US" b="1" dirty="0"/>
                    </a:p>
                  </a:txBody>
                  <a:tcPr/>
                </a:tc>
                <a:tc>
                  <a:txBody>
                    <a:bodyPr/>
                    <a:lstStyle/>
                    <a:p>
                      <a:pPr marL="285750" indent="-285750">
                        <a:buFont typeface="Arial"/>
                        <a:buChar char="•"/>
                      </a:pPr>
                      <a:r>
                        <a:rPr lang="en-US" dirty="0" smtClean="0"/>
                        <a:t>No</a:t>
                      </a:r>
                      <a:r>
                        <a:rPr lang="en-US" baseline="0" dirty="0" smtClean="0"/>
                        <a:t> degradation in performance</a:t>
                      </a:r>
                    </a:p>
                    <a:p>
                      <a:pPr marL="285750" indent="-285750">
                        <a:buFont typeface="Arial"/>
                        <a:buChar char="•"/>
                      </a:pPr>
                      <a:r>
                        <a:rPr lang="en-US" dirty="0" smtClean="0"/>
                        <a:t>VTN should maintain 200 message per sec throughput</a:t>
                      </a:r>
                    </a:p>
                    <a:p>
                      <a:pPr marL="285750" indent="-285750">
                        <a:buFont typeface="Arial"/>
                        <a:buChar char="•"/>
                      </a:pPr>
                      <a:r>
                        <a:rPr lang="en-US" baseline="0" dirty="0" smtClean="0"/>
                        <a:t>Inbound and outbound messages processed in 500 </a:t>
                      </a:r>
                      <a:r>
                        <a:rPr lang="en-US" baseline="0" dirty="0" err="1" smtClean="0"/>
                        <a:t>ms</a:t>
                      </a:r>
                      <a:endParaRPr lang="en-US" baseline="0" dirty="0" smtClean="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53</a:t>
            </a:fld>
            <a:endParaRPr lang="en-US"/>
          </a:p>
        </p:txBody>
      </p:sp>
    </p:spTree>
    <p:extLst>
      <p:ext uri="{BB962C8B-B14F-4D97-AF65-F5344CB8AC3E}">
        <p14:creationId xmlns:p14="http://schemas.microsoft.com/office/powerpoint/2010/main" val="14647526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54</a:t>
            </a:fld>
            <a:endParaRPr lang="en-US"/>
          </a:p>
        </p:txBody>
      </p:sp>
      <p:sp>
        <p:nvSpPr>
          <p:cNvPr id="3" name="Rectangle 2"/>
          <p:cNvSpPr/>
          <p:nvPr/>
        </p:nvSpPr>
        <p:spPr>
          <a:xfrm>
            <a:off x="533400" y="33528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Redundant hosting of application components with medium size servers</a:t>
            </a:r>
            <a:endParaRPr lang="en-US" sz="1800" dirty="0">
              <a:latin typeface="Calibri"/>
              <a:cs typeface="Calibri"/>
            </a:endParaRPr>
          </a:p>
        </p:txBody>
      </p:sp>
      <p:pic>
        <p:nvPicPr>
          <p:cNvPr id="5" name="Picture 4" descr="scalability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6378493" cy="1612900"/>
          </a:xfrm>
          <a:prstGeom prst="rect">
            <a:avLst/>
          </a:prstGeom>
        </p:spPr>
      </p:pic>
    </p:spTree>
    <p:extLst>
      <p:ext uri="{BB962C8B-B14F-4D97-AF65-F5344CB8AC3E}">
        <p14:creationId xmlns:p14="http://schemas.microsoft.com/office/powerpoint/2010/main" val="3268838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55</a:t>
            </a:fld>
            <a:endParaRPr lang="en-US"/>
          </a:p>
        </p:txBody>
      </p:sp>
      <p:sp>
        <p:nvSpPr>
          <p:cNvPr id="3" name="Rectangle 2"/>
          <p:cNvSpPr/>
          <p:nvPr/>
        </p:nvSpPr>
        <p:spPr>
          <a:xfrm>
            <a:off x="533400" y="33528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Redundant hosting of application components with medium size servers</a:t>
            </a:r>
            <a:endParaRPr lang="en-US" sz="1800" dirty="0">
              <a:latin typeface="Calibri"/>
              <a:cs typeface="Calibri"/>
            </a:endParaRPr>
          </a:p>
        </p:txBody>
      </p:sp>
      <p:pic>
        <p:nvPicPr>
          <p:cNvPr id="5" name="Picture 4" descr="scalability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6378493" cy="1612900"/>
          </a:xfrm>
          <a:prstGeom prst="rect">
            <a:avLst/>
          </a:prstGeom>
        </p:spPr>
      </p:pic>
    </p:spTree>
    <p:extLst>
      <p:ext uri="{BB962C8B-B14F-4D97-AF65-F5344CB8AC3E}">
        <p14:creationId xmlns:p14="http://schemas.microsoft.com/office/powerpoint/2010/main" val="36918542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56</a:t>
            </a:fld>
            <a:endParaRPr lang="en-US"/>
          </a:p>
        </p:txBody>
      </p:sp>
      <p:pic>
        <p:nvPicPr>
          <p:cNvPr id="5" name="Picture 4" descr="scalabiliy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4648200" cy="1840404"/>
          </a:xfrm>
          <a:prstGeom prst="rect">
            <a:avLst/>
          </a:prstGeom>
        </p:spPr>
      </p:pic>
      <p:sp>
        <p:nvSpPr>
          <p:cNvPr id="7" name="Rectangle 6"/>
          <p:cNvSpPr/>
          <p:nvPr/>
        </p:nvSpPr>
        <p:spPr>
          <a:xfrm>
            <a:off x="457200" y="3733800"/>
            <a:ext cx="5257800" cy="369332"/>
          </a:xfrm>
          <a:prstGeom prst="rect">
            <a:avLst/>
          </a:prstGeom>
        </p:spPr>
        <p:txBody>
          <a:bodyPr wrap="square">
            <a:spAutoFit/>
          </a:bodyPr>
          <a:lstStyle/>
          <a:p>
            <a:pPr marL="285750" indent="-285750">
              <a:buFont typeface="Arial"/>
              <a:buChar char="•"/>
            </a:pPr>
            <a:r>
              <a:rPr lang="en-US" sz="1800" dirty="0" smtClean="0">
                <a:latin typeface="Calibri"/>
                <a:cs typeface="Calibri"/>
              </a:rPr>
              <a:t>Event-driven asynchronous communication</a:t>
            </a:r>
          </a:p>
        </p:txBody>
      </p:sp>
    </p:spTree>
    <p:extLst>
      <p:ext uri="{BB962C8B-B14F-4D97-AF65-F5344CB8AC3E}">
        <p14:creationId xmlns:p14="http://schemas.microsoft.com/office/powerpoint/2010/main" val="1946959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57</a:t>
            </a:fld>
            <a:endParaRPr lang="en-US"/>
          </a:p>
        </p:txBody>
      </p:sp>
      <p:pic>
        <p:nvPicPr>
          <p:cNvPr id="6" name="Picture 5" descr="scalability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7315200" cy="4834208"/>
          </a:xfrm>
          <a:prstGeom prst="rect">
            <a:avLst/>
          </a:prstGeom>
        </p:spPr>
      </p:pic>
      <p:sp>
        <p:nvSpPr>
          <p:cNvPr id="3" name="Rectangle 2"/>
          <p:cNvSpPr/>
          <p:nvPr/>
        </p:nvSpPr>
        <p:spPr>
          <a:xfrm>
            <a:off x="457200" y="43434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Command </a:t>
            </a:r>
            <a:r>
              <a:rPr lang="en-US" sz="1800" dirty="0">
                <a:latin typeface="Calibri"/>
                <a:cs typeface="Calibri"/>
              </a:rPr>
              <a:t>Query Responsibility Segregation (CQRS) </a:t>
            </a:r>
            <a:endParaRPr lang="en-US" sz="1800" dirty="0" smtClean="0">
              <a:latin typeface="Calibri"/>
              <a:cs typeface="Calibri"/>
            </a:endParaRPr>
          </a:p>
          <a:p>
            <a:pPr marL="285750" indent="-285750">
              <a:buFont typeface="Arial"/>
              <a:buChar char="•"/>
            </a:pPr>
            <a:r>
              <a:rPr lang="en-US" sz="1800" dirty="0" smtClean="0">
                <a:latin typeface="Calibri"/>
                <a:cs typeface="Calibri"/>
              </a:rPr>
              <a:t>Avoid distributed transactions</a:t>
            </a:r>
            <a:endParaRPr lang="en-US" sz="1800" dirty="0">
              <a:latin typeface="Calibri"/>
              <a:cs typeface="Calibri"/>
            </a:endParaRPr>
          </a:p>
        </p:txBody>
      </p:sp>
    </p:spTree>
    <p:extLst>
      <p:ext uri="{BB962C8B-B14F-4D97-AF65-F5344CB8AC3E}">
        <p14:creationId xmlns:p14="http://schemas.microsoft.com/office/powerpoint/2010/main" val="40504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 Scenarios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58</a:t>
            </a:fld>
            <a:endParaRPr lang="en-US"/>
          </a:p>
        </p:txBody>
      </p:sp>
      <p:sp>
        <p:nvSpPr>
          <p:cNvPr id="3" name="Content Placeholder 2"/>
          <p:cNvSpPr>
            <a:spLocks noGrp="1"/>
          </p:cNvSpPr>
          <p:nvPr>
            <p:ph idx="1"/>
          </p:nvPr>
        </p:nvSpPr>
        <p:spPr/>
        <p:txBody>
          <a:bodyPr/>
          <a:lstStyle/>
          <a:p>
            <a:r>
              <a:rPr lang="en-US" b="1" dirty="0" smtClean="0"/>
              <a:t>QA06 Protocol Extensibility</a:t>
            </a:r>
            <a:r>
              <a:rPr lang="en-US" dirty="0" smtClean="0"/>
              <a:t>: An </a:t>
            </a:r>
            <a:r>
              <a:rPr lang="en-US" dirty="0"/>
              <a:t>application vendor wants to support an additional transport protocol. The development effort for complying with the provided interfaces and adding support for a new protocol should not exceed one person-day. </a:t>
            </a:r>
            <a:endParaRPr lang="en-US" dirty="0" smtClean="0"/>
          </a:p>
          <a:p>
            <a:r>
              <a:rPr lang="en-US" b="1" dirty="0"/>
              <a:t>QA07 Service Extensibility</a:t>
            </a:r>
            <a:r>
              <a:rPr lang="en-US" dirty="0"/>
              <a:t>: Services defined in the OpenADR 2.0 profile have changed (added, modified, or removed). The development effort for complying with the provided interfaces and adding support for a new service should not exceed one person-day. </a:t>
            </a:r>
          </a:p>
        </p:txBody>
      </p:sp>
    </p:spTree>
    <p:extLst>
      <p:ext uri="{BB962C8B-B14F-4D97-AF65-F5344CB8AC3E}">
        <p14:creationId xmlns:p14="http://schemas.microsoft.com/office/powerpoint/2010/main" val="1981811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Process Allocation View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59</a:t>
            </a:fld>
            <a:endParaRPr lang="en-US"/>
          </a:p>
        </p:txBody>
      </p:sp>
      <p:pic>
        <p:nvPicPr>
          <p:cNvPr id="7" name="Picture 6" descr="pi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6629400" cy="5001605"/>
          </a:xfrm>
          <a:prstGeom prst="rect">
            <a:avLst/>
          </a:prstGeom>
        </p:spPr>
      </p:pic>
    </p:spTree>
    <p:extLst>
      <p:ext uri="{BB962C8B-B14F-4D97-AF65-F5344CB8AC3E}">
        <p14:creationId xmlns:p14="http://schemas.microsoft.com/office/powerpoint/2010/main" val="3262954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Context – Demand Response</a:t>
            </a:r>
            <a:endParaRPr lang="en-US" dirty="0"/>
          </a:p>
        </p:txBody>
      </p:sp>
      <p:sp>
        <p:nvSpPr>
          <p:cNvPr id="4" name="Rounded Rectangle 3"/>
          <p:cNvSpPr>
            <a:spLocks noChangeArrowheads="1"/>
          </p:cNvSpPr>
          <p:nvPr/>
        </p:nvSpPr>
        <p:spPr bwMode="auto">
          <a:xfrm>
            <a:off x="48021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5" name="Rounded Rectangle 4"/>
          <p:cNvSpPr>
            <a:spLocks noChangeArrowheads="1"/>
          </p:cNvSpPr>
          <p:nvPr/>
        </p:nvSpPr>
        <p:spPr bwMode="auto">
          <a:xfrm>
            <a:off x="26685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6" name="Rounded Rectangle 5"/>
          <p:cNvSpPr>
            <a:spLocks noChangeArrowheads="1"/>
          </p:cNvSpPr>
          <p:nvPr/>
        </p:nvSpPr>
        <p:spPr bwMode="auto">
          <a:xfrm>
            <a:off x="6403975"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34987"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9787" y="1524000"/>
            <a:ext cx="1993900" cy="135890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278187" y="2362200"/>
            <a:ext cx="2895600" cy="52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600" dirty="0"/>
              <a:t>Peak energy usage</a:t>
            </a:r>
          </a:p>
          <a:p>
            <a:r>
              <a:rPr lang="en-US" sz="1600" dirty="0"/>
              <a:t>Emergency curtailment</a:t>
            </a:r>
          </a:p>
        </p:txBody>
      </p:sp>
      <p:sp>
        <p:nvSpPr>
          <p:cNvPr id="10" name="TextBox 8"/>
          <p:cNvSpPr txBox="1">
            <a:spLocks noChangeArrowheads="1"/>
          </p:cNvSpPr>
          <p:nvPr/>
        </p:nvSpPr>
        <p:spPr bwMode="auto">
          <a:xfrm>
            <a:off x="839787" y="2862263"/>
            <a:ext cx="198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sz="1600" dirty="0" smtClean="0">
                <a:latin typeface="Calibri"/>
                <a:cs typeface="Calibri"/>
              </a:rPr>
              <a:t>Utility</a:t>
            </a:r>
            <a:r>
              <a:rPr lang="en-US" sz="1600" dirty="0">
                <a:latin typeface="Calibri"/>
                <a:cs typeface="Calibri"/>
              </a:rPr>
              <a:t>/Grid Operator</a:t>
            </a:r>
          </a:p>
        </p:txBody>
      </p:sp>
      <p:pic>
        <p:nvPicPr>
          <p:cNvPr id="1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8775" y="1447800"/>
            <a:ext cx="2057400" cy="120015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Enernoc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80175" y="2667000"/>
            <a:ext cx="24574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MC90043481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73387" y="4391025"/>
            <a:ext cx="1400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MC900434814.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59387" y="4572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26685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Institutional</a:t>
            </a:r>
          </a:p>
        </p:txBody>
      </p:sp>
      <p:sp>
        <p:nvSpPr>
          <p:cNvPr id="16" name="TextBox 8"/>
          <p:cNvSpPr txBox="1">
            <a:spLocks noChangeArrowheads="1"/>
          </p:cNvSpPr>
          <p:nvPr/>
        </p:nvSpPr>
        <p:spPr bwMode="auto">
          <a:xfrm>
            <a:off x="48021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r>
              <a:rPr lang="en-US" dirty="0"/>
              <a:t>Commercial</a:t>
            </a:r>
          </a:p>
        </p:txBody>
      </p:sp>
      <p:sp>
        <p:nvSpPr>
          <p:cNvPr id="17" name="Rounded Rectangle 16"/>
          <p:cNvSpPr>
            <a:spLocks noChangeArrowheads="1"/>
          </p:cNvSpPr>
          <p:nvPr/>
        </p:nvSpPr>
        <p:spPr bwMode="auto">
          <a:xfrm>
            <a:off x="534987" y="4572000"/>
            <a:ext cx="1978025" cy="1398588"/>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18" name="TextBox 8"/>
          <p:cNvSpPr txBox="1">
            <a:spLocks noChangeArrowheads="1"/>
          </p:cNvSpPr>
          <p:nvPr/>
        </p:nvSpPr>
        <p:spPr bwMode="auto">
          <a:xfrm>
            <a:off x="534987" y="5589588"/>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Industrial</a:t>
            </a:r>
          </a:p>
        </p:txBody>
      </p:sp>
      <p:pic>
        <p:nvPicPr>
          <p:cNvPr id="19" name="Picture 9223" descr="MC900431556.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68387" y="46751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Bent Arrow 77"/>
          <p:cNvSpPr>
            <a:spLocks/>
          </p:cNvSpPr>
          <p:nvPr/>
        </p:nvSpPr>
        <p:spPr bwMode="auto">
          <a:xfrm rot="10800000">
            <a:off x="6784975" y="3352800"/>
            <a:ext cx="1066800" cy="1752600"/>
          </a:xfrm>
          <a:custGeom>
            <a:avLst/>
            <a:gdLst>
              <a:gd name="T0" fmla="*/ 0 w 1066800"/>
              <a:gd name="T1" fmla="*/ 1752600 h 1752600"/>
              <a:gd name="T2" fmla="*/ 0 w 1066800"/>
              <a:gd name="T3" fmla="*/ 600075 h 1752600"/>
              <a:gd name="T4" fmla="*/ 466725 w 1066800"/>
              <a:gd name="T5" fmla="*/ 133350 h 1752600"/>
              <a:gd name="T6" fmla="*/ 800100 w 1066800"/>
              <a:gd name="T7" fmla="*/ 133350 h 1752600"/>
              <a:gd name="T8" fmla="*/ 800100 w 1066800"/>
              <a:gd name="T9" fmla="*/ 0 h 1752600"/>
              <a:gd name="T10" fmla="*/ 1066800 w 1066800"/>
              <a:gd name="T11" fmla="*/ 266700 h 1752600"/>
              <a:gd name="T12" fmla="*/ 800100 w 1066800"/>
              <a:gd name="T13" fmla="*/ 533400 h 1752600"/>
              <a:gd name="T14" fmla="*/ 800100 w 1066800"/>
              <a:gd name="T15" fmla="*/ 400050 h 1752600"/>
              <a:gd name="T16" fmla="*/ 466725 w 1066800"/>
              <a:gd name="T17" fmla="*/ 400050 h 1752600"/>
              <a:gd name="T18" fmla="*/ 266700 w 1066800"/>
              <a:gd name="T19" fmla="*/ 600075 h 1752600"/>
              <a:gd name="T20" fmla="*/ 266700 w 1066800"/>
              <a:gd name="T21" fmla="*/ 1752600 h 1752600"/>
              <a:gd name="T22" fmla="*/ 0 w 1066800"/>
              <a:gd name="T23" fmla="*/ 1752600 h 1752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2600">
                <a:moveTo>
                  <a:pt x="0" y="1752600"/>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2600"/>
                </a:lnTo>
                <a:lnTo>
                  <a:pt x="0" y="1752600"/>
                </a:lnTo>
                <a:close/>
              </a:path>
            </a:pathLst>
          </a:cu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1" name="Right Arrow 20"/>
          <p:cNvSpPr>
            <a:spLocks noChangeArrowheads="1"/>
          </p:cNvSpPr>
          <p:nvPr/>
        </p:nvSpPr>
        <p:spPr bwMode="auto">
          <a:xfrm>
            <a:off x="3279775" y="1447800"/>
            <a:ext cx="2971800" cy="795338"/>
          </a:xfrm>
          <a:prstGeom prst="rightArrow">
            <a:avLst>
              <a:gd name="adj1" fmla="val 50000"/>
              <a:gd name="adj2" fmla="val 50001"/>
            </a:avLst>
          </a:prstGeom>
          <a:gradFill rotWithShape="1">
            <a:gsLst>
              <a:gs pos="0">
                <a:srgbClr val="F9E9E9"/>
              </a:gs>
              <a:gs pos="64999">
                <a:srgbClr val="EEC8C8"/>
              </a:gs>
              <a:gs pos="100000">
                <a:srgbClr val="E8B0B0"/>
              </a:gs>
            </a:gsLst>
            <a:lin ang="5400000" scaled="1"/>
          </a:gradFill>
          <a:ln w="9525">
            <a:solidFill>
              <a:srgbClr val="9A4E4E"/>
            </a:solidFill>
            <a:miter lim="800000"/>
            <a:headEnd/>
            <a:tailEnd/>
          </a:ln>
          <a:effectLst>
            <a:outerShdw blurRad="40000" dist="20000" dir="5400000" rotWithShape="0">
              <a:srgbClr val="000000">
                <a:alpha val="37999"/>
              </a:srgbClr>
            </a:outerShdw>
          </a:effectLst>
        </p:spPr>
        <p:txBody>
          <a:bodyPr/>
          <a:lstStyle/>
          <a:p>
            <a:pPr>
              <a:defRPr/>
            </a:pPr>
            <a:r>
              <a:rPr lang="en-US" sz="2000" dirty="0" smtClean="0">
                <a:solidFill>
                  <a:schemeClr val="dk1"/>
                </a:solidFill>
                <a:latin typeface="Calibri"/>
                <a:ea typeface="+mn-ea"/>
                <a:cs typeface="Calibri"/>
              </a:rPr>
              <a:t>Demand </a:t>
            </a:r>
            <a:r>
              <a:rPr lang="en-US" sz="2000" dirty="0">
                <a:solidFill>
                  <a:schemeClr val="dk1"/>
                </a:solidFill>
                <a:latin typeface="Calibri"/>
                <a:ea typeface="+mn-ea"/>
                <a:cs typeface="Calibri"/>
              </a:rPr>
              <a:t>Response Event</a:t>
            </a:r>
          </a:p>
        </p:txBody>
      </p:sp>
      <p:sp>
        <p:nvSpPr>
          <p:cNvPr id="23" name="Up Arrow 22"/>
          <p:cNvSpPr>
            <a:spLocks noChangeArrowheads="1"/>
          </p:cNvSpPr>
          <p:nvPr/>
        </p:nvSpPr>
        <p:spPr bwMode="auto">
          <a:xfrm>
            <a:off x="8080375" y="3352800"/>
            <a:ext cx="533400" cy="1676400"/>
          </a:xfrm>
          <a:prstGeom prst="upArrow">
            <a:avLst>
              <a:gd name="adj1" fmla="val 50000"/>
              <a:gd name="adj2" fmla="val 49999"/>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22" name="Bent Arrow 80"/>
          <p:cNvSpPr>
            <a:spLocks/>
          </p:cNvSpPr>
          <p:nvPr/>
        </p:nvSpPr>
        <p:spPr bwMode="auto">
          <a:xfrm rot="5400000" flipH="1">
            <a:off x="7186613" y="4456112"/>
            <a:ext cx="1066800" cy="1755775"/>
          </a:xfrm>
          <a:custGeom>
            <a:avLst/>
            <a:gdLst>
              <a:gd name="T0" fmla="*/ 0 w 1066800"/>
              <a:gd name="T1" fmla="*/ 1755775 h 1755775"/>
              <a:gd name="T2" fmla="*/ 0 w 1066800"/>
              <a:gd name="T3" fmla="*/ 600075 h 1755775"/>
              <a:gd name="T4" fmla="*/ 466725 w 1066800"/>
              <a:gd name="T5" fmla="*/ 133350 h 1755775"/>
              <a:gd name="T6" fmla="*/ 800100 w 1066800"/>
              <a:gd name="T7" fmla="*/ 133350 h 1755775"/>
              <a:gd name="T8" fmla="*/ 800100 w 1066800"/>
              <a:gd name="T9" fmla="*/ 0 h 1755775"/>
              <a:gd name="T10" fmla="*/ 1066800 w 1066800"/>
              <a:gd name="T11" fmla="*/ 266700 h 1755775"/>
              <a:gd name="T12" fmla="*/ 800100 w 1066800"/>
              <a:gd name="T13" fmla="*/ 533400 h 1755775"/>
              <a:gd name="T14" fmla="*/ 800100 w 1066800"/>
              <a:gd name="T15" fmla="*/ 400050 h 1755775"/>
              <a:gd name="T16" fmla="*/ 466725 w 1066800"/>
              <a:gd name="T17" fmla="*/ 400050 h 1755775"/>
              <a:gd name="T18" fmla="*/ 266700 w 1066800"/>
              <a:gd name="T19" fmla="*/ 600075 h 1755775"/>
              <a:gd name="T20" fmla="*/ 266700 w 1066800"/>
              <a:gd name="T21" fmla="*/ 1755775 h 1755775"/>
              <a:gd name="T22" fmla="*/ 0 w 1066800"/>
              <a:gd name="T23" fmla="*/ 1755775 h 17557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5775">
                <a:moveTo>
                  <a:pt x="0" y="1755775"/>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5775"/>
                </a:lnTo>
                <a:lnTo>
                  <a:pt x="0" y="1755775"/>
                </a:lnTo>
                <a:close/>
              </a:path>
            </a:pathLst>
          </a:custGeom>
          <a:gradFill rotWithShape="1">
            <a:gsLst>
              <a:gs pos="0">
                <a:srgbClr val="EFF7E8"/>
              </a:gs>
              <a:gs pos="64999">
                <a:srgbClr val="D6E9C4"/>
              </a:gs>
              <a:gs pos="100000">
                <a:srgbClr val="C5E2AA"/>
              </a:gs>
            </a:gsLst>
            <a:lin ang="5400000" scaled="1"/>
          </a:gradFill>
          <a:ln w="9525" cap="flat" cmpd="sng">
            <a:solidFill>
              <a:srgbClr val="61881B"/>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4" name="TextBox 9239"/>
          <p:cNvSpPr txBox="1">
            <a:spLocks noChangeArrowheads="1"/>
          </p:cNvSpPr>
          <p:nvPr/>
        </p:nvSpPr>
        <p:spPr bwMode="auto">
          <a:xfrm rot="5400000">
            <a:off x="7000875" y="3803650"/>
            <a:ext cx="145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solidFill>
                  <a:schemeClr val="dk1"/>
                </a:solidFill>
                <a:latin typeface="Calibri"/>
                <a:ea typeface="+mn-ea"/>
                <a:cs typeface="Calibri"/>
              </a:rPr>
              <a:t>Notification</a:t>
            </a:r>
          </a:p>
        </p:txBody>
      </p:sp>
      <p:sp>
        <p:nvSpPr>
          <p:cNvPr id="25" name="TextBox 85"/>
          <p:cNvSpPr txBox="1">
            <a:spLocks noChangeArrowheads="1"/>
          </p:cNvSpPr>
          <p:nvPr/>
        </p:nvSpPr>
        <p:spPr bwMode="auto">
          <a:xfrm>
            <a:off x="6861175" y="5486400"/>
            <a:ext cx="1175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latin typeface="Calibri"/>
                <a:cs typeface="Calibri"/>
              </a:rPr>
              <a:t>Feedback</a:t>
            </a:r>
          </a:p>
        </p:txBody>
      </p:sp>
      <p:sp>
        <p:nvSpPr>
          <p:cNvPr id="3" name="Slide Number Placeholder 2"/>
          <p:cNvSpPr>
            <a:spLocks noGrp="1"/>
          </p:cNvSpPr>
          <p:nvPr>
            <p:ph type="sldNum" sz="quarter" idx="10"/>
          </p:nvPr>
        </p:nvSpPr>
        <p:spPr/>
        <p:txBody>
          <a:bodyPr/>
          <a:lstStyle/>
          <a:p>
            <a:fld id="{8BE75BF4-F827-664A-A667-67002CB07057}" type="slidenum">
              <a:rPr lang="en-US" smtClean="0"/>
              <a:pPr/>
              <a:t>6</a:t>
            </a:fld>
            <a:endParaRPr lang="en-US"/>
          </a:p>
        </p:txBody>
      </p:sp>
      <p:sp>
        <p:nvSpPr>
          <p:cNvPr id="27" name="Oval 26"/>
          <p:cNvSpPr/>
          <p:nvPr/>
        </p:nvSpPr>
        <p:spPr bwMode="auto">
          <a:xfrm>
            <a:off x="3276600" y="12192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1</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28" name="Oval 27"/>
          <p:cNvSpPr/>
          <p:nvPr/>
        </p:nvSpPr>
        <p:spPr bwMode="auto">
          <a:xfrm>
            <a:off x="7162800" y="33528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2</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29" name="Rectangular Callout 28"/>
          <p:cNvSpPr/>
          <p:nvPr/>
        </p:nvSpPr>
        <p:spPr bwMode="auto">
          <a:xfrm>
            <a:off x="762000" y="3962400"/>
            <a:ext cx="5867400" cy="533400"/>
          </a:xfrm>
          <a:prstGeom prst="wedgeRectCallout">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a:extLst/>
        </p:spPr>
        <p:txBody>
          <a:bodyPr/>
          <a:lstStyle/>
          <a:p>
            <a:pPr algn="ctr"/>
            <a:r>
              <a:rPr lang="en-US" sz="2000" dirty="0">
                <a:solidFill>
                  <a:srgbClr val="000000"/>
                </a:solidFill>
                <a:latin typeface="Calibri"/>
                <a:ea typeface="ＭＳ Ｐゴシック" charset="0"/>
                <a:cs typeface="Calibri"/>
              </a:rPr>
              <a:t>Execute Energy Reduction Plans</a:t>
            </a:r>
          </a:p>
        </p:txBody>
      </p:sp>
      <p:sp>
        <p:nvSpPr>
          <p:cNvPr id="30" name="Oval 29"/>
          <p:cNvSpPr/>
          <p:nvPr/>
        </p:nvSpPr>
        <p:spPr bwMode="auto">
          <a:xfrm>
            <a:off x="838200" y="40386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3</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31" name="Oval 30"/>
          <p:cNvSpPr/>
          <p:nvPr/>
        </p:nvSpPr>
        <p:spPr bwMode="auto">
          <a:xfrm>
            <a:off x="6858000" y="58674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4</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Tree>
    <p:extLst>
      <p:ext uri="{BB962C8B-B14F-4D97-AF65-F5344CB8AC3E}">
        <p14:creationId xmlns:p14="http://schemas.microsoft.com/office/powerpoint/2010/main" val="20108956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OpenADR Service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60</a:t>
            </a:fld>
            <a:endParaRPr lang="en-US"/>
          </a:p>
        </p:txBody>
      </p:sp>
      <p:pic>
        <p:nvPicPr>
          <p:cNvPr id="3" name="Picture 2" descr="servi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6875896" cy="5029200"/>
          </a:xfrm>
          <a:prstGeom prst="rect">
            <a:avLst/>
          </a:prstGeom>
        </p:spPr>
      </p:pic>
    </p:spTree>
    <p:extLst>
      <p:ext uri="{BB962C8B-B14F-4D97-AF65-F5344CB8AC3E}">
        <p14:creationId xmlns:p14="http://schemas.microsoft.com/office/powerpoint/2010/main" val="31665993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Quality Attribute Scenarios</a:t>
            </a:r>
            <a:endParaRPr lang="en-US" dirty="0"/>
          </a:p>
        </p:txBody>
      </p:sp>
      <p:sp>
        <p:nvSpPr>
          <p:cNvPr id="3" name="Content Placeholder 2"/>
          <p:cNvSpPr>
            <a:spLocks noGrp="1"/>
          </p:cNvSpPr>
          <p:nvPr>
            <p:ph idx="1"/>
          </p:nvPr>
        </p:nvSpPr>
        <p:spPr/>
        <p:txBody>
          <a:bodyPr/>
          <a:lstStyle/>
          <a:p>
            <a:r>
              <a:rPr lang="en-US" b="1" dirty="0" smtClean="0"/>
              <a:t>QA03 Outbound Latency</a:t>
            </a:r>
            <a:r>
              <a:rPr lang="en-US" dirty="0" smtClean="0"/>
              <a:t>: </a:t>
            </a:r>
            <a:r>
              <a:rPr lang="en-US" dirty="0"/>
              <a:t>Outbound message latency is measured from the time an event is initiated from the Application Services tier to the time it exits the Transport Services tier. For any one message, the total outbound latency should not exceed 500ms. </a:t>
            </a:r>
            <a:endParaRPr lang="en-US" dirty="0" smtClean="0"/>
          </a:p>
          <a:p>
            <a:r>
              <a:rPr lang="en-US" b="1" dirty="0" smtClean="0"/>
              <a:t>QA04 Inbound Latency</a:t>
            </a:r>
            <a:r>
              <a:rPr lang="en-US" dirty="0" smtClean="0"/>
              <a:t>: </a:t>
            </a:r>
            <a:r>
              <a:rPr lang="en-US" dirty="0"/>
              <a:t>Inbound message latency is measured from the time a message or request is received by the Transport Services tier to the time it is processed by the Persistence Tier. For any one message, the total inbound latency should not exceed </a:t>
            </a:r>
            <a:r>
              <a:rPr lang="en-US" dirty="0" smtClean="0"/>
              <a:t>500ms. </a:t>
            </a:r>
            <a:endParaRPr lang="en-US" b="1" dirty="0" smtClean="0"/>
          </a:p>
          <a:p>
            <a:r>
              <a:rPr lang="en-US" b="1" dirty="0" smtClean="0"/>
              <a:t>QA05 Throughput</a:t>
            </a:r>
            <a:r>
              <a:rPr lang="en-US" dirty="0" smtClean="0"/>
              <a:t>: </a:t>
            </a:r>
            <a:r>
              <a:rPr lang="en-US" dirty="0"/>
              <a:t>For both inbound and outbound communication paths, the VTN should be able to process 200 messages per second. That is, when distributing events to VENs, the VTN should be able to sustain a burst throughput of 200 messages per second. When receiving asynchronous requests or responses from VENs, the VTN should be able to sustain 200 transactions per second. </a:t>
            </a:r>
            <a:endParaRPr lang="en-US" b="1"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61</a:t>
            </a:fld>
            <a:endParaRPr lang="en-US"/>
          </a:p>
        </p:txBody>
      </p:sp>
    </p:spTree>
    <p:extLst>
      <p:ext uri="{BB962C8B-B14F-4D97-AF65-F5344CB8AC3E}">
        <p14:creationId xmlns:p14="http://schemas.microsoft.com/office/powerpoint/2010/main" val="2514148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Deployability Quality Attribute Scenarios</a:t>
            </a:r>
            <a:endParaRPr lang="en-US" dirty="0"/>
          </a:p>
        </p:txBody>
      </p:sp>
      <p:sp>
        <p:nvSpPr>
          <p:cNvPr id="3" name="Content Placeholder 2"/>
          <p:cNvSpPr>
            <a:spLocks noGrp="1"/>
          </p:cNvSpPr>
          <p:nvPr>
            <p:ph idx="1"/>
          </p:nvPr>
        </p:nvSpPr>
        <p:spPr/>
        <p:txBody>
          <a:bodyPr/>
          <a:lstStyle/>
          <a:p>
            <a:r>
              <a:rPr lang="en-US" b="1" dirty="0" smtClean="0"/>
              <a:t>QA10 Deployability</a:t>
            </a:r>
            <a:r>
              <a:rPr lang="en-US" dirty="0" smtClean="0"/>
              <a:t>: </a:t>
            </a:r>
            <a:r>
              <a:rPr lang="en-US" dirty="0"/>
              <a:t>An administrator, familiar with a public or private cloud infrastructure, should be able to launch </a:t>
            </a:r>
            <a:r>
              <a:rPr lang="en-US" dirty="0" smtClean="0"/>
              <a:t>a </a:t>
            </a:r>
            <a:r>
              <a:rPr lang="en-US" dirty="0"/>
              <a:t>VTN reference implementation and initiate a DR event in less than 20 minutes. </a:t>
            </a:r>
            <a:endParaRPr lang="en-US" dirty="0" smtClean="0"/>
          </a:p>
        </p:txBody>
      </p:sp>
      <p:sp>
        <p:nvSpPr>
          <p:cNvPr id="4" name="Slide Number Placeholder 3"/>
          <p:cNvSpPr>
            <a:spLocks noGrp="1"/>
          </p:cNvSpPr>
          <p:nvPr>
            <p:ph type="sldNum" sz="quarter" idx="10"/>
          </p:nvPr>
        </p:nvSpPr>
        <p:spPr/>
        <p:txBody>
          <a:bodyPr/>
          <a:lstStyle/>
          <a:p>
            <a:fld id="{8BE75BF4-F827-664A-A667-67002CB07057}" type="slidenum">
              <a:rPr lang="en-US" smtClean="0"/>
              <a:pPr/>
              <a:t>62</a:t>
            </a:fld>
            <a:endParaRPr lang="en-US"/>
          </a:p>
        </p:txBody>
      </p:sp>
    </p:spTree>
    <p:extLst>
      <p:ext uri="{BB962C8B-B14F-4D97-AF65-F5344CB8AC3E}">
        <p14:creationId xmlns:p14="http://schemas.microsoft.com/office/powerpoint/2010/main" val="32070145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Perspective, Allocation View</a:t>
            </a:r>
          </a:p>
        </p:txBody>
      </p:sp>
      <p:sp>
        <p:nvSpPr>
          <p:cNvPr id="4" name="Slide Number Placeholder 3"/>
          <p:cNvSpPr>
            <a:spLocks noGrp="1"/>
          </p:cNvSpPr>
          <p:nvPr>
            <p:ph type="sldNum" sz="quarter" idx="10"/>
          </p:nvPr>
        </p:nvSpPr>
        <p:spPr/>
        <p:txBody>
          <a:bodyPr/>
          <a:lstStyle/>
          <a:p>
            <a:fld id="{8BE75BF4-F827-664A-A667-67002CB07057}" type="slidenum">
              <a:rPr lang="en-US" smtClean="0"/>
              <a:pPr/>
              <a:t>63</a:t>
            </a:fld>
            <a:endParaRPr lang="en-US"/>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45445"/>
            <a:ext cx="6432955" cy="4902955"/>
          </a:xfrm>
          <a:prstGeom prst="rect">
            <a:avLst/>
          </a:prstGeom>
        </p:spPr>
      </p:pic>
    </p:spTree>
    <p:extLst>
      <p:ext uri="{BB962C8B-B14F-4D97-AF65-F5344CB8AC3E}">
        <p14:creationId xmlns:p14="http://schemas.microsoft.com/office/powerpoint/2010/main" val="430486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Quality Attribute Scenarios</a:t>
            </a:r>
            <a:endParaRPr lang="en-US" dirty="0"/>
          </a:p>
        </p:txBody>
      </p:sp>
      <p:sp>
        <p:nvSpPr>
          <p:cNvPr id="3" name="Content Placeholder 2"/>
          <p:cNvSpPr>
            <a:spLocks noGrp="1"/>
          </p:cNvSpPr>
          <p:nvPr>
            <p:ph idx="1"/>
          </p:nvPr>
        </p:nvSpPr>
        <p:spPr/>
        <p:txBody>
          <a:bodyPr/>
          <a:lstStyle/>
          <a:p>
            <a:r>
              <a:rPr lang="en-US" b="1" dirty="0" smtClean="0"/>
              <a:t>QA14 Fault </a:t>
            </a:r>
            <a:r>
              <a:rPr lang="en-US" b="1" dirty="0"/>
              <a:t>Detection: </a:t>
            </a:r>
            <a:r>
              <a:rPr lang="en-US" dirty="0"/>
              <a:t>A fault occurs; faults have been defined using an appropriate fault model. The VTN detects the fault and notifies systems administrators within one minute using either Email or SMS. Fault information contains sufficient detail such that system administrators can take corrective action. </a:t>
            </a:r>
            <a:endParaRPr lang="en-US" dirty="0" smtClean="0"/>
          </a:p>
          <a:p>
            <a:r>
              <a:rPr lang="en-US" b="1" dirty="0" smtClean="0"/>
              <a:t>QA13 Failure Recovery: </a:t>
            </a:r>
            <a:r>
              <a:rPr lang="en-US" dirty="0" smtClean="0"/>
              <a:t>A </a:t>
            </a:r>
            <a:r>
              <a:rPr lang="en-US" dirty="0"/>
              <a:t>failure occurs; failures are traceable to a specific system fault. Manual recovery of any one module can be completed in less than 5 minutes. In the event of failure, no messages are lost in either the outbound or inbound message paths. </a:t>
            </a:r>
          </a:p>
        </p:txBody>
      </p:sp>
      <p:sp>
        <p:nvSpPr>
          <p:cNvPr id="4" name="Slide Number Placeholder 3"/>
          <p:cNvSpPr>
            <a:spLocks noGrp="1"/>
          </p:cNvSpPr>
          <p:nvPr>
            <p:ph type="sldNum" sz="quarter" idx="10"/>
          </p:nvPr>
        </p:nvSpPr>
        <p:spPr/>
        <p:txBody>
          <a:bodyPr/>
          <a:lstStyle/>
          <a:p>
            <a:fld id="{8BE75BF4-F827-664A-A667-67002CB07057}" type="slidenum">
              <a:rPr lang="en-US" smtClean="0"/>
              <a:pPr/>
              <a:t>64</a:t>
            </a:fld>
            <a:endParaRPr lang="en-US"/>
          </a:p>
        </p:txBody>
      </p:sp>
    </p:spTree>
    <p:extLst>
      <p:ext uri="{BB962C8B-B14F-4D97-AF65-F5344CB8AC3E}">
        <p14:creationId xmlns:p14="http://schemas.microsoft.com/office/powerpoint/2010/main" val="1330356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Quality Attribute Scenarios</a:t>
            </a:r>
            <a:endParaRPr lang="en-US" dirty="0"/>
          </a:p>
        </p:txBody>
      </p:sp>
      <p:sp>
        <p:nvSpPr>
          <p:cNvPr id="3" name="Content Placeholder 2"/>
          <p:cNvSpPr>
            <a:spLocks noGrp="1"/>
          </p:cNvSpPr>
          <p:nvPr>
            <p:ph idx="1"/>
          </p:nvPr>
        </p:nvSpPr>
        <p:spPr/>
        <p:txBody>
          <a:bodyPr/>
          <a:lstStyle/>
          <a:p>
            <a:r>
              <a:rPr lang="en-US" b="1" dirty="0" smtClean="0"/>
              <a:t>QA12 Security</a:t>
            </a:r>
            <a:r>
              <a:rPr lang="en-US" b="1" dirty="0"/>
              <a:t>: </a:t>
            </a:r>
            <a:r>
              <a:rPr lang="en-US" dirty="0"/>
              <a:t>An attacker wishes to disrupt or manipulate a DR network in order to interrupt commercial or industrial operations or potentially damage equipment. The VTN does not respond to any illegitimate requests from unrecognized VENs or rogue applications. </a:t>
            </a:r>
          </a:p>
          <a:p>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65</a:t>
            </a:fld>
            <a:endParaRPr lang="en-US"/>
          </a:p>
        </p:txBody>
      </p:sp>
    </p:spTree>
    <p:extLst>
      <p:ext uri="{BB962C8B-B14F-4D97-AF65-F5344CB8AC3E}">
        <p14:creationId xmlns:p14="http://schemas.microsoft.com/office/powerpoint/2010/main" val="3647895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Business Constraints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95524215"/>
              </p:ext>
            </p:extLst>
          </p:nvPr>
        </p:nvGraphicFramePr>
        <p:xfrm>
          <a:off x="533400" y="1447800"/>
          <a:ext cx="8001000" cy="3276600"/>
        </p:xfrm>
        <a:graphic>
          <a:graphicData uri="http://schemas.openxmlformats.org/drawingml/2006/table">
            <a:tbl>
              <a:tblPr firstRow="1" bandRow="1">
                <a:tableStyleId>{616DA210-FB5B-4158-B5E0-FEB733F419BA}</a:tableStyleId>
              </a:tblPr>
              <a:tblGrid>
                <a:gridCol w="2090351"/>
                <a:gridCol w="5910649"/>
              </a:tblGrid>
              <a:tr h="370755">
                <a:tc>
                  <a:txBody>
                    <a:bodyPr/>
                    <a:lstStyle/>
                    <a:p>
                      <a:pPr algn="ctr"/>
                      <a:r>
                        <a:rPr lang="en-US" sz="1600" dirty="0" smtClean="0"/>
                        <a:t>Constraint</a:t>
                      </a:r>
                      <a:endParaRPr lang="en-US" sz="1600" dirty="0"/>
                    </a:p>
                  </a:txBody>
                  <a:tcPr marT="45711" marB="45711"/>
                </a:tc>
                <a:tc>
                  <a:txBody>
                    <a:bodyPr/>
                    <a:lstStyle/>
                    <a:p>
                      <a:pPr algn="ctr"/>
                      <a:r>
                        <a:rPr lang="en-US" sz="1600" dirty="0" smtClean="0"/>
                        <a:t>Description</a:t>
                      </a:r>
                      <a:endParaRPr lang="en-US" sz="1600" dirty="0"/>
                    </a:p>
                  </a:txBody>
                  <a:tcPr marT="45711" marB="45711"/>
                </a:tc>
              </a:tr>
              <a:tr h="370755">
                <a:tc>
                  <a:txBody>
                    <a:bodyPr/>
                    <a:lstStyle/>
                    <a:p>
                      <a:r>
                        <a:rPr lang="en-US" sz="1600" dirty="0" smtClean="0"/>
                        <a:t>Cost Limitation</a:t>
                      </a:r>
                      <a:endParaRPr lang="en-US" sz="1600" dirty="0"/>
                    </a:p>
                  </a:txBody>
                  <a:tcPr marT="45711" marB="45711"/>
                </a:tc>
                <a:tc>
                  <a:txBody>
                    <a:bodyPr/>
                    <a:lstStyle/>
                    <a:p>
                      <a:r>
                        <a:rPr lang="en-US" sz="1600" dirty="0" smtClean="0"/>
                        <a:t>Fixed budget and schedule for studio project</a:t>
                      </a:r>
                      <a:endParaRPr lang="en-US" sz="1600" b="0" dirty="0"/>
                    </a:p>
                  </a:txBody>
                  <a:tcPr marT="45711" marB="45711"/>
                </a:tc>
              </a:tr>
              <a:tr h="370755">
                <a:tc>
                  <a:txBody>
                    <a:bodyPr/>
                    <a:lstStyle/>
                    <a:p>
                      <a:r>
                        <a:rPr lang="en-US" sz="1600" dirty="0" smtClean="0"/>
                        <a:t>Schedule Limitation</a:t>
                      </a:r>
                      <a:endParaRPr lang="en-US" sz="1600" dirty="0"/>
                    </a:p>
                  </a:txBody>
                  <a:tcPr marT="45711" marB="45711"/>
                </a:tc>
                <a:tc>
                  <a:txBody>
                    <a:bodyPr/>
                    <a:lstStyle/>
                    <a:p>
                      <a:r>
                        <a:rPr lang="en-US" sz="1600" dirty="0" smtClean="0"/>
                        <a:t>Incremental delivery</a:t>
                      </a:r>
                      <a:endParaRPr lang="en-US" sz="1600" dirty="0"/>
                    </a:p>
                  </a:txBody>
                  <a:tcPr marT="45711" marB="45711"/>
                </a:tc>
              </a:tr>
              <a:tr h="640059">
                <a:tc>
                  <a:txBody>
                    <a:bodyPr/>
                    <a:lstStyle/>
                    <a:p>
                      <a:r>
                        <a:rPr lang="en-US" sz="1600" dirty="0" smtClean="0"/>
                        <a:t>Legal</a:t>
                      </a:r>
                      <a:r>
                        <a:rPr lang="en-US" sz="1600" baseline="0" dirty="0" smtClean="0"/>
                        <a:t> Restriction</a:t>
                      </a:r>
                      <a:endParaRPr lang="en-US" sz="1600" dirty="0"/>
                    </a:p>
                  </a:txBody>
                  <a:tcPr marT="45711" marB="45711"/>
                </a:tc>
                <a:tc>
                  <a:txBody>
                    <a:bodyPr/>
                    <a:lstStyle/>
                    <a:p>
                      <a:pPr marL="285750" indent="-285750">
                        <a:buFont typeface="Arial" pitchFamily="34" charset="0"/>
                        <a:buChar char="•"/>
                      </a:pPr>
                      <a:r>
                        <a:rPr lang="en-US" sz="1600" dirty="0" smtClean="0"/>
                        <a:t>No third-party libraries or components</a:t>
                      </a:r>
                      <a:r>
                        <a:rPr lang="en-US" sz="1600" baseline="0" dirty="0" smtClean="0"/>
                        <a:t> </a:t>
                      </a:r>
                    </a:p>
                    <a:p>
                      <a:pPr marL="285750" indent="-285750">
                        <a:buFont typeface="Arial" pitchFamily="34" charset="0"/>
                        <a:buChar char="•"/>
                      </a:pPr>
                      <a:r>
                        <a:rPr lang="en-US" sz="1600" baseline="0" dirty="0" smtClean="0"/>
                        <a:t>Nondisclosure and waiver of intellectual rights</a:t>
                      </a:r>
                      <a:endParaRPr lang="en-US" sz="1600" dirty="0"/>
                    </a:p>
                  </a:txBody>
                  <a:tcPr marT="45711" marB="45711"/>
                </a:tc>
              </a:tr>
              <a:tr h="914378">
                <a:tc>
                  <a:txBody>
                    <a:bodyPr/>
                    <a:lstStyle/>
                    <a:p>
                      <a:r>
                        <a:rPr lang="en-US" sz="1600" dirty="0" smtClean="0"/>
                        <a:t>Market Restriction</a:t>
                      </a:r>
                      <a:endParaRPr lang="en-US" sz="1600" dirty="0"/>
                    </a:p>
                  </a:txBody>
                  <a:tcPr marT="45711" marB="45711"/>
                </a:tc>
                <a:tc>
                  <a:txBody>
                    <a:bodyPr/>
                    <a:lstStyle/>
                    <a:p>
                      <a:pPr marL="285750" indent="-285750">
                        <a:buFont typeface="Arial" pitchFamily="34" charset="0"/>
                        <a:buChar char="•"/>
                      </a:pPr>
                      <a:r>
                        <a:rPr lang="en-US" sz="1600" dirty="0" smtClean="0"/>
                        <a:t>Simple, understandable design and implementation</a:t>
                      </a:r>
                    </a:p>
                    <a:p>
                      <a:pPr marL="285750" indent="-285750">
                        <a:buFont typeface="Arial" pitchFamily="34" charset="0"/>
                        <a:buChar char="•"/>
                      </a:pPr>
                      <a:r>
                        <a:rPr lang="en-US" sz="1600" dirty="0" smtClean="0"/>
                        <a:t>Supports</a:t>
                      </a:r>
                      <a:r>
                        <a:rPr lang="en-US" sz="1600" baseline="0" dirty="0" smtClean="0"/>
                        <a:t> the </a:t>
                      </a:r>
                      <a:r>
                        <a:rPr lang="en-US" sz="1600" baseline="0" dirty="0" err="1" smtClean="0"/>
                        <a:t>OpenADR</a:t>
                      </a:r>
                      <a:r>
                        <a:rPr lang="en-US" sz="1600" baseline="0" dirty="0" smtClean="0"/>
                        <a:t> 2.0 specification</a:t>
                      </a:r>
                    </a:p>
                    <a:p>
                      <a:pPr marL="285750" indent="-285750">
                        <a:buFont typeface="Arial" pitchFamily="34" charset="0"/>
                        <a:buChar char="•"/>
                      </a:pPr>
                      <a:r>
                        <a:rPr lang="en-US" sz="1600" baseline="0" dirty="0" smtClean="0"/>
                        <a:t>Uses industry standard protocols</a:t>
                      </a:r>
                      <a:endParaRPr lang="en-US" sz="1600" dirty="0"/>
                    </a:p>
                  </a:txBody>
                  <a:tcPr marT="45711" marB="45711"/>
                </a:tc>
              </a:tr>
              <a:tr h="609898">
                <a:tc>
                  <a:txBody>
                    <a:bodyPr/>
                    <a:lstStyle/>
                    <a:p>
                      <a:r>
                        <a:rPr lang="en-US" sz="1600" dirty="0" smtClean="0"/>
                        <a:t>Logistical Demands</a:t>
                      </a:r>
                      <a:endParaRPr lang="en-US" sz="1600" dirty="0"/>
                    </a:p>
                  </a:txBody>
                  <a:tcPr marT="45711" marB="45711"/>
                </a:tc>
                <a:tc>
                  <a:txBody>
                    <a:bodyPr/>
                    <a:lstStyle/>
                    <a:p>
                      <a:r>
                        <a:rPr lang="en-US" sz="1600" dirty="0" smtClean="0"/>
                        <a:t>Public cloud </a:t>
                      </a:r>
                      <a:r>
                        <a:rPr lang="en-US" sz="1600" dirty="0" smtClean="0"/>
                        <a:t>testing infrastructure</a:t>
                      </a:r>
                      <a:r>
                        <a:rPr lang="en-US" sz="1600" baseline="0" dirty="0" smtClean="0"/>
                        <a:t> </a:t>
                      </a:r>
                      <a:r>
                        <a:rPr lang="en-US" sz="1600" baseline="0" dirty="0" smtClean="0"/>
                        <a:t>may be necessary for demonstrating the required scale and performance</a:t>
                      </a:r>
                      <a:endParaRPr lang="en-US" sz="1600" dirty="0"/>
                    </a:p>
                  </a:txBody>
                  <a:tcPr marT="45711" marB="45711"/>
                </a:tc>
              </a:tr>
            </a:tbl>
          </a:graphicData>
        </a:graphic>
      </p:graphicFrame>
    </p:spTree>
    <p:extLst>
      <p:ext uri="{BB962C8B-B14F-4D97-AF65-F5344CB8AC3E}">
        <p14:creationId xmlns:p14="http://schemas.microsoft.com/office/powerpoint/2010/main" val="4010701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Technical Constraints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695280"/>
              </p:ext>
            </p:extLst>
          </p:nvPr>
        </p:nvGraphicFramePr>
        <p:xfrm>
          <a:off x="533400" y="1447800"/>
          <a:ext cx="8001000" cy="5308169"/>
        </p:xfrm>
        <a:graphic>
          <a:graphicData uri="http://schemas.openxmlformats.org/drawingml/2006/table">
            <a:tbl>
              <a:tblPr firstRow="1" bandRow="1">
                <a:tableStyleId>{616DA210-FB5B-4158-B5E0-FEB733F419BA}</a:tableStyleId>
              </a:tblPr>
              <a:tblGrid>
                <a:gridCol w="2265769"/>
                <a:gridCol w="5735231"/>
              </a:tblGrid>
              <a:tr h="218395">
                <a:tc>
                  <a:txBody>
                    <a:bodyPr/>
                    <a:lstStyle/>
                    <a:p>
                      <a:pPr algn="ctr"/>
                      <a:r>
                        <a:rPr lang="en-US" sz="1600" dirty="0" smtClean="0"/>
                        <a:t>Constraint</a:t>
                      </a:r>
                      <a:endParaRPr lang="en-US" sz="1600" dirty="0"/>
                    </a:p>
                  </a:txBody>
                  <a:tcPr marT="45715" marB="45715"/>
                </a:tc>
                <a:tc>
                  <a:txBody>
                    <a:bodyPr/>
                    <a:lstStyle/>
                    <a:p>
                      <a:pPr algn="ctr"/>
                      <a:r>
                        <a:rPr lang="en-US" sz="1600" dirty="0" smtClean="0"/>
                        <a:t>Description</a:t>
                      </a:r>
                      <a:endParaRPr lang="en-US" sz="1600" dirty="0"/>
                    </a:p>
                  </a:txBody>
                  <a:tcPr marT="45715" marB="45715"/>
                </a:tc>
              </a:tr>
              <a:tr h="822916">
                <a:tc>
                  <a:txBody>
                    <a:bodyPr/>
                    <a:lstStyle/>
                    <a:p>
                      <a:r>
                        <a:rPr lang="en-US" sz="1200" dirty="0" smtClean="0"/>
                        <a:t>Operating</a:t>
                      </a:r>
                      <a:r>
                        <a:rPr lang="en-US" sz="1200" baseline="0" dirty="0" smtClean="0"/>
                        <a:t> System</a:t>
                      </a:r>
                      <a:endParaRPr lang="en-US" sz="1200" dirty="0">
                        <a:latin typeface="+mn-lt"/>
                      </a:endParaRPr>
                    </a:p>
                  </a:txBody>
                  <a:tcPr marT="45715" marB="45715"/>
                </a:tc>
                <a:tc>
                  <a:txBody>
                    <a:bodyPr/>
                    <a:lstStyle/>
                    <a:p>
                      <a:pPr marL="285750" indent="-285750">
                        <a:buFont typeface="Arial" pitchFamily="34" charset="0"/>
                        <a:buChar char="•"/>
                      </a:pPr>
                      <a:r>
                        <a:rPr lang="en-US" sz="1200" dirty="0" smtClean="0"/>
                        <a:t>Target platform should</a:t>
                      </a:r>
                      <a:r>
                        <a:rPr lang="en-US" sz="1200" baseline="0" dirty="0" smtClean="0"/>
                        <a:t> be a Linux flavored operating system</a:t>
                      </a:r>
                    </a:p>
                    <a:p>
                      <a:pPr marL="285750" indent="-285750">
                        <a:buFont typeface="Arial" pitchFamily="34" charset="0"/>
                        <a:buChar char="•"/>
                      </a:pPr>
                      <a:r>
                        <a:rPr lang="en-US" sz="1200" baseline="0" dirty="0" smtClean="0"/>
                        <a:t>Amazon Machine Images (AMI) should support the selected OS</a:t>
                      </a:r>
                      <a:endParaRPr lang="en-US" sz="1200" dirty="0">
                        <a:latin typeface="+mn-lt"/>
                      </a:endParaRPr>
                    </a:p>
                  </a:txBody>
                  <a:tcPr marT="45715" marB="45715"/>
                </a:tc>
              </a:tr>
              <a:tr h="370795">
                <a:tc>
                  <a:txBody>
                    <a:bodyPr/>
                    <a:lstStyle/>
                    <a:p>
                      <a:r>
                        <a:rPr lang="en-US" sz="1200" dirty="0" smtClean="0"/>
                        <a:t>Computing</a:t>
                      </a:r>
                      <a:r>
                        <a:rPr lang="en-US" sz="1200" baseline="0" dirty="0" smtClean="0"/>
                        <a:t> Platform</a:t>
                      </a:r>
                      <a:endParaRPr lang="en-US" sz="1200" dirty="0">
                        <a:latin typeface="+mn-lt"/>
                      </a:endParaRPr>
                    </a:p>
                  </a:txBody>
                  <a:tcPr marT="45715" marB="45715"/>
                </a:tc>
                <a:tc>
                  <a:txBody>
                    <a:bodyPr/>
                    <a:lstStyle/>
                    <a:p>
                      <a:r>
                        <a:rPr lang="en-US" sz="1200" dirty="0" smtClean="0"/>
                        <a:t>The system should be verified on Amazon EC2 AMIs</a:t>
                      </a:r>
                      <a:endParaRPr lang="en-US" sz="1200" dirty="0">
                        <a:latin typeface="+mn-lt"/>
                      </a:endParaRPr>
                    </a:p>
                  </a:txBody>
                  <a:tcPr marT="45715" marB="45715"/>
                </a:tc>
              </a:tr>
              <a:tr h="599366">
                <a:tc>
                  <a:txBody>
                    <a:bodyPr/>
                    <a:lstStyle/>
                    <a:p>
                      <a:r>
                        <a:rPr lang="en-US" sz="1200" dirty="0" smtClean="0"/>
                        <a:t>Computer</a:t>
                      </a:r>
                      <a:r>
                        <a:rPr lang="en-US" sz="1200" baseline="0" dirty="0" smtClean="0"/>
                        <a:t> Languages</a:t>
                      </a:r>
                      <a:endParaRPr lang="en-US" sz="1200" dirty="0">
                        <a:latin typeface="+mn-lt"/>
                      </a:endParaRPr>
                    </a:p>
                  </a:txBody>
                  <a:tcPr marT="45715" marB="45715"/>
                </a:tc>
                <a:tc>
                  <a:txBody>
                    <a:bodyPr/>
                    <a:lstStyle/>
                    <a:p>
                      <a:pPr marL="285750" indent="-285750">
                        <a:buFont typeface="Arial" pitchFamily="34" charset="0"/>
                        <a:buChar char="•"/>
                      </a:pPr>
                      <a:r>
                        <a:rPr lang="en-US" sz="1200" dirty="0" smtClean="0"/>
                        <a:t>No</a:t>
                      </a:r>
                      <a:r>
                        <a:rPr lang="en-US" sz="1200" baseline="0" dirty="0" smtClean="0"/>
                        <a:t> usage of proprietary languages resulting in vendor lock-in</a:t>
                      </a:r>
                    </a:p>
                    <a:p>
                      <a:pPr marL="285750" indent="-285750">
                        <a:buFont typeface="Arial" pitchFamily="34" charset="0"/>
                        <a:buChar char="•"/>
                      </a:pPr>
                      <a:r>
                        <a:rPr lang="en-US" sz="1200" baseline="0" dirty="0" smtClean="0"/>
                        <a:t>Preferred computer languages are Java, Ruby or Python</a:t>
                      </a:r>
                      <a:endParaRPr lang="en-US" sz="1200" dirty="0">
                        <a:latin typeface="+mn-lt"/>
                      </a:endParaRPr>
                    </a:p>
                  </a:txBody>
                  <a:tcPr marT="45715" marB="45715"/>
                </a:tc>
              </a:tr>
              <a:tr h="599366">
                <a:tc>
                  <a:txBody>
                    <a:bodyPr/>
                    <a:lstStyle/>
                    <a:p>
                      <a:r>
                        <a:rPr lang="en-US" sz="1200" dirty="0" smtClean="0">
                          <a:latin typeface="+mn-lt"/>
                        </a:rPr>
                        <a:t>Peripherals/Network</a:t>
                      </a:r>
                      <a:r>
                        <a:rPr lang="en-US" sz="1200" baseline="0" dirty="0" smtClean="0">
                          <a:latin typeface="+mn-lt"/>
                        </a:rPr>
                        <a:t> Hardware</a:t>
                      </a:r>
                      <a:endParaRPr lang="en-US" sz="1200" dirty="0">
                        <a:latin typeface="+mn-lt"/>
                      </a:endParaRPr>
                    </a:p>
                  </a:txBody>
                  <a:tcPr marT="45715" marB="45715"/>
                </a:tc>
                <a:tc>
                  <a:txBody>
                    <a:bodyPr/>
                    <a:lstStyle/>
                    <a:p>
                      <a:pPr marL="0" indent="0">
                        <a:buFont typeface="Arial" pitchFamily="34" charset="0"/>
                        <a:buNone/>
                      </a:pPr>
                      <a:r>
                        <a:rPr lang="en-US" sz="1200" dirty="0" smtClean="0">
                          <a:latin typeface="+mn-lt"/>
                        </a:rPr>
                        <a:t>The system should be</a:t>
                      </a:r>
                      <a:r>
                        <a:rPr lang="en-US" sz="1200" baseline="0" dirty="0" smtClean="0">
                          <a:latin typeface="+mn-lt"/>
                        </a:rPr>
                        <a:t> able to run behind firewalls, utilize load balancers, and communicate over the internet</a:t>
                      </a:r>
                      <a:endParaRPr lang="en-US" sz="1200" dirty="0">
                        <a:latin typeface="+mn-lt"/>
                      </a:endParaRPr>
                    </a:p>
                  </a:txBody>
                  <a:tcPr marT="45715" marB="45715"/>
                </a:tc>
              </a:tr>
              <a:tr h="599366">
                <a:tc>
                  <a:txBody>
                    <a:bodyPr/>
                    <a:lstStyle/>
                    <a:p>
                      <a:r>
                        <a:rPr lang="en-US" sz="1200" dirty="0" smtClean="0">
                          <a:latin typeface="+mn-lt"/>
                        </a:rPr>
                        <a:t>Commercial</a:t>
                      </a:r>
                      <a:r>
                        <a:rPr lang="en-US" sz="1200" baseline="0" dirty="0" smtClean="0">
                          <a:latin typeface="+mn-lt"/>
                        </a:rPr>
                        <a:t> Hardware/Software Products</a:t>
                      </a:r>
                      <a:endParaRPr lang="en-US" sz="1200" dirty="0">
                        <a:latin typeface="+mn-lt"/>
                      </a:endParaRPr>
                    </a:p>
                  </a:txBody>
                  <a:tcPr marT="45715" marB="45715"/>
                </a:tc>
                <a:tc>
                  <a:txBody>
                    <a:bodyPr/>
                    <a:lstStyle/>
                    <a:p>
                      <a:pPr marL="0" indent="0">
                        <a:buFont typeface="Arial" pitchFamily="34" charset="0"/>
                        <a:buNone/>
                      </a:pPr>
                      <a:r>
                        <a:rPr lang="en-US" sz="1200" dirty="0" smtClean="0">
                          <a:latin typeface="+mn-lt"/>
                        </a:rPr>
                        <a:t>No proprietary hardware or software components shall</a:t>
                      </a:r>
                      <a:r>
                        <a:rPr lang="en-US" sz="1200" baseline="0" dirty="0" smtClean="0">
                          <a:latin typeface="+mn-lt"/>
                        </a:rPr>
                        <a:t> be used without justification. </a:t>
                      </a:r>
                      <a:endParaRPr lang="en-US" sz="1200" dirty="0">
                        <a:latin typeface="+mn-lt"/>
                      </a:endParaRPr>
                    </a:p>
                  </a:txBody>
                  <a:tcPr marT="45715" marB="45715"/>
                </a:tc>
              </a:tr>
              <a:tr h="822916">
                <a:tc>
                  <a:txBody>
                    <a:bodyPr/>
                    <a:lstStyle/>
                    <a:p>
                      <a:r>
                        <a:rPr lang="en-US" sz="1200" dirty="0" smtClean="0"/>
                        <a:t>Protocols/Standards</a:t>
                      </a:r>
                      <a:endParaRPr lang="en-US" sz="1200" dirty="0">
                        <a:latin typeface="+mn-lt"/>
                      </a:endParaRPr>
                    </a:p>
                  </a:txBody>
                  <a:tcPr marT="45715" marB="45715"/>
                </a:tc>
                <a:tc>
                  <a:txBody>
                    <a:bodyPr/>
                    <a:lstStyle/>
                    <a:p>
                      <a:r>
                        <a:rPr lang="en-US" sz="1200" kern="1200" dirty="0" smtClean="0">
                          <a:effectLst/>
                        </a:rPr>
                        <a:t>At a minimum, the system should support HTTP (SOAP/REST), XMPP, and an appropriate queuing protocol (e.g., AMQP or STOMP)</a:t>
                      </a:r>
                      <a:endParaRPr lang="en-US" sz="1200" dirty="0">
                        <a:latin typeface="+mn-lt"/>
                      </a:endParaRPr>
                    </a:p>
                  </a:txBody>
                  <a:tcPr marT="45715" marB="45715"/>
                </a:tc>
              </a:tr>
              <a:tr h="579087">
                <a:tc>
                  <a:txBody>
                    <a:bodyPr/>
                    <a:lstStyle/>
                    <a:p>
                      <a:r>
                        <a:rPr lang="en-US" sz="1200" dirty="0" smtClean="0"/>
                        <a:t>Tools/Methods </a:t>
                      </a:r>
                      <a:endParaRPr lang="en-US" sz="1200" dirty="0"/>
                    </a:p>
                  </a:txBody>
                  <a:tcPr marT="45715" marB="45715"/>
                </a:tc>
                <a:tc>
                  <a:txBody>
                    <a:bodyPr/>
                    <a:lstStyle/>
                    <a:p>
                      <a:r>
                        <a:rPr lang="en-US" sz="1200" dirty="0" smtClean="0"/>
                        <a:t>No proprietary software tools for </a:t>
                      </a:r>
                      <a:r>
                        <a:rPr lang="en-US" sz="1200" dirty="0" smtClean="0"/>
                        <a:t>developing</a:t>
                      </a:r>
                      <a:r>
                        <a:rPr lang="en-US" sz="1200" baseline="0" dirty="0" smtClean="0"/>
                        <a:t>, testing, </a:t>
                      </a:r>
                      <a:r>
                        <a:rPr lang="en-US" sz="1200" baseline="0" smtClean="0"/>
                        <a:t>and deploying </a:t>
                      </a:r>
                      <a:r>
                        <a:rPr lang="en-US" sz="1200" baseline="0" dirty="0" smtClean="0"/>
                        <a:t>the system</a:t>
                      </a:r>
                      <a:endParaRPr lang="en-US" sz="1200" dirty="0"/>
                    </a:p>
                  </a:txBody>
                  <a:tcPr marT="45715" marB="45715"/>
                </a:tc>
              </a:tr>
              <a:tr h="579087">
                <a:tc>
                  <a:txBody>
                    <a:bodyPr/>
                    <a:lstStyle/>
                    <a:p>
                      <a:r>
                        <a:rPr lang="en-US" sz="1200" dirty="0" smtClean="0"/>
                        <a:t>Computing Capacity</a:t>
                      </a:r>
                      <a:endParaRPr lang="en-US" sz="1200" dirty="0"/>
                    </a:p>
                  </a:txBody>
                  <a:tcPr marT="45715" marB="45715"/>
                </a:tc>
                <a:tc>
                  <a:txBody>
                    <a:bodyPr/>
                    <a:lstStyle/>
                    <a:p>
                      <a:r>
                        <a:rPr lang="en-US" sz="1200" kern="1200" dirty="0" smtClean="0">
                          <a:effectLst/>
                        </a:rPr>
                        <a:t>ADR system should support scaling out (scaling horizontally)</a:t>
                      </a:r>
                      <a:r>
                        <a:rPr lang="en-US" sz="1200" kern="1200" baseline="0" dirty="0" smtClean="0">
                          <a:effectLst/>
                        </a:rPr>
                        <a:t> </a:t>
                      </a:r>
                      <a:r>
                        <a:rPr lang="en-US" sz="1200" kern="1200" dirty="0" smtClean="0">
                          <a:effectLst/>
                        </a:rPr>
                        <a:t>by adding redundant computing and data storage nodes (servers).</a:t>
                      </a:r>
                      <a:endParaRPr lang="en-US" sz="1200" dirty="0"/>
                    </a:p>
                  </a:txBody>
                  <a:tcPr marT="45715" marB="45715"/>
                </a:tc>
              </a:tr>
            </a:tbl>
          </a:graphicData>
        </a:graphic>
      </p:graphicFrame>
    </p:spTree>
    <p:extLst>
      <p:ext uri="{BB962C8B-B14F-4D97-AF65-F5344CB8AC3E}">
        <p14:creationId xmlns:p14="http://schemas.microsoft.com/office/powerpoint/2010/main" val="31606162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8130632"/>
              </p:ext>
            </p:extLst>
          </p:nvPr>
        </p:nvGraphicFramePr>
        <p:xfrm>
          <a:off x="533400" y="1447800"/>
          <a:ext cx="8077200" cy="3754120"/>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Transport-level</a:t>
                      </a:r>
                      <a:r>
                        <a:rPr lang="en-US" sz="1800" kern="1200" baseline="0" dirty="0" smtClean="0">
                          <a:effectLst/>
                        </a:rPr>
                        <a:t> security decision not yet finalized in the </a:t>
                      </a:r>
                      <a:r>
                        <a:rPr lang="en-US" sz="1800" kern="1200" baseline="0" dirty="0" err="1" smtClean="0">
                          <a:effectLst/>
                        </a:rPr>
                        <a:t>OpenADR</a:t>
                      </a:r>
                      <a:r>
                        <a:rPr lang="en-US" sz="1800" kern="1200" baseline="0" dirty="0" smtClean="0">
                          <a:effectLst/>
                        </a:rPr>
                        <a:t> specification; Cannot finalize the architecture design</a:t>
                      </a:r>
                      <a:endParaRPr lang="en-US" sz="1800" kern="1200" dirty="0" smtClean="0">
                        <a:solidFill>
                          <a:schemeClr val="dk1"/>
                        </a:solidFill>
                        <a:effectLst/>
                        <a:latin typeface="+mn-lt"/>
                        <a:ea typeface="+mn-ea"/>
                        <a:cs typeface="+mn-cs"/>
                      </a:endParaRPr>
                    </a:p>
                  </a:txBody>
                  <a:tcPr/>
                </a:tc>
                <a:tc>
                  <a:txBody>
                    <a:bodyPr/>
                    <a:lstStyle/>
                    <a:p>
                      <a:pPr marL="342900" indent="-342900">
                        <a:buAutoNum type="arabicPeriod"/>
                      </a:pPr>
                      <a:r>
                        <a:rPr lang="en-US" dirty="0" smtClean="0"/>
                        <a:t>Continuous communication</a:t>
                      </a:r>
                      <a:r>
                        <a:rPr lang="en-US" baseline="0" dirty="0" smtClean="0"/>
                        <a:t> with customer</a:t>
                      </a:r>
                    </a:p>
                    <a:p>
                      <a:pPr marL="0" indent="0">
                        <a:buNone/>
                      </a:pPr>
                      <a:endParaRPr lang="en-US" dirty="0" smtClean="0"/>
                    </a:p>
                    <a:p>
                      <a:pPr marL="342900" indent="-342900">
                        <a:buAutoNum type="arabicPeriod"/>
                      </a:pPr>
                      <a:r>
                        <a:rPr lang="en-US" dirty="0" smtClean="0"/>
                        <a:t>Isolate transport security</a:t>
                      </a:r>
                      <a:r>
                        <a:rPr lang="en-US" baseline="0" dirty="0" smtClean="0"/>
                        <a:t> components to enable modifiability</a:t>
                      </a:r>
                      <a:endParaRPr lang="en-US" dirty="0"/>
                    </a:p>
                  </a:txBody>
                  <a:tcPr/>
                </a:tc>
                <a:tc>
                  <a:txBody>
                    <a:bodyPr/>
                    <a:lstStyle/>
                    <a:p>
                      <a:pPr marL="342900" indent="-342900">
                        <a:buFont typeface="+mj-lt"/>
                        <a:buAutoNum type="arabicPeriod"/>
                      </a:pPr>
                      <a:r>
                        <a:rPr lang="en-US" dirty="0" smtClean="0"/>
                        <a:t>No formal discussion about security in the first week in summer</a:t>
                      </a:r>
                    </a:p>
                    <a:p>
                      <a:pPr marL="342900" indent="-342900">
                        <a:buFont typeface="+mj-lt"/>
                        <a:buAutoNum type="arabicPeriod"/>
                      </a:pPr>
                      <a:r>
                        <a:rPr lang="en-US" dirty="0" smtClean="0"/>
                        <a:t>There is no  stable requirement on system security before the second week in summer</a:t>
                      </a:r>
                    </a:p>
                    <a:p>
                      <a:pPr marL="342900" indent="-342900">
                        <a:buFont typeface="+mj-lt"/>
                        <a:buAutoNum type="arabicPeriod"/>
                      </a:pPr>
                      <a:r>
                        <a:rPr lang="en-US" dirty="0" smtClean="0"/>
                        <a:t>Design doesn’t</a:t>
                      </a:r>
                      <a:r>
                        <a:rPr lang="en-US" baseline="0" dirty="0" smtClean="0"/>
                        <a:t> meet security requirements by the second week of summer</a:t>
                      </a:r>
                      <a:endParaRPr lang="en-US" dirty="0"/>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68</a:t>
            </a:fld>
            <a:endParaRPr lang="en-US"/>
          </a:p>
        </p:txBody>
      </p:sp>
    </p:spTree>
    <p:extLst>
      <p:ext uri="{BB962C8B-B14F-4D97-AF65-F5344CB8AC3E}">
        <p14:creationId xmlns:p14="http://schemas.microsoft.com/office/powerpoint/2010/main" val="236215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9599639"/>
              </p:ext>
            </p:extLst>
          </p:nvPr>
        </p:nvGraphicFramePr>
        <p:xfrm>
          <a:off x="533400" y="1447800"/>
          <a:ext cx="8077200" cy="2382520"/>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Team will use Amazon Web Services for architecture verification</a:t>
                      </a:r>
                      <a:r>
                        <a:rPr lang="en-US" sz="1800" kern="1200" baseline="0" dirty="0" smtClean="0">
                          <a:effectLst/>
                        </a:rPr>
                        <a:t>; design mistakes can cost money</a:t>
                      </a:r>
                      <a:endParaRPr lang="en-US" sz="1800" kern="1200" dirty="0" smtClean="0">
                        <a:solidFill>
                          <a:schemeClr val="dk1"/>
                        </a:solidFill>
                        <a:effectLst/>
                        <a:latin typeface="+mn-lt"/>
                        <a:ea typeface="+mn-ea"/>
                        <a:cs typeface="+mn-cs"/>
                      </a:endParaRPr>
                    </a:p>
                  </a:txBody>
                  <a:tcPr/>
                </a:tc>
                <a:tc>
                  <a:txBody>
                    <a:bodyPr/>
                    <a:lstStyle/>
                    <a:p>
                      <a:pPr marL="342900" indent="-342900">
                        <a:buAutoNum type="arabicPeriod"/>
                      </a:pPr>
                      <a:r>
                        <a:rPr lang="en-US" dirty="0" smtClean="0"/>
                        <a:t>Define</a:t>
                      </a:r>
                      <a:r>
                        <a:rPr lang="en-US" baseline="0" dirty="0" smtClean="0"/>
                        <a:t> the budget before doing verification on AWS and continuously monitor actual cost against budget</a:t>
                      </a:r>
                    </a:p>
                    <a:p>
                      <a:pPr marL="342900" indent="-342900">
                        <a:buAutoNum type="arabicPeriod"/>
                      </a:pPr>
                      <a:r>
                        <a:rPr lang="en-US" baseline="0" dirty="0" smtClean="0"/>
                        <a:t>Test approval process</a:t>
                      </a:r>
                      <a:endParaRPr lang="en-US" dirty="0"/>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The team is still not familiar with AWS at the end of the second week in summer</a:t>
                      </a:r>
                    </a:p>
                    <a:p>
                      <a:pPr marL="342900" indent="-342900">
                        <a:buAutoNum type="arabicPeriod"/>
                      </a:pPr>
                      <a:r>
                        <a:rPr lang="en-US" dirty="0" smtClean="0"/>
                        <a:t>Test</a:t>
                      </a:r>
                      <a:r>
                        <a:rPr lang="en-US" baseline="0" dirty="0" smtClean="0"/>
                        <a:t> plans have no defined budget before execution </a:t>
                      </a:r>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69</a:t>
            </a:fld>
            <a:endParaRPr lang="en-US"/>
          </a:p>
        </p:txBody>
      </p:sp>
    </p:spTree>
    <p:extLst>
      <p:ext uri="{BB962C8B-B14F-4D97-AF65-F5344CB8AC3E}">
        <p14:creationId xmlns:p14="http://schemas.microsoft.com/office/powerpoint/2010/main" val="1903309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 Automated Demand Response</a:t>
            </a:r>
            <a:endParaRPr lang="en-US" dirty="0"/>
          </a:p>
        </p:txBody>
      </p:sp>
      <p:pic>
        <p:nvPicPr>
          <p:cNvPr id="4" name="Picture 2" descr="MC90043484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9948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685800" y="2819400"/>
            <a:ext cx="2362200"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smtClean="0"/>
              <a:t>Vi</a:t>
            </a:r>
            <a:r>
              <a:rPr lang="en-US" sz="2000" dirty="0" smtClean="0"/>
              <a:t>rtual </a:t>
            </a:r>
            <a:r>
              <a:rPr lang="en-US" sz="2000" b="1" dirty="0" smtClean="0"/>
              <a:t>T</a:t>
            </a:r>
            <a:r>
              <a:rPr lang="en-US" sz="2000" dirty="0" smtClean="0"/>
              <a:t>op </a:t>
            </a:r>
            <a:r>
              <a:rPr lang="en-US" sz="2000" b="1" dirty="0"/>
              <a:t>N</a:t>
            </a:r>
            <a:r>
              <a:rPr lang="en-US" sz="2000" dirty="0"/>
              <a:t>ode</a:t>
            </a:r>
          </a:p>
          <a:p>
            <a:r>
              <a:rPr lang="en-US" sz="2000" dirty="0"/>
              <a:t>(EnerNOC)</a:t>
            </a:r>
          </a:p>
        </p:txBody>
      </p:sp>
      <p:sp>
        <p:nvSpPr>
          <p:cNvPr id="6" name="Rounded Rectangle 5"/>
          <p:cNvSpPr>
            <a:spLocks noChangeArrowheads="1"/>
          </p:cNvSpPr>
          <p:nvPr/>
        </p:nvSpPr>
        <p:spPr bwMode="auto">
          <a:xfrm>
            <a:off x="5638800" y="1219200"/>
            <a:ext cx="3124200" cy="13716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638800" y="3657600"/>
            <a:ext cx="2057400" cy="755650"/>
          </a:xfrm>
          <a:prstGeom prst="roundRect">
            <a:avLst>
              <a:gd name="adj" fmla="val 16667"/>
            </a:avLst>
          </a:prstGeom>
          <a:gradFill rotWithShape="1">
            <a:gsLst>
              <a:gs pos="0">
                <a:srgbClr val="EFF7E8"/>
              </a:gs>
              <a:gs pos="64999">
                <a:srgbClr val="D6E9C4"/>
              </a:gs>
              <a:gs pos="100000">
                <a:srgbClr val="C5E2AA"/>
              </a:gs>
            </a:gsLst>
            <a:lin ang="5400000" scaled="1"/>
          </a:gradFill>
          <a:ln w="9525">
            <a:solidFill>
              <a:srgbClr val="61881B"/>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 Nodes</a:t>
            </a:r>
          </a:p>
          <a:p>
            <a:pPr algn="ctr">
              <a:lnSpc>
                <a:spcPct val="70000"/>
              </a:lnSpc>
              <a:defRPr/>
            </a:pPr>
            <a:r>
              <a:rPr lang="en-US" sz="2000" dirty="0">
                <a:solidFill>
                  <a:schemeClr val="dk1"/>
                </a:solidFill>
                <a:latin typeface="Calibri"/>
                <a:ea typeface="+mn-ea"/>
                <a:cs typeface="Calibri"/>
              </a:rPr>
              <a:t>Large Industrial  </a:t>
            </a:r>
          </a:p>
        </p:txBody>
      </p:sp>
      <p:sp>
        <p:nvSpPr>
          <p:cNvPr id="8" name="Rounded Rectangle 7"/>
          <p:cNvSpPr>
            <a:spLocks noChangeArrowheads="1"/>
          </p:cNvSpPr>
          <p:nvPr/>
        </p:nvSpPr>
        <p:spPr bwMode="auto">
          <a:xfrm>
            <a:off x="5067300" y="4495800"/>
            <a:ext cx="3200400" cy="735013"/>
          </a:xfrm>
          <a:prstGeom prst="roundRect">
            <a:avLst>
              <a:gd name="adj" fmla="val 16667"/>
            </a:avLst>
          </a:prstGeom>
          <a:gradFill rotWithShape="1">
            <a:gsLst>
              <a:gs pos="0">
                <a:srgbClr val="FFEADC"/>
              </a:gs>
              <a:gs pos="64999">
                <a:srgbClr val="FFCDAB"/>
              </a:gs>
              <a:gs pos="100000">
                <a:srgbClr val="FFB987"/>
              </a:gs>
            </a:gsLst>
            <a:lin ang="5400000" scaled="1"/>
          </a:gradFill>
          <a:ln w="9525">
            <a:solidFill>
              <a:srgbClr val="E6811C"/>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 Nodes</a:t>
            </a:r>
          </a:p>
          <a:p>
            <a:pPr algn="ctr">
              <a:lnSpc>
                <a:spcPct val="70000"/>
              </a:lnSpc>
              <a:defRPr/>
            </a:pPr>
            <a:r>
              <a:rPr lang="en-US" sz="2000" dirty="0">
                <a:solidFill>
                  <a:schemeClr val="dk1"/>
                </a:solidFill>
                <a:latin typeface="Calibri"/>
                <a:ea typeface="+mn-ea"/>
                <a:cs typeface="Calibri"/>
              </a:rPr>
              <a:t>Small Commercial</a:t>
            </a:r>
          </a:p>
        </p:txBody>
      </p:sp>
      <p:sp>
        <p:nvSpPr>
          <p:cNvPr id="9" name="Rounded Rectangle 8"/>
          <p:cNvSpPr>
            <a:spLocks noChangeArrowheads="1"/>
          </p:cNvSpPr>
          <p:nvPr/>
        </p:nvSpPr>
        <p:spPr bwMode="auto">
          <a:xfrm>
            <a:off x="4419600" y="5334000"/>
            <a:ext cx="4495800" cy="714375"/>
          </a:xfrm>
          <a:prstGeom prst="roundRect">
            <a:avLst>
              <a:gd name="adj" fmla="val 16667"/>
            </a:avLst>
          </a:prstGeom>
          <a:gradFill rotWithShape="1">
            <a:gsLst>
              <a:gs pos="0">
                <a:srgbClr val="F9E9E9"/>
              </a:gs>
              <a:gs pos="64999">
                <a:srgbClr val="EEC8C8"/>
              </a:gs>
              <a:gs pos="100000">
                <a:srgbClr val="E8B0B0"/>
              </a:gs>
            </a:gsLst>
            <a:lin ang="5400000" scaled="1"/>
          </a:gradFill>
          <a:ln w="9525">
            <a:solidFill>
              <a:srgbClr val="9A4E4E"/>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1,000,000 Nodes</a:t>
            </a:r>
          </a:p>
          <a:p>
            <a:pPr algn="ctr">
              <a:lnSpc>
                <a:spcPct val="70000"/>
              </a:lnSpc>
              <a:defRPr/>
            </a:pPr>
            <a:r>
              <a:rPr lang="en-US" sz="2000" dirty="0">
                <a:solidFill>
                  <a:schemeClr val="dk1"/>
                </a:solidFill>
                <a:latin typeface="Calibri"/>
                <a:ea typeface="+mn-ea"/>
                <a:cs typeface="Calibri"/>
              </a:rPr>
              <a:t>Residential</a:t>
            </a:r>
          </a:p>
        </p:txBody>
      </p:sp>
      <p:sp>
        <p:nvSpPr>
          <p:cNvPr id="10" name="Rounded Rectangle 9"/>
          <p:cNvSpPr/>
          <p:nvPr/>
        </p:nvSpPr>
        <p:spPr bwMode="auto">
          <a:xfrm>
            <a:off x="5791200" y="1371600"/>
            <a:ext cx="454408" cy="10668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vert270"/>
          <a:lstStyle/>
          <a:p>
            <a:pPr algn="ctr">
              <a:defRPr/>
            </a:pPr>
            <a:r>
              <a:rPr lang="en-US" sz="1800" dirty="0" smtClean="0">
                <a:latin typeface="Calibri"/>
                <a:cs typeface="Calibri"/>
              </a:rPr>
              <a:t>VEN</a:t>
            </a:r>
            <a:endParaRPr lang="en-US" sz="1800" dirty="0">
              <a:latin typeface="Calibri"/>
              <a:cs typeface="Calibri"/>
            </a:endParaRPr>
          </a:p>
        </p:txBody>
      </p:sp>
      <p:sp>
        <p:nvSpPr>
          <p:cNvPr id="11" name="Oval 10"/>
          <p:cNvSpPr/>
          <p:nvPr/>
        </p:nvSpPr>
        <p:spPr bwMode="auto">
          <a:xfrm>
            <a:off x="6629400" y="12954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lgn="dist">
              <a:lnSpc>
                <a:spcPct val="60000"/>
              </a:lnSpc>
              <a:defRPr/>
            </a:pPr>
            <a:endParaRPr lang="en-US" sz="1600">
              <a:solidFill>
                <a:srgbClr val="000000"/>
              </a:solidFill>
              <a:ea typeface="ＭＳ Ｐゴシック" charset="0"/>
              <a:cs typeface="ＭＳ Ｐゴシック" charset="0"/>
            </a:endParaRPr>
          </a:p>
        </p:txBody>
      </p:sp>
      <p:sp>
        <p:nvSpPr>
          <p:cNvPr id="12" name="Oval 11"/>
          <p:cNvSpPr/>
          <p:nvPr/>
        </p:nvSpPr>
        <p:spPr bwMode="auto">
          <a:xfrm>
            <a:off x="6629400" y="17145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sp>
        <p:nvSpPr>
          <p:cNvPr id="13" name="Oval 12"/>
          <p:cNvSpPr/>
          <p:nvPr/>
        </p:nvSpPr>
        <p:spPr bwMode="auto">
          <a:xfrm>
            <a:off x="6629400" y="21336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cxnSp>
        <p:nvCxnSpPr>
          <p:cNvPr id="14" name="Straight Connector 13"/>
          <p:cNvCxnSpPr>
            <a:cxnSpLocks noChangeShapeType="1"/>
            <a:stCxn id="10" idx="3"/>
            <a:endCxn id="11" idx="2"/>
          </p:cNvCxnSpPr>
          <p:nvPr/>
        </p:nvCxnSpPr>
        <p:spPr bwMode="auto">
          <a:xfrm flipV="1">
            <a:off x="6245225" y="1468438"/>
            <a:ext cx="384175" cy="4365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a:stCxn id="10" idx="3"/>
            <a:endCxn id="12" idx="2"/>
          </p:cNvCxnSpPr>
          <p:nvPr/>
        </p:nvCxnSpPr>
        <p:spPr bwMode="auto">
          <a:xfrm flipV="1">
            <a:off x="6245225" y="1887538"/>
            <a:ext cx="384175" cy="174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a:stCxn id="10" idx="3"/>
            <a:endCxn id="13" idx="2"/>
          </p:cNvCxnSpPr>
          <p:nvPr/>
        </p:nvCxnSpPr>
        <p:spPr bwMode="auto">
          <a:xfrm>
            <a:off x="6245225" y="1905000"/>
            <a:ext cx="384175" cy="401638"/>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7" name="Picture 51" descr="MC900434814.PNG"/>
          <p:cNvPicPr>
            <a:picLocks noChangeAspect="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239000" y="1143000"/>
            <a:ext cx="1447800" cy="1447800"/>
          </a:xfrm>
          <a:prstGeom prst="rect">
            <a:avLst/>
          </a:prstGeom>
          <a:noFill/>
          <a:ln>
            <a:noFill/>
          </a:ln>
          <a:extLst>
            <a:ext uri="{909E8E84-426E-40DD-AFC4-6F175D3DCCD1}">
              <a14:hiddenFill xmlns:a14="http://schemas.microsoft.com/office/drawing/2010/main">
                <a:solidFill>
                  <a:srgbClr val="FFFFFF">
                    <a:alpha val="34901"/>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36"/>
          <p:cNvSpPr txBox="1">
            <a:spLocks noChangeArrowheads="1"/>
          </p:cNvSpPr>
          <p:nvPr/>
        </p:nvSpPr>
        <p:spPr bwMode="auto">
          <a:xfrm>
            <a:off x="6956425" y="1295400"/>
            <a:ext cx="864339"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Lighting</a:t>
            </a:r>
          </a:p>
        </p:txBody>
      </p:sp>
      <p:sp>
        <p:nvSpPr>
          <p:cNvPr id="19" name="TextBox 42"/>
          <p:cNvSpPr txBox="1">
            <a:spLocks noChangeArrowheads="1"/>
          </p:cNvSpPr>
          <p:nvPr/>
        </p:nvSpPr>
        <p:spPr bwMode="auto">
          <a:xfrm>
            <a:off x="6956425" y="1676400"/>
            <a:ext cx="6683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a:latin typeface="Calibri" charset="0"/>
              </a:rPr>
              <a:t>HVAC</a:t>
            </a:r>
          </a:p>
        </p:txBody>
      </p:sp>
      <p:sp>
        <p:nvSpPr>
          <p:cNvPr id="20" name="TextBox 60"/>
          <p:cNvSpPr txBox="1">
            <a:spLocks noChangeArrowheads="1"/>
          </p:cNvSpPr>
          <p:nvPr/>
        </p:nvSpPr>
        <p:spPr bwMode="auto">
          <a:xfrm>
            <a:off x="6956425" y="2181920"/>
            <a:ext cx="1095172"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Machinery</a:t>
            </a:r>
          </a:p>
        </p:txBody>
      </p:sp>
      <p:sp>
        <p:nvSpPr>
          <p:cNvPr id="21" name="TextBox 20"/>
          <p:cNvSpPr txBox="1"/>
          <p:nvPr/>
        </p:nvSpPr>
        <p:spPr>
          <a:xfrm>
            <a:off x="533400" y="4020820"/>
            <a:ext cx="4495800" cy="1313180"/>
          </a:xfrm>
          <a:prstGeom prst="rect">
            <a:avLst/>
          </a:prstGeom>
          <a:noFill/>
          <a:ln>
            <a:noFill/>
          </a:ln>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a:t>Business Goals</a:t>
            </a:r>
          </a:p>
          <a:p>
            <a:pPr marL="285750" indent="-285750">
              <a:buFont typeface="Arial"/>
              <a:buChar char="•"/>
            </a:pPr>
            <a:r>
              <a:rPr lang="en-US" sz="2000" dirty="0" smtClean="0"/>
              <a:t>Untapped demand response markets</a:t>
            </a:r>
            <a:endParaRPr lang="en-US" sz="2000" dirty="0"/>
          </a:p>
          <a:p>
            <a:pPr marL="285750" indent="-285750">
              <a:buFont typeface="Arial"/>
              <a:buChar char="•"/>
            </a:pPr>
            <a:r>
              <a:rPr lang="en-US" sz="2000" dirty="0"/>
              <a:t>Lower implementation costs</a:t>
            </a:r>
          </a:p>
          <a:p>
            <a:pPr marL="285750" indent="-285750">
              <a:buFont typeface="Arial"/>
              <a:buChar char="•"/>
            </a:pPr>
            <a:r>
              <a:rPr lang="en-US" sz="2000" dirty="0"/>
              <a:t>Real-time monitoring and control</a:t>
            </a:r>
          </a:p>
        </p:txBody>
      </p:sp>
      <p:sp>
        <p:nvSpPr>
          <p:cNvPr id="22" name="Up Arrow 21"/>
          <p:cNvSpPr>
            <a:spLocks noChangeArrowheads="1"/>
          </p:cNvSpPr>
          <p:nvPr/>
        </p:nvSpPr>
        <p:spPr bwMode="auto">
          <a:xfrm rot="16200000">
            <a:off x="3505200" y="104080"/>
            <a:ext cx="609600" cy="3200400"/>
          </a:xfrm>
          <a:prstGeom prst="upArrow">
            <a:avLst>
              <a:gd name="adj1" fmla="val 50000"/>
              <a:gd name="adj2" fmla="val 50000"/>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vert="eaVert" anchor="ctr"/>
          <a:lstStyle/>
          <a:p>
            <a:pPr algn="ctr">
              <a:defRPr/>
            </a:pPr>
            <a:r>
              <a:rPr lang="en-US" sz="2000" dirty="0">
                <a:solidFill>
                  <a:schemeClr val="dk1"/>
                </a:solidFill>
                <a:latin typeface="Calibri"/>
                <a:ea typeface="+mn-ea"/>
                <a:cs typeface="Calibri"/>
              </a:rPr>
              <a:t>Feedback</a:t>
            </a:r>
          </a:p>
        </p:txBody>
      </p:sp>
      <p:sp>
        <p:nvSpPr>
          <p:cNvPr id="23" name="Up Arrow 22"/>
          <p:cNvSpPr>
            <a:spLocks noChangeArrowheads="1"/>
          </p:cNvSpPr>
          <p:nvPr/>
        </p:nvSpPr>
        <p:spPr bwMode="auto">
          <a:xfrm rot="5400000">
            <a:off x="3543300" y="904180"/>
            <a:ext cx="609600" cy="3124200"/>
          </a:xfrm>
          <a:prstGeom prst="upArrow">
            <a:avLst>
              <a:gd name="adj1" fmla="val 50000"/>
              <a:gd name="adj2" fmla="val 49999"/>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vert="vert270" anchor="ctr"/>
          <a:lstStyle/>
          <a:p>
            <a:pPr algn="ctr">
              <a:defRPr/>
            </a:pPr>
            <a:r>
              <a:rPr lang="en-US" sz="2000" dirty="0">
                <a:latin typeface="Calibri"/>
                <a:cs typeface="Calibri"/>
              </a:rPr>
              <a:t>Notification</a:t>
            </a:r>
          </a:p>
        </p:txBody>
      </p:sp>
      <p:sp>
        <p:nvSpPr>
          <p:cNvPr id="24" name="TextBox 1"/>
          <p:cNvSpPr txBox="1">
            <a:spLocks noChangeArrowheads="1"/>
          </p:cNvSpPr>
          <p:nvPr/>
        </p:nvSpPr>
        <p:spPr bwMode="auto">
          <a:xfrm>
            <a:off x="2918869" y="1856680"/>
            <a:ext cx="2034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dirty="0">
                <a:latin typeface="Calibri"/>
                <a:cs typeface="Calibri"/>
              </a:rPr>
              <a:t>&lt;OpenADR 2.0 /&gt;</a:t>
            </a:r>
          </a:p>
        </p:txBody>
      </p:sp>
      <p:sp>
        <p:nvSpPr>
          <p:cNvPr id="25" name="TextBox 3"/>
          <p:cNvSpPr txBox="1">
            <a:spLocks noChangeArrowheads="1"/>
          </p:cNvSpPr>
          <p:nvPr/>
        </p:nvSpPr>
        <p:spPr bwMode="auto">
          <a:xfrm>
            <a:off x="5638800" y="2743200"/>
            <a:ext cx="33528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smtClean="0"/>
              <a:t>V</a:t>
            </a:r>
            <a:r>
              <a:rPr lang="en-US" sz="2000" dirty="0" smtClean="0"/>
              <a:t>irtual </a:t>
            </a:r>
            <a:r>
              <a:rPr lang="en-US" sz="2000" b="1" dirty="0" smtClean="0"/>
              <a:t>E</a:t>
            </a:r>
            <a:r>
              <a:rPr lang="en-US" sz="2000" dirty="0" smtClean="0"/>
              <a:t>nd </a:t>
            </a:r>
            <a:r>
              <a:rPr lang="en-US" sz="2000" b="1" dirty="0"/>
              <a:t>N</a:t>
            </a:r>
            <a:r>
              <a:rPr lang="en-US" sz="2000" dirty="0"/>
              <a:t>ode (Customer)</a:t>
            </a:r>
          </a:p>
        </p:txBody>
      </p:sp>
      <p:sp>
        <p:nvSpPr>
          <p:cNvPr id="26" name="Rectangle 25"/>
          <p:cNvSpPr/>
          <p:nvPr/>
        </p:nvSpPr>
        <p:spPr bwMode="auto">
          <a:xfrm>
            <a:off x="533400" y="1323280"/>
            <a:ext cx="4953000" cy="2514600"/>
          </a:xfrm>
          <a:prstGeom prst="rect">
            <a:avLst/>
          </a:prstGeom>
          <a:noFill/>
          <a:ln w="57150" cap="flat" cmpd="sng" algn="ctr">
            <a:solidFill>
              <a:schemeClr val="bg2"/>
            </a:solidFill>
            <a:prstDash val="dash"/>
            <a:round/>
            <a:headEnd type="none" w="med" len="med"/>
            <a:tailEnd type="none" w="med" len="med"/>
          </a:ln>
          <a:effectLst/>
        </p:spPr>
        <p:txBody>
          <a:bodyPr wrap="none" anchor="ctr">
            <a:spAutoFit/>
          </a:bodyPr>
          <a:lstStyle/>
          <a:p>
            <a:pPr>
              <a:defRPr/>
            </a:pPr>
            <a:endParaRPr lang="en-US"/>
          </a:p>
        </p:txBody>
      </p:sp>
      <p:sp>
        <p:nvSpPr>
          <p:cNvPr id="3" name="Slide Number Placeholder 2"/>
          <p:cNvSpPr>
            <a:spLocks noGrp="1"/>
          </p:cNvSpPr>
          <p:nvPr>
            <p:ph type="sldNum" sz="quarter" idx="10"/>
          </p:nvPr>
        </p:nvSpPr>
        <p:spPr/>
        <p:txBody>
          <a:bodyPr/>
          <a:lstStyle/>
          <a:p>
            <a:fld id="{8BE75BF4-F827-664A-A667-67002CB07057}" type="slidenum">
              <a:rPr lang="en-US" smtClean="0"/>
              <a:pPr/>
              <a:t>7</a:t>
            </a:fld>
            <a:endParaRPr lang="en-US"/>
          </a:p>
        </p:txBody>
      </p:sp>
    </p:spTree>
    <p:extLst>
      <p:ext uri="{BB962C8B-B14F-4D97-AF65-F5344CB8AC3E}">
        <p14:creationId xmlns:p14="http://schemas.microsoft.com/office/powerpoint/2010/main" val="19285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3350413"/>
              </p:ext>
            </p:extLst>
          </p:nvPr>
        </p:nvGraphicFramePr>
        <p:xfrm>
          <a:off x="533400" y="1447800"/>
          <a:ext cx="8077200" cy="2656840"/>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No hands-on experience with large-scale systems and  detailed knowledge of transport protocols</a:t>
                      </a:r>
                      <a:endParaRPr lang="en-US" sz="1800" kern="1200" dirty="0" smtClean="0">
                        <a:solidFill>
                          <a:schemeClr val="dk1"/>
                        </a:solidFill>
                        <a:effectLst/>
                        <a:latin typeface="+mn-lt"/>
                        <a:ea typeface="+mn-ea"/>
                        <a:cs typeface="+mn-cs"/>
                      </a:endParaRPr>
                    </a:p>
                  </a:txBody>
                  <a:tcPr/>
                </a:tc>
                <a:tc>
                  <a:txBody>
                    <a:bodyPr/>
                    <a:lstStyle/>
                    <a:p>
                      <a:pPr marL="342900" indent="-342900" algn="l" defTabSz="457200" rtl="0" eaLnBrk="1" latinLnBrk="0" hangingPunct="1">
                        <a:buFont typeface="+mj-lt"/>
                        <a:buAutoNum type="arabicPeriod"/>
                      </a:pPr>
                      <a:r>
                        <a:rPr lang="en-US" sz="1800" kern="1200" dirty="0" smtClean="0"/>
                        <a:t>Protocol extensibility experiments (half done)</a:t>
                      </a:r>
                    </a:p>
                    <a:p>
                      <a:pPr marL="342900" indent="-342900" algn="l" defTabSz="457200" rtl="0" eaLnBrk="1" latinLnBrk="0" hangingPunct="1">
                        <a:buAutoNum type="arabicPeriod"/>
                      </a:pPr>
                      <a:r>
                        <a:rPr lang="en-US" sz="1800" kern="1200" dirty="0" smtClean="0"/>
                        <a:t>Short and iterative design</a:t>
                      </a:r>
                      <a:endParaRPr lang="en-US" sz="1800" kern="1200" dirty="0" smtClean="0">
                        <a:solidFill>
                          <a:schemeClr val="dk1"/>
                        </a:solidFill>
                        <a:latin typeface="+mn-lt"/>
                        <a:ea typeface="+mn-ea"/>
                        <a:cs typeface="+mn-cs"/>
                      </a:endParaRPr>
                    </a:p>
                  </a:txBody>
                  <a:tcPr/>
                </a:tc>
                <a:tc>
                  <a:txBody>
                    <a:bodyPr/>
                    <a:lstStyle/>
                    <a:p>
                      <a:pPr marL="342900" indent="-342900">
                        <a:buFont typeface="+mj-lt"/>
                        <a:buAutoNum type="arabicPeriod"/>
                      </a:pPr>
                      <a:r>
                        <a:rPr lang="en-US" dirty="0" smtClean="0"/>
                        <a:t>No</a:t>
                      </a:r>
                      <a:r>
                        <a:rPr lang="en-US" baseline="0" dirty="0" smtClean="0"/>
                        <a:t> team members experienced with protocols by end of spring semester</a:t>
                      </a:r>
                      <a:endParaRPr lang="en-US" dirty="0" smtClean="0"/>
                    </a:p>
                    <a:p>
                      <a:pPr marL="342900" indent="-342900">
                        <a:buFont typeface="+mj-lt"/>
                        <a:buAutoNum type="arabicPeriod"/>
                      </a:pPr>
                      <a:r>
                        <a:rPr lang="en-US" dirty="0" smtClean="0"/>
                        <a:t>No experiments designed by</a:t>
                      </a:r>
                      <a:r>
                        <a:rPr lang="en-US" baseline="0" dirty="0" smtClean="0"/>
                        <a:t> first week of summer to facilitate design </a:t>
                      </a:r>
                      <a:endParaRPr lang="en-US" dirty="0"/>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70</a:t>
            </a:fld>
            <a:endParaRPr lang="en-US"/>
          </a:p>
        </p:txBody>
      </p:sp>
    </p:spTree>
    <p:extLst>
      <p:ext uri="{BB962C8B-B14F-4D97-AF65-F5344CB8AC3E}">
        <p14:creationId xmlns:p14="http://schemas.microsoft.com/office/powerpoint/2010/main" val="9856391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spent in activities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71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534400" cy="4724400"/>
          </a:xfrm>
          <a:prstGeom prst="rect">
            <a:avLst/>
          </a:prstGeom>
        </p:spPr>
      </p:pic>
    </p:spTree>
    <p:extLst>
      <p:ext uri="{BB962C8B-B14F-4D97-AF65-F5344CB8AC3E}">
        <p14:creationId xmlns:p14="http://schemas.microsoft.com/office/powerpoint/2010/main" val="8909343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“Predictive” </a:t>
            </a:r>
            <a:r>
              <a:rPr lang="en-US" dirty="0"/>
              <a:t>D</a:t>
            </a:r>
            <a:r>
              <a:rPr lang="en-US" dirty="0" smtClean="0"/>
              <a:t>esign</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72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51192752"/>
              </p:ext>
            </p:extLst>
          </p:nvPr>
        </p:nvGraphicFramePr>
        <p:xfrm>
          <a:off x="533400" y="1447801"/>
          <a:ext cx="8001000" cy="3781393"/>
        </p:xfrm>
        <a:graphic>
          <a:graphicData uri="http://schemas.openxmlformats.org/drawingml/2006/table">
            <a:tbl>
              <a:tblPr firstRow="1" bandRow="1">
                <a:tableStyleId>{616DA210-FB5B-4158-B5E0-FEB733F419BA}</a:tableStyleId>
              </a:tblPr>
              <a:tblGrid>
                <a:gridCol w="4114800"/>
                <a:gridCol w="3886200"/>
              </a:tblGrid>
              <a:tr h="581047">
                <a:tc>
                  <a:txBody>
                    <a:bodyPr/>
                    <a:lstStyle/>
                    <a:p>
                      <a:pPr algn="ctr"/>
                      <a:r>
                        <a:rPr lang="en-US" sz="1600" dirty="0" smtClean="0"/>
                        <a:t>Formal Verification</a:t>
                      </a:r>
                      <a:endParaRPr lang="en-US" sz="1600" dirty="0"/>
                    </a:p>
                  </a:txBody>
                  <a:tcPr marT="45715" marB="45715"/>
                </a:tc>
                <a:tc>
                  <a:txBody>
                    <a:bodyPr/>
                    <a:lstStyle/>
                    <a:p>
                      <a:pPr algn="ctr"/>
                      <a:r>
                        <a:rPr lang="en-US" sz="1600" dirty="0" smtClean="0"/>
                        <a:t>Experimentation and Architectural Spikes</a:t>
                      </a:r>
                      <a:endParaRPr lang="en-US" sz="1600" dirty="0"/>
                    </a:p>
                  </a:txBody>
                  <a:tcPr marT="45715" marB="45715"/>
                </a:tc>
              </a:tr>
              <a:tr h="581047">
                <a:tc>
                  <a:txBody>
                    <a:bodyPr/>
                    <a:lstStyle/>
                    <a:p>
                      <a:r>
                        <a:rPr lang="en-US" sz="1600" dirty="0" smtClean="0">
                          <a:latin typeface="+mn-lt"/>
                        </a:rPr>
                        <a:t>Predictability without getting hands dirty and expending test resources</a:t>
                      </a:r>
                      <a:endParaRPr lang="en-US" sz="1600" dirty="0">
                        <a:latin typeface="+mn-lt"/>
                      </a:endParaRPr>
                    </a:p>
                  </a:txBody>
                  <a:tcPr marT="45715" marB="45715"/>
                </a:tc>
                <a:tc>
                  <a:txBody>
                    <a:bodyPr/>
                    <a:lstStyle/>
                    <a:p>
                      <a:pPr marL="0" indent="0">
                        <a:buFont typeface="Arial" pitchFamily="34" charset="0"/>
                        <a:buNone/>
                      </a:pPr>
                      <a:r>
                        <a:rPr lang="en-US" sz="1600" dirty="0" smtClean="0">
                          <a:latin typeface="+mn-lt"/>
                        </a:rPr>
                        <a:t>Closer to the real implementation</a:t>
                      </a:r>
                      <a:endParaRPr lang="en-US" sz="1600" dirty="0">
                        <a:latin typeface="+mn-lt"/>
                      </a:endParaRPr>
                    </a:p>
                  </a:txBody>
                  <a:tcPr marT="45715" marB="45715"/>
                </a:tc>
              </a:tr>
              <a:tr h="508417">
                <a:tc>
                  <a:txBody>
                    <a:bodyPr/>
                    <a:lstStyle/>
                    <a:p>
                      <a:r>
                        <a:rPr lang="en-US" sz="1600" dirty="0" smtClean="0">
                          <a:latin typeface="+mn-lt"/>
                        </a:rPr>
                        <a:t>High</a:t>
                      </a:r>
                      <a:r>
                        <a:rPr lang="en-US" sz="1600" baseline="0" dirty="0" smtClean="0">
                          <a:latin typeface="+mn-lt"/>
                        </a:rPr>
                        <a:t> upfront cost in learning tools or notation</a:t>
                      </a:r>
                      <a:endParaRPr lang="en-US" sz="1600" dirty="0">
                        <a:latin typeface="+mn-lt"/>
                      </a:endParaRPr>
                    </a:p>
                  </a:txBody>
                  <a:tcPr marT="45715" marB="45715"/>
                </a:tc>
                <a:tc>
                  <a:txBody>
                    <a:bodyPr/>
                    <a:lstStyle/>
                    <a:p>
                      <a:r>
                        <a:rPr lang="en-US" sz="1600" dirty="0" smtClean="0">
                          <a:latin typeface="+mn-lt"/>
                        </a:rPr>
                        <a:t>High experimentation cost</a:t>
                      </a:r>
                      <a:endParaRPr lang="en-US" sz="1600" dirty="0">
                        <a:latin typeface="+mn-lt"/>
                      </a:endParaRPr>
                    </a:p>
                  </a:txBody>
                  <a:tcPr marT="45715" marB="45715"/>
                </a:tc>
              </a:tr>
              <a:tr h="516267">
                <a:tc>
                  <a:txBody>
                    <a:bodyPr/>
                    <a:lstStyle/>
                    <a:p>
                      <a:r>
                        <a:rPr lang="en-US" sz="1600" dirty="0" smtClean="0">
                          <a:latin typeface="+mn-lt"/>
                        </a:rPr>
                        <a:t>Results</a:t>
                      </a:r>
                      <a:r>
                        <a:rPr lang="en-US" sz="1600" baseline="0" dirty="0" smtClean="0">
                          <a:latin typeface="+mn-lt"/>
                        </a:rPr>
                        <a:t> are based on abstractions, but immediate</a:t>
                      </a:r>
                      <a:endParaRPr lang="en-US" sz="1600" dirty="0">
                        <a:latin typeface="+mn-lt"/>
                      </a:endParaRPr>
                    </a:p>
                  </a:txBody>
                  <a:tcPr marT="45715" marB="45715"/>
                </a:tc>
                <a:tc>
                  <a:txBody>
                    <a:bodyPr/>
                    <a:lstStyle/>
                    <a:p>
                      <a:pPr marL="0" indent="0">
                        <a:buFont typeface="Arial" pitchFamily="34" charset="0"/>
                        <a:buNone/>
                      </a:pPr>
                      <a:r>
                        <a:rPr lang="en-US" sz="1600" dirty="0" smtClean="0">
                          <a:latin typeface="+mn-lt"/>
                        </a:rPr>
                        <a:t>Results are concrete, but require</a:t>
                      </a:r>
                      <a:r>
                        <a:rPr lang="en-US" sz="1600" baseline="0" dirty="0" smtClean="0">
                          <a:latin typeface="+mn-lt"/>
                        </a:rPr>
                        <a:t> time to produce</a:t>
                      </a:r>
                      <a:endParaRPr lang="en-US" sz="1600" dirty="0">
                        <a:latin typeface="+mn-lt"/>
                      </a:endParaRPr>
                    </a:p>
                  </a:txBody>
                  <a:tcPr marT="45715" marB="45715"/>
                </a:tc>
              </a:tr>
              <a:tr h="708822">
                <a:tc>
                  <a:txBody>
                    <a:bodyPr/>
                    <a:lstStyle/>
                    <a:p>
                      <a:r>
                        <a:rPr lang="en-US" sz="1600" dirty="0" smtClean="0"/>
                        <a:t>High risk, safety critical systems</a:t>
                      </a:r>
                      <a:endParaRPr lang="en-US" sz="1600" dirty="0">
                        <a:latin typeface="+mn-lt"/>
                      </a:endParaRPr>
                    </a:p>
                  </a:txBody>
                  <a:tcPr marT="45715" marB="45715"/>
                </a:tc>
                <a:tc>
                  <a:txBody>
                    <a:bodyPr/>
                    <a:lstStyle/>
                    <a:p>
                      <a:r>
                        <a:rPr lang="en-US" sz="1600" dirty="0" smtClean="0">
                          <a:latin typeface="+mn-lt"/>
                        </a:rPr>
                        <a:t>Low risk commodity systems</a:t>
                      </a:r>
                      <a:endParaRPr lang="en-US" sz="1600" dirty="0">
                        <a:latin typeface="+mn-lt"/>
                      </a:endParaRPr>
                    </a:p>
                  </a:txBody>
                  <a:tcPr marT="45715" marB="45715"/>
                </a:tc>
              </a:tr>
              <a:tr h="708822">
                <a:tc>
                  <a:txBody>
                    <a:bodyPr/>
                    <a:lstStyle/>
                    <a:p>
                      <a:r>
                        <a:rPr lang="en-US" sz="1600" dirty="0" smtClean="0">
                          <a:latin typeface="+mn-lt"/>
                        </a:rPr>
                        <a:t>Does</a:t>
                      </a:r>
                      <a:r>
                        <a:rPr lang="en-US" sz="1600" baseline="0" dirty="0" smtClean="0">
                          <a:latin typeface="+mn-lt"/>
                        </a:rPr>
                        <a:t> not necessarily help establish proficiency with unfamiliar technologies</a:t>
                      </a:r>
                      <a:endParaRPr lang="en-US" sz="1600" dirty="0">
                        <a:latin typeface="+mn-lt"/>
                      </a:endParaRPr>
                    </a:p>
                  </a:txBody>
                  <a:tcPr marT="45715" marB="45715"/>
                </a:tc>
                <a:tc>
                  <a:txBody>
                    <a:bodyPr/>
                    <a:lstStyle/>
                    <a:p>
                      <a:r>
                        <a:rPr lang="en-US" sz="1600" dirty="0" smtClean="0">
                          <a:latin typeface="+mn-lt"/>
                        </a:rPr>
                        <a:t>Establishes proficiency with unfamiliar technologies through</a:t>
                      </a:r>
                      <a:r>
                        <a:rPr lang="en-US" sz="1600" baseline="0" dirty="0" smtClean="0">
                          <a:latin typeface="+mn-lt"/>
                        </a:rPr>
                        <a:t> hands-on development</a:t>
                      </a:r>
                      <a:endParaRPr lang="en-US" sz="1600" dirty="0">
                        <a:latin typeface="+mn-lt"/>
                      </a:endParaRPr>
                    </a:p>
                  </a:txBody>
                  <a:tcPr marT="45715" marB="45715"/>
                </a:tc>
              </a:tr>
            </a:tbl>
          </a:graphicData>
        </a:graphic>
      </p:graphicFrame>
    </p:spTree>
    <p:extLst>
      <p:ext uri="{BB962C8B-B14F-4D97-AF65-F5344CB8AC3E}">
        <p14:creationId xmlns:p14="http://schemas.microsoft.com/office/powerpoint/2010/main" val="24868302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Work Packages in Backlog</a:t>
            </a:r>
            <a:endParaRPr lang="en-US" dirty="0"/>
          </a:p>
        </p:txBody>
      </p:sp>
      <p:sp>
        <p:nvSpPr>
          <p:cNvPr id="3" name="Content Placeholder 2"/>
          <p:cNvSpPr>
            <a:spLocks noGrp="1"/>
          </p:cNvSpPr>
          <p:nvPr>
            <p:ph idx="1"/>
          </p:nvPr>
        </p:nvSpPr>
        <p:spPr/>
        <p:txBody>
          <a:bodyPr/>
          <a:lstStyle/>
          <a:p>
            <a:r>
              <a:rPr lang="en-US" dirty="0" smtClean="0"/>
              <a:t>Security Design and Experiments</a:t>
            </a:r>
          </a:p>
          <a:p>
            <a:pPr lvl="1"/>
            <a:r>
              <a:rPr lang="en-US" dirty="0" smtClean="0"/>
              <a:t>SASL authentication mechanisms</a:t>
            </a:r>
          </a:p>
          <a:p>
            <a:pPr lvl="1"/>
            <a:r>
              <a:rPr lang="en-US" dirty="0" smtClean="0"/>
              <a:t>Gateway transport performance concerns</a:t>
            </a:r>
          </a:p>
          <a:p>
            <a:r>
              <a:rPr lang="en-US" dirty="0" smtClean="0"/>
              <a:t>Protocol Extensibility Experiments</a:t>
            </a:r>
          </a:p>
          <a:p>
            <a:pPr lvl="1"/>
            <a:r>
              <a:rPr lang="en-US" dirty="0" smtClean="0"/>
              <a:t>Develop API stub with core transport service interfaces</a:t>
            </a:r>
          </a:p>
          <a:p>
            <a:pPr lvl="1"/>
            <a:r>
              <a:rPr lang="en-US" dirty="0" smtClean="0"/>
              <a:t>Attempt to use API stub to create HTTP, XMPP, and AMQP gateways</a:t>
            </a:r>
          </a:p>
          <a:p>
            <a:pPr lvl="1"/>
            <a:r>
              <a:rPr lang="en-US" dirty="0" smtClean="0"/>
              <a:t>Identify missing modules in Transport Services Layer</a:t>
            </a:r>
          </a:p>
          <a:p>
            <a:pPr lvl="1"/>
            <a:r>
              <a:rPr lang="en-US" dirty="0" smtClean="0"/>
              <a:t>Identify other commonality/variability between protocols</a:t>
            </a:r>
          </a:p>
          <a:p>
            <a:r>
              <a:rPr lang="en-US" dirty="0" smtClean="0"/>
              <a:t>Performance Experiments</a:t>
            </a:r>
          </a:p>
          <a:p>
            <a:pPr lvl="1"/>
            <a:r>
              <a:rPr lang="en-US" dirty="0" smtClean="0"/>
              <a:t>Use queuing theory to develop budgets for complete inbound/outbound path</a:t>
            </a:r>
          </a:p>
          <a:p>
            <a:pPr lvl="1"/>
            <a:r>
              <a:rPr lang="en-US" dirty="0" smtClean="0"/>
              <a:t>Investigate identified bottlenecks</a:t>
            </a:r>
          </a:p>
        </p:txBody>
      </p:sp>
      <p:sp>
        <p:nvSpPr>
          <p:cNvPr id="4" name="Slide Number Placeholder 3"/>
          <p:cNvSpPr>
            <a:spLocks noGrp="1"/>
          </p:cNvSpPr>
          <p:nvPr>
            <p:ph type="sldNum" sz="quarter" idx="10"/>
          </p:nvPr>
        </p:nvSpPr>
        <p:spPr/>
        <p:txBody>
          <a:bodyPr/>
          <a:lstStyle/>
          <a:p>
            <a:fld id="{8BE75BF4-F827-664A-A667-67002CB07057}" type="slidenum">
              <a:rPr lang="en-US" smtClean="0"/>
              <a:pPr/>
              <a:t>73</a:t>
            </a:fld>
            <a:endParaRPr lang="en-US"/>
          </a:p>
        </p:txBody>
      </p:sp>
    </p:spTree>
    <p:extLst>
      <p:ext uri="{BB962C8B-B14F-4D97-AF65-F5344CB8AC3E}">
        <p14:creationId xmlns:p14="http://schemas.microsoft.com/office/powerpoint/2010/main" val="22174727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Work Packages in Backlog (Cont.)</a:t>
            </a:r>
            <a:endParaRPr lang="en-US" dirty="0"/>
          </a:p>
        </p:txBody>
      </p:sp>
      <p:sp>
        <p:nvSpPr>
          <p:cNvPr id="3" name="Content Placeholder 2"/>
          <p:cNvSpPr>
            <a:spLocks noGrp="1"/>
          </p:cNvSpPr>
          <p:nvPr>
            <p:ph idx="1"/>
          </p:nvPr>
        </p:nvSpPr>
        <p:spPr/>
        <p:txBody>
          <a:bodyPr/>
          <a:lstStyle/>
          <a:p>
            <a:r>
              <a:rPr lang="en-US" dirty="0" smtClean="0"/>
              <a:t>Scalability Experiments</a:t>
            </a:r>
          </a:p>
          <a:p>
            <a:pPr lvl="1"/>
            <a:r>
              <a:rPr lang="en-US" dirty="0" smtClean="0"/>
              <a:t>Distributed caching</a:t>
            </a:r>
          </a:p>
          <a:p>
            <a:pPr lvl="1"/>
            <a:r>
              <a:rPr lang="en-US" dirty="0" smtClean="0"/>
              <a:t>State management</a:t>
            </a:r>
          </a:p>
          <a:p>
            <a:pPr lvl="1"/>
            <a:r>
              <a:rPr lang="en-US" dirty="0" smtClean="0"/>
              <a:t>System-wide monitoring</a:t>
            </a:r>
          </a:p>
          <a:p>
            <a:pPr lvl="1"/>
            <a:r>
              <a:rPr lang="en-US" dirty="0" smtClean="0"/>
              <a:t>Queuing mechanism</a:t>
            </a:r>
          </a:p>
          <a:p>
            <a:r>
              <a:rPr lang="en-US" dirty="0" smtClean="0"/>
              <a:t>Availability and Deployability Experiments</a:t>
            </a:r>
          </a:p>
          <a:p>
            <a:pPr lvl="1"/>
            <a:r>
              <a:rPr lang="en-US" dirty="0" smtClean="0"/>
              <a:t>Critically-loaded components</a:t>
            </a:r>
          </a:p>
          <a:p>
            <a:pPr lvl="1"/>
            <a:r>
              <a:rPr lang="en-US" dirty="0" smtClean="0"/>
              <a:t>Time to launch multiple EC2 instances</a:t>
            </a:r>
          </a:p>
        </p:txBody>
      </p:sp>
      <p:sp>
        <p:nvSpPr>
          <p:cNvPr id="4" name="Slide Number Placeholder 3"/>
          <p:cNvSpPr>
            <a:spLocks noGrp="1"/>
          </p:cNvSpPr>
          <p:nvPr>
            <p:ph type="sldNum" sz="quarter" idx="10"/>
          </p:nvPr>
        </p:nvSpPr>
        <p:spPr/>
        <p:txBody>
          <a:bodyPr/>
          <a:lstStyle/>
          <a:p>
            <a:fld id="{8BE75BF4-F827-664A-A667-67002CB07057}" type="slidenum">
              <a:rPr lang="en-US" smtClean="0"/>
              <a:pPr/>
              <a:t>74</a:t>
            </a:fld>
            <a:endParaRPr lang="en-US"/>
          </a:p>
        </p:txBody>
      </p:sp>
    </p:spTree>
    <p:extLst>
      <p:ext uri="{BB962C8B-B14F-4D97-AF65-F5344CB8AC3E}">
        <p14:creationId xmlns:p14="http://schemas.microsoft.com/office/powerpoint/2010/main" val="13652644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Requirements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5610892"/>
              </p:ext>
            </p:extLst>
          </p:nvPr>
        </p:nvGraphicFramePr>
        <p:xfrm>
          <a:off x="533400" y="1828800"/>
          <a:ext cx="8305800" cy="74168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 Budget</a:t>
                      </a:r>
                      <a:endParaRPr lang="en-US" dirty="0"/>
                    </a:p>
                  </a:txBody>
                  <a:tcPr/>
                </a:tc>
                <a:tc>
                  <a:txBody>
                    <a:bodyPr/>
                    <a:lstStyle/>
                    <a:p>
                      <a:r>
                        <a:rPr lang="en-US" dirty="0" smtClean="0"/>
                        <a:t>Priority</a:t>
                      </a:r>
                      <a:endParaRPr lang="en-US" dirty="0"/>
                    </a:p>
                  </a:txBody>
                  <a:tcPr/>
                </a:tc>
              </a:tr>
              <a:tr h="370840">
                <a:tc>
                  <a:txBody>
                    <a:bodyPr/>
                    <a:lstStyle/>
                    <a:p>
                      <a:r>
                        <a:rPr lang="en-US" dirty="0" smtClean="0"/>
                        <a:t>Review</a:t>
                      </a:r>
                      <a:endParaRPr lang="en-US" dirty="0"/>
                    </a:p>
                  </a:txBody>
                  <a:tcPr/>
                </a:tc>
                <a:tc>
                  <a:txBody>
                    <a:bodyPr/>
                    <a:lstStyle/>
                    <a:p>
                      <a:r>
                        <a:rPr lang="en-US" dirty="0" smtClean="0"/>
                        <a:t>35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75</a:t>
            </a:fld>
            <a:endParaRPr lang="en-US"/>
          </a:p>
        </p:txBody>
      </p:sp>
    </p:spTree>
    <p:extLst>
      <p:ext uri="{BB962C8B-B14F-4D97-AF65-F5344CB8AC3E}">
        <p14:creationId xmlns:p14="http://schemas.microsoft.com/office/powerpoint/2010/main" val="3958016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Architecture Design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179729"/>
              </p:ext>
            </p:extLst>
          </p:nvPr>
        </p:nvGraphicFramePr>
        <p:xfrm>
          <a:off x="533400" y="1828800"/>
          <a:ext cx="8305800" cy="185420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 Budget</a:t>
                      </a:r>
                      <a:endParaRPr lang="en-US" dirty="0"/>
                    </a:p>
                  </a:txBody>
                  <a:tcPr/>
                </a:tc>
                <a:tc>
                  <a:txBody>
                    <a:bodyPr/>
                    <a:lstStyle/>
                    <a:p>
                      <a:r>
                        <a:rPr lang="en-US" dirty="0" smtClean="0"/>
                        <a:t>Priority</a:t>
                      </a:r>
                      <a:endParaRPr lang="en-US" dirty="0"/>
                    </a:p>
                  </a:txBody>
                  <a:tcPr/>
                </a:tc>
              </a:tr>
              <a:tr h="370840">
                <a:tc>
                  <a:txBody>
                    <a:bodyPr/>
                    <a:lstStyle/>
                    <a:p>
                      <a:r>
                        <a:rPr lang="en-US" dirty="0" smtClean="0"/>
                        <a:t>Peer Review</a:t>
                      </a:r>
                      <a:endParaRPr lang="en-US" dirty="0"/>
                    </a:p>
                  </a:txBody>
                  <a:tcPr/>
                </a:tc>
                <a:tc>
                  <a:txBody>
                    <a:bodyPr/>
                    <a:lstStyle/>
                    <a:p>
                      <a:r>
                        <a:rPr lang="en-US" dirty="0" smtClean="0"/>
                        <a:t>18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ADEW</a:t>
                      </a:r>
                      <a:endParaRPr lang="en-US" dirty="0"/>
                    </a:p>
                  </a:txBody>
                  <a:tcPr/>
                </a:tc>
                <a:tc>
                  <a:txBody>
                    <a:bodyPr/>
                    <a:lstStyle/>
                    <a:p>
                      <a:r>
                        <a:rPr lang="en-US" dirty="0" smtClean="0"/>
                        <a:t>60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Modeling</a:t>
                      </a:r>
                      <a:endParaRPr lang="en-US" dirty="0"/>
                    </a:p>
                  </a:txBody>
                  <a:tcPr/>
                </a:tc>
                <a:tc>
                  <a:txBody>
                    <a:bodyPr/>
                    <a:lstStyle/>
                    <a:p>
                      <a:r>
                        <a:rPr lang="en-US" dirty="0" smtClean="0"/>
                        <a:t>72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Experiment Design and Approval</a:t>
                      </a:r>
                      <a:endParaRPr lang="en-US" dirty="0"/>
                    </a:p>
                  </a:txBody>
                  <a:tcPr/>
                </a:tc>
                <a:tc>
                  <a:txBody>
                    <a:bodyPr/>
                    <a:lstStyle/>
                    <a:p>
                      <a:r>
                        <a:rPr lang="en-US" dirty="0" smtClean="0"/>
                        <a:t>23 </a:t>
                      </a:r>
                      <a:r>
                        <a:rPr lang="en-US" dirty="0" err="1" smtClean="0"/>
                        <a:t>hrs</a:t>
                      </a:r>
                      <a:endParaRPr lang="en-US" dirty="0"/>
                    </a:p>
                  </a:txBody>
                  <a:tcPr/>
                </a:tc>
                <a:tc>
                  <a:txBody>
                    <a:bodyPr/>
                    <a:lstStyle/>
                    <a:p>
                      <a:r>
                        <a:rPr lang="en-US" dirty="0" smtClean="0"/>
                        <a:t>MED</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76</a:t>
            </a:fld>
            <a:endParaRPr lang="en-US"/>
          </a:p>
        </p:txBody>
      </p:sp>
    </p:spTree>
    <p:extLst>
      <p:ext uri="{BB962C8B-B14F-4D97-AF65-F5344CB8AC3E}">
        <p14:creationId xmlns:p14="http://schemas.microsoft.com/office/powerpoint/2010/main" val="24850473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Detailed Design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8697425"/>
              </p:ext>
            </p:extLst>
          </p:nvPr>
        </p:nvGraphicFramePr>
        <p:xfrm>
          <a:off x="533400" y="1828800"/>
          <a:ext cx="8305800" cy="74168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 Budget</a:t>
                      </a:r>
                      <a:endParaRPr lang="en-US" dirty="0"/>
                    </a:p>
                  </a:txBody>
                  <a:tcPr/>
                </a:tc>
                <a:tc>
                  <a:txBody>
                    <a:bodyPr/>
                    <a:lstStyle/>
                    <a:p>
                      <a:r>
                        <a:rPr lang="en-US" dirty="0" smtClean="0"/>
                        <a:t>Priority</a:t>
                      </a:r>
                      <a:endParaRPr lang="en-US" dirty="0"/>
                    </a:p>
                  </a:txBody>
                  <a:tcPr/>
                </a:tc>
              </a:tr>
              <a:tr h="370840">
                <a:tc>
                  <a:txBody>
                    <a:bodyPr/>
                    <a:lstStyle/>
                    <a:p>
                      <a:r>
                        <a:rPr lang="en-US" dirty="0" smtClean="0"/>
                        <a:t>Design Review</a:t>
                      </a:r>
                      <a:endParaRPr lang="en-US" dirty="0"/>
                    </a:p>
                  </a:txBody>
                  <a:tcPr/>
                </a:tc>
                <a:tc>
                  <a:txBody>
                    <a:bodyPr/>
                    <a:lstStyle/>
                    <a:p>
                      <a:r>
                        <a:rPr lang="en-US" dirty="0" smtClean="0"/>
                        <a:t>80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77</a:t>
            </a:fld>
            <a:endParaRPr lang="en-US"/>
          </a:p>
        </p:txBody>
      </p:sp>
    </p:spTree>
    <p:extLst>
      <p:ext uri="{BB962C8B-B14F-4D97-AF65-F5344CB8AC3E}">
        <p14:creationId xmlns:p14="http://schemas.microsoft.com/office/powerpoint/2010/main" val="24934668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Production Code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4854416"/>
              </p:ext>
            </p:extLst>
          </p:nvPr>
        </p:nvGraphicFramePr>
        <p:xfrm>
          <a:off x="533400" y="1828800"/>
          <a:ext cx="8305800" cy="370840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a:t>
                      </a:r>
                      <a:r>
                        <a:rPr lang="en-US" baseline="0" dirty="0" smtClean="0"/>
                        <a:t> Budget</a:t>
                      </a:r>
                      <a:endParaRPr lang="en-US" dirty="0"/>
                    </a:p>
                  </a:txBody>
                  <a:tcPr/>
                </a:tc>
                <a:tc>
                  <a:txBody>
                    <a:bodyPr/>
                    <a:lstStyle/>
                    <a:p>
                      <a:r>
                        <a:rPr lang="en-US" dirty="0" smtClean="0"/>
                        <a:t>Priority</a:t>
                      </a:r>
                      <a:endParaRPr lang="en-US" dirty="0"/>
                    </a:p>
                  </a:txBody>
                  <a:tcPr/>
                </a:tc>
              </a:tr>
              <a:tr h="370840">
                <a:tc>
                  <a:txBody>
                    <a:bodyPr/>
                    <a:lstStyle/>
                    <a:p>
                      <a:r>
                        <a:rPr lang="en-US" dirty="0" smtClean="0"/>
                        <a:t>Smoke Test</a:t>
                      </a:r>
                      <a:endParaRPr lang="en-US" dirty="0"/>
                    </a:p>
                  </a:txBody>
                  <a:tcPr/>
                </a:tc>
                <a:tc>
                  <a:txBody>
                    <a:bodyPr/>
                    <a:lstStyle/>
                    <a:p>
                      <a:r>
                        <a:rPr lang="en-US" dirty="0" smtClean="0"/>
                        <a:t>18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Static Analysis</a:t>
                      </a:r>
                      <a:endParaRPr lang="en-US" dirty="0"/>
                    </a:p>
                  </a:txBody>
                  <a:tcPr/>
                </a:tc>
                <a:tc>
                  <a:txBody>
                    <a:bodyPr/>
                    <a:lstStyle/>
                    <a:p>
                      <a:r>
                        <a:rPr lang="en-US" dirty="0" smtClean="0"/>
                        <a:t>58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Dynamic Analysis</a:t>
                      </a:r>
                      <a:endParaRPr lang="en-US" dirty="0"/>
                    </a:p>
                  </a:txBody>
                  <a:tcPr/>
                </a:tc>
                <a:tc>
                  <a:txBody>
                    <a:bodyPr/>
                    <a:lstStyle/>
                    <a:p>
                      <a:r>
                        <a:rPr lang="en-US" dirty="0" smtClean="0"/>
                        <a:t>32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Peer Review</a:t>
                      </a:r>
                      <a:endParaRPr lang="en-US" dirty="0"/>
                    </a:p>
                  </a:txBody>
                  <a:tcPr/>
                </a:tc>
                <a:tc>
                  <a:txBody>
                    <a:bodyPr/>
                    <a:lstStyle/>
                    <a:p>
                      <a:r>
                        <a:rPr lang="en-US" dirty="0" smtClean="0"/>
                        <a:t>102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Fagan Inspection</a:t>
                      </a:r>
                      <a:endParaRPr lang="en-US" dirty="0"/>
                    </a:p>
                  </a:txBody>
                  <a:tcPr/>
                </a:tc>
                <a:tc>
                  <a:txBody>
                    <a:bodyPr/>
                    <a:lstStyle/>
                    <a:p>
                      <a:r>
                        <a:rPr lang="en-US" dirty="0" smtClean="0"/>
                        <a:t>124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Unit Testing</a:t>
                      </a:r>
                      <a:endParaRPr lang="en-US" dirty="0"/>
                    </a:p>
                  </a:txBody>
                  <a:tcPr/>
                </a:tc>
                <a:tc>
                  <a:txBody>
                    <a:bodyPr/>
                    <a:lstStyle/>
                    <a:p>
                      <a:r>
                        <a:rPr lang="en-US" dirty="0" smtClean="0"/>
                        <a:t>380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Integration Testing</a:t>
                      </a:r>
                      <a:endParaRPr lang="en-US" dirty="0"/>
                    </a:p>
                  </a:txBody>
                  <a:tcPr/>
                </a:tc>
                <a:tc>
                  <a:txBody>
                    <a:bodyPr/>
                    <a:lstStyle/>
                    <a:p>
                      <a:r>
                        <a:rPr lang="en-US" dirty="0" smtClean="0"/>
                        <a:t>20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System Testing</a:t>
                      </a:r>
                      <a:endParaRPr lang="en-US" dirty="0"/>
                    </a:p>
                  </a:txBody>
                  <a:tcPr/>
                </a:tc>
                <a:tc>
                  <a:txBody>
                    <a:bodyPr/>
                    <a:lstStyle/>
                    <a:p>
                      <a:r>
                        <a:rPr lang="en-US" dirty="0" smtClean="0"/>
                        <a:t>50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Design Structure</a:t>
                      </a:r>
                      <a:r>
                        <a:rPr lang="en-US" baseline="0" dirty="0" smtClean="0"/>
                        <a:t> Matrix</a:t>
                      </a:r>
                      <a:endParaRPr lang="en-US" dirty="0"/>
                    </a:p>
                  </a:txBody>
                  <a:tcPr/>
                </a:tc>
                <a:tc>
                  <a:txBody>
                    <a:bodyPr/>
                    <a:lstStyle/>
                    <a:p>
                      <a:r>
                        <a:rPr lang="en-US" dirty="0" smtClean="0"/>
                        <a:t>12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78</a:t>
            </a:fld>
            <a:endParaRPr lang="en-US"/>
          </a:p>
        </p:txBody>
      </p:sp>
    </p:spTree>
    <p:extLst>
      <p:ext uri="{BB962C8B-B14F-4D97-AF65-F5344CB8AC3E}">
        <p14:creationId xmlns:p14="http://schemas.microsoft.com/office/powerpoint/2010/main" val="19023341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Deployment Guide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9178160"/>
              </p:ext>
            </p:extLst>
          </p:nvPr>
        </p:nvGraphicFramePr>
        <p:xfrm>
          <a:off x="533400" y="1828800"/>
          <a:ext cx="8305800" cy="74168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a:t>
                      </a:r>
                      <a:r>
                        <a:rPr lang="en-US" baseline="0" dirty="0" smtClean="0"/>
                        <a:t> Budget</a:t>
                      </a:r>
                      <a:endParaRPr lang="en-US" dirty="0"/>
                    </a:p>
                  </a:txBody>
                  <a:tcPr/>
                </a:tc>
                <a:tc>
                  <a:txBody>
                    <a:bodyPr/>
                    <a:lstStyle/>
                    <a:p>
                      <a:r>
                        <a:rPr lang="en-US" dirty="0" smtClean="0"/>
                        <a:t>Priority</a:t>
                      </a:r>
                      <a:endParaRPr lang="en-US" dirty="0"/>
                    </a:p>
                  </a:txBody>
                  <a:tcPr/>
                </a:tc>
              </a:tr>
              <a:tr h="370840">
                <a:tc>
                  <a:txBody>
                    <a:bodyPr/>
                    <a:lstStyle/>
                    <a:p>
                      <a:r>
                        <a:rPr lang="en-US" dirty="0" smtClean="0"/>
                        <a:t>Deployment Demonstration</a:t>
                      </a:r>
                      <a:endParaRPr lang="en-US" dirty="0"/>
                    </a:p>
                  </a:txBody>
                  <a:tcPr/>
                </a:tc>
                <a:tc>
                  <a:txBody>
                    <a:bodyPr/>
                    <a:lstStyle/>
                    <a:p>
                      <a:r>
                        <a:rPr lang="en-US" dirty="0" smtClean="0"/>
                        <a:t>14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79</a:t>
            </a:fld>
            <a:endParaRPr lang="en-US"/>
          </a:p>
        </p:txBody>
      </p:sp>
    </p:spTree>
    <p:extLst>
      <p:ext uri="{BB962C8B-B14F-4D97-AF65-F5344CB8AC3E}">
        <p14:creationId xmlns:p14="http://schemas.microsoft.com/office/powerpoint/2010/main" val="303788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Design an architecture for the VTN in accordance with the OpenADR 2.0 standard that supports multiple transport protocols</a:t>
            </a:r>
            <a:endParaRPr lang="en-US" sz="2400" dirty="0"/>
          </a:p>
          <a:p>
            <a:pPr marL="457200" indent="-457200">
              <a:buFont typeface="+mj-lt"/>
              <a:buAutoNum type="arabicPeriod"/>
            </a:pPr>
            <a:r>
              <a:rPr lang="en-US" sz="2400" dirty="0" smtClean="0"/>
              <a:t>Evaluate this architecture in terms of its performance and scalability</a:t>
            </a:r>
            <a:endParaRPr lang="en-US" sz="2400" dirty="0"/>
          </a:p>
          <a:p>
            <a:pPr marL="457200" indent="-457200">
              <a:buFont typeface="+mj-lt"/>
              <a:buAutoNum type="arabicPeriod"/>
            </a:pPr>
            <a:r>
              <a:rPr lang="en-US" sz="2400" dirty="0" smtClean="0"/>
              <a:t>Produce a reference implementation to demonstrate key design decisions and serve as a model for developers in the OpenADR community</a:t>
            </a:r>
            <a:endParaRPr lang="en-US" sz="2400"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8</a:t>
            </a:fld>
            <a:endParaRPr lang="en-US"/>
          </a:p>
        </p:txBody>
      </p:sp>
    </p:spTree>
    <p:extLst>
      <p:ext uri="{BB962C8B-B14F-4D97-AF65-F5344CB8AC3E}">
        <p14:creationId xmlns:p14="http://schemas.microsoft.com/office/powerpoint/2010/main" val="41981362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Test Cases and Test Plans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0871203"/>
              </p:ext>
            </p:extLst>
          </p:nvPr>
        </p:nvGraphicFramePr>
        <p:xfrm>
          <a:off x="533400" y="1828800"/>
          <a:ext cx="8305800" cy="101092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a:t>
                      </a:r>
                      <a:r>
                        <a:rPr lang="en-US" baseline="0" dirty="0" smtClean="0"/>
                        <a:t> Budget</a:t>
                      </a:r>
                      <a:endParaRPr lang="en-US" dirty="0"/>
                    </a:p>
                  </a:txBody>
                  <a:tcPr/>
                </a:tc>
                <a:tc>
                  <a:txBody>
                    <a:bodyPr/>
                    <a:lstStyle/>
                    <a:p>
                      <a:r>
                        <a:rPr lang="en-US" dirty="0" smtClean="0"/>
                        <a:t>Priority</a:t>
                      </a:r>
                      <a:endParaRPr lang="en-US" dirty="0"/>
                    </a:p>
                  </a:txBody>
                  <a:tcPr/>
                </a:tc>
              </a:tr>
              <a:tr h="370840">
                <a:tc>
                  <a:txBody>
                    <a:bodyPr/>
                    <a:lstStyle/>
                    <a:p>
                      <a:r>
                        <a:rPr lang="en-US" dirty="0" smtClean="0"/>
                        <a:t>Test Coverage and Mutation Analysis</a:t>
                      </a:r>
                      <a:endParaRPr lang="en-US" dirty="0"/>
                    </a:p>
                  </a:txBody>
                  <a:tcPr/>
                </a:tc>
                <a:tc>
                  <a:txBody>
                    <a:bodyPr/>
                    <a:lstStyle/>
                    <a:p>
                      <a:r>
                        <a:rPr lang="en-US" dirty="0" smtClean="0"/>
                        <a:t>18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80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3461101454"/>
              </p:ext>
            </p:extLst>
          </p:nvPr>
        </p:nvGraphicFramePr>
        <p:xfrm>
          <a:off x="533400" y="3429000"/>
          <a:ext cx="8305800" cy="74168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a:t>
                      </a:r>
                      <a:r>
                        <a:rPr lang="en-US" baseline="0" dirty="0" smtClean="0"/>
                        <a:t> Budget</a:t>
                      </a:r>
                      <a:endParaRPr lang="en-US" dirty="0"/>
                    </a:p>
                  </a:txBody>
                  <a:tcPr/>
                </a:tc>
                <a:tc>
                  <a:txBody>
                    <a:bodyPr/>
                    <a:lstStyle/>
                    <a:p>
                      <a:r>
                        <a:rPr lang="en-US" dirty="0" smtClean="0"/>
                        <a:t>Priority</a:t>
                      </a:r>
                      <a:endParaRPr lang="en-US" dirty="0"/>
                    </a:p>
                  </a:txBody>
                  <a:tcPr/>
                </a:tc>
              </a:tr>
              <a:tr h="370840">
                <a:tc>
                  <a:txBody>
                    <a:bodyPr/>
                    <a:lstStyle/>
                    <a:p>
                      <a:r>
                        <a:rPr lang="en-US" dirty="0" smtClean="0"/>
                        <a:t>Test Approval (AWS Deployment)</a:t>
                      </a:r>
                      <a:endParaRPr lang="en-US" dirty="0"/>
                    </a:p>
                  </a:txBody>
                  <a:tcPr/>
                </a:tc>
                <a:tc>
                  <a:txBody>
                    <a:bodyPr/>
                    <a:lstStyle/>
                    <a:p>
                      <a:r>
                        <a:rPr lang="en-US" dirty="0" smtClean="0"/>
                        <a:t>18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Tree>
    <p:extLst>
      <p:ext uri="{BB962C8B-B14F-4D97-AF65-F5344CB8AC3E}">
        <p14:creationId xmlns:p14="http://schemas.microsoft.com/office/powerpoint/2010/main" val="3706462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 – Processes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33593727"/>
              </p:ext>
            </p:extLst>
          </p:nvPr>
        </p:nvGraphicFramePr>
        <p:xfrm>
          <a:off x="533400" y="1828800"/>
          <a:ext cx="8305800" cy="3337560"/>
        </p:xfrm>
        <a:graphic>
          <a:graphicData uri="http://schemas.openxmlformats.org/drawingml/2006/table">
            <a:tbl>
              <a:tblPr firstRow="1" bandRow="1">
                <a:tableStyleId>{5C22544A-7EE6-4342-B048-85BDC9FD1C3A}</a:tableStyleId>
              </a:tblPr>
              <a:tblGrid>
                <a:gridCol w="3352800"/>
                <a:gridCol w="2184400"/>
                <a:gridCol w="2768600"/>
              </a:tblGrid>
              <a:tr h="370840">
                <a:tc>
                  <a:txBody>
                    <a:bodyPr/>
                    <a:lstStyle/>
                    <a:p>
                      <a:r>
                        <a:rPr lang="en-US" dirty="0" smtClean="0"/>
                        <a:t>Activities</a:t>
                      </a:r>
                      <a:endParaRPr lang="en-US" dirty="0"/>
                    </a:p>
                  </a:txBody>
                  <a:tcPr/>
                </a:tc>
                <a:tc>
                  <a:txBody>
                    <a:bodyPr/>
                    <a:lstStyle/>
                    <a:p>
                      <a:r>
                        <a:rPr lang="en-US" dirty="0" smtClean="0"/>
                        <a:t>Total</a:t>
                      </a:r>
                      <a:r>
                        <a:rPr lang="en-US" baseline="0" dirty="0" smtClean="0"/>
                        <a:t> Budget</a:t>
                      </a:r>
                      <a:endParaRPr lang="en-US" dirty="0"/>
                    </a:p>
                  </a:txBody>
                  <a:tcPr/>
                </a:tc>
                <a:tc>
                  <a:txBody>
                    <a:bodyPr/>
                    <a:lstStyle/>
                    <a:p>
                      <a:r>
                        <a:rPr lang="en-US" dirty="0" smtClean="0"/>
                        <a:t>Priority</a:t>
                      </a:r>
                      <a:endParaRPr lang="en-US" dirty="0"/>
                    </a:p>
                  </a:txBody>
                  <a:tcPr/>
                </a:tc>
              </a:tr>
              <a:tr h="370840">
                <a:tc>
                  <a:txBody>
                    <a:bodyPr/>
                    <a:lstStyle/>
                    <a:p>
                      <a:r>
                        <a:rPr lang="en-US" dirty="0" smtClean="0"/>
                        <a:t>Scorecard Health Assessment</a:t>
                      </a:r>
                      <a:endParaRPr lang="en-US" dirty="0"/>
                    </a:p>
                  </a:txBody>
                  <a:tcPr/>
                </a:tc>
                <a:tc>
                  <a:txBody>
                    <a:bodyPr/>
                    <a:lstStyle/>
                    <a:p>
                      <a:r>
                        <a:rPr lang="en-US" dirty="0" smtClean="0"/>
                        <a:t>12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Meeting</a:t>
                      </a:r>
                      <a:r>
                        <a:rPr lang="en-US" baseline="0" dirty="0" smtClean="0"/>
                        <a:t> Review</a:t>
                      </a:r>
                      <a:endParaRPr lang="en-US" dirty="0"/>
                    </a:p>
                  </a:txBody>
                  <a:tcPr/>
                </a:tc>
                <a:tc>
                  <a:txBody>
                    <a:bodyPr/>
                    <a:lstStyle/>
                    <a:p>
                      <a:r>
                        <a:rPr lang="en-US" dirty="0" smtClean="0"/>
                        <a:t>7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Entry/Exit WP</a:t>
                      </a:r>
                      <a:r>
                        <a:rPr lang="en-US" baseline="0" dirty="0" smtClean="0"/>
                        <a:t> Review</a:t>
                      </a:r>
                      <a:endParaRPr lang="en-US" dirty="0"/>
                    </a:p>
                  </a:txBody>
                  <a:tcPr/>
                </a:tc>
                <a:tc>
                  <a:txBody>
                    <a:bodyPr/>
                    <a:lstStyle/>
                    <a:p>
                      <a:r>
                        <a:rPr lang="en-US" dirty="0" smtClean="0"/>
                        <a:t>124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Data and Metrics Analysis</a:t>
                      </a:r>
                      <a:endParaRPr lang="en-US" dirty="0"/>
                    </a:p>
                  </a:txBody>
                  <a:tcPr/>
                </a:tc>
                <a:tc>
                  <a:txBody>
                    <a:bodyPr/>
                    <a:lstStyle/>
                    <a:p>
                      <a:r>
                        <a:rPr lang="en-US" dirty="0" smtClean="0"/>
                        <a:t>28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SCM Audit</a:t>
                      </a:r>
                      <a:endParaRPr lang="en-US" dirty="0"/>
                    </a:p>
                  </a:txBody>
                  <a:tcPr/>
                </a:tc>
                <a:tc>
                  <a:txBody>
                    <a:bodyPr/>
                    <a:lstStyle/>
                    <a:p>
                      <a:r>
                        <a:rPr lang="en-US" dirty="0" smtClean="0"/>
                        <a:t>8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SCMP Review and</a:t>
                      </a:r>
                      <a:r>
                        <a:rPr lang="en-US" baseline="0" dirty="0" smtClean="0"/>
                        <a:t> Approval</a:t>
                      </a:r>
                      <a:endParaRPr lang="en-US" dirty="0"/>
                    </a:p>
                  </a:txBody>
                  <a:tcPr/>
                </a:tc>
                <a:tc>
                  <a:txBody>
                    <a:bodyPr/>
                    <a:lstStyle/>
                    <a:p>
                      <a:r>
                        <a:rPr lang="en-US" dirty="0" smtClean="0"/>
                        <a:t>5 </a:t>
                      </a:r>
                      <a:r>
                        <a:rPr lang="en-US" dirty="0" err="1" smtClean="0"/>
                        <a:t>hrs</a:t>
                      </a:r>
                      <a:endParaRPr lang="en-US" dirty="0"/>
                    </a:p>
                  </a:txBody>
                  <a:tcPr/>
                </a:tc>
                <a:tc>
                  <a:txBody>
                    <a:bodyPr/>
                    <a:lstStyle/>
                    <a:p>
                      <a:r>
                        <a:rPr lang="en-US" dirty="0" smtClean="0"/>
                        <a:t>HIGH</a:t>
                      </a:r>
                      <a:endParaRPr lang="en-US" dirty="0"/>
                    </a:p>
                  </a:txBody>
                  <a:tcPr/>
                </a:tc>
              </a:tr>
              <a:tr h="370840">
                <a:tc>
                  <a:txBody>
                    <a:bodyPr/>
                    <a:lstStyle/>
                    <a:p>
                      <a:r>
                        <a:rPr lang="en-US" dirty="0" smtClean="0"/>
                        <a:t>SQA</a:t>
                      </a:r>
                      <a:r>
                        <a:rPr lang="en-US" baseline="0" dirty="0" smtClean="0"/>
                        <a:t> Audit</a:t>
                      </a:r>
                      <a:endParaRPr lang="en-US" dirty="0"/>
                    </a:p>
                  </a:txBody>
                  <a:tcPr/>
                </a:tc>
                <a:tc>
                  <a:txBody>
                    <a:bodyPr/>
                    <a:lstStyle/>
                    <a:p>
                      <a:r>
                        <a:rPr lang="en-US" dirty="0" smtClean="0"/>
                        <a:t>8 </a:t>
                      </a:r>
                      <a:r>
                        <a:rPr lang="en-US" dirty="0" err="1" smtClean="0"/>
                        <a:t>hrs</a:t>
                      </a:r>
                      <a:endParaRPr lang="en-US" dirty="0"/>
                    </a:p>
                  </a:txBody>
                  <a:tcPr/>
                </a:tc>
                <a:tc>
                  <a:txBody>
                    <a:bodyPr/>
                    <a:lstStyle/>
                    <a:p>
                      <a:r>
                        <a:rPr lang="en-US" dirty="0" smtClean="0"/>
                        <a:t>MED</a:t>
                      </a:r>
                      <a:endParaRPr lang="en-US" dirty="0"/>
                    </a:p>
                  </a:txBody>
                  <a:tcPr/>
                </a:tc>
              </a:tr>
              <a:tr h="370840">
                <a:tc>
                  <a:txBody>
                    <a:bodyPr/>
                    <a:lstStyle/>
                    <a:p>
                      <a:r>
                        <a:rPr lang="en-US" dirty="0" smtClean="0"/>
                        <a:t>SQAP Review</a:t>
                      </a:r>
                      <a:endParaRPr lang="en-US" dirty="0"/>
                    </a:p>
                  </a:txBody>
                  <a:tcPr/>
                </a:tc>
                <a:tc>
                  <a:txBody>
                    <a:bodyPr/>
                    <a:lstStyle/>
                    <a:p>
                      <a:r>
                        <a:rPr lang="en-US" dirty="0" smtClean="0"/>
                        <a:t>5 </a:t>
                      </a:r>
                      <a:r>
                        <a:rPr lang="en-US" dirty="0" err="1" smtClean="0"/>
                        <a:t>hrs</a:t>
                      </a:r>
                      <a:endParaRPr lang="en-US" dirty="0"/>
                    </a:p>
                  </a:txBody>
                  <a:tcPr/>
                </a:tc>
                <a:tc>
                  <a:txBody>
                    <a:bodyPr/>
                    <a:lstStyle/>
                    <a:p>
                      <a:r>
                        <a:rPr lang="en-US" dirty="0" smtClean="0"/>
                        <a:t>HIGH</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81</a:t>
            </a:fld>
            <a:endParaRPr lang="en-US"/>
          </a:p>
        </p:txBody>
      </p:sp>
    </p:spTree>
    <p:extLst>
      <p:ext uri="{BB962C8B-B14F-4D97-AF65-F5344CB8AC3E}">
        <p14:creationId xmlns:p14="http://schemas.microsoft.com/office/powerpoint/2010/main" val="2185122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2012 – Semester Goals</a:t>
            </a:r>
            <a:endParaRPr lang="en-US" dirty="0"/>
          </a:p>
        </p:txBody>
      </p:sp>
      <p:sp>
        <p:nvSpPr>
          <p:cNvPr id="3" name="Content Placeholder 2"/>
          <p:cNvSpPr>
            <a:spLocks noGrp="1"/>
          </p:cNvSpPr>
          <p:nvPr>
            <p:ph idx="1"/>
          </p:nvPr>
        </p:nvSpPr>
        <p:spPr/>
        <p:txBody>
          <a:bodyPr/>
          <a:lstStyle/>
          <a:p>
            <a:r>
              <a:rPr lang="en-US" sz="2400" dirty="0" smtClean="0"/>
              <a:t>Stabilize requirements by mid-semester</a:t>
            </a:r>
          </a:p>
          <a:p>
            <a:endParaRPr lang="en-US" sz="2400" dirty="0" smtClean="0"/>
          </a:p>
          <a:p>
            <a:r>
              <a:rPr lang="en-US" sz="2400" dirty="0" smtClean="0"/>
              <a:t>Start architecture design by mid-semester</a:t>
            </a:r>
          </a:p>
          <a:p>
            <a:endParaRPr lang="en-US" sz="2400" dirty="0" smtClean="0"/>
          </a:p>
          <a:p>
            <a:r>
              <a:rPr lang="en-US" sz="2400" dirty="0" smtClean="0"/>
              <a:t>Reach “period of certainty” by end of semester</a:t>
            </a:r>
            <a:endParaRPr lang="en-US" sz="2400" dirty="0"/>
          </a:p>
        </p:txBody>
      </p:sp>
      <p:pic>
        <p:nvPicPr>
          <p:cNvPr id="4" name="Picture 36" descr="1291472845_Ti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447800"/>
            <a:ext cx="4841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6" descr="1291472845_Ti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62200"/>
            <a:ext cx="4841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3" descr="1291472864_messagebox_warn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2004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fld id="{8BE75BF4-F827-664A-A667-67002CB07057}" type="slidenum">
              <a:rPr lang="en-US" smtClean="0"/>
              <a:pPr/>
              <a:t>9</a:t>
            </a:fld>
            <a:endParaRPr lang="en-US"/>
          </a:p>
        </p:txBody>
      </p:sp>
    </p:spTree>
    <p:extLst>
      <p:ext uri="{BB962C8B-B14F-4D97-AF65-F5344CB8AC3E}">
        <p14:creationId xmlns:p14="http://schemas.microsoft.com/office/powerpoint/2010/main" val="21777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gonauts_design_approach">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rgonauts_design_basic">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gonauts_design_team">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rgonauts_design_project">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argonauts_design_progres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argonauts_design_lesson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rgonauts_design_roadmap">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2909</TotalTime>
  <Words>3792</Words>
  <Application>Microsoft Office PowerPoint</Application>
  <PresentationFormat>On-screen Show (4:3)</PresentationFormat>
  <Paragraphs>887</Paragraphs>
  <Slides>81</Slides>
  <Notes>16</Notes>
  <HiddenSlides>0</HiddenSlides>
  <MMClips>0</MMClips>
  <ScaleCrop>false</ScaleCrop>
  <HeadingPairs>
    <vt:vector size="4" baseType="variant">
      <vt:variant>
        <vt:lpstr>Theme</vt:lpstr>
      </vt:variant>
      <vt:variant>
        <vt:i4>8</vt:i4>
      </vt:variant>
      <vt:variant>
        <vt:lpstr>Slide Titles</vt:lpstr>
      </vt:variant>
      <vt:variant>
        <vt:i4>81</vt:i4>
      </vt:variant>
    </vt:vector>
  </HeadingPairs>
  <TitlesOfParts>
    <vt:vector size="89" baseType="lpstr">
      <vt:lpstr>argonauts_design_approach</vt:lpstr>
      <vt:lpstr>argonauts_design_basic</vt:lpstr>
      <vt:lpstr>argonauts_design_team</vt:lpstr>
      <vt:lpstr>argonauts_design_project</vt:lpstr>
      <vt:lpstr>Office Theme</vt:lpstr>
      <vt:lpstr>argonauts_design_progress</vt:lpstr>
      <vt:lpstr>argonauts_design_lessons</vt:lpstr>
      <vt:lpstr>argonauts_design_roadmap</vt:lpstr>
      <vt:lpstr>PowerPoint Presentation</vt:lpstr>
      <vt:lpstr>Spring 2012 EOSP Agenda</vt:lpstr>
      <vt:lpstr>Argonauts Team</vt:lpstr>
      <vt:lpstr>Studio Mentors</vt:lpstr>
      <vt:lpstr>Client – EnerNOC, Inc.</vt:lpstr>
      <vt:lpstr>Project Context – Demand Response</vt:lpstr>
      <vt:lpstr>Project Scope – Automated Demand Response</vt:lpstr>
      <vt:lpstr>Project Objectives</vt:lpstr>
      <vt:lpstr>Spring 2012 – Semester Goals</vt:lpstr>
      <vt:lpstr>Project Milestones</vt:lpstr>
      <vt:lpstr>Spring 2012 Milestones</vt:lpstr>
      <vt:lpstr>Approach</vt:lpstr>
      <vt:lpstr>Requirements Strategy</vt:lpstr>
      <vt:lpstr>Summary of Architectural Drivers</vt:lpstr>
      <vt:lpstr>Approach</vt:lpstr>
      <vt:lpstr>Architecture Design Process</vt:lpstr>
      <vt:lpstr>Dynamic Perspective, High-Level Context</vt:lpstr>
      <vt:lpstr>Dynamic Perspective, Outbound Message Flow</vt:lpstr>
      <vt:lpstr>Dynamic Perspective, Outbound Message Flow</vt:lpstr>
      <vt:lpstr>Dynamic Perspective, Outbound Message Flow</vt:lpstr>
      <vt:lpstr>Dynamic Perspective, Outbound Message Flow</vt:lpstr>
      <vt:lpstr>Dynamic Perspective, Inbound Message Flow</vt:lpstr>
      <vt:lpstr>Dynamic Perspective, Inbound Message Flow</vt:lpstr>
      <vt:lpstr>Dynamic Perspective, Inbound Message Flow</vt:lpstr>
      <vt:lpstr>Dynamic Perspective, Persistence Tier</vt:lpstr>
      <vt:lpstr>Physical Perspective, Allocation View</vt:lpstr>
      <vt:lpstr>Static Perspective, Protocol Gateway API</vt:lpstr>
      <vt:lpstr>Static Perspective, Protocol Gateway API</vt:lpstr>
      <vt:lpstr>Static Perspective, Protocol Gateway API</vt:lpstr>
      <vt:lpstr>Approach</vt:lpstr>
      <vt:lpstr>Change in Planning Process</vt:lpstr>
      <vt:lpstr>Change in Planning Process</vt:lpstr>
      <vt:lpstr>Pivotal Tracker Features</vt:lpstr>
      <vt:lpstr>Planning Reflections </vt:lpstr>
      <vt:lpstr>Approach</vt:lpstr>
      <vt:lpstr>Quality Assurance</vt:lpstr>
      <vt:lpstr>Goals</vt:lpstr>
      <vt:lpstr>Activities in Spring 2012</vt:lpstr>
      <vt:lpstr>Architecture Design Evaluation Workshop (ADEW)</vt:lpstr>
      <vt:lpstr>Process Quality Metric</vt:lpstr>
      <vt:lpstr>Managing Technical Debt</vt:lpstr>
      <vt:lpstr>Eye to the future</vt:lpstr>
      <vt:lpstr>Reflections on Quality Assurance</vt:lpstr>
      <vt:lpstr>Approach</vt:lpstr>
      <vt:lpstr>Risk Management Process </vt:lpstr>
      <vt:lpstr>Top 3 Risks</vt:lpstr>
      <vt:lpstr>Lessons Learned</vt:lpstr>
      <vt:lpstr>PowerPoint Presentation</vt:lpstr>
      <vt:lpstr>PowerPoint Presentation</vt:lpstr>
      <vt:lpstr>Argonauts Team In Summer</vt:lpstr>
      <vt:lpstr>Backup</vt:lpstr>
      <vt:lpstr>Acceptance Criteria</vt:lpstr>
      <vt:lpstr>QA01 – Scalability Scenario</vt:lpstr>
      <vt:lpstr>QA01 – Scalability Design Decisions</vt:lpstr>
      <vt:lpstr>QA01 – Scalability Design Decisions</vt:lpstr>
      <vt:lpstr>QA01 – Scalability Design Decisions</vt:lpstr>
      <vt:lpstr>QA01 – Scalability Design Decisions</vt:lpstr>
      <vt:lpstr>Extensibility Scenarios</vt:lpstr>
      <vt:lpstr>Dynamic Perspective, Process Allocation View</vt:lpstr>
      <vt:lpstr>Static Perspective, OpenADR Service API</vt:lpstr>
      <vt:lpstr>Performance Quality Attribute Scenarios</vt:lpstr>
      <vt:lpstr>Deployability Quality Attribute Scenarios</vt:lpstr>
      <vt:lpstr>Physical Perspective, Allocation View</vt:lpstr>
      <vt:lpstr>Availability Quality Attribute Scenarios</vt:lpstr>
      <vt:lpstr>Security Quality Attribute Scenarios</vt:lpstr>
      <vt:lpstr>Key Business Constraints</vt:lpstr>
      <vt:lpstr>Key Technical Constraints</vt:lpstr>
      <vt:lpstr>Top 3 Risks</vt:lpstr>
      <vt:lpstr>Top 3 Risks</vt:lpstr>
      <vt:lpstr>Top 3 Risks</vt:lpstr>
      <vt:lpstr>Time spent in activities</vt:lpstr>
      <vt:lpstr>Achieving “Predictive” Design</vt:lpstr>
      <vt:lpstr>Experimentation Work Packages in Backlog</vt:lpstr>
      <vt:lpstr>Experimentation Work Packages in Backlog (Cont.)</vt:lpstr>
      <vt:lpstr>Quality Assurance Plan - Requirements</vt:lpstr>
      <vt:lpstr>Quality Assurance Plan – Architecture Design</vt:lpstr>
      <vt:lpstr>Quality Assurance Plan – Detailed Design</vt:lpstr>
      <vt:lpstr>Quality Assurance Plan – Production Code</vt:lpstr>
      <vt:lpstr>Quality Assurance Plan – Deployment Guide</vt:lpstr>
      <vt:lpstr>Quality Assurance Plan – Test Cases and Test Plans</vt:lpstr>
      <vt:lpstr>Quality Assurance Plan – Processes</vt:lpstr>
    </vt:vector>
  </TitlesOfParts>
  <Company>Marissa Lenzo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Lenzo</dc:creator>
  <cp:lastModifiedBy>Siddharth</cp:lastModifiedBy>
  <cp:revision>221</cp:revision>
  <cp:lastPrinted>2012-05-11T12:20:21Z</cp:lastPrinted>
  <dcterms:created xsi:type="dcterms:W3CDTF">2012-05-08T14:45:18Z</dcterms:created>
  <dcterms:modified xsi:type="dcterms:W3CDTF">2012-09-08T01:52:18Z</dcterms:modified>
</cp:coreProperties>
</file>