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1"/>
    <p:sldMasterId id="2147483700" r:id="rId2"/>
    <p:sldMasterId id="2147483712" r:id="rId3"/>
    <p:sldMasterId id="2147483724" r:id="rId4"/>
    <p:sldMasterId id="2147483736" r:id="rId5"/>
    <p:sldMasterId id="2147483748" r:id="rId6"/>
    <p:sldMasterId id="2147483760" r:id="rId7"/>
  </p:sldMasterIdLst>
  <p:notesMasterIdLst>
    <p:notesMasterId r:id="rId29"/>
  </p:notesMasterIdLst>
  <p:sldIdLst>
    <p:sldId id="257" r:id="rId8"/>
    <p:sldId id="258" r:id="rId9"/>
    <p:sldId id="264" r:id="rId10"/>
    <p:sldId id="259" r:id="rId11"/>
    <p:sldId id="260" r:id="rId12"/>
    <p:sldId id="265" r:id="rId13"/>
    <p:sldId id="261" r:id="rId14"/>
    <p:sldId id="266" r:id="rId15"/>
    <p:sldId id="275" r:id="rId16"/>
    <p:sldId id="267" r:id="rId17"/>
    <p:sldId id="268" r:id="rId18"/>
    <p:sldId id="262" r:id="rId19"/>
    <p:sldId id="276" r:id="rId20"/>
    <p:sldId id="277" r:id="rId21"/>
    <p:sldId id="263" r:id="rId22"/>
    <p:sldId id="269" r:id="rId23"/>
    <p:sldId id="270" r:id="rId24"/>
    <p:sldId id="271" r:id="rId25"/>
    <p:sldId id="272" r:id="rId26"/>
    <p:sldId id="273" r:id="rId27"/>
    <p:sldId id="274" r:id="rId2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Intro" id="{2D89DEF1-9A41-B443-BB0C-46799FA43E70}">
          <p14:sldIdLst>
            <p14:sldId id="257"/>
          </p14:sldIdLst>
        </p14:section>
        <p14:section name="Team" id="{6713544B-1DDD-704E-BC91-9991C22143A4}">
          <p14:sldIdLst>
            <p14:sldId id="258"/>
            <p14:sldId id="264"/>
          </p14:sldIdLst>
        </p14:section>
        <p14:section name="Project" id="{CF6E4796-9B72-A044-997B-7AFAEDBD536D}">
          <p14:sldIdLst>
            <p14:sldId id="259"/>
            <p14:sldId id="260"/>
            <p14:sldId id="265"/>
            <p14:sldId id="261"/>
            <p14:sldId id="266"/>
          </p14:sldIdLst>
        </p14:section>
        <p14:section name="Progress" id="{481F4E4C-C6AE-A041-B893-86232C9EB660}">
          <p14:sldIdLst>
            <p14:sldId id="275"/>
          </p14:sldIdLst>
        </p14:section>
        <p14:section name="Approach" id="{DC510BE1-77B9-534F-BA6B-EE21526E8897}">
          <p14:sldIdLst>
            <p14:sldId id="267"/>
            <p14:sldId id="268"/>
            <p14:sldId id="262"/>
          </p14:sldIdLst>
        </p14:section>
        <p14:section name="Lessons" id="{67F6F4B2-873B-FD4E-917B-DC561BF181EE}">
          <p14:sldIdLst>
            <p14:sldId id="276"/>
          </p14:sldIdLst>
        </p14:section>
        <p14:section name="Roadmap" id="{81AC7E30-41FA-BB4C-8437-004F340796DB}">
          <p14:sldIdLst>
            <p14:sldId id="277"/>
          </p14:sldIdLst>
        </p14:section>
        <p14:section name="Backup" id="{AB47F29E-45A7-1247-975D-66DE5DEC50A9}">
          <p14:sldIdLst>
            <p14:sldId id="263"/>
            <p14:sldId id="269"/>
            <p14:sldId id="270"/>
            <p14:sldId id="271"/>
            <p14:sldId id="272"/>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p:scale>
          <a:sx n="94" d="100"/>
          <a:sy n="94" d="100"/>
        </p:scale>
        <p:origin x="-648"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2.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25FF63-301B-6547-A4D8-064F7D9EFBDA}" type="doc">
      <dgm:prSet loTypeId="urn:microsoft.com/office/officeart/2005/8/layout/StepDownProcess" loCatId="" qsTypeId="urn:microsoft.com/office/officeart/2005/8/quickstyle/simple4" qsCatId="simple" csTypeId="urn:microsoft.com/office/officeart/2005/8/colors/accent1_2" csCatId="accent1" phldr="1"/>
      <dgm:spPr/>
      <dgm:t>
        <a:bodyPr/>
        <a:lstStyle/>
        <a:p>
          <a:endParaRPr lang="en-US"/>
        </a:p>
      </dgm:t>
    </dgm:pt>
    <dgm:pt modelId="{30206A9E-59D8-E441-BE2F-CDADF7B98BD7}">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Elicit</a:t>
          </a:r>
          <a:endParaRPr lang="en-US" dirty="0"/>
        </a:p>
      </dgm:t>
    </dgm:pt>
    <dgm:pt modelId="{A4623C77-8FFA-B54B-A260-CF70A64D13AA}" type="parTrans" cxnId="{3D4C689A-02D5-514D-8D44-41C68C87AEF7}">
      <dgm:prSet/>
      <dgm:spPr/>
      <dgm:t>
        <a:bodyPr/>
        <a:lstStyle/>
        <a:p>
          <a:endParaRPr lang="en-US"/>
        </a:p>
      </dgm:t>
    </dgm:pt>
    <dgm:pt modelId="{C1DE5E88-9446-A746-8385-B180A46541FF}" type="sibTrans" cxnId="{3D4C689A-02D5-514D-8D44-41C68C87AEF7}">
      <dgm:prSet/>
      <dgm:spPr/>
      <dgm:t>
        <a:bodyPr/>
        <a:lstStyle/>
        <a:p>
          <a:endParaRPr lang="en-US"/>
        </a:p>
      </dgm:t>
    </dgm:pt>
    <dgm:pt modelId="{C23A1BBF-2AA5-7844-AC78-E3F06A0019E1}">
      <dgm:prSet phldrT="[Text]"/>
      <dgm:spPr/>
      <dgm:t>
        <a:bodyPr/>
        <a:lstStyle/>
        <a:p>
          <a:endParaRPr lang="en-US" dirty="0"/>
        </a:p>
      </dgm:t>
    </dgm:pt>
    <dgm:pt modelId="{6DCC39EF-60BB-4C49-9457-E7AF871BABB0}" type="parTrans" cxnId="{61719013-3F83-9841-B9C0-F1CB7993B6F4}">
      <dgm:prSet/>
      <dgm:spPr/>
      <dgm:t>
        <a:bodyPr/>
        <a:lstStyle/>
        <a:p>
          <a:endParaRPr lang="en-US"/>
        </a:p>
      </dgm:t>
    </dgm:pt>
    <dgm:pt modelId="{1DA271B1-CCD7-354B-B2F3-E344565C576A}" type="sibTrans" cxnId="{61719013-3F83-9841-B9C0-F1CB7993B6F4}">
      <dgm:prSet/>
      <dgm:spPr/>
      <dgm:t>
        <a:bodyPr/>
        <a:lstStyle/>
        <a:p>
          <a:endParaRPr lang="en-US"/>
        </a:p>
      </dgm:t>
    </dgm:pt>
    <dgm:pt modelId="{55EECA56-04A1-F548-B59F-438DC48CD794}">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Analyze</a:t>
          </a:r>
          <a:endParaRPr lang="en-US" dirty="0"/>
        </a:p>
      </dgm:t>
    </dgm:pt>
    <dgm:pt modelId="{276D6226-D4DE-1942-BE43-D071832E2828}" type="parTrans" cxnId="{BEA482B5-85A3-D64F-8291-15835DB0D45A}">
      <dgm:prSet/>
      <dgm:spPr/>
      <dgm:t>
        <a:bodyPr/>
        <a:lstStyle/>
        <a:p>
          <a:endParaRPr lang="en-US"/>
        </a:p>
      </dgm:t>
    </dgm:pt>
    <dgm:pt modelId="{CFDD0B35-9BAC-1844-AFDF-FF01335C3FC1}" type="sibTrans" cxnId="{BEA482B5-85A3-D64F-8291-15835DB0D45A}">
      <dgm:prSet/>
      <dgm:spPr/>
      <dgm:t>
        <a:bodyPr/>
        <a:lstStyle/>
        <a:p>
          <a:endParaRPr lang="en-US"/>
        </a:p>
      </dgm:t>
    </dgm:pt>
    <dgm:pt modelId="{DF33F2D1-8DD9-6141-84D5-FE9639390A53}">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Document</a:t>
          </a:r>
          <a:endParaRPr lang="en-US" dirty="0"/>
        </a:p>
      </dgm:t>
    </dgm:pt>
    <dgm:pt modelId="{36B1A0B8-D9A7-1A47-A929-83F07FF63CC8}" type="parTrans" cxnId="{D7420F3F-BCE9-BA43-8C01-D1B04623F3ED}">
      <dgm:prSet/>
      <dgm:spPr/>
      <dgm:t>
        <a:bodyPr/>
        <a:lstStyle/>
        <a:p>
          <a:endParaRPr lang="en-US"/>
        </a:p>
      </dgm:t>
    </dgm:pt>
    <dgm:pt modelId="{484F77DA-A4BB-794F-BDCA-BBB73DF3EE2A}" type="sibTrans" cxnId="{D7420F3F-BCE9-BA43-8C01-D1B04623F3ED}">
      <dgm:prSet/>
      <dgm:spPr/>
      <dgm:t>
        <a:bodyPr/>
        <a:lstStyle/>
        <a:p>
          <a:endParaRPr lang="en-US"/>
        </a:p>
      </dgm:t>
    </dgm:pt>
    <dgm:pt modelId="{242C2A9C-ED26-B742-9A25-4184E4EE1AF7}">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Verify</a:t>
          </a:r>
          <a:endParaRPr lang="en-US" dirty="0"/>
        </a:p>
      </dgm:t>
    </dgm:pt>
    <dgm:pt modelId="{3335C1C1-9ED4-0B4A-8F10-1675E8264A84}" type="parTrans" cxnId="{B9CE48EE-9F65-DA46-93FA-C3D86263AF65}">
      <dgm:prSet/>
      <dgm:spPr/>
      <dgm:t>
        <a:bodyPr/>
        <a:lstStyle/>
        <a:p>
          <a:endParaRPr lang="en-US"/>
        </a:p>
      </dgm:t>
    </dgm:pt>
    <dgm:pt modelId="{0B46668B-5D47-104C-B2B3-82148E578E3D}" type="sibTrans" cxnId="{B9CE48EE-9F65-DA46-93FA-C3D86263AF65}">
      <dgm:prSet/>
      <dgm:spPr/>
      <dgm:t>
        <a:bodyPr/>
        <a:lstStyle/>
        <a:p>
          <a:endParaRPr lang="en-US"/>
        </a:p>
      </dgm:t>
    </dgm:pt>
    <dgm:pt modelId="{56163368-95F6-9443-BA77-6D69A2252BE9}">
      <dgm:prSet phldrT="[Text]"/>
      <dgm:spPr/>
      <dgm:t>
        <a:bodyPr/>
        <a:lstStyle/>
        <a:p>
          <a:endParaRPr lang="en-US" dirty="0"/>
        </a:p>
      </dgm:t>
    </dgm:pt>
    <dgm:pt modelId="{C860FFD6-F047-4246-AF97-DB9267151EA0}" type="parTrans" cxnId="{9B90811E-BC92-F64D-8A47-05CEAF620CBF}">
      <dgm:prSet/>
      <dgm:spPr/>
      <dgm:t>
        <a:bodyPr/>
        <a:lstStyle/>
        <a:p>
          <a:endParaRPr lang="en-US"/>
        </a:p>
      </dgm:t>
    </dgm:pt>
    <dgm:pt modelId="{3C867F24-34D4-784C-A95D-730BD4C8DA48}" type="sibTrans" cxnId="{9B90811E-BC92-F64D-8A47-05CEAF620CBF}">
      <dgm:prSet/>
      <dgm:spPr/>
      <dgm:t>
        <a:bodyPr/>
        <a:lstStyle/>
        <a:p>
          <a:endParaRPr lang="en-US"/>
        </a:p>
      </dgm:t>
    </dgm:pt>
    <dgm:pt modelId="{9B8BA920-2B52-8E4F-AD75-7CF6446580FC}">
      <dgm:prSet phldrT="[Text]"/>
      <dgm:spPr/>
      <dgm:t>
        <a:bodyPr/>
        <a:lstStyle/>
        <a:p>
          <a:endParaRPr lang="en-US" dirty="0"/>
        </a:p>
      </dgm:t>
    </dgm:pt>
    <dgm:pt modelId="{0FF4FDD2-7318-0E46-A4A8-6BD194BC25AF}" type="parTrans" cxnId="{9C5B6EC2-5E68-6E4F-983B-390462CC3E27}">
      <dgm:prSet/>
      <dgm:spPr/>
      <dgm:t>
        <a:bodyPr/>
        <a:lstStyle/>
        <a:p>
          <a:endParaRPr lang="en-US"/>
        </a:p>
      </dgm:t>
    </dgm:pt>
    <dgm:pt modelId="{F11E9646-75CF-8342-A013-A9832D067507}" type="sibTrans" cxnId="{9C5B6EC2-5E68-6E4F-983B-390462CC3E27}">
      <dgm:prSet/>
      <dgm:spPr/>
      <dgm:t>
        <a:bodyPr/>
        <a:lstStyle/>
        <a:p>
          <a:endParaRPr lang="en-US"/>
        </a:p>
      </dgm:t>
    </dgm:pt>
    <dgm:pt modelId="{E1CCE141-0AD4-7C43-B668-DBC615F5A676}" type="pres">
      <dgm:prSet presAssocID="{9E25FF63-301B-6547-A4D8-064F7D9EFBDA}" presName="rootnode" presStyleCnt="0">
        <dgm:presLayoutVars>
          <dgm:chMax/>
          <dgm:chPref/>
          <dgm:dir/>
          <dgm:animLvl val="lvl"/>
        </dgm:presLayoutVars>
      </dgm:prSet>
      <dgm:spPr/>
      <dgm:t>
        <a:bodyPr/>
        <a:lstStyle/>
        <a:p>
          <a:endParaRPr lang="en-US"/>
        </a:p>
      </dgm:t>
    </dgm:pt>
    <dgm:pt modelId="{35BF4045-25C4-1442-8D6C-9AED7E4EFD99}" type="pres">
      <dgm:prSet presAssocID="{30206A9E-59D8-E441-BE2F-CDADF7B98BD7}" presName="composite" presStyleCnt="0"/>
      <dgm:spPr/>
    </dgm:pt>
    <dgm:pt modelId="{0D13EA93-3864-8B4A-A7E9-23853F77952B}" type="pres">
      <dgm:prSet presAssocID="{30206A9E-59D8-E441-BE2F-CDADF7B98BD7}" presName="bentUpArrow1" presStyleLbl="alignImgPlace1" presStyleIdx="0" presStyleCnt="3" custLinFactNeighborX="-69432">
        <dgm:style>
          <a:lnRef idx="1">
            <a:schemeClr val="accent6"/>
          </a:lnRef>
          <a:fillRef idx="2">
            <a:schemeClr val="accent6"/>
          </a:fillRef>
          <a:effectRef idx="1">
            <a:schemeClr val="accent6"/>
          </a:effectRef>
          <a:fontRef idx="minor">
            <a:schemeClr val="dk1"/>
          </a:fontRef>
        </dgm:style>
      </dgm:prSet>
      <dgm:spPr/>
      <dgm:t>
        <a:bodyPr/>
        <a:lstStyle/>
        <a:p>
          <a:endParaRPr lang="en-US"/>
        </a:p>
      </dgm:t>
    </dgm:pt>
    <dgm:pt modelId="{9AE296F7-D23D-4F42-85BB-AD914D56A8F1}" type="pres">
      <dgm:prSet presAssocID="{30206A9E-59D8-E441-BE2F-CDADF7B98BD7}" presName="ParentText" presStyleLbl="node1" presStyleIdx="0" presStyleCnt="4" custLinFactNeighborX="-69666" custLinFactNeighborY="6903">
        <dgm:presLayoutVars>
          <dgm:chMax val="1"/>
          <dgm:chPref val="1"/>
          <dgm:bulletEnabled val="1"/>
        </dgm:presLayoutVars>
      </dgm:prSet>
      <dgm:spPr/>
      <dgm:t>
        <a:bodyPr/>
        <a:lstStyle/>
        <a:p>
          <a:endParaRPr lang="en-US"/>
        </a:p>
      </dgm:t>
    </dgm:pt>
    <dgm:pt modelId="{56A43BDD-D6BA-3D4C-AEBB-BFA89302826C}" type="pres">
      <dgm:prSet presAssocID="{30206A9E-59D8-E441-BE2F-CDADF7B98BD7}" presName="ChildText" presStyleLbl="revTx" presStyleIdx="0" presStyleCnt="4" custLinFactNeighborX="-64561">
        <dgm:presLayoutVars>
          <dgm:chMax val="0"/>
          <dgm:chPref val="0"/>
          <dgm:bulletEnabled val="1"/>
        </dgm:presLayoutVars>
      </dgm:prSet>
      <dgm:spPr/>
      <dgm:t>
        <a:bodyPr/>
        <a:lstStyle/>
        <a:p>
          <a:endParaRPr lang="en-US"/>
        </a:p>
      </dgm:t>
    </dgm:pt>
    <dgm:pt modelId="{08F980E2-D818-A44E-8BA2-DB299AABA32A}" type="pres">
      <dgm:prSet presAssocID="{C1DE5E88-9446-A746-8385-B180A46541FF}" presName="sibTrans" presStyleCnt="0"/>
      <dgm:spPr/>
    </dgm:pt>
    <dgm:pt modelId="{6E6CD6FD-6280-1245-B08F-C3A9B5B43C36}" type="pres">
      <dgm:prSet presAssocID="{55EECA56-04A1-F548-B59F-438DC48CD794}" presName="composite" presStyleCnt="0"/>
      <dgm:spPr/>
    </dgm:pt>
    <dgm:pt modelId="{E2F59A9F-8858-C34A-BEC7-0182BBF23228}" type="pres">
      <dgm:prSet presAssocID="{55EECA56-04A1-F548-B59F-438DC48CD794}" presName="bentUpArrow1" presStyleLbl="alignImgPlace1" presStyleIdx="1" presStyleCnt="3" custLinFactNeighborX="-69432">
        <dgm:style>
          <a:lnRef idx="1">
            <a:schemeClr val="accent6"/>
          </a:lnRef>
          <a:fillRef idx="2">
            <a:schemeClr val="accent6"/>
          </a:fillRef>
          <a:effectRef idx="1">
            <a:schemeClr val="accent6"/>
          </a:effectRef>
          <a:fontRef idx="minor">
            <a:schemeClr val="dk1"/>
          </a:fontRef>
        </dgm:style>
      </dgm:prSet>
      <dgm:spPr/>
      <dgm:t>
        <a:bodyPr/>
        <a:lstStyle/>
        <a:p>
          <a:endParaRPr lang="en-US"/>
        </a:p>
      </dgm:t>
    </dgm:pt>
    <dgm:pt modelId="{41070F85-119A-7D46-9137-9153988A77B7}" type="pres">
      <dgm:prSet presAssocID="{55EECA56-04A1-F548-B59F-438DC48CD794}" presName="ParentText" presStyleLbl="node1" presStyleIdx="1" presStyleCnt="4" custLinFactNeighborX="-46956">
        <dgm:presLayoutVars>
          <dgm:chMax val="1"/>
          <dgm:chPref val="1"/>
          <dgm:bulletEnabled val="1"/>
        </dgm:presLayoutVars>
      </dgm:prSet>
      <dgm:spPr/>
      <dgm:t>
        <a:bodyPr/>
        <a:lstStyle/>
        <a:p>
          <a:endParaRPr lang="en-US"/>
        </a:p>
      </dgm:t>
    </dgm:pt>
    <dgm:pt modelId="{AE5A0C35-4BA2-264A-8365-91D806D20BC3}" type="pres">
      <dgm:prSet presAssocID="{55EECA56-04A1-F548-B59F-438DC48CD794}" presName="ChildText" presStyleLbl="revTx" presStyleIdx="1" presStyleCnt="4" custLinFactNeighborX="-64561">
        <dgm:presLayoutVars>
          <dgm:chMax val="0"/>
          <dgm:chPref val="0"/>
          <dgm:bulletEnabled val="1"/>
        </dgm:presLayoutVars>
      </dgm:prSet>
      <dgm:spPr/>
      <dgm:t>
        <a:bodyPr/>
        <a:lstStyle/>
        <a:p>
          <a:endParaRPr lang="en-US"/>
        </a:p>
      </dgm:t>
    </dgm:pt>
    <dgm:pt modelId="{688491AB-24BC-254E-AD2E-E7034218592F}" type="pres">
      <dgm:prSet presAssocID="{CFDD0B35-9BAC-1844-AFDF-FF01335C3FC1}" presName="sibTrans" presStyleCnt="0"/>
      <dgm:spPr/>
    </dgm:pt>
    <dgm:pt modelId="{E4378BE8-4F54-694D-8486-17E2EF8C17AC}" type="pres">
      <dgm:prSet presAssocID="{DF33F2D1-8DD9-6141-84D5-FE9639390A53}" presName="composite" presStyleCnt="0"/>
      <dgm:spPr/>
    </dgm:pt>
    <dgm:pt modelId="{712EFE8C-B926-9B47-BFA8-E01016100C37}" type="pres">
      <dgm:prSet presAssocID="{DF33F2D1-8DD9-6141-84D5-FE9639390A53}" presName="bentUpArrow1" presStyleLbl="alignImgPlace1" presStyleIdx="2" presStyleCnt="3" custLinFactNeighborX="-69432">
        <dgm:style>
          <a:lnRef idx="1">
            <a:schemeClr val="accent6"/>
          </a:lnRef>
          <a:fillRef idx="2">
            <a:schemeClr val="accent6"/>
          </a:fillRef>
          <a:effectRef idx="1">
            <a:schemeClr val="accent6"/>
          </a:effectRef>
          <a:fontRef idx="minor">
            <a:schemeClr val="dk1"/>
          </a:fontRef>
        </dgm:style>
      </dgm:prSet>
      <dgm:spPr/>
      <dgm:t>
        <a:bodyPr/>
        <a:lstStyle/>
        <a:p>
          <a:endParaRPr lang="en-US"/>
        </a:p>
      </dgm:t>
    </dgm:pt>
    <dgm:pt modelId="{8F76B6D5-E1C7-3B4F-9431-47E5309B9AB7}" type="pres">
      <dgm:prSet presAssocID="{DF33F2D1-8DD9-6141-84D5-FE9639390A53}" presName="ParentText" presStyleLbl="node1" presStyleIdx="2" presStyleCnt="4" custLinFactNeighborX="-46956">
        <dgm:presLayoutVars>
          <dgm:chMax val="1"/>
          <dgm:chPref val="1"/>
          <dgm:bulletEnabled val="1"/>
        </dgm:presLayoutVars>
      </dgm:prSet>
      <dgm:spPr/>
      <dgm:t>
        <a:bodyPr/>
        <a:lstStyle/>
        <a:p>
          <a:endParaRPr lang="en-US"/>
        </a:p>
      </dgm:t>
    </dgm:pt>
    <dgm:pt modelId="{D8831A77-18C4-AD49-BF37-5938797CEA7B}" type="pres">
      <dgm:prSet presAssocID="{DF33F2D1-8DD9-6141-84D5-FE9639390A53}" presName="ChildText" presStyleLbl="revTx" presStyleIdx="2" presStyleCnt="4" custLinFactNeighborX="-64561">
        <dgm:presLayoutVars>
          <dgm:chMax val="0"/>
          <dgm:chPref val="0"/>
          <dgm:bulletEnabled val="1"/>
        </dgm:presLayoutVars>
      </dgm:prSet>
      <dgm:spPr/>
      <dgm:t>
        <a:bodyPr/>
        <a:lstStyle/>
        <a:p>
          <a:endParaRPr lang="en-US"/>
        </a:p>
      </dgm:t>
    </dgm:pt>
    <dgm:pt modelId="{C19001CF-E13C-334E-B207-EDDB647C6C95}" type="pres">
      <dgm:prSet presAssocID="{484F77DA-A4BB-794F-BDCA-BBB73DF3EE2A}" presName="sibTrans" presStyleCnt="0"/>
      <dgm:spPr/>
    </dgm:pt>
    <dgm:pt modelId="{651A8C13-9EC4-684D-9504-D5378CD6291D}" type="pres">
      <dgm:prSet presAssocID="{242C2A9C-ED26-B742-9A25-4184E4EE1AF7}" presName="composite" presStyleCnt="0"/>
      <dgm:spPr/>
    </dgm:pt>
    <dgm:pt modelId="{342E038E-440B-7143-979C-D316607780DD}" type="pres">
      <dgm:prSet presAssocID="{242C2A9C-ED26-B742-9A25-4184E4EE1AF7}" presName="ParentText" presStyleLbl="node1" presStyleIdx="3" presStyleCnt="4" custLinFactNeighborX="-46956">
        <dgm:presLayoutVars>
          <dgm:chMax val="1"/>
          <dgm:chPref val="1"/>
          <dgm:bulletEnabled val="1"/>
        </dgm:presLayoutVars>
      </dgm:prSet>
      <dgm:spPr/>
      <dgm:t>
        <a:bodyPr/>
        <a:lstStyle/>
        <a:p>
          <a:endParaRPr lang="en-US"/>
        </a:p>
      </dgm:t>
    </dgm:pt>
    <dgm:pt modelId="{476A39DB-EA63-FA4B-864B-BB4A94ECA68B}" type="pres">
      <dgm:prSet presAssocID="{242C2A9C-ED26-B742-9A25-4184E4EE1AF7}" presName="FinalChildText" presStyleLbl="revTx" presStyleIdx="3" presStyleCnt="4" custLinFactNeighborX="-64561">
        <dgm:presLayoutVars>
          <dgm:chMax val="0"/>
          <dgm:chPref val="0"/>
          <dgm:bulletEnabled val="1"/>
        </dgm:presLayoutVars>
      </dgm:prSet>
      <dgm:spPr/>
      <dgm:t>
        <a:bodyPr/>
        <a:lstStyle/>
        <a:p>
          <a:endParaRPr lang="en-US"/>
        </a:p>
      </dgm:t>
    </dgm:pt>
  </dgm:ptLst>
  <dgm:cxnLst>
    <dgm:cxn modelId="{BEA482B5-85A3-D64F-8291-15835DB0D45A}" srcId="{9E25FF63-301B-6547-A4D8-064F7D9EFBDA}" destId="{55EECA56-04A1-F548-B59F-438DC48CD794}" srcOrd="1" destOrd="0" parTransId="{276D6226-D4DE-1942-BE43-D071832E2828}" sibTransId="{CFDD0B35-9BAC-1844-AFDF-FF01335C3FC1}"/>
    <dgm:cxn modelId="{21A70904-7BAB-8C4A-A43B-DEEE2AB62CFB}" type="presOf" srcId="{55EECA56-04A1-F548-B59F-438DC48CD794}" destId="{41070F85-119A-7D46-9137-9153988A77B7}" srcOrd="0" destOrd="0" presId="urn:microsoft.com/office/officeart/2005/8/layout/StepDownProcess"/>
    <dgm:cxn modelId="{9F388199-23AA-094F-A6C2-2D5A9ADFDBED}" type="presOf" srcId="{9B8BA920-2B52-8E4F-AD75-7CF6446580FC}" destId="{D8831A77-18C4-AD49-BF37-5938797CEA7B}" srcOrd="0" destOrd="0" presId="urn:microsoft.com/office/officeart/2005/8/layout/StepDownProcess"/>
    <dgm:cxn modelId="{61719013-3F83-9841-B9C0-F1CB7993B6F4}" srcId="{30206A9E-59D8-E441-BE2F-CDADF7B98BD7}" destId="{C23A1BBF-2AA5-7844-AC78-E3F06A0019E1}" srcOrd="0" destOrd="0" parTransId="{6DCC39EF-60BB-4C49-9457-E7AF871BABB0}" sibTransId="{1DA271B1-CCD7-354B-B2F3-E344565C576A}"/>
    <dgm:cxn modelId="{9B90811E-BC92-F64D-8A47-05CEAF620CBF}" srcId="{242C2A9C-ED26-B742-9A25-4184E4EE1AF7}" destId="{56163368-95F6-9443-BA77-6D69A2252BE9}" srcOrd="0" destOrd="0" parTransId="{C860FFD6-F047-4246-AF97-DB9267151EA0}" sibTransId="{3C867F24-34D4-784C-A95D-730BD4C8DA48}"/>
    <dgm:cxn modelId="{D7946C9D-022B-6C46-9389-149D06558736}" type="presOf" srcId="{242C2A9C-ED26-B742-9A25-4184E4EE1AF7}" destId="{342E038E-440B-7143-979C-D316607780DD}" srcOrd="0" destOrd="0" presId="urn:microsoft.com/office/officeart/2005/8/layout/StepDownProcess"/>
    <dgm:cxn modelId="{3D4C689A-02D5-514D-8D44-41C68C87AEF7}" srcId="{9E25FF63-301B-6547-A4D8-064F7D9EFBDA}" destId="{30206A9E-59D8-E441-BE2F-CDADF7B98BD7}" srcOrd="0" destOrd="0" parTransId="{A4623C77-8FFA-B54B-A260-CF70A64D13AA}" sibTransId="{C1DE5E88-9446-A746-8385-B180A46541FF}"/>
    <dgm:cxn modelId="{4C278763-8739-6743-9E9C-2FFA8BDF5258}" type="presOf" srcId="{9E25FF63-301B-6547-A4D8-064F7D9EFBDA}" destId="{E1CCE141-0AD4-7C43-B668-DBC615F5A676}" srcOrd="0" destOrd="0" presId="urn:microsoft.com/office/officeart/2005/8/layout/StepDownProcess"/>
    <dgm:cxn modelId="{B55E5CA1-5959-0744-B649-898D1FFB411B}" type="presOf" srcId="{56163368-95F6-9443-BA77-6D69A2252BE9}" destId="{476A39DB-EA63-FA4B-864B-BB4A94ECA68B}" srcOrd="0" destOrd="0" presId="urn:microsoft.com/office/officeart/2005/8/layout/StepDownProcess"/>
    <dgm:cxn modelId="{17EC0B11-457F-DF41-BA76-857A01FABD57}" type="presOf" srcId="{30206A9E-59D8-E441-BE2F-CDADF7B98BD7}" destId="{9AE296F7-D23D-4F42-85BB-AD914D56A8F1}" srcOrd="0" destOrd="0" presId="urn:microsoft.com/office/officeart/2005/8/layout/StepDownProcess"/>
    <dgm:cxn modelId="{6B463573-97B3-9646-83BD-D532811D7505}" type="presOf" srcId="{C23A1BBF-2AA5-7844-AC78-E3F06A0019E1}" destId="{56A43BDD-D6BA-3D4C-AEBB-BFA89302826C}" srcOrd="0" destOrd="0" presId="urn:microsoft.com/office/officeart/2005/8/layout/StepDownProcess"/>
    <dgm:cxn modelId="{9C5B6EC2-5E68-6E4F-983B-390462CC3E27}" srcId="{DF33F2D1-8DD9-6141-84D5-FE9639390A53}" destId="{9B8BA920-2B52-8E4F-AD75-7CF6446580FC}" srcOrd="0" destOrd="0" parTransId="{0FF4FDD2-7318-0E46-A4A8-6BD194BC25AF}" sibTransId="{F11E9646-75CF-8342-A013-A9832D067507}"/>
    <dgm:cxn modelId="{69F84DD4-EFEF-FF48-AAD4-4CD6C6A78774}" type="presOf" srcId="{DF33F2D1-8DD9-6141-84D5-FE9639390A53}" destId="{8F76B6D5-E1C7-3B4F-9431-47E5309B9AB7}" srcOrd="0" destOrd="0" presId="urn:microsoft.com/office/officeart/2005/8/layout/StepDownProcess"/>
    <dgm:cxn modelId="{D7420F3F-BCE9-BA43-8C01-D1B04623F3ED}" srcId="{9E25FF63-301B-6547-A4D8-064F7D9EFBDA}" destId="{DF33F2D1-8DD9-6141-84D5-FE9639390A53}" srcOrd="2" destOrd="0" parTransId="{36B1A0B8-D9A7-1A47-A929-83F07FF63CC8}" sibTransId="{484F77DA-A4BB-794F-BDCA-BBB73DF3EE2A}"/>
    <dgm:cxn modelId="{B9CE48EE-9F65-DA46-93FA-C3D86263AF65}" srcId="{9E25FF63-301B-6547-A4D8-064F7D9EFBDA}" destId="{242C2A9C-ED26-B742-9A25-4184E4EE1AF7}" srcOrd="3" destOrd="0" parTransId="{3335C1C1-9ED4-0B4A-8F10-1675E8264A84}" sibTransId="{0B46668B-5D47-104C-B2B3-82148E578E3D}"/>
    <dgm:cxn modelId="{7886DC0F-2227-DA4A-8ABE-876D80DC2B5E}" type="presParOf" srcId="{E1CCE141-0AD4-7C43-B668-DBC615F5A676}" destId="{35BF4045-25C4-1442-8D6C-9AED7E4EFD99}" srcOrd="0" destOrd="0" presId="urn:microsoft.com/office/officeart/2005/8/layout/StepDownProcess"/>
    <dgm:cxn modelId="{85890A22-B114-0B46-B8CA-2BA1981314A5}" type="presParOf" srcId="{35BF4045-25C4-1442-8D6C-9AED7E4EFD99}" destId="{0D13EA93-3864-8B4A-A7E9-23853F77952B}" srcOrd="0" destOrd="0" presId="urn:microsoft.com/office/officeart/2005/8/layout/StepDownProcess"/>
    <dgm:cxn modelId="{5D641113-5E3C-5648-A8EF-3046AD989413}" type="presParOf" srcId="{35BF4045-25C4-1442-8D6C-9AED7E4EFD99}" destId="{9AE296F7-D23D-4F42-85BB-AD914D56A8F1}" srcOrd="1" destOrd="0" presId="urn:microsoft.com/office/officeart/2005/8/layout/StepDownProcess"/>
    <dgm:cxn modelId="{B29BD776-0D1B-2E4E-8322-3E4998B032A9}" type="presParOf" srcId="{35BF4045-25C4-1442-8D6C-9AED7E4EFD99}" destId="{56A43BDD-D6BA-3D4C-AEBB-BFA89302826C}" srcOrd="2" destOrd="0" presId="urn:microsoft.com/office/officeart/2005/8/layout/StepDownProcess"/>
    <dgm:cxn modelId="{26AB47D8-4784-2645-A51A-0C0DC3E29AE7}" type="presParOf" srcId="{E1CCE141-0AD4-7C43-B668-DBC615F5A676}" destId="{08F980E2-D818-A44E-8BA2-DB299AABA32A}" srcOrd="1" destOrd="0" presId="urn:microsoft.com/office/officeart/2005/8/layout/StepDownProcess"/>
    <dgm:cxn modelId="{63131BD1-3723-3E48-816E-F9231629E385}" type="presParOf" srcId="{E1CCE141-0AD4-7C43-B668-DBC615F5A676}" destId="{6E6CD6FD-6280-1245-B08F-C3A9B5B43C36}" srcOrd="2" destOrd="0" presId="urn:microsoft.com/office/officeart/2005/8/layout/StepDownProcess"/>
    <dgm:cxn modelId="{51F56570-6DD9-4E4E-9F52-E17B6926E032}" type="presParOf" srcId="{6E6CD6FD-6280-1245-B08F-C3A9B5B43C36}" destId="{E2F59A9F-8858-C34A-BEC7-0182BBF23228}" srcOrd="0" destOrd="0" presId="urn:microsoft.com/office/officeart/2005/8/layout/StepDownProcess"/>
    <dgm:cxn modelId="{9C6A469F-6BEB-4C48-8B52-22C7EF0EAEF5}" type="presParOf" srcId="{6E6CD6FD-6280-1245-B08F-C3A9B5B43C36}" destId="{41070F85-119A-7D46-9137-9153988A77B7}" srcOrd="1" destOrd="0" presId="urn:microsoft.com/office/officeart/2005/8/layout/StepDownProcess"/>
    <dgm:cxn modelId="{ECE844AB-1438-3D40-B114-9C8DB16CC84D}" type="presParOf" srcId="{6E6CD6FD-6280-1245-B08F-C3A9B5B43C36}" destId="{AE5A0C35-4BA2-264A-8365-91D806D20BC3}" srcOrd="2" destOrd="0" presId="urn:microsoft.com/office/officeart/2005/8/layout/StepDownProcess"/>
    <dgm:cxn modelId="{73D8BF44-9B1E-A74E-BC34-16D1B4949057}" type="presParOf" srcId="{E1CCE141-0AD4-7C43-B668-DBC615F5A676}" destId="{688491AB-24BC-254E-AD2E-E7034218592F}" srcOrd="3" destOrd="0" presId="urn:microsoft.com/office/officeart/2005/8/layout/StepDownProcess"/>
    <dgm:cxn modelId="{5F5D4234-286D-D849-BE54-B5E43BA1CD94}" type="presParOf" srcId="{E1CCE141-0AD4-7C43-B668-DBC615F5A676}" destId="{E4378BE8-4F54-694D-8486-17E2EF8C17AC}" srcOrd="4" destOrd="0" presId="urn:microsoft.com/office/officeart/2005/8/layout/StepDownProcess"/>
    <dgm:cxn modelId="{00A78731-11A5-9C47-82CD-4BFDAA882B65}" type="presParOf" srcId="{E4378BE8-4F54-694D-8486-17E2EF8C17AC}" destId="{712EFE8C-B926-9B47-BFA8-E01016100C37}" srcOrd="0" destOrd="0" presId="urn:microsoft.com/office/officeart/2005/8/layout/StepDownProcess"/>
    <dgm:cxn modelId="{190B2A17-180B-904F-AAB0-15CDB4519486}" type="presParOf" srcId="{E4378BE8-4F54-694D-8486-17E2EF8C17AC}" destId="{8F76B6D5-E1C7-3B4F-9431-47E5309B9AB7}" srcOrd="1" destOrd="0" presId="urn:microsoft.com/office/officeart/2005/8/layout/StepDownProcess"/>
    <dgm:cxn modelId="{0A48FF5F-206E-9642-AF20-AD2FC47703CB}" type="presParOf" srcId="{E4378BE8-4F54-694D-8486-17E2EF8C17AC}" destId="{D8831A77-18C4-AD49-BF37-5938797CEA7B}" srcOrd="2" destOrd="0" presId="urn:microsoft.com/office/officeart/2005/8/layout/StepDownProcess"/>
    <dgm:cxn modelId="{410D1BFC-4116-754D-9823-93CFA36A1300}" type="presParOf" srcId="{E1CCE141-0AD4-7C43-B668-DBC615F5A676}" destId="{C19001CF-E13C-334E-B207-EDDB647C6C95}" srcOrd="5" destOrd="0" presId="urn:microsoft.com/office/officeart/2005/8/layout/StepDownProcess"/>
    <dgm:cxn modelId="{727D50D5-318F-864A-98D4-7C6A518D400A}" type="presParOf" srcId="{E1CCE141-0AD4-7C43-B668-DBC615F5A676}" destId="{651A8C13-9EC4-684D-9504-D5378CD6291D}" srcOrd="6" destOrd="0" presId="urn:microsoft.com/office/officeart/2005/8/layout/StepDownProcess"/>
    <dgm:cxn modelId="{89654FE8-E638-2E4F-84ED-83BEE3F09961}" type="presParOf" srcId="{651A8C13-9EC4-684D-9504-D5378CD6291D}" destId="{342E038E-440B-7143-979C-D316607780DD}" srcOrd="0" destOrd="0" presId="urn:microsoft.com/office/officeart/2005/8/layout/StepDownProcess"/>
    <dgm:cxn modelId="{E39F5B6A-92C9-FD4F-9183-408B020FABFF}" type="presParOf" srcId="{651A8C13-9EC4-684D-9504-D5378CD6291D}" destId="{476A39DB-EA63-FA4B-864B-BB4A94ECA68B}"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3EA93-3864-8B4A-A7E9-23853F77952B}">
      <dsp:nvSpPr>
        <dsp:cNvPr id="0" name=""/>
        <dsp:cNvSpPr/>
      </dsp:nvSpPr>
      <dsp:spPr>
        <a:xfrm rot="5400000">
          <a:off x="648624" y="1021160"/>
          <a:ext cx="896801" cy="1020976"/>
        </a:xfrm>
        <a:prstGeom prst="bentUpArrow">
          <a:avLst>
            <a:gd name="adj1" fmla="val 32840"/>
            <a:gd name="adj2" fmla="val 25000"/>
            <a:gd name="adj3" fmla="val 3578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sp>
    <dsp:sp modelId="{9AE296F7-D23D-4F42-85BB-AD914D56A8F1}">
      <dsp:nvSpPr>
        <dsp:cNvPr id="0" name=""/>
        <dsp:cNvSpPr/>
      </dsp:nvSpPr>
      <dsp:spPr>
        <a:xfrm>
          <a:off x="68173" y="99984"/>
          <a:ext cx="1509685" cy="1056730"/>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Elicit</a:t>
          </a:r>
          <a:endParaRPr lang="en-US" sz="2200" kern="1200" dirty="0"/>
        </a:p>
      </dsp:txBody>
      <dsp:txXfrm>
        <a:off x="119768" y="151579"/>
        <a:ext cx="1406495" cy="953540"/>
      </dsp:txXfrm>
    </dsp:sp>
    <dsp:sp modelId="{56A43BDD-D6BA-3D4C-AEBB-BFA89302826C}">
      <dsp:nvSpPr>
        <dsp:cNvPr id="0" name=""/>
        <dsp:cNvSpPr/>
      </dsp:nvSpPr>
      <dsp:spPr>
        <a:xfrm>
          <a:off x="1920715" y="127822"/>
          <a:ext cx="1098001" cy="854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Char char="••"/>
          </a:pPr>
          <a:endParaRPr lang="en-US" sz="1700" kern="1200" dirty="0"/>
        </a:p>
      </dsp:txBody>
      <dsp:txXfrm>
        <a:off x="1920715" y="127822"/>
        <a:ext cx="1098001" cy="854096"/>
      </dsp:txXfrm>
    </dsp:sp>
    <dsp:sp modelId="{E2F59A9F-8858-C34A-BEC7-0182BBF23228}">
      <dsp:nvSpPr>
        <dsp:cNvPr id="0" name=""/>
        <dsp:cNvSpPr/>
      </dsp:nvSpPr>
      <dsp:spPr>
        <a:xfrm rot="5400000">
          <a:off x="1900314" y="2208218"/>
          <a:ext cx="896801" cy="1020976"/>
        </a:xfrm>
        <a:prstGeom prst="bentUpArrow">
          <a:avLst>
            <a:gd name="adj1" fmla="val 32840"/>
            <a:gd name="adj2" fmla="val 25000"/>
            <a:gd name="adj3" fmla="val 3578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sp>
    <dsp:sp modelId="{41070F85-119A-7D46-9137-9153988A77B7}">
      <dsp:nvSpPr>
        <dsp:cNvPr id="0" name=""/>
        <dsp:cNvSpPr/>
      </dsp:nvSpPr>
      <dsp:spPr>
        <a:xfrm>
          <a:off x="1662712" y="1214096"/>
          <a:ext cx="1509685" cy="1056730"/>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Analyze</a:t>
          </a:r>
          <a:endParaRPr lang="en-US" sz="2200" kern="1200" dirty="0"/>
        </a:p>
      </dsp:txBody>
      <dsp:txXfrm>
        <a:off x="1714307" y="1265691"/>
        <a:ext cx="1406495" cy="953540"/>
      </dsp:txXfrm>
    </dsp:sp>
    <dsp:sp modelId="{AE5A0C35-4BA2-264A-8365-91D806D20BC3}">
      <dsp:nvSpPr>
        <dsp:cNvPr id="0" name=""/>
        <dsp:cNvSpPr/>
      </dsp:nvSpPr>
      <dsp:spPr>
        <a:xfrm>
          <a:off x="3172405" y="1314879"/>
          <a:ext cx="1098001" cy="854096"/>
        </a:xfrm>
        <a:prstGeom prst="rect">
          <a:avLst/>
        </a:prstGeom>
        <a:noFill/>
        <a:ln>
          <a:noFill/>
        </a:ln>
        <a:effectLst/>
      </dsp:spPr>
      <dsp:style>
        <a:lnRef idx="0">
          <a:scrgbClr r="0" g="0" b="0"/>
        </a:lnRef>
        <a:fillRef idx="0">
          <a:scrgbClr r="0" g="0" b="0"/>
        </a:fillRef>
        <a:effectRef idx="0">
          <a:scrgbClr r="0" g="0" b="0"/>
        </a:effectRef>
        <a:fontRef idx="minor"/>
      </dsp:style>
    </dsp:sp>
    <dsp:sp modelId="{712EFE8C-B926-9B47-BFA8-E01016100C37}">
      <dsp:nvSpPr>
        <dsp:cNvPr id="0" name=""/>
        <dsp:cNvSpPr/>
      </dsp:nvSpPr>
      <dsp:spPr>
        <a:xfrm rot="5400000">
          <a:off x="3152003" y="3395275"/>
          <a:ext cx="896801" cy="1020976"/>
        </a:xfrm>
        <a:prstGeom prst="bentUpArrow">
          <a:avLst>
            <a:gd name="adj1" fmla="val 32840"/>
            <a:gd name="adj2" fmla="val 25000"/>
            <a:gd name="adj3" fmla="val 3578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sp>
    <dsp:sp modelId="{8F76B6D5-E1C7-3B4F-9431-47E5309B9AB7}">
      <dsp:nvSpPr>
        <dsp:cNvPr id="0" name=""/>
        <dsp:cNvSpPr/>
      </dsp:nvSpPr>
      <dsp:spPr>
        <a:xfrm>
          <a:off x="2914402" y="2401153"/>
          <a:ext cx="1509685" cy="1056730"/>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Document</a:t>
          </a:r>
          <a:endParaRPr lang="en-US" sz="2200" kern="1200" dirty="0"/>
        </a:p>
      </dsp:txBody>
      <dsp:txXfrm>
        <a:off x="2965997" y="2452748"/>
        <a:ext cx="1406495" cy="953540"/>
      </dsp:txXfrm>
    </dsp:sp>
    <dsp:sp modelId="{D8831A77-18C4-AD49-BF37-5938797CEA7B}">
      <dsp:nvSpPr>
        <dsp:cNvPr id="0" name=""/>
        <dsp:cNvSpPr/>
      </dsp:nvSpPr>
      <dsp:spPr>
        <a:xfrm>
          <a:off x="4424094" y="2501936"/>
          <a:ext cx="1098001" cy="854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Char char="••"/>
          </a:pPr>
          <a:endParaRPr lang="en-US" sz="1700" kern="1200" dirty="0"/>
        </a:p>
      </dsp:txBody>
      <dsp:txXfrm>
        <a:off x="4424094" y="2501936"/>
        <a:ext cx="1098001" cy="854096"/>
      </dsp:txXfrm>
    </dsp:sp>
    <dsp:sp modelId="{342E038E-440B-7143-979C-D316607780DD}">
      <dsp:nvSpPr>
        <dsp:cNvPr id="0" name=""/>
        <dsp:cNvSpPr/>
      </dsp:nvSpPr>
      <dsp:spPr>
        <a:xfrm>
          <a:off x="4166091" y="3588210"/>
          <a:ext cx="1509685" cy="1056730"/>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Verify</a:t>
          </a:r>
          <a:endParaRPr lang="en-US" sz="2200" kern="1200" dirty="0"/>
        </a:p>
      </dsp:txBody>
      <dsp:txXfrm>
        <a:off x="4217686" y="3639805"/>
        <a:ext cx="1406495" cy="953540"/>
      </dsp:txXfrm>
    </dsp:sp>
    <dsp:sp modelId="{476A39DB-EA63-FA4B-864B-BB4A94ECA68B}">
      <dsp:nvSpPr>
        <dsp:cNvPr id="0" name=""/>
        <dsp:cNvSpPr/>
      </dsp:nvSpPr>
      <dsp:spPr>
        <a:xfrm>
          <a:off x="5675784" y="3688993"/>
          <a:ext cx="1098001" cy="854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endParaRPr lang="en-US" sz="2800" kern="1200" dirty="0"/>
        </a:p>
      </dsp:txBody>
      <dsp:txXfrm>
        <a:off x="5675784" y="3688993"/>
        <a:ext cx="1098001" cy="854096"/>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808DC025-7D65-6B44-B00A-E55C534F13A5}" type="slidenum">
              <a:rPr lang="en-US"/>
              <a:pPr/>
              <a:t>‹#›</a:t>
            </a:fld>
            <a:endParaRPr lang="en-US"/>
          </a:p>
        </p:txBody>
      </p:sp>
    </p:spTree>
    <p:extLst>
      <p:ext uri="{BB962C8B-B14F-4D97-AF65-F5344CB8AC3E}">
        <p14:creationId xmlns:p14="http://schemas.microsoft.com/office/powerpoint/2010/main" val="3257141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502AC2-EFBE-5C48-A7A1-9AB5E5877C99}" type="slidenum">
              <a:rPr lang="en-US"/>
              <a:pPr/>
              <a:t>1</a:t>
            </a:fld>
            <a:endParaRPr lang="en-US"/>
          </a:p>
        </p:txBody>
      </p:sp>
      <p:sp>
        <p:nvSpPr>
          <p:cNvPr id="102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C02BDA-C11E-7949-9E5F-8DD8A483FBCF}" type="slidenum">
              <a:rPr lang="en-US"/>
              <a:pPr/>
              <a:t>2</a:t>
            </a:fld>
            <a:endParaRPr lang="en-US"/>
          </a:p>
        </p:txBody>
      </p:sp>
      <p:sp>
        <p:nvSpPr>
          <p:cNvPr id="112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C1ABB8-73E4-114F-A107-5256FB199248}" type="slidenum">
              <a:rPr lang="en-US"/>
              <a:pPr/>
              <a:t>4</a:t>
            </a:fld>
            <a:endParaRPr lang="en-US"/>
          </a:p>
        </p:txBody>
      </p:sp>
      <p:sp>
        <p:nvSpPr>
          <p:cNvPr id="122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389C7B-CDE3-4943-8B50-378CAD57C4DF}" type="slidenum">
              <a:rPr lang="en-US"/>
              <a:pPr/>
              <a:t>9</a:t>
            </a:fld>
            <a:endParaRPr lang="en-US"/>
          </a:p>
        </p:txBody>
      </p:sp>
      <p:sp>
        <p:nvSpPr>
          <p:cNvPr id="4098"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31060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2392828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1750386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1638257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1200564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814378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3084052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4046132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1170687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20233990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231485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1982264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17700730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17205053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15806573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8618480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2018419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25259162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19709709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16419872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11919387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260791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16505071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11316022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20091897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25505144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22450137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34419054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31519615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19212400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23756703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27331197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104660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17347731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2600353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10774661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21242177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5107034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21431161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11788224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4139271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27017751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10508664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3425798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41610024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206788791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21576574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3734499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3222555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23345051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22511518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30327519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13369321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428379037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388215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75315184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39117985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120102664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35249027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320395647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14309398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20912773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12077413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27568977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364582912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392310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239915053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17883053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23332650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24626618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28204400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24254963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320962293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130963781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144716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1020189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8346125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jpe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1.jpe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3" Type="http://schemas.openxmlformats.org/officeDocument/2006/relationships/image" Target="../media/image1.jpeg"/><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3" Type="http://schemas.openxmlformats.org/officeDocument/2006/relationships/image" Target="../media/image1.jpeg"/><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3" Type="http://schemas.openxmlformats.org/officeDocument/2006/relationships/image" Target="../media/image1.jpeg"/><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solidFill>
                  <a:srgbClr val="D0D0D0"/>
                </a:solidFill>
                <a:latin typeface="Calibri" charset="0"/>
              </a:rPr>
              <a:t>TEAM</a:t>
            </a:r>
            <a:r>
              <a:rPr lang="en-US" sz="1600">
                <a:latin typeface="Calibri" charset="0"/>
              </a:rPr>
              <a:t>             </a:t>
            </a:r>
            <a:r>
              <a:rPr lang="en-US" sz="1600">
                <a:solidFill>
                  <a:srgbClr val="D0D0D0"/>
                </a:solidFill>
                <a:latin typeface="Calibri" charset="0"/>
              </a:rPr>
              <a:t>PROJECT             PROGRESS             </a:t>
            </a:r>
            <a:r>
              <a:rPr lang="en-US" sz="1600">
                <a:latin typeface="Calibri" charset="0"/>
              </a:rPr>
              <a:t>APPROACH</a:t>
            </a:r>
            <a:r>
              <a:rPr lang="en-US" sz="1600">
                <a:solidFill>
                  <a:srgbClr val="D0D0D0"/>
                </a:solidFill>
                <a:latin typeface="Calibri" charset="0"/>
              </a:rPr>
              <a:t>             LESSONS             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AutoShape 38"/>
          <p:cNvSpPr>
            <a:spLocks noChangeArrowheads="1"/>
          </p:cNvSpPr>
          <p:nvPr/>
        </p:nvSpPr>
        <p:spPr bwMode="auto">
          <a:xfrm flipV="1">
            <a:off x="4267200" y="762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
        <p:nvSpPr>
          <p:cNvPr id="1063" name="AutoShape 39"/>
          <p:cNvSpPr>
            <a:spLocks noChangeArrowheads="1"/>
          </p:cNvSpPr>
          <p:nvPr/>
        </p:nvSpPr>
        <p:spPr bwMode="auto">
          <a:xfrm flipH="1">
            <a:off x="5715000" y="2286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solidFill>
                  <a:srgbClr val="D0D0D0"/>
                </a:solidFill>
                <a:latin typeface="Calibri" charset="0"/>
              </a:rPr>
              <a:t>TEAM</a:t>
            </a:r>
            <a:r>
              <a:rPr lang="en-US" sz="1600">
                <a:latin typeface="Calibri" charset="0"/>
              </a:rPr>
              <a:t>             </a:t>
            </a:r>
            <a:r>
              <a:rPr lang="en-US" sz="1600">
                <a:solidFill>
                  <a:srgbClr val="D0D0D0"/>
                </a:solidFill>
                <a:latin typeface="Calibri" charset="0"/>
              </a:rPr>
              <a:t>PROJECT             PROGRESS             APPROACH             LESSONS             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latin typeface="Calibri" charset="0"/>
              </a:rPr>
              <a:t>TEAM             </a:t>
            </a:r>
            <a:r>
              <a:rPr lang="en-US" sz="1600">
                <a:solidFill>
                  <a:srgbClr val="D0D0D0"/>
                </a:solidFill>
                <a:latin typeface="Calibri" charset="0"/>
              </a:rPr>
              <a:t>PROJECT             PROGRESS             APPROACH             LESSONS             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AutoShape 38"/>
          <p:cNvSpPr>
            <a:spLocks noChangeArrowheads="1"/>
          </p:cNvSpPr>
          <p:nvPr/>
        </p:nvSpPr>
        <p:spPr bwMode="auto">
          <a:xfrm>
            <a:off x="457200" y="2286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
        <p:nvSpPr>
          <p:cNvPr id="1063" name="AutoShape 39"/>
          <p:cNvSpPr>
            <a:spLocks noChangeArrowheads="1"/>
          </p:cNvSpPr>
          <p:nvPr/>
        </p:nvSpPr>
        <p:spPr bwMode="auto">
          <a:xfrm flipH="1" flipV="1">
            <a:off x="1295400" y="762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solidFill>
                  <a:srgbClr val="D0D0D0"/>
                </a:solidFill>
                <a:latin typeface="Calibri" charset="0"/>
              </a:rPr>
              <a:t>TEAM</a:t>
            </a:r>
            <a:r>
              <a:rPr lang="en-US" sz="1600">
                <a:latin typeface="Calibri" charset="0"/>
              </a:rPr>
              <a:t>             PROJECT</a:t>
            </a:r>
            <a:r>
              <a:rPr lang="en-US" sz="1600">
                <a:solidFill>
                  <a:srgbClr val="D0D0D0"/>
                </a:solidFill>
                <a:latin typeface="Calibri" charset="0"/>
              </a:rPr>
              <a:t>             PROGRESS             APPROACH             LESSONS             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AutoShape 38"/>
          <p:cNvSpPr>
            <a:spLocks noChangeArrowheads="1"/>
          </p:cNvSpPr>
          <p:nvPr/>
        </p:nvSpPr>
        <p:spPr bwMode="auto">
          <a:xfrm flipV="1">
            <a:off x="1447800" y="762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
        <p:nvSpPr>
          <p:cNvPr id="1063" name="AutoShape 39"/>
          <p:cNvSpPr>
            <a:spLocks noChangeArrowheads="1"/>
          </p:cNvSpPr>
          <p:nvPr/>
        </p:nvSpPr>
        <p:spPr bwMode="auto">
          <a:xfrm flipH="1">
            <a:off x="2667000" y="2286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solidFill>
                  <a:srgbClr val="D0D0D0"/>
                </a:solidFill>
                <a:latin typeface="Calibri" charset="0"/>
              </a:rPr>
              <a:t>TEAM</a:t>
            </a:r>
            <a:r>
              <a:rPr lang="en-US" sz="1600">
                <a:latin typeface="Calibri" charset="0"/>
              </a:rPr>
              <a:t>             </a:t>
            </a:r>
            <a:r>
              <a:rPr lang="en-US" sz="1600">
                <a:solidFill>
                  <a:srgbClr val="D0D0D0"/>
                </a:solidFill>
                <a:latin typeface="Calibri" charset="0"/>
              </a:rPr>
              <a:t>PROJECT             </a:t>
            </a:r>
            <a:r>
              <a:rPr lang="en-US" sz="1600">
                <a:latin typeface="Calibri" charset="0"/>
              </a:rPr>
              <a:t>PROGRESS</a:t>
            </a:r>
            <a:r>
              <a:rPr lang="en-US" sz="1600">
                <a:solidFill>
                  <a:srgbClr val="D0D0D0"/>
                </a:solidFill>
                <a:latin typeface="Calibri" charset="0"/>
              </a:rPr>
              <a:t>             APPROACH             LESSONS             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AutoShape 38"/>
          <p:cNvSpPr>
            <a:spLocks noChangeArrowheads="1"/>
          </p:cNvSpPr>
          <p:nvPr/>
        </p:nvSpPr>
        <p:spPr bwMode="auto">
          <a:xfrm>
            <a:off x="2819400" y="2286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
        <p:nvSpPr>
          <p:cNvPr id="1063" name="AutoShape 39"/>
          <p:cNvSpPr>
            <a:spLocks noChangeArrowheads="1"/>
          </p:cNvSpPr>
          <p:nvPr/>
        </p:nvSpPr>
        <p:spPr bwMode="auto">
          <a:xfrm flipH="1" flipV="1">
            <a:off x="4114800" y="762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solidFill>
                  <a:srgbClr val="D0D0D0"/>
                </a:solidFill>
                <a:latin typeface="Calibri" charset="0"/>
              </a:rPr>
              <a:t>TEAM</a:t>
            </a:r>
            <a:r>
              <a:rPr lang="en-US" sz="1600">
                <a:latin typeface="Calibri" charset="0"/>
              </a:rPr>
              <a:t>             </a:t>
            </a:r>
            <a:r>
              <a:rPr lang="en-US" sz="1600">
                <a:solidFill>
                  <a:srgbClr val="D0D0D0"/>
                </a:solidFill>
                <a:latin typeface="Calibri" charset="0"/>
              </a:rPr>
              <a:t>PROJECT             PROGRESS             APPROACH             </a:t>
            </a:r>
            <a:r>
              <a:rPr lang="en-US" sz="1600">
                <a:latin typeface="Calibri" charset="0"/>
              </a:rPr>
              <a:t>LESSONS</a:t>
            </a:r>
            <a:r>
              <a:rPr lang="en-US" sz="1600">
                <a:solidFill>
                  <a:srgbClr val="D0D0D0"/>
                </a:solidFill>
                <a:latin typeface="Calibri" charset="0"/>
              </a:rPr>
              <a:t>             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AutoShape 38"/>
          <p:cNvSpPr>
            <a:spLocks noChangeArrowheads="1"/>
          </p:cNvSpPr>
          <p:nvPr/>
        </p:nvSpPr>
        <p:spPr bwMode="auto">
          <a:xfrm>
            <a:off x="5867400" y="2286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
        <p:nvSpPr>
          <p:cNvPr id="1063" name="AutoShape 39"/>
          <p:cNvSpPr>
            <a:spLocks noChangeArrowheads="1"/>
          </p:cNvSpPr>
          <p:nvPr/>
        </p:nvSpPr>
        <p:spPr bwMode="auto">
          <a:xfrm flipH="1" flipV="1">
            <a:off x="7010400" y="762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solidFill>
                  <a:srgbClr val="D0D0D0"/>
                </a:solidFill>
                <a:latin typeface="Calibri" charset="0"/>
              </a:rPr>
              <a:t>TEAM</a:t>
            </a:r>
            <a:r>
              <a:rPr lang="en-US" sz="1600">
                <a:latin typeface="Calibri" charset="0"/>
              </a:rPr>
              <a:t>             </a:t>
            </a:r>
            <a:r>
              <a:rPr lang="en-US" sz="1600">
                <a:solidFill>
                  <a:srgbClr val="D0D0D0"/>
                </a:solidFill>
                <a:latin typeface="Calibri" charset="0"/>
              </a:rPr>
              <a:t>PROJECT             PROGRESS             APPROACH             LESSONS             </a:t>
            </a:r>
            <a:r>
              <a:rPr lang="en-US" sz="1600">
                <a:latin typeface="Calibri" charset="0"/>
              </a:rPr>
              <a:t>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AutoShape 38"/>
          <p:cNvSpPr>
            <a:spLocks noChangeArrowheads="1"/>
          </p:cNvSpPr>
          <p:nvPr/>
        </p:nvSpPr>
        <p:spPr bwMode="auto">
          <a:xfrm flipV="1">
            <a:off x="7162800" y="762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
        <p:nvSpPr>
          <p:cNvPr id="1063" name="AutoShape 39"/>
          <p:cNvSpPr>
            <a:spLocks noChangeArrowheads="1"/>
          </p:cNvSpPr>
          <p:nvPr/>
        </p:nvSpPr>
        <p:spPr bwMode="auto">
          <a:xfrm flipH="1">
            <a:off x="8534400" y="2286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35.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7.png"/><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Spring 2012 </a:t>
            </a:r>
            <a:r>
              <a:rPr lang="en-US" dirty="0" smtClean="0"/>
              <a:t>EOSP </a:t>
            </a:r>
            <a:r>
              <a:rPr lang="en-US" dirty="0"/>
              <a:t>Agenda</a:t>
            </a:r>
          </a:p>
        </p:txBody>
      </p:sp>
      <p:sp>
        <p:nvSpPr>
          <p:cNvPr id="3075" name="Rectangle 3"/>
          <p:cNvSpPr>
            <a:spLocks noGrp="1" noChangeArrowheads="1"/>
          </p:cNvSpPr>
          <p:nvPr>
            <p:ph idx="1"/>
          </p:nvPr>
        </p:nvSpPr>
        <p:spPr/>
        <p:txBody>
          <a:bodyPr/>
          <a:lstStyle/>
          <a:p>
            <a:r>
              <a:rPr lang="en-US" dirty="0"/>
              <a:t>Team</a:t>
            </a:r>
          </a:p>
          <a:p>
            <a:r>
              <a:rPr lang="en-US" dirty="0"/>
              <a:t>Project</a:t>
            </a:r>
          </a:p>
          <a:p>
            <a:r>
              <a:rPr lang="en-US" dirty="0"/>
              <a:t>Progress</a:t>
            </a:r>
          </a:p>
          <a:p>
            <a:r>
              <a:rPr lang="en-US" dirty="0"/>
              <a:t>Approach</a:t>
            </a:r>
          </a:p>
          <a:p>
            <a:r>
              <a:rPr lang="en-US" dirty="0"/>
              <a:t>Lessons</a:t>
            </a:r>
          </a:p>
          <a:p>
            <a:r>
              <a:rPr lang="en-US" dirty="0"/>
              <a:t>Roadmap</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Requirements Management</a:t>
            </a:r>
          </a:p>
          <a:p>
            <a:r>
              <a:rPr lang="en-US" dirty="0" smtClean="0">
                <a:solidFill>
                  <a:schemeClr val="bg2"/>
                </a:solidFill>
              </a:rPr>
              <a:t>Architecture Design</a:t>
            </a:r>
          </a:p>
          <a:p>
            <a:r>
              <a:rPr lang="en-US" dirty="0" smtClean="0">
                <a:solidFill>
                  <a:schemeClr val="bg2"/>
                </a:solidFill>
              </a:rPr>
              <a:t>Process and Operations</a:t>
            </a:r>
          </a:p>
          <a:p>
            <a:r>
              <a:rPr lang="en-US" dirty="0" smtClean="0">
                <a:solidFill>
                  <a:schemeClr val="bg2"/>
                </a:solidFill>
              </a:rPr>
              <a:t>Planning and Tracking</a:t>
            </a:r>
          </a:p>
          <a:p>
            <a:r>
              <a:rPr lang="en-US" dirty="0" smtClean="0">
                <a:solidFill>
                  <a:schemeClr val="bg2"/>
                </a:solidFill>
              </a:rPr>
              <a:t>Quality Assurance</a:t>
            </a:r>
          </a:p>
          <a:p>
            <a:r>
              <a:rPr lang="en-US" dirty="0" smtClean="0">
                <a:solidFill>
                  <a:schemeClr val="bg2"/>
                </a:solidFill>
              </a:rPr>
              <a:t>Risk Management</a:t>
            </a:r>
            <a:endParaRPr lang="en-US" dirty="0">
              <a:solidFill>
                <a:schemeClr val="bg2"/>
              </a:solidFill>
            </a:endParaRPr>
          </a:p>
        </p:txBody>
      </p:sp>
      <p:sp>
        <p:nvSpPr>
          <p:cNvPr id="4" name="TextBox 12"/>
          <p:cNvSpPr txBox="1">
            <a:spLocks noChangeArrowheads="1"/>
          </p:cNvSpPr>
          <p:nvPr/>
        </p:nvSpPr>
        <p:spPr bwMode="auto">
          <a:xfrm>
            <a:off x="5638800" y="457200"/>
            <a:ext cx="34004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b="1" dirty="0" smtClean="0">
                <a:latin typeface="Calibri"/>
                <a:cs typeface="Calibri"/>
              </a:rPr>
              <a:t>Problem</a:t>
            </a:r>
            <a:r>
              <a:rPr lang="en-US" sz="1600" dirty="0" smtClean="0">
                <a:latin typeface="Calibri"/>
                <a:cs typeface="Calibri"/>
              </a:rPr>
              <a:t> </a:t>
            </a:r>
            <a:r>
              <a:rPr lang="en-US" sz="1600" dirty="0">
                <a:latin typeface="Calibri"/>
                <a:cs typeface="Calibri"/>
              </a:rPr>
              <a:t>/ Operations / Planning / Risk</a:t>
            </a:r>
          </a:p>
        </p:txBody>
      </p:sp>
    </p:spTree>
    <p:extLst>
      <p:ext uri="{BB962C8B-B14F-4D97-AF65-F5344CB8AC3E}">
        <p14:creationId xmlns:p14="http://schemas.microsoft.com/office/powerpoint/2010/main" val="233447518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Strategy</a:t>
            </a:r>
            <a:endParaRPr lang="en-US" dirty="0"/>
          </a:p>
        </p:txBody>
      </p:sp>
      <p:graphicFrame>
        <p:nvGraphicFramePr>
          <p:cNvPr id="4" name="Diagram 3"/>
          <p:cNvGraphicFramePr/>
          <p:nvPr>
            <p:extLst>
              <p:ext uri="{D42A27DB-BD31-4B8C-83A1-F6EECF244321}">
                <p14:modId xmlns:p14="http://schemas.microsoft.com/office/powerpoint/2010/main" val="908541550"/>
              </p:ext>
            </p:extLst>
          </p:nvPr>
        </p:nvGraphicFramePr>
        <p:xfrm>
          <a:off x="457200" y="1424020"/>
          <a:ext cx="8602577" cy="4671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2"/>
          <p:cNvSpPr txBox="1">
            <a:spLocks noChangeArrowheads="1"/>
          </p:cNvSpPr>
          <p:nvPr/>
        </p:nvSpPr>
        <p:spPr bwMode="auto">
          <a:xfrm>
            <a:off x="2362200" y="1524000"/>
            <a:ext cx="4019049" cy="97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marL="285750" indent="-285750" eaLnBrk="1" hangingPunct="1">
              <a:lnSpc>
                <a:spcPct val="60000"/>
              </a:lnSpc>
              <a:spcBef>
                <a:spcPct val="50000"/>
              </a:spcBef>
              <a:buFont typeface="Arial"/>
              <a:buChar char="•"/>
            </a:pPr>
            <a:r>
              <a:rPr lang="en-US" dirty="0">
                <a:latin typeface="Calibri" charset="0"/>
              </a:rPr>
              <a:t>Operational requirements</a:t>
            </a:r>
          </a:p>
          <a:p>
            <a:pPr marL="285750" indent="-285750" eaLnBrk="1" hangingPunct="1">
              <a:lnSpc>
                <a:spcPct val="60000"/>
              </a:lnSpc>
              <a:spcBef>
                <a:spcPct val="50000"/>
              </a:spcBef>
              <a:buFont typeface="Arial"/>
              <a:buChar char="•"/>
            </a:pPr>
            <a:r>
              <a:rPr lang="en-US" dirty="0">
                <a:latin typeface="Calibri" charset="0"/>
              </a:rPr>
              <a:t>Business and technical constraints</a:t>
            </a:r>
          </a:p>
          <a:p>
            <a:pPr marL="285750" indent="-285750" eaLnBrk="1" hangingPunct="1">
              <a:lnSpc>
                <a:spcPct val="60000"/>
              </a:lnSpc>
              <a:spcBef>
                <a:spcPct val="50000"/>
              </a:spcBef>
              <a:buFont typeface="Arial"/>
              <a:buChar char="•"/>
            </a:pPr>
            <a:r>
              <a:rPr lang="en-US" dirty="0">
                <a:latin typeface="Calibri" charset="0"/>
              </a:rPr>
              <a:t>Quality </a:t>
            </a:r>
            <a:r>
              <a:rPr lang="en-US" dirty="0" smtClean="0">
                <a:latin typeface="Calibri" charset="0"/>
              </a:rPr>
              <a:t>attribute requirements</a:t>
            </a:r>
            <a:endParaRPr lang="en-US" dirty="0">
              <a:latin typeface="Calibri" charset="0"/>
            </a:endParaRPr>
          </a:p>
        </p:txBody>
      </p:sp>
      <p:sp>
        <p:nvSpPr>
          <p:cNvPr id="8" name="TextBox 2"/>
          <p:cNvSpPr txBox="1">
            <a:spLocks noChangeArrowheads="1"/>
          </p:cNvSpPr>
          <p:nvPr/>
        </p:nvSpPr>
        <p:spPr bwMode="auto">
          <a:xfrm>
            <a:off x="3962400" y="2667000"/>
            <a:ext cx="1402948" cy="97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marL="285750" indent="-285750" eaLnBrk="1" hangingPunct="1">
              <a:lnSpc>
                <a:spcPct val="60000"/>
              </a:lnSpc>
              <a:spcBef>
                <a:spcPct val="50000"/>
              </a:spcBef>
              <a:buFont typeface="Arial"/>
              <a:buChar char="•"/>
            </a:pPr>
            <a:r>
              <a:rPr lang="en-US" dirty="0" smtClean="0">
                <a:latin typeface="Calibri" charset="0"/>
              </a:rPr>
              <a:t>Clarify</a:t>
            </a:r>
            <a:endParaRPr lang="en-US" dirty="0">
              <a:latin typeface="Calibri" charset="0"/>
            </a:endParaRPr>
          </a:p>
          <a:p>
            <a:pPr marL="285750" indent="-285750" eaLnBrk="1" hangingPunct="1">
              <a:lnSpc>
                <a:spcPct val="60000"/>
              </a:lnSpc>
              <a:spcBef>
                <a:spcPct val="50000"/>
              </a:spcBef>
              <a:buFont typeface="Arial"/>
              <a:buChar char="•"/>
            </a:pPr>
            <a:r>
              <a:rPr lang="en-US" dirty="0" smtClean="0">
                <a:latin typeface="Calibri" charset="0"/>
              </a:rPr>
              <a:t>Prioritize</a:t>
            </a:r>
            <a:endParaRPr lang="en-US" dirty="0">
              <a:latin typeface="Calibri" charset="0"/>
            </a:endParaRPr>
          </a:p>
          <a:p>
            <a:pPr marL="285750" indent="-285750" eaLnBrk="1" hangingPunct="1">
              <a:lnSpc>
                <a:spcPct val="60000"/>
              </a:lnSpc>
              <a:spcBef>
                <a:spcPct val="50000"/>
              </a:spcBef>
              <a:buFont typeface="Arial"/>
              <a:buChar char="•"/>
            </a:pPr>
            <a:r>
              <a:rPr lang="en-US" dirty="0" smtClean="0">
                <a:latin typeface="Calibri" charset="0"/>
              </a:rPr>
              <a:t>Model</a:t>
            </a:r>
            <a:endParaRPr lang="en-US" dirty="0">
              <a:latin typeface="Calibri" charset="0"/>
            </a:endParaRPr>
          </a:p>
        </p:txBody>
      </p:sp>
      <p:sp>
        <p:nvSpPr>
          <p:cNvPr id="9" name="TextBox 2"/>
          <p:cNvSpPr txBox="1">
            <a:spLocks noChangeArrowheads="1"/>
          </p:cNvSpPr>
          <p:nvPr/>
        </p:nvSpPr>
        <p:spPr bwMode="auto">
          <a:xfrm>
            <a:off x="5075131" y="4012128"/>
            <a:ext cx="2342007" cy="63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marL="0" indent="0" algn="ctr" eaLnBrk="1" hangingPunct="1">
              <a:lnSpc>
                <a:spcPct val="60000"/>
              </a:lnSpc>
              <a:spcBef>
                <a:spcPct val="50000"/>
              </a:spcBef>
            </a:pPr>
            <a:r>
              <a:rPr lang="en-US" b="1" dirty="0" smtClean="0">
                <a:latin typeface="Calibri" charset="0"/>
              </a:rPr>
              <a:t>Architecture Drivers</a:t>
            </a:r>
          </a:p>
          <a:p>
            <a:pPr marL="0" indent="0" algn="ctr" eaLnBrk="1" hangingPunct="1">
              <a:lnSpc>
                <a:spcPct val="60000"/>
              </a:lnSpc>
              <a:spcBef>
                <a:spcPct val="50000"/>
              </a:spcBef>
            </a:pPr>
            <a:r>
              <a:rPr lang="en-US" b="1" dirty="0" smtClean="0">
                <a:latin typeface="Calibri" charset="0"/>
              </a:rPr>
              <a:t>Specification</a:t>
            </a:r>
            <a:endParaRPr lang="en-US" b="1" dirty="0">
              <a:latin typeface="Calibri" charset="0"/>
            </a:endParaRPr>
          </a:p>
        </p:txBody>
      </p:sp>
      <p:sp>
        <p:nvSpPr>
          <p:cNvPr id="10" name="TextBox 2"/>
          <p:cNvSpPr txBox="1">
            <a:spLocks noChangeArrowheads="1"/>
          </p:cNvSpPr>
          <p:nvPr/>
        </p:nvSpPr>
        <p:spPr bwMode="auto">
          <a:xfrm>
            <a:off x="6324600" y="5029200"/>
            <a:ext cx="2505814" cy="97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marL="285750" indent="-285750" eaLnBrk="1" hangingPunct="1">
              <a:lnSpc>
                <a:spcPct val="60000"/>
              </a:lnSpc>
              <a:spcBef>
                <a:spcPct val="50000"/>
              </a:spcBef>
              <a:buFont typeface="Arial"/>
              <a:buChar char="•"/>
            </a:pPr>
            <a:r>
              <a:rPr lang="en-US" dirty="0" smtClean="0">
                <a:latin typeface="Calibri" charset="0"/>
              </a:rPr>
              <a:t>Architecture Design</a:t>
            </a:r>
          </a:p>
          <a:p>
            <a:pPr marL="285750" indent="-285750" eaLnBrk="1" hangingPunct="1">
              <a:lnSpc>
                <a:spcPct val="60000"/>
              </a:lnSpc>
              <a:spcBef>
                <a:spcPct val="50000"/>
              </a:spcBef>
              <a:buFont typeface="Arial"/>
              <a:buChar char="•"/>
            </a:pPr>
            <a:r>
              <a:rPr lang="en-US" dirty="0" smtClean="0">
                <a:latin typeface="Calibri" charset="0"/>
              </a:rPr>
              <a:t>Experimentation</a:t>
            </a:r>
          </a:p>
          <a:p>
            <a:pPr marL="285750" indent="-285750" eaLnBrk="1" hangingPunct="1">
              <a:lnSpc>
                <a:spcPct val="60000"/>
              </a:lnSpc>
              <a:spcBef>
                <a:spcPct val="50000"/>
              </a:spcBef>
              <a:buFont typeface="Arial"/>
              <a:buChar char="•"/>
            </a:pPr>
            <a:r>
              <a:rPr lang="en-US" dirty="0" smtClean="0">
                <a:latin typeface="Calibri" charset="0"/>
              </a:rPr>
              <a:t>Usage Scenarios</a:t>
            </a:r>
            <a:endParaRPr lang="en-US" dirty="0">
              <a:latin typeface="Calibri" charset="0"/>
            </a:endParaRPr>
          </a:p>
        </p:txBody>
      </p:sp>
    </p:spTree>
    <p:extLst>
      <p:ext uri="{BB962C8B-B14F-4D97-AF65-F5344CB8AC3E}">
        <p14:creationId xmlns:p14="http://schemas.microsoft.com/office/powerpoint/2010/main" val="34620862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Architectural Drivers</a:t>
            </a:r>
            <a:endParaRPr lang="en-US" dirty="0"/>
          </a:p>
        </p:txBody>
      </p:sp>
      <p:sp>
        <p:nvSpPr>
          <p:cNvPr id="4" name="Content Placeholder 3"/>
          <p:cNvSpPr>
            <a:spLocks noGrp="1"/>
          </p:cNvSpPr>
          <p:nvPr>
            <p:ph sz="half" idx="1"/>
          </p:nvPr>
        </p:nvSpPr>
        <p:spPr>
          <a:xfrm>
            <a:off x="533400" y="1447800"/>
            <a:ext cx="4038600" cy="4114800"/>
          </a:xfrm>
        </p:spPr>
        <p:txBody>
          <a:bodyPr/>
          <a:lstStyle/>
          <a:p>
            <a:r>
              <a:rPr lang="en-US" sz="2000" dirty="0" smtClean="0"/>
              <a:t>High Priority Quality Attributes</a:t>
            </a:r>
          </a:p>
          <a:p>
            <a:pPr lvl="1"/>
            <a:r>
              <a:rPr lang="en-US" sz="1600" dirty="0" smtClean="0"/>
              <a:t>Scalability</a:t>
            </a:r>
          </a:p>
          <a:p>
            <a:pPr lvl="1"/>
            <a:r>
              <a:rPr lang="en-US" sz="1600" dirty="0" smtClean="0"/>
              <a:t>Protocol Extensibility</a:t>
            </a:r>
          </a:p>
          <a:p>
            <a:pPr lvl="1"/>
            <a:r>
              <a:rPr lang="en-US" sz="1600" dirty="0" smtClean="0"/>
              <a:t>Service Extensibility</a:t>
            </a:r>
          </a:p>
          <a:p>
            <a:r>
              <a:rPr lang="en-US" sz="2000" dirty="0" smtClean="0"/>
              <a:t>Medium Priority QA’s</a:t>
            </a:r>
          </a:p>
          <a:p>
            <a:pPr lvl="1"/>
            <a:r>
              <a:rPr lang="en-US" sz="1600" dirty="0" smtClean="0"/>
              <a:t>Performance (latency, throughput)</a:t>
            </a:r>
          </a:p>
          <a:p>
            <a:pPr lvl="1"/>
            <a:r>
              <a:rPr lang="en-US" sz="1600" dirty="0" smtClean="0"/>
              <a:t>Deployability </a:t>
            </a:r>
          </a:p>
          <a:p>
            <a:pPr lvl="1"/>
            <a:r>
              <a:rPr lang="en-US" sz="1600" dirty="0" smtClean="0"/>
              <a:t>Reliability (fault detection)</a:t>
            </a:r>
          </a:p>
          <a:p>
            <a:r>
              <a:rPr lang="en-US" sz="2000" dirty="0" smtClean="0"/>
              <a:t>Low Priority QA’s</a:t>
            </a:r>
          </a:p>
          <a:p>
            <a:pPr lvl="1"/>
            <a:r>
              <a:rPr lang="en-US" sz="1600" dirty="0" smtClean="0"/>
              <a:t>Security (confidentiality)</a:t>
            </a:r>
          </a:p>
          <a:p>
            <a:pPr lvl="1"/>
            <a:r>
              <a:rPr lang="en-US" sz="1600" dirty="0" smtClean="0"/>
              <a:t>Availability (recovery)</a:t>
            </a:r>
          </a:p>
          <a:p>
            <a:endParaRPr lang="en-US" sz="2000" dirty="0" smtClean="0"/>
          </a:p>
          <a:p>
            <a:pPr lvl="1"/>
            <a:endParaRPr lang="en-US" sz="1600" dirty="0" smtClean="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3720792358"/>
              </p:ext>
            </p:extLst>
          </p:nvPr>
        </p:nvGraphicFramePr>
        <p:xfrm>
          <a:off x="4648200" y="1447800"/>
          <a:ext cx="3962399" cy="1854200"/>
        </p:xfrm>
        <a:graphic>
          <a:graphicData uri="http://schemas.openxmlformats.org/drawingml/2006/table">
            <a:tbl>
              <a:tblPr firstRow="1" bandRow="1">
                <a:tableStyleId>{616DA210-FB5B-4158-B5E0-FEB733F419BA}</a:tableStyleId>
              </a:tblPr>
              <a:tblGrid>
                <a:gridCol w="2209800"/>
                <a:gridCol w="457200"/>
                <a:gridCol w="1295399"/>
              </a:tblGrid>
              <a:tr h="370840">
                <a:tc>
                  <a:txBody>
                    <a:bodyPr/>
                    <a:lstStyle/>
                    <a:p>
                      <a:r>
                        <a:rPr lang="en-US" dirty="0" smtClean="0"/>
                        <a:t>Category</a:t>
                      </a:r>
                      <a:endParaRPr lang="en-US" dirty="0"/>
                    </a:p>
                  </a:txBody>
                  <a:tcPr/>
                </a:tc>
                <a:tc>
                  <a:txBody>
                    <a:bodyPr/>
                    <a:lstStyle/>
                    <a:p>
                      <a:pPr algn="ctr"/>
                      <a:r>
                        <a:rPr lang="en-US" dirty="0" smtClean="0"/>
                        <a:t>#</a:t>
                      </a:r>
                      <a:endParaRPr lang="en-US" dirty="0"/>
                    </a:p>
                  </a:txBody>
                  <a:tcPr/>
                </a:tc>
                <a:tc>
                  <a:txBody>
                    <a:bodyPr/>
                    <a:lstStyle/>
                    <a:p>
                      <a:pPr algn="ctr"/>
                      <a:r>
                        <a:rPr lang="en-US" dirty="0" smtClean="0"/>
                        <a:t>Volatility</a:t>
                      </a:r>
                      <a:endParaRPr lang="en-US" dirty="0"/>
                    </a:p>
                  </a:txBody>
                  <a:tcPr/>
                </a:tc>
              </a:tr>
              <a:tr h="370840">
                <a:tc>
                  <a:txBody>
                    <a:bodyPr/>
                    <a:lstStyle/>
                    <a:p>
                      <a:r>
                        <a:rPr lang="en-US" dirty="0" smtClean="0"/>
                        <a:t>QA</a:t>
                      </a:r>
                      <a:r>
                        <a:rPr lang="en-US" baseline="0" dirty="0" smtClean="0"/>
                        <a:t> Scenarios</a:t>
                      </a:r>
                      <a:endParaRPr lang="en-US" dirty="0"/>
                    </a:p>
                  </a:txBody>
                  <a:tcPr/>
                </a:tc>
                <a:tc>
                  <a:txBody>
                    <a:bodyPr/>
                    <a:lstStyle/>
                    <a:p>
                      <a:pPr algn="ctr"/>
                      <a:r>
                        <a:rPr lang="en-US" dirty="0" smtClean="0"/>
                        <a:t>10</a:t>
                      </a:r>
                      <a:endParaRPr lang="en-US" dirty="0"/>
                    </a:p>
                  </a:txBody>
                  <a:tcPr/>
                </a:tc>
                <a:tc>
                  <a:txBody>
                    <a:bodyPr/>
                    <a:lstStyle/>
                    <a:p>
                      <a:endParaRPr lang="en-US" sz="1600" dirty="0"/>
                    </a:p>
                  </a:txBody>
                  <a:tcPr/>
                </a:tc>
              </a:tr>
              <a:tr h="370840">
                <a:tc>
                  <a:txBody>
                    <a:bodyPr/>
                    <a:lstStyle/>
                    <a:p>
                      <a:r>
                        <a:rPr lang="en-US" dirty="0" smtClean="0"/>
                        <a:t>Functional Use Cases</a:t>
                      </a:r>
                      <a:endParaRPr lang="en-US" dirty="0"/>
                    </a:p>
                  </a:txBody>
                  <a:tcPr/>
                </a:tc>
                <a:tc>
                  <a:txBody>
                    <a:bodyPr/>
                    <a:lstStyle/>
                    <a:p>
                      <a:pPr algn="ctr"/>
                      <a:r>
                        <a:rPr lang="en-US" dirty="0" smtClean="0"/>
                        <a:t>16</a:t>
                      </a:r>
                      <a:endParaRPr lang="en-US" dirty="0"/>
                    </a:p>
                  </a:txBody>
                  <a:tcPr/>
                </a:tc>
                <a:tc>
                  <a:txBody>
                    <a:bodyPr/>
                    <a:lstStyle/>
                    <a:p>
                      <a:endParaRPr lang="en-US" sz="1600" dirty="0"/>
                    </a:p>
                  </a:txBody>
                  <a:tcPr/>
                </a:tc>
              </a:tr>
              <a:tr h="370840">
                <a:tc>
                  <a:txBody>
                    <a:bodyPr/>
                    <a:lstStyle/>
                    <a:p>
                      <a:r>
                        <a:rPr lang="en-US" dirty="0" smtClean="0"/>
                        <a:t>Technical Constraints</a:t>
                      </a:r>
                      <a:endParaRPr lang="en-US" dirty="0"/>
                    </a:p>
                  </a:txBody>
                  <a:tcPr/>
                </a:tc>
                <a:tc>
                  <a:txBody>
                    <a:bodyPr/>
                    <a:lstStyle/>
                    <a:p>
                      <a:pPr algn="ctr"/>
                      <a:r>
                        <a:rPr lang="en-US" dirty="0" smtClean="0"/>
                        <a:t>11</a:t>
                      </a:r>
                      <a:endParaRPr lang="en-US" dirty="0"/>
                    </a:p>
                  </a:txBody>
                  <a:tcPr/>
                </a:tc>
                <a:tc>
                  <a:txBody>
                    <a:bodyPr/>
                    <a:lstStyle/>
                    <a:p>
                      <a:endParaRPr lang="en-US" sz="1600" dirty="0"/>
                    </a:p>
                  </a:txBody>
                  <a:tcPr/>
                </a:tc>
              </a:tr>
              <a:tr h="370840">
                <a:tc>
                  <a:txBody>
                    <a:bodyPr/>
                    <a:lstStyle/>
                    <a:p>
                      <a:r>
                        <a:rPr lang="en-US" dirty="0" smtClean="0"/>
                        <a:t>Business Constraints</a:t>
                      </a:r>
                      <a:endParaRPr lang="en-US" dirty="0"/>
                    </a:p>
                  </a:txBody>
                  <a:tcPr/>
                </a:tc>
                <a:tc>
                  <a:txBody>
                    <a:bodyPr/>
                    <a:lstStyle/>
                    <a:p>
                      <a:pPr algn="ctr"/>
                      <a:r>
                        <a:rPr lang="en-US" dirty="0" smtClean="0"/>
                        <a:t>9</a:t>
                      </a:r>
                      <a:endParaRPr lang="en-US" dirty="0"/>
                    </a:p>
                  </a:txBody>
                  <a:tcPr/>
                </a:tc>
                <a:tc>
                  <a:txBody>
                    <a:bodyPr/>
                    <a:lstStyle/>
                    <a:p>
                      <a:endParaRPr lang="en-US" sz="1600" dirty="0"/>
                    </a:p>
                  </a:txBody>
                  <a:tcPr/>
                </a:tc>
              </a:tr>
            </a:tbl>
          </a:graphicData>
        </a:graphic>
      </p:graphicFrame>
      <p:sp>
        <p:nvSpPr>
          <p:cNvPr id="7" name="Content Placeholder 3"/>
          <p:cNvSpPr txBox="1">
            <a:spLocks/>
          </p:cNvSpPr>
          <p:nvPr/>
        </p:nvSpPr>
        <p:spPr bwMode="auto">
          <a:xfrm>
            <a:off x="4648200" y="3352800"/>
            <a:ext cx="40386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ea typeface="+mn-ea"/>
              </a:defRPr>
            </a:lvl2pPr>
            <a:lvl3pPr marL="1143000" indent="-228600" algn="l" rtl="0" fontAlgn="base">
              <a:spcBef>
                <a:spcPct val="20000"/>
              </a:spcBef>
              <a:spcAft>
                <a:spcPct val="0"/>
              </a:spcAft>
              <a:buChar char="•"/>
              <a:defRPr sz="2000">
                <a:solidFill>
                  <a:schemeClr val="tx1"/>
                </a:solidFill>
                <a:latin typeface="+mn-lt"/>
                <a:ea typeface="+mn-ea"/>
              </a:defRPr>
            </a:lvl3pPr>
            <a:lvl4pPr marL="1600200" indent="-228600" algn="l" rtl="0" fontAlgn="base">
              <a:spcBef>
                <a:spcPct val="20000"/>
              </a:spcBef>
              <a:spcAft>
                <a:spcPct val="0"/>
              </a:spcAft>
              <a:buChar char="–"/>
              <a:defRPr sz="1800">
                <a:solidFill>
                  <a:schemeClr val="tx1"/>
                </a:solidFill>
                <a:latin typeface="+mn-lt"/>
                <a:ea typeface="+mn-ea"/>
              </a:defRPr>
            </a:lvl4pPr>
            <a:lvl5pPr marL="2057400" indent="-228600" algn="l" rtl="0" fontAlgn="base">
              <a:spcBef>
                <a:spcPct val="20000"/>
              </a:spcBef>
              <a:spcAft>
                <a:spcPct val="0"/>
              </a:spcAft>
              <a:buChar char="»"/>
              <a:defRPr sz="1800">
                <a:solidFill>
                  <a:schemeClr val="tx1"/>
                </a:solidFill>
                <a:latin typeface="+mn-lt"/>
                <a:ea typeface="+mn-ea"/>
              </a:defRPr>
            </a:lvl5pPr>
            <a:lvl6pPr marL="2514600" indent="-228600" algn="l" rtl="0" fontAlgn="base">
              <a:spcBef>
                <a:spcPct val="20000"/>
              </a:spcBef>
              <a:spcAft>
                <a:spcPct val="0"/>
              </a:spcAft>
              <a:buChar char="»"/>
              <a:defRPr sz="1800">
                <a:solidFill>
                  <a:schemeClr val="tx1"/>
                </a:solidFill>
                <a:latin typeface="+mn-lt"/>
                <a:ea typeface="+mn-ea"/>
              </a:defRPr>
            </a:lvl6pPr>
            <a:lvl7pPr marL="2971800" indent="-228600" algn="l" rtl="0" fontAlgn="base">
              <a:spcBef>
                <a:spcPct val="20000"/>
              </a:spcBef>
              <a:spcAft>
                <a:spcPct val="0"/>
              </a:spcAft>
              <a:buChar char="»"/>
              <a:defRPr sz="1800">
                <a:solidFill>
                  <a:schemeClr val="tx1"/>
                </a:solidFill>
                <a:latin typeface="+mn-lt"/>
                <a:ea typeface="+mn-ea"/>
              </a:defRPr>
            </a:lvl7pPr>
            <a:lvl8pPr marL="3429000" indent="-228600" algn="l" rtl="0" fontAlgn="base">
              <a:spcBef>
                <a:spcPct val="20000"/>
              </a:spcBef>
              <a:spcAft>
                <a:spcPct val="0"/>
              </a:spcAft>
              <a:buChar char="»"/>
              <a:defRPr sz="1800">
                <a:solidFill>
                  <a:schemeClr val="tx1"/>
                </a:solidFill>
                <a:latin typeface="+mn-lt"/>
                <a:ea typeface="+mn-ea"/>
              </a:defRPr>
            </a:lvl8pPr>
            <a:lvl9pPr marL="3886200" indent="-228600" algn="l" rtl="0" fontAlgn="base">
              <a:spcBef>
                <a:spcPct val="20000"/>
              </a:spcBef>
              <a:spcAft>
                <a:spcPct val="0"/>
              </a:spcAft>
              <a:buChar char="»"/>
              <a:defRPr sz="1800">
                <a:solidFill>
                  <a:schemeClr val="tx1"/>
                </a:solidFill>
                <a:latin typeface="+mn-lt"/>
                <a:ea typeface="+mn-ea"/>
              </a:defRPr>
            </a:lvl9pPr>
          </a:lstStyle>
          <a:p>
            <a:r>
              <a:rPr lang="en-US" sz="2000" dirty="0" smtClean="0"/>
              <a:t>Functional Requirements</a:t>
            </a:r>
          </a:p>
          <a:p>
            <a:pPr lvl="1"/>
            <a:r>
              <a:rPr lang="en-US" sz="1600" dirty="0" smtClean="0"/>
              <a:t>Core message exchange patterns</a:t>
            </a:r>
          </a:p>
          <a:p>
            <a:pPr lvl="1"/>
            <a:r>
              <a:rPr lang="en-US" sz="1600" dirty="0" smtClean="0"/>
              <a:t>OpenADR </a:t>
            </a:r>
            <a:r>
              <a:rPr lang="en-US" sz="1600" dirty="0" err="1" smtClean="0"/>
              <a:t>EiEvent</a:t>
            </a:r>
            <a:r>
              <a:rPr lang="en-US" sz="1600" dirty="0" smtClean="0"/>
              <a:t> service</a:t>
            </a:r>
          </a:p>
          <a:p>
            <a:pPr lvl="1"/>
            <a:r>
              <a:rPr lang="en-US" sz="1600" dirty="0" smtClean="0"/>
              <a:t>System configuration interface</a:t>
            </a:r>
          </a:p>
          <a:p>
            <a:pPr lvl="1"/>
            <a:r>
              <a:rPr lang="en-US" sz="1600" dirty="0" smtClean="0"/>
              <a:t>Front-end command and control</a:t>
            </a:r>
          </a:p>
          <a:p>
            <a:pPr lvl="1"/>
            <a:endParaRPr lang="en-US" sz="1600" dirty="0" smtClean="0"/>
          </a:p>
          <a:p>
            <a:pPr lvl="1"/>
            <a:endParaRPr lang="en-US" sz="1600" dirty="0" smtClean="0"/>
          </a:p>
          <a:p>
            <a:pPr lvl="1"/>
            <a:endParaRPr lang="en-US" sz="1600" dirty="0" smtClean="0"/>
          </a:p>
          <a:p>
            <a:pPr lvl="1"/>
            <a:endParaRPr lang="en-US" sz="1600" dirty="0" smtClean="0"/>
          </a:p>
        </p:txBody>
      </p:sp>
    </p:spTree>
    <p:extLst>
      <p:ext uri="{BB962C8B-B14F-4D97-AF65-F5344CB8AC3E}">
        <p14:creationId xmlns:p14="http://schemas.microsoft.com/office/powerpoint/2010/main" val="76655239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12109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80903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High-Priority Quality Attribute Scenarios</a:t>
            </a:r>
            <a:endParaRPr lang="en-US" dirty="0"/>
          </a:p>
        </p:txBody>
      </p:sp>
      <p:sp>
        <p:nvSpPr>
          <p:cNvPr id="3" name="Content Placeholder 2"/>
          <p:cNvSpPr>
            <a:spLocks noGrp="1"/>
          </p:cNvSpPr>
          <p:nvPr>
            <p:ph idx="1"/>
          </p:nvPr>
        </p:nvSpPr>
        <p:spPr/>
        <p:txBody>
          <a:bodyPr/>
          <a:lstStyle/>
          <a:p>
            <a:r>
              <a:rPr lang="en-US" b="1" dirty="0" smtClean="0"/>
              <a:t>QA01 Scalability</a:t>
            </a:r>
            <a:r>
              <a:rPr lang="en-US" dirty="0" smtClean="0"/>
              <a:t>: </a:t>
            </a:r>
            <a:r>
              <a:rPr lang="en-US" dirty="0"/>
              <a:t>As the number of VENs or end nodes in the DR network increases, the VTN utilization </a:t>
            </a:r>
            <a:r>
              <a:rPr lang="en-US" dirty="0" smtClean="0"/>
              <a:t>increases. </a:t>
            </a:r>
            <a:r>
              <a:rPr lang="en-US" dirty="0"/>
              <a:t>The VTN should be able </a:t>
            </a:r>
            <a:r>
              <a:rPr lang="en-US" dirty="0" smtClean="0"/>
              <a:t>to handle </a:t>
            </a:r>
            <a:r>
              <a:rPr lang="en-US" dirty="0"/>
              <a:t>this increased load with no degradation in </a:t>
            </a:r>
            <a:r>
              <a:rPr lang="en-US" dirty="0" smtClean="0"/>
              <a:t>throughput/latency and </a:t>
            </a:r>
            <a:r>
              <a:rPr lang="en-US" dirty="0"/>
              <a:t>no code-level modifications. </a:t>
            </a:r>
            <a:endParaRPr lang="en-US" dirty="0" smtClean="0"/>
          </a:p>
          <a:p>
            <a:r>
              <a:rPr lang="en-US" b="1" dirty="0" smtClean="0"/>
              <a:t>QA06 Protocol Extensibility</a:t>
            </a:r>
            <a:r>
              <a:rPr lang="en-US" dirty="0" smtClean="0"/>
              <a:t>: </a:t>
            </a:r>
            <a:r>
              <a:rPr lang="en-US" dirty="0"/>
              <a:t>An application vendor wants to support an additional transport protocol. The development effort for complying with the provided interfaces and adding support for a new protocol should not exceed one person-day. </a:t>
            </a:r>
            <a:endParaRPr lang="en-US" b="1" dirty="0" smtClean="0"/>
          </a:p>
          <a:p>
            <a:r>
              <a:rPr lang="en-US" b="1" dirty="0" smtClean="0"/>
              <a:t>QA07 Service Extensibility</a:t>
            </a:r>
            <a:r>
              <a:rPr lang="en-US" dirty="0" smtClean="0"/>
              <a:t>: </a:t>
            </a:r>
            <a:r>
              <a:rPr lang="en-US" dirty="0"/>
              <a:t>Services defined in the OpenADR 2.0 profile have changed (added, modified, or removed). The development effort for complying with the provided interfaces and adding support for a new service should not exceed one person-day. </a:t>
            </a:r>
            <a:endParaRPr lang="en-US" b="1" dirty="0"/>
          </a:p>
        </p:txBody>
      </p:sp>
    </p:spTree>
    <p:extLst>
      <p:ext uri="{BB962C8B-B14F-4D97-AF65-F5344CB8AC3E}">
        <p14:creationId xmlns:p14="http://schemas.microsoft.com/office/powerpoint/2010/main" val="146475260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Quality Attribute Scenarios</a:t>
            </a:r>
            <a:endParaRPr lang="en-US" dirty="0"/>
          </a:p>
        </p:txBody>
      </p:sp>
      <p:sp>
        <p:nvSpPr>
          <p:cNvPr id="3" name="Content Placeholder 2"/>
          <p:cNvSpPr>
            <a:spLocks noGrp="1"/>
          </p:cNvSpPr>
          <p:nvPr>
            <p:ph idx="1"/>
          </p:nvPr>
        </p:nvSpPr>
        <p:spPr/>
        <p:txBody>
          <a:bodyPr/>
          <a:lstStyle/>
          <a:p>
            <a:r>
              <a:rPr lang="en-US" b="1" dirty="0" smtClean="0"/>
              <a:t>QA03 Outbound Latency</a:t>
            </a:r>
            <a:r>
              <a:rPr lang="en-US" dirty="0" smtClean="0"/>
              <a:t>: </a:t>
            </a:r>
            <a:r>
              <a:rPr lang="en-US" dirty="0"/>
              <a:t>Outbound message latency is measured from the time an event is initiated from the Application Services tier to the time it exits the Transport Services tier. For any one message, the total outbound latency should not exceed 500ms. </a:t>
            </a:r>
            <a:endParaRPr lang="en-US" dirty="0" smtClean="0"/>
          </a:p>
          <a:p>
            <a:r>
              <a:rPr lang="en-US" b="1" dirty="0" smtClean="0"/>
              <a:t>QA04 Inbound Latency</a:t>
            </a:r>
            <a:r>
              <a:rPr lang="en-US" dirty="0" smtClean="0"/>
              <a:t>: </a:t>
            </a:r>
            <a:r>
              <a:rPr lang="en-US" dirty="0"/>
              <a:t>Inbound message latency is measured from the time a message or request is received by the Transport Services tier to the time it is processed by the Persistence Tier. For any one message, the total inbound latency should not exceed </a:t>
            </a:r>
            <a:r>
              <a:rPr lang="en-US" dirty="0" smtClean="0"/>
              <a:t>500ms. </a:t>
            </a:r>
            <a:endParaRPr lang="en-US" b="1" dirty="0" smtClean="0"/>
          </a:p>
          <a:p>
            <a:r>
              <a:rPr lang="en-US" b="1" dirty="0" smtClean="0"/>
              <a:t>QA05 Throughput</a:t>
            </a:r>
            <a:r>
              <a:rPr lang="en-US" dirty="0" smtClean="0"/>
              <a:t>: </a:t>
            </a:r>
            <a:r>
              <a:rPr lang="en-US" dirty="0"/>
              <a:t>For both inbound and outbound communication paths, the VTN should be able to process 200 messages per second. That is, when distributing events to VENs, the VTN should be able to sustain a burst throughput of 200 messages per second. When receiving asynchronous requests or responses from VENs, the VTN should be able to sustain 200 transactions per second. </a:t>
            </a:r>
            <a:endParaRPr lang="en-US" b="1" dirty="0"/>
          </a:p>
        </p:txBody>
      </p:sp>
    </p:spTree>
    <p:extLst>
      <p:ext uri="{BB962C8B-B14F-4D97-AF65-F5344CB8AC3E}">
        <p14:creationId xmlns:p14="http://schemas.microsoft.com/office/powerpoint/2010/main" val="251414862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Deployability Quality Attribute Scenarios</a:t>
            </a:r>
            <a:endParaRPr lang="en-US" dirty="0"/>
          </a:p>
        </p:txBody>
      </p:sp>
      <p:sp>
        <p:nvSpPr>
          <p:cNvPr id="3" name="Content Placeholder 2"/>
          <p:cNvSpPr>
            <a:spLocks noGrp="1"/>
          </p:cNvSpPr>
          <p:nvPr>
            <p:ph idx="1"/>
          </p:nvPr>
        </p:nvSpPr>
        <p:spPr/>
        <p:txBody>
          <a:bodyPr/>
          <a:lstStyle/>
          <a:p>
            <a:r>
              <a:rPr lang="en-US" b="1" dirty="0" smtClean="0"/>
              <a:t>QA10 Deployability</a:t>
            </a:r>
            <a:r>
              <a:rPr lang="en-US" dirty="0" smtClean="0"/>
              <a:t>: </a:t>
            </a:r>
            <a:r>
              <a:rPr lang="en-US" dirty="0"/>
              <a:t>An administrator, familiar with a public or private cloud infrastructure, should be able to launch </a:t>
            </a:r>
            <a:r>
              <a:rPr lang="en-US" dirty="0" smtClean="0"/>
              <a:t>a </a:t>
            </a:r>
            <a:r>
              <a:rPr lang="en-US" dirty="0"/>
              <a:t>VTN reference implementation and initiate a DR event in less than 20 minutes. </a:t>
            </a:r>
            <a:endParaRPr lang="en-US" dirty="0" smtClean="0"/>
          </a:p>
        </p:txBody>
      </p:sp>
    </p:spTree>
    <p:extLst>
      <p:ext uri="{BB962C8B-B14F-4D97-AF65-F5344CB8AC3E}">
        <p14:creationId xmlns:p14="http://schemas.microsoft.com/office/powerpoint/2010/main" val="320701454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Quality Attribute Scenarios</a:t>
            </a:r>
            <a:endParaRPr lang="en-US" dirty="0"/>
          </a:p>
        </p:txBody>
      </p:sp>
      <p:sp>
        <p:nvSpPr>
          <p:cNvPr id="3" name="Content Placeholder 2"/>
          <p:cNvSpPr>
            <a:spLocks noGrp="1"/>
          </p:cNvSpPr>
          <p:nvPr>
            <p:ph idx="1"/>
          </p:nvPr>
        </p:nvSpPr>
        <p:spPr/>
        <p:txBody>
          <a:bodyPr/>
          <a:lstStyle/>
          <a:p>
            <a:r>
              <a:rPr lang="en-US" b="1" dirty="0" smtClean="0"/>
              <a:t>QA14 Fault </a:t>
            </a:r>
            <a:r>
              <a:rPr lang="en-US" b="1" dirty="0"/>
              <a:t>Detection: </a:t>
            </a:r>
            <a:r>
              <a:rPr lang="en-US" dirty="0"/>
              <a:t>A fault occurs; faults have been defined using an appropriate fault model. The VTN detects the fault and notifies systems administrators within one minute using either Email or SMS. Fault information contains sufficient detail such that system administrators can take corrective action. </a:t>
            </a:r>
            <a:endParaRPr lang="en-US" dirty="0" smtClean="0"/>
          </a:p>
          <a:p>
            <a:r>
              <a:rPr lang="en-US" b="1" dirty="0" smtClean="0"/>
              <a:t>QA13 Failure Recovery: </a:t>
            </a:r>
            <a:r>
              <a:rPr lang="en-US" dirty="0" smtClean="0"/>
              <a:t>A </a:t>
            </a:r>
            <a:r>
              <a:rPr lang="en-US" dirty="0"/>
              <a:t>failure occurs; failures are traceable to a specific system fault. Manual recovery of any one module can be completed in less than 5 minutes. In the event of failure, no messages are lost in either the outbound or inbound message paths. </a:t>
            </a:r>
          </a:p>
        </p:txBody>
      </p:sp>
    </p:spTree>
    <p:extLst>
      <p:ext uri="{BB962C8B-B14F-4D97-AF65-F5344CB8AC3E}">
        <p14:creationId xmlns:p14="http://schemas.microsoft.com/office/powerpoint/2010/main" val="133035650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Quality Attribute Scenarios</a:t>
            </a:r>
            <a:endParaRPr lang="en-US" dirty="0"/>
          </a:p>
        </p:txBody>
      </p:sp>
      <p:sp>
        <p:nvSpPr>
          <p:cNvPr id="3" name="Content Placeholder 2"/>
          <p:cNvSpPr>
            <a:spLocks noGrp="1"/>
          </p:cNvSpPr>
          <p:nvPr>
            <p:ph idx="1"/>
          </p:nvPr>
        </p:nvSpPr>
        <p:spPr/>
        <p:txBody>
          <a:bodyPr/>
          <a:lstStyle/>
          <a:p>
            <a:r>
              <a:rPr lang="en-US" b="1" dirty="0" smtClean="0"/>
              <a:t>QA12 Security</a:t>
            </a:r>
            <a:r>
              <a:rPr lang="en-US" b="1" dirty="0"/>
              <a:t>: </a:t>
            </a:r>
            <a:r>
              <a:rPr lang="en-US" dirty="0"/>
              <a:t>An attacker wishes to disrupt or manipulate a DR network in order to interrupt commercial or industrial operations or potentially damage equipment. The VTN does not respond to any illegitimate requests from unrecognized VENs or rogue applications. </a:t>
            </a:r>
          </a:p>
          <a:p>
            <a:endParaRPr lang="en-US" dirty="0"/>
          </a:p>
        </p:txBody>
      </p:sp>
    </p:spTree>
    <p:extLst>
      <p:ext uri="{BB962C8B-B14F-4D97-AF65-F5344CB8AC3E}">
        <p14:creationId xmlns:p14="http://schemas.microsoft.com/office/powerpoint/2010/main" val="364789519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Argonauts Team</a:t>
            </a:r>
            <a:endParaRPr lang="en-US" dirty="0"/>
          </a:p>
        </p:txBody>
      </p:sp>
      <p:pic>
        <p:nvPicPr>
          <p:cNvPr id="4100" name="Picture 1" descr="Screen Shot 2011-12-13 at 8.42.29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048000"/>
            <a:ext cx="990600" cy="12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2" descr="Screen Shot 2011-12-13 at 8.42.20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676400"/>
            <a:ext cx="903288" cy="1043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9" descr="Screen Shot 2011-12-13 at 8.42.10 A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048000"/>
            <a:ext cx="9144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10" descr="Screen Shot 2011-12-13 at 8.42.01 AM.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08307" y="1676400"/>
            <a:ext cx="959094"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Box 2"/>
          <p:cNvSpPr txBox="1">
            <a:spLocks noChangeArrowheads="1"/>
          </p:cNvSpPr>
          <p:nvPr/>
        </p:nvSpPr>
        <p:spPr bwMode="auto">
          <a:xfrm>
            <a:off x="2209800" y="1676400"/>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dirty="0">
                <a:latin typeface="Calibri" charset="0"/>
              </a:rPr>
              <a:t>PLANNING MANAGER</a:t>
            </a:r>
            <a:endParaRPr lang="en-US" sz="2000" b="1" dirty="0">
              <a:latin typeface="Calibri" charset="0"/>
            </a:endParaRPr>
          </a:p>
          <a:p>
            <a:r>
              <a:rPr lang="en-US" sz="1600" dirty="0">
                <a:latin typeface="Calibri"/>
                <a:cs typeface="Calibri"/>
              </a:rPr>
              <a:t>Siddharth Subramanian</a:t>
            </a:r>
          </a:p>
        </p:txBody>
      </p:sp>
      <p:sp>
        <p:nvSpPr>
          <p:cNvPr id="4105" name="Line 9"/>
          <p:cNvSpPr>
            <a:spLocks noChangeShapeType="1"/>
          </p:cNvSpPr>
          <p:nvPr/>
        </p:nvSpPr>
        <p:spPr bwMode="auto">
          <a:xfrm>
            <a:off x="2209800" y="15240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6" name="Line 10"/>
          <p:cNvSpPr>
            <a:spLocks noChangeShapeType="1"/>
          </p:cNvSpPr>
          <p:nvPr/>
        </p:nvSpPr>
        <p:spPr bwMode="auto">
          <a:xfrm>
            <a:off x="1600200" y="16002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4107" name="Picture 12" descr="Screen Shot 2011-12-13 at 8.41.37 AM.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19201" y="4419599"/>
            <a:ext cx="914400" cy="1016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8" name="TextBox 2"/>
          <p:cNvSpPr txBox="1">
            <a:spLocks noChangeArrowheads="1"/>
          </p:cNvSpPr>
          <p:nvPr/>
        </p:nvSpPr>
        <p:spPr bwMode="auto">
          <a:xfrm>
            <a:off x="2209800" y="3048000"/>
            <a:ext cx="2667000"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dirty="0" smtClean="0">
                <a:latin typeface="Calibri" charset="0"/>
              </a:rPr>
              <a:t>TEAM LEAD</a:t>
            </a:r>
            <a:endParaRPr lang="en-US" sz="2000" b="1" dirty="0">
              <a:latin typeface="Calibri" charset="0"/>
            </a:endParaRPr>
          </a:p>
          <a:p>
            <a:pPr eaLnBrk="1" hangingPunct="1">
              <a:lnSpc>
                <a:spcPct val="60000"/>
              </a:lnSpc>
              <a:spcBef>
                <a:spcPct val="50000"/>
              </a:spcBef>
            </a:pPr>
            <a:r>
              <a:rPr lang="en-US" sz="1600" dirty="0" smtClean="0">
                <a:latin typeface="Calibri" charset="0"/>
              </a:rPr>
              <a:t>Rui Li</a:t>
            </a:r>
            <a:endParaRPr lang="en-US" sz="1600" dirty="0">
              <a:latin typeface="Calibri" charset="0"/>
            </a:endParaRPr>
          </a:p>
        </p:txBody>
      </p:sp>
      <p:sp>
        <p:nvSpPr>
          <p:cNvPr id="4109" name="Line 13"/>
          <p:cNvSpPr>
            <a:spLocks noChangeShapeType="1"/>
          </p:cNvSpPr>
          <p:nvPr/>
        </p:nvSpPr>
        <p:spPr bwMode="auto">
          <a:xfrm>
            <a:off x="2209800" y="28956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0" name="Line 14"/>
          <p:cNvSpPr>
            <a:spLocks noChangeShapeType="1"/>
          </p:cNvSpPr>
          <p:nvPr/>
        </p:nvSpPr>
        <p:spPr bwMode="auto">
          <a:xfrm>
            <a:off x="1600200" y="29718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1" name="Line 15"/>
          <p:cNvSpPr>
            <a:spLocks noChangeShapeType="1"/>
          </p:cNvSpPr>
          <p:nvPr/>
        </p:nvSpPr>
        <p:spPr bwMode="auto">
          <a:xfrm>
            <a:off x="2209800" y="42672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2" name="Line 16"/>
          <p:cNvSpPr>
            <a:spLocks noChangeShapeType="1"/>
          </p:cNvSpPr>
          <p:nvPr/>
        </p:nvSpPr>
        <p:spPr bwMode="auto">
          <a:xfrm>
            <a:off x="1600200" y="43434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3" name="TextBox 2"/>
          <p:cNvSpPr txBox="1">
            <a:spLocks noChangeArrowheads="1"/>
          </p:cNvSpPr>
          <p:nvPr/>
        </p:nvSpPr>
        <p:spPr bwMode="auto">
          <a:xfrm>
            <a:off x="2209800" y="4419599"/>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dirty="0" smtClean="0">
                <a:latin typeface="Calibri" charset="0"/>
              </a:rPr>
              <a:t>QA LEAD</a:t>
            </a:r>
            <a:endParaRPr lang="en-US" sz="2000" b="1" dirty="0">
              <a:latin typeface="Calibri" charset="0"/>
            </a:endParaRPr>
          </a:p>
          <a:p>
            <a:r>
              <a:rPr lang="en-US" sz="1600" dirty="0">
                <a:latin typeface="Calibri"/>
                <a:cs typeface="Calibri"/>
              </a:rPr>
              <a:t>Tharanga Gamaethige</a:t>
            </a:r>
          </a:p>
        </p:txBody>
      </p:sp>
      <p:sp>
        <p:nvSpPr>
          <p:cNvPr id="4114" name="TextBox 2"/>
          <p:cNvSpPr txBox="1">
            <a:spLocks noChangeArrowheads="1"/>
          </p:cNvSpPr>
          <p:nvPr/>
        </p:nvSpPr>
        <p:spPr bwMode="auto">
          <a:xfrm>
            <a:off x="5943600" y="1676400"/>
            <a:ext cx="2667000"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lnSpc>
                <a:spcPct val="60000"/>
              </a:lnSpc>
              <a:spcBef>
                <a:spcPct val="50000"/>
              </a:spcBef>
              <a:defRPr sz="20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a:t>DEVELOPMENT LEAD</a:t>
            </a:r>
          </a:p>
          <a:p>
            <a:r>
              <a:rPr lang="en-US" sz="1600" dirty="0"/>
              <a:t>Matt Lenzo</a:t>
            </a:r>
          </a:p>
        </p:txBody>
      </p:sp>
      <p:sp>
        <p:nvSpPr>
          <p:cNvPr id="4115" name="Line 19"/>
          <p:cNvSpPr>
            <a:spLocks noChangeShapeType="1"/>
          </p:cNvSpPr>
          <p:nvPr/>
        </p:nvSpPr>
        <p:spPr bwMode="auto">
          <a:xfrm>
            <a:off x="5943600" y="15240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6" name="Line 20"/>
          <p:cNvSpPr>
            <a:spLocks noChangeShapeType="1"/>
          </p:cNvSpPr>
          <p:nvPr/>
        </p:nvSpPr>
        <p:spPr bwMode="auto">
          <a:xfrm>
            <a:off x="5334000" y="16002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7" name="TextBox 2"/>
          <p:cNvSpPr txBox="1">
            <a:spLocks noChangeArrowheads="1"/>
          </p:cNvSpPr>
          <p:nvPr/>
        </p:nvSpPr>
        <p:spPr bwMode="auto">
          <a:xfrm>
            <a:off x="5943600" y="3048000"/>
            <a:ext cx="2667000"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dirty="0" smtClean="0">
                <a:latin typeface="Calibri" charset="0"/>
              </a:rPr>
              <a:t>CHIEF ARCHITECT</a:t>
            </a:r>
            <a:endParaRPr lang="en-US" sz="2000" b="1" dirty="0">
              <a:latin typeface="Calibri" charset="0"/>
            </a:endParaRPr>
          </a:p>
          <a:p>
            <a:pPr eaLnBrk="1" hangingPunct="1">
              <a:lnSpc>
                <a:spcPct val="60000"/>
              </a:lnSpc>
              <a:spcBef>
                <a:spcPct val="50000"/>
              </a:spcBef>
            </a:pPr>
            <a:r>
              <a:rPr lang="en-US" sz="1600" dirty="0" smtClean="0">
                <a:latin typeface="Calibri" charset="0"/>
              </a:rPr>
              <a:t>Dandan Zheng</a:t>
            </a:r>
            <a:endParaRPr lang="en-US" sz="1600" dirty="0">
              <a:latin typeface="Calibri" charset="0"/>
            </a:endParaRPr>
          </a:p>
        </p:txBody>
      </p:sp>
      <p:sp>
        <p:nvSpPr>
          <p:cNvPr id="4118" name="Line 22"/>
          <p:cNvSpPr>
            <a:spLocks noChangeShapeType="1"/>
          </p:cNvSpPr>
          <p:nvPr/>
        </p:nvSpPr>
        <p:spPr bwMode="auto">
          <a:xfrm>
            <a:off x="5943600" y="28956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9" name="Line 23"/>
          <p:cNvSpPr>
            <a:spLocks noChangeShapeType="1"/>
          </p:cNvSpPr>
          <p:nvPr/>
        </p:nvSpPr>
        <p:spPr bwMode="auto">
          <a:xfrm>
            <a:off x="5334000" y="29718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Technical Constraints</a:t>
            </a:r>
            <a:endParaRPr lang="en-US" dirty="0"/>
          </a:p>
        </p:txBody>
      </p:sp>
      <p:sp>
        <p:nvSpPr>
          <p:cNvPr id="3" name="Content Placeholder 2"/>
          <p:cNvSpPr>
            <a:spLocks noGrp="1"/>
          </p:cNvSpPr>
          <p:nvPr>
            <p:ph idx="1"/>
          </p:nvPr>
        </p:nvSpPr>
        <p:spPr/>
        <p:txBody>
          <a:bodyPr/>
          <a:lstStyle/>
          <a:p>
            <a:r>
              <a:rPr lang="en-US" dirty="0" smtClean="0"/>
              <a:t>TODO: Key technical constraints go here … especially architecturally significant ones.</a:t>
            </a:r>
            <a:endParaRPr lang="en-US" dirty="0"/>
          </a:p>
        </p:txBody>
      </p:sp>
    </p:spTree>
    <p:extLst>
      <p:ext uri="{BB962C8B-B14F-4D97-AF65-F5344CB8AC3E}">
        <p14:creationId xmlns:p14="http://schemas.microsoft.com/office/powerpoint/2010/main" val="316061628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Business Constraints</a:t>
            </a:r>
            <a:endParaRPr lang="en-US" dirty="0"/>
          </a:p>
        </p:txBody>
      </p:sp>
      <p:sp>
        <p:nvSpPr>
          <p:cNvPr id="3" name="Content Placeholder 2"/>
          <p:cNvSpPr>
            <a:spLocks noGrp="1"/>
          </p:cNvSpPr>
          <p:nvPr>
            <p:ph idx="1"/>
          </p:nvPr>
        </p:nvSpPr>
        <p:spPr/>
        <p:txBody>
          <a:bodyPr/>
          <a:lstStyle/>
          <a:p>
            <a:r>
              <a:rPr lang="en-US" dirty="0" smtClean="0"/>
              <a:t>TODO: Key business constraints go here … especially architecturally significant ones.</a:t>
            </a:r>
            <a:endParaRPr lang="en-US" dirty="0"/>
          </a:p>
        </p:txBody>
      </p:sp>
    </p:spTree>
    <p:extLst>
      <p:ext uri="{BB962C8B-B14F-4D97-AF65-F5344CB8AC3E}">
        <p14:creationId xmlns:p14="http://schemas.microsoft.com/office/powerpoint/2010/main" val="40107015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Studio Mentors</a:t>
            </a:r>
            <a:endParaRPr lang="en-US" dirty="0"/>
          </a:p>
        </p:txBody>
      </p:sp>
      <p:grpSp>
        <p:nvGrpSpPr>
          <p:cNvPr id="4" name="Group 1"/>
          <p:cNvGrpSpPr>
            <a:grpSpLocks/>
          </p:cNvGrpSpPr>
          <p:nvPr/>
        </p:nvGrpSpPr>
        <p:grpSpPr bwMode="auto">
          <a:xfrm>
            <a:off x="1752600" y="2209800"/>
            <a:ext cx="1066800" cy="2083872"/>
            <a:chOff x="766762" y="2209800"/>
            <a:chExt cx="1066800" cy="2083872"/>
          </a:xfrm>
        </p:grpSpPr>
        <p:pic>
          <p:nvPicPr>
            <p:cNvPr id="5" name="Picture 23" descr="Screen Shot 2011-12-13 at 9.03.48 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0100" y="2209800"/>
              <a:ext cx="98913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
            <p:cNvSpPr txBox="1">
              <a:spLocks noChangeArrowheads="1"/>
            </p:cNvSpPr>
            <p:nvPr/>
          </p:nvSpPr>
          <p:spPr bwMode="auto">
            <a:xfrm>
              <a:off x="766762" y="3657600"/>
              <a:ext cx="1066800" cy="63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lnSpc>
                  <a:spcPct val="60000"/>
                </a:lnSpc>
                <a:spcBef>
                  <a:spcPct val="50000"/>
                </a:spcBef>
                <a:defRPr sz="14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sz="2000" dirty="0"/>
                <a:t>Grace</a:t>
              </a:r>
            </a:p>
            <a:p>
              <a:pPr algn="ctr"/>
              <a:r>
                <a:rPr lang="en-US" sz="2000" dirty="0"/>
                <a:t>Lewis</a:t>
              </a:r>
            </a:p>
          </p:txBody>
        </p:sp>
      </p:grpSp>
      <p:grpSp>
        <p:nvGrpSpPr>
          <p:cNvPr id="7" name="Group 2"/>
          <p:cNvGrpSpPr>
            <a:grpSpLocks/>
          </p:cNvGrpSpPr>
          <p:nvPr/>
        </p:nvGrpSpPr>
        <p:grpSpPr bwMode="auto">
          <a:xfrm>
            <a:off x="3427412" y="2209800"/>
            <a:ext cx="1600200" cy="2084230"/>
            <a:chOff x="2438400" y="2209800"/>
            <a:chExt cx="1600200" cy="2083714"/>
          </a:xfrm>
        </p:grpSpPr>
        <p:pic>
          <p:nvPicPr>
            <p:cNvPr id="8" name="Picture 22" descr="Screen Shot 2011-12-13 at 9.04.01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01119" y="2209800"/>
              <a:ext cx="1274763"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
            <p:cNvSpPr txBox="1">
              <a:spLocks noChangeArrowheads="1"/>
            </p:cNvSpPr>
            <p:nvPr/>
          </p:nvSpPr>
          <p:spPr bwMode="auto">
            <a:xfrm>
              <a:off x="2438400" y="3657600"/>
              <a:ext cx="1600200" cy="63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lnSpc>
                  <a:spcPct val="60000"/>
                </a:lnSpc>
                <a:spcBef>
                  <a:spcPct val="50000"/>
                </a:spcBef>
                <a:defRPr sz="14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sz="2000" dirty="0"/>
                <a:t>Mel </a:t>
              </a:r>
              <a:r>
                <a:rPr lang="en-US" sz="2000" dirty="0" err="1" smtClean="0"/>
                <a:t>Rosso</a:t>
              </a:r>
              <a:r>
                <a:rPr lang="en-US" sz="2000" dirty="0"/>
                <a:t>-</a:t>
              </a:r>
            </a:p>
            <a:p>
              <a:pPr algn="ctr"/>
              <a:r>
                <a:rPr lang="en-US" sz="2000" dirty="0" err="1"/>
                <a:t>Llopart</a:t>
              </a:r>
              <a:endParaRPr lang="en-US" sz="2000" dirty="0"/>
            </a:p>
          </p:txBody>
        </p:sp>
      </p:grpSp>
      <p:grpSp>
        <p:nvGrpSpPr>
          <p:cNvPr id="10" name="Group 3"/>
          <p:cNvGrpSpPr>
            <a:grpSpLocks/>
          </p:cNvGrpSpPr>
          <p:nvPr/>
        </p:nvGrpSpPr>
        <p:grpSpPr bwMode="auto">
          <a:xfrm>
            <a:off x="5710237" y="2209800"/>
            <a:ext cx="1295400" cy="2084388"/>
            <a:chOff x="4692915" y="2209800"/>
            <a:chExt cx="1295400" cy="2084388"/>
          </a:xfrm>
        </p:grpSpPr>
        <p:pic>
          <p:nvPicPr>
            <p:cNvPr id="11" name="Picture 24" descr="Screen Shot 2011-12-13 at 9.25.07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81815" y="2209800"/>
              <a:ext cx="11176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2"/>
            <p:cNvSpPr txBox="1">
              <a:spLocks noChangeArrowheads="1"/>
            </p:cNvSpPr>
            <p:nvPr/>
          </p:nvSpPr>
          <p:spPr bwMode="auto">
            <a:xfrm>
              <a:off x="4692915" y="3657600"/>
              <a:ext cx="12954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lnSpc>
                  <a:spcPct val="60000"/>
                </a:lnSpc>
                <a:spcBef>
                  <a:spcPct val="50000"/>
                </a:spcBef>
                <a:defRPr sz="20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dirty="0"/>
                <a:t>Bradley</a:t>
              </a:r>
            </a:p>
            <a:p>
              <a:pPr algn="ctr"/>
              <a:r>
                <a:rPr lang="en-US" dirty="0" err="1"/>
                <a:t>Schmerl</a:t>
              </a:r>
              <a:r>
                <a:rPr lang="en-US" dirty="0"/>
                <a:t> </a:t>
              </a:r>
            </a:p>
          </p:txBody>
        </p:sp>
      </p:grpSp>
    </p:spTree>
    <p:extLst>
      <p:ext uri="{BB962C8B-B14F-4D97-AF65-F5344CB8AC3E}">
        <p14:creationId xmlns:p14="http://schemas.microsoft.com/office/powerpoint/2010/main" val="36034143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 EnerNOC, Inc.</a:t>
            </a:r>
            <a:endParaRPr lang="en-US" dirty="0"/>
          </a:p>
        </p:txBody>
      </p:sp>
      <p:pic>
        <p:nvPicPr>
          <p:cNvPr id="4" name="Picture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4000"/>
            <a:ext cx="6019800"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14800" y="3200400"/>
            <a:ext cx="46363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i="1" dirty="0">
                <a:latin typeface="+mn-lt"/>
              </a:rPr>
              <a:t>A leading provider of energy management</a:t>
            </a:r>
          </a:p>
          <a:p>
            <a:pPr eaLnBrk="1" hangingPunct="1"/>
            <a:r>
              <a:rPr lang="en-US" i="1" dirty="0">
                <a:latin typeface="+mn-lt"/>
              </a:rPr>
              <a:t> applications for the smart grid</a:t>
            </a:r>
          </a:p>
        </p:txBody>
      </p:sp>
      <p:sp>
        <p:nvSpPr>
          <p:cNvPr id="6" name="TextBox 11"/>
          <p:cNvSpPr txBox="1">
            <a:spLocks noChangeArrowheads="1"/>
          </p:cNvSpPr>
          <p:nvPr/>
        </p:nvSpPr>
        <p:spPr bwMode="auto">
          <a:xfrm>
            <a:off x="5486400" y="5029200"/>
            <a:ext cx="329048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b="1" dirty="0">
                <a:latin typeface="+mn-lt"/>
              </a:rPr>
              <a:t>Jake Thompson</a:t>
            </a:r>
          </a:p>
          <a:p>
            <a:pPr eaLnBrk="1" hangingPunct="1"/>
            <a:r>
              <a:rPr lang="en-US" dirty="0">
                <a:latin typeface="+mn-lt"/>
              </a:rPr>
              <a:t>Mgr. of Advanced Technology</a:t>
            </a:r>
          </a:p>
          <a:p>
            <a:pPr eaLnBrk="1" hangingPunct="1"/>
            <a:r>
              <a:rPr lang="en-US" dirty="0">
                <a:latin typeface="+mn-lt"/>
              </a:rPr>
              <a:t>EnerNOC, Inc.</a:t>
            </a:r>
          </a:p>
        </p:txBody>
      </p:sp>
      <p:sp>
        <p:nvSpPr>
          <p:cNvPr id="9" name="TextBox 1"/>
          <p:cNvSpPr txBox="1">
            <a:spLocks noChangeArrowheads="1"/>
          </p:cNvSpPr>
          <p:nvPr/>
        </p:nvSpPr>
        <p:spPr bwMode="auto">
          <a:xfrm>
            <a:off x="6800850" y="4114800"/>
            <a:ext cx="2201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i="1" u="sng" dirty="0" err="1">
                <a:latin typeface="+mn-lt"/>
              </a:rPr>
              <a:t>www.enernoc.com</a:t>
            </a:r>
            <a:endParaRPr lang="en-US" i="1" u="sng" dirty="0">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Context – Demand Response</a:t>
            </a:r>
            <a:endParaRPr lang="en-US" dirty="0"/>
          </a:p>
        </p:txBody>
      </p:sp>
      <p:sp>
        <p:nvSpPr>
          <p:cNvPr id="4" name="Rounded Rectangle 3"/>
          <p:cNvSpPr>
            <a:spLocks noChangeArrowheads="1"/>
          </p:cNvSpPr>
          <p:nvPr/>
        </p:nvSpPr>
        <p:spPr bwMode="auto">
          <a:xfrm>
            <a:off x="4802187" y="4572000"/>
            <a:ext cx="1981200" cy="1400175"/>
          </a:xfrm>
          <a:prstGeom prst="roundRect">
            <a:avLst>
              <a:gd name="adj" fmla="val 16667"/>
            </a:avLst>
          </a:prstGeom>
          <a:gradFill rotWithShape="1">
            <a:gsLst>
              <a:gs pos="0">
                <a:srgbClr val="EFF2F3"/>
              </a:gs>
              <a:gs pos="64999">
                <a:srgbClr val="D6DCDF"/>
              </a:gs>
              <a:gs pos="100000">
                <a:srgbClr val="C5CED2"/>
              </a:gs>
            </a:gsLst>
            <a:lin ang="5400000" scaled="1"/>
          </a:gradFill>
          <a:ln w="9525">
            <a:solidFill>
              <a:srgbClr val="727D82"/>
            </a:solidFill>
            <a:round/>
            <a:headEnd/>
            <a:tailEnd/>
          </a:ln>
          <a:effectLst>
            <a:outerShdw blurRad="40000" dist="20000" dir="5400000" rotWithShape="0">
              <a:srgbClr val="000000">
                <a:alpha val="37999"/>
              </a:srgbClr>
            </a:outerShdw>
          </a:effectLst>
        </p:spPr>
        <p:txBody>
          <a:bodyPr/>
          <a:lstStyle/>
          <a:p>
            <a:pPr>
              <a:defRPr/>
            </a:pPr>
            <a:endParaRPr lang="en-US">
              <a:solidFill>
                <a:srgbClr val="000000"/>
              </a:solidFill>
            </a:endParaRPr>
          </a:p>
        </p:txBody>
      </p:sp>
      <p:sp>
        <p:nvSpPr>
          <p:cNvPr id="5" name="Rounded Rectangle 4"/>
          <p:cNvSpPr>
            <a:spLocks noChangeArrowheads="1"/>
          </p:cNvSpPr>
          <p:nvPr/>
        </p:nvSpPr>
        <p:spPr bwMode="auto">
          <a:xfrm>
            <a:off x="2668587" y="4572000"/>
            <a:ext cx="1981200" cy="1400175"/>
          </a:xfrm>
          <a:prstGeom prst="roundRect">
            <a:avLst>
              <a:gd name="adj" fmla="val 16667"/>
            </a:avLst>
          </a:prstGeom>
          <a:gradFill rotWithShape="1">
            <a:gsLst>
              <a:gs pos="0">
                <a:srgbClr val="EFF2F3"/>
              </a:gs>
              <a:gs pos="64999">
                <a:srgbClr val="D6DCDF"/>
              </a:gs>
              <a:gs pos="100000">
                <a:srgbClr val="C5CED2"/>
              </a:gs>
            </a:gsLst>
            <a:lin ang="5400000" scaled="1"/>
          </a:gradFill>
          <a:ln w="9525">
            <a:solidFill>
              <a:srgbClr val="727D82"/>
            </a:solidFill>
            <a:round/>
            <a:headEnd/>
            <a:tailEnd/>
          </a:ln>
          <a:effectLst>
            <a:outerShdw blurRad="40000" dist="20000" dir="5400000" rotWithShape="0">
              <a:srgbClr val="000000">
                <a:alpha val="37999"/>
              </a:srgbClr>
            </a:outerShdw>
          </a:effectLst>
        </p:spPr>
        <p:txBody>
          <a:bodyPr/>
          <a:lstStyle/>
          <a:p>
            <a:pPr>
              <a:defRPr/>
            </a:pPr>
            <a:endParaRPr lang="en-US">
              <a:solidFill>
                <a:srgbClr val="000000"/>
              </a:solidFill>
            </a:endParaRPr>
          </a:p>
        </p:txBody>
      </p:sp>
      <p:sp>
        <p:nvSpPr>
          <p:cNvPr id="6" name="Rounded Rectangle 5"/>
          <p:cNvSpPr>
            <a:spLocks noChangeArrowheads="1"/>
          </p:cNvSpPr>
          <p:nvPr/>
        </p:nvSpPr>
        <p:spPr bwMode="auto">
          <a:xfrm>
            <a:off x="6403975" y="1371600"/>
            <a:ext cx="2587625" cy="1828800"/>
          </a:xfrm>
          <a:prstGeom prst="roundRect">
            <a:avLst>
              <a:gd name="adj" fmla="val 16667"/>
            </a:avLst>
          </a:prstGeom>
          <a:gradFill rotWithShape="1">
            <a:gsLst>
              <a:gs pos="0">
                <a:srgbClr val="EFF2F3"/>
              </a:gs>
              <a:gs pos="64999">
                <a:srgbClr val="D6DCDF"/>
              </a:gs>
              <a:gs pos="100000">
                <a:srgbClr val="C5CED2"/>
              </a:gs>
            </a:gsLst>
            <a:lin ang="5400000" scaled="1"/>
          </a:gradFill>
          <a:ln w="9525">
            <a:solidFill>
              <a:srgbClr val="727D82"/>
            </a:solidFill>
            <a:round/>
            <a:headEnd/>
            <a:tailEnd/>
          </a:ln>
          <a:effectLst>
            <a:outerShdw blurRad="40000" dist="20000" dir="5400000" rotWithShape="0">
              <a:srgbClr val="000000">
                <a:alpha val="37999"/>
              </a:srgbClr>
            </a:outerShdw>
          </a:effectLst>
        </p:spPr>
        <p:txBody>
          <a:bodyPr/>
          <a:lstStyle/>
          <a:p>
            <a:pPr>
              <a:defRPr/>
            </a:pPr>
            <a:endParaRPr lang="en-US">
              <a:solidFill>
                <a:srgbClr val="000000"/>
              </a:solidFill>
            </a:endParaRPr>
          </a:p>
        </p:txBody>
      </p:sp>
      <p:sp>
        <p:nvSpPr>
          <p:cNvPr id="7" name="Rounded Rectangle 6"/>
          <p:cNvSpPr>
            <a:spLocks noChangeArrowheads="1"/>
          </p:cNvSpPr>
          <p:nvPr/>
        </p:nvSpPr>
        <p:spPr bwMode="auto">
          <a:xfrm>
            <a:off x="534987" y="1371600"/>
            <a:ext cx="2587625" cy="1828800"/>
          </a:xfrm>
          <a:prstGeom prst="roundRect">
            <a:avLst>
              <a:gd name="adj" fmla="val 16667"/>
            </a:avLst>
          </a:prstGeom>
          <a:gradFill rotWithShape="1">
            <a:gsLst>
              <a:gs pos="0">
                <a:srgbClr val="EFF2F3"/>
              </a:gs>
              <a:gs pos="64999">
                <a:srgbClr val="D6DCDF"/>
              </a:gs>
              <a:gs pos="100000">
                <a:srgbClr val="C5CED2"/>
              </a:gs>
            </a:gsLst>
            <a:lin ang="5400000" scaled="1"/>
          </a:gradFill>
          <a:ln w="9525">
            <a:solidFill>
              <a:srgbClr val="727D82"/>
            </a:solidFill>
            <a:round/>
            <a:headEnd/>
            <a:tailEnd/>
          </a:ln>
          <a:effectLst>
            <a:outerShdw blurRad="40000" dist="20000" dir="5400000" rotWithShape="0">
              <a:srgbClr val="000000">
                <a:alpha val="37999"/>
              </a:srgbClr>
            </a:outerShdw>
          </a:effectLst>
        </p:spPr>
        <p:txBody>
          <a:bodyPr/>
          <a:lstStyle/>
          <a:p>
            <a:pPr>
              <a:defRPr/>
            </a:pPr>
            <a:endParaRPr lang="en-US">
              <a:solidFill>
                <a:srgbClr val="000000"/>
              </a:solidFill>
            </a:endParaRPr>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9787" y="1524000"/>
            <a:ext cx="1993900" cy="1358900"/>
          </a:xfrm>
          <a:prstGeom prst="rect">
            <a:avLst/>
          </a:prstGeom>
          <a:noFill/>
          <a:ln>
            <a:noFill/>
          </a:ln>
          <a:effectLst>
            <a:outerShdw blurRad="50800" dist="38100" dir="2700000" algn="tl" rotWithShape="0">
              <a:srgbClr val="00000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6"/>
          <p:cNvSpPr txBox="1">
            <a:spLocks noChangeArrowheads="1"/>
          </p:cNvSpPr>
          <p:nvPr/>
        </p:nvSpPr>
        <p:spPr bwMode="auto">
          <a:xfrm>
            <a:off x="3278187" y="2362200"/>
            <a:ext cx="2895600" cy="527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eaLnBrk="1" hangingPunct="1">
              <a:lnSpc>
                <a:spcPct val="60000"/>
              </a:lnSpc>
              <a:spcBef>
                <a:spcPct val="50000"/>
              </a:spcBef>
              <a:defRPr sz="14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sz="1600" dirty="0"/>
              <a:t>Peak energy usage</a:t>
            </a:r>
          </a:p>
          <a:p>
            <a:r>
              <a:rPr lang="en-US" sz="1600" dirty="0"/>
              <a:t>Emergency curtailment</a:t>
            </a:r>
          </a:p>
        </p:txBody>
      </p:sp>
      <p:sp>
        <p:nvSpPr>
          <p:cNvPr id="10" name="TextBox 8"/>
          <p:cNvSpPr txBox="1">
            <a:spLocks noChangeArrowheads="1"/>
          </p:cNvSpPr>
          <p:nvPr/>
        </p:nvSpPr>
        <p:spPr bwMode="auto">
          <a:xfrm>
            <a:off x="839787" y="2862263"/>
            <a:ext cx="1981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algn="ctr" eaLnBrk="1" hangingPunct="1"/>
            <a:r>
              <a:rPr lang="en-US" sz="1600" dirty="0">
                <a:latin typeface="Calibri"/>
                <a:cs typeface="Calibri"/>
              </a:rPr>
              <a:t>Utility/Grid Operator</a:t>
            </a:r>
          </a:p>
        </p:txBody>
      </p:sp>
      <p:pic>
        <p:nvPicPr>
          <p:cNvPr id="11"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08775" y="1447800"/>
            <a:ext cx="2057400" cy="1200150"/>
          </a:xfrm>
          <a:prstGeom prst="rect">
            <a:avLst/>
          </a:prstGeom>
          <a:noFill/>
          <a:ln>
            <a:noFill/>
          </a:ln>
          <a:effectLst>
            <a:outerShdw blurRad="50800" dist="38100" dir="2700000" algn="tl" rotWithShape="0">
              <a:srgbClr val="00000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Enernoc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80175" y="2667000"/>
            <a:ext cx="24574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MC900434813.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73387" y="4391025"/>
            <a:ext cx="14001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MC900434814.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59387" y="45720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8"/>
          <p:cNvSpPr txBox="1">
            <a:spLocks noChangeArrowheads="1"/>
          </p:cNvSpPr>
          <p:nvPr/>
        </p:nvSpPr>
        <p:spPr bwMode="auto">
          <a:xfrm>
            <a:off x="2668587" y="5562600"/>
            <a:ext cx="198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defRPr sz="1600">
                <a:latin typeface="Calibri"/>
                <a:cs typeface="Calibri"/>
              </a:defRPr>
            </a:lvl1pPr>
            <a:lvl2pPr marL="742950" indent="-285750">
              <a:defRPr sz="2000"/>
            </a:lvl2pPr>
            <a:lvl3pPr marL="1143000" indent="-228600">
              <a:defRPr sz="2000"/>
            </a:lvl3pPr>
            <a:lvl4pPr marL="1600200" indent="-228600">
              <a:defRPr sz="2000"/>
            </a:lvl4pPr>
            <a:lvl5pPr marL="2057400" indent="-228600">
              <a:defRPr sz="2000"/>
            </a:lvl5pPr>
            <a:lvl6pPr marL="2514600" indent="-228600" algn="ctr" eaLnBrk="0" fontAlgn="base" hangingPunct="0">
              <a:spcBef>
                <a:spcPct val="50000"/>
              </a:spcBef>
              <a:spcAft>
                <a:spcPct val="0"/>
              </a:spcAft>
              <a:defRPr sz="2000"/>
            </a:lvl6pPr>
            <a:lvl7pPr marL="2971800" indent="-228600" algn="ctr" eaLnBrk="0" fontAlgn="base" hangingPunct="0">
              <a:spcBef>
                <a:spcPct val="50000"/>
              </a:spcBef>
              <a:spcAft>
                <a:spcPct val="0"/>
              </a:spcAft>
              <a:defRPr sz="2000"/>
            </a:lvl7pPr>
            <a:lvl8pPr marL="3429000" indent="-228600" algn="ctr" eaLnBrk="0" fontAlgn="base" hangingPunct="0">
              <a:spcBef>
                <a:spcPct val="50000"/>
              </a:spcBef>
              <a:spcAft>
                <a:spcPct val="0"/>
              </a:spcAft>
              <a:defRPr sz="2000"/>
            </a:lvl8pPr>
            <a:lvl9pPr marL="3886200" indent="-228600" algn="ctr" eaLnBrk="0" fontAlgn="base" hangingPunct="0">
              <a:spcBef>
                <a:spcPct val="50000"/>
              </a:spcBef>
              <a:spcAft>
                <a:spcPct val="0"/>
              </a:spcAft>
              <a:defRPr sz="2000"/>
            </a:lvl9pPr>
          </a:lstStyle>
          <a:p>
            <a:pPr algn="ctr"/>
            <a:r>
              <a:rPr lang="en-US" dirty="0"/>
              <a:t>Institutional</a:t>
            </a:r>
          </a:p>
        </p:txBody>
      </p:sp>
      <p:sp>
        <p:nvSpPr>
          <p:cNvPr id="16" name="TextBox 8"/>
          <p:cNvSpPr txBox="1">
            <a:spLocks noChangeArrowheads="1"/>
          </p:cNvSpPr>
          <p:nvPr/>
        </p:nvSpPr>
        <p:spPr bwMode="auto">
          <a:xfrm>
            <a:off x="4802187" y="5562600"/>
            <a:ext cx="198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eaLnBrk="1" hangingPunct="1">
              <a:defRPr sz="1600">
                <a:latin typeface="Calibri"/>
                <a:cs typeface="Calibri"/>
              </a:defRPr>
            </a:lvl1pPr>
            <a:lvl2pPr marL="742950" indent="-285750">
              <a:defRPr sz="2000"/>
            </a:lvl2pPr>
            <a:lvl3pPr marL="1143000" indent="-228600">
              <a:defRPr sz="2000"/>
            </a:lvl3pPr>
            <a:lvl4pPr marL="1600200" indent="-228600">
              <a:defRPr sz="2000"/>
            </a:lvl4pPr>
            <a:lvl5pPr marL="2057400" indent="-228600">
              <a:defRPr sz="2000"/>
            </a:lvl5pPr>
            <a:lvl6pPr marL="2514600" indent="-228600" algn="ctr" eaLnBrk="0" fontAlgn="base" hangingPunct="0">
              <a:spcBef>
                <a:spcPct val="50000"/>
              </a:spcBef>
              <a:spcAft>
                <a:spcPct val="0"/>
              </a:spcAft>
              <a:defRPr sz="2000"/>
            </a:lvl6pPr>
            <a:lvl7pPr marL="2971800" indent="-228600" algn="ctr" eaLnBrk="0" fontAlgn="base" hangingPunct="0">
              <a:spcBef>
                <a:spcPct val="50000"/>
              </a:spcBef>
              <a:spcAft>
                <a:spcPct val="0"/>
              </a:spcAft>
              <a:defRPr sz="2000"/>
            </a:lvl7pPr>
            <a:lvl8pPr marL="3429000" indent="-228600" algn="ctr" eaLnBrk="0" fontAlgn="base" hangingPunct="0">
              <a:spcBef>
                <a:spcPct val="50000"/>
              </a:spcBef>
              <a:spcAft>
                <a:spcPct val="0"/>
              </a:spcAft>
              <a:defRPr sz="2000"/>
            </a:lvl8pPr>
            <a:lvl9pPr marL="3886200" indent="-228600" algn="ctr" eaLnBrk="0" fontAlgn="base" hangingPunct="0">
              <a:spcBef>
                <a:spcPct val="50000"/>
              </a:spcBef>
              <a:spcAft>
                <a:spcPct val="0"/>
              </a:spcAft>
              <a:defRPr sz="2000"/>
            </a:lvl9pPr>
          </a:lstStyle>
          <a:p>
            <a:r>
              <a:rPr lang="en-US" dirty="0"/>
              <a:t>Commercial</a:t>
            </a:r>
          </a:p>
        </p:txBody>
      </p:sp>
      <p:sp>
        <p:nvSpPr>
          <p:cNvPr id="17" name="Rounded Rectangle 16"/>
          <p:cNvSpPr>
            <a:spLocks noChangeArrowheads="1"/>
          </p:cNvSpPr>
          <p:nvPr/>
        </p:nvSpPr>
        <p:spPr bwMode="auto">
          <a:xfrm>
            <a:off x="534987" y="4572000"/>
            <a:ext cx="1978025" cy="1398588"/>
          </a:xfrm>
          <a:prstGeom prst="roundRect">
            <a:avLst>
              <a:gd name="adj" fmla="val 16667"/>
            </a:avLst>
          </a:prstGeom>
          <a:gradFill rotWithShape="1">
            <a:gsLst>
              <a:gs pos="0">
                <a:srgbClr val="EFF2F3"/>
              </a:gs>
              <a:gs pos="64999">
                <a:srgbClr val="D6DCDF"/>
              </a:gs>
              <a:gs pos="100000">
                <a:srgbClr val="C5CED2"/>
              </a:gs>
            </a:gsLst>
            <a:lin ang="5400000" scaled="1"/>
          </a:gradFill>
          <a:ln w="9525">
            <a:solidFill>
              <a:srgbClr val="727D82"/>
            </a:solidFill>
            <a:round/>
            <a:headEnd/>
            <a:tailEnd/>
          </a:ln>
          <a:effectLst>
            <a:outerShdw blurRad="40000" dist="20000" dir="5400000" rotWithShape="0">
              <a:srgbClr val="000000">
                <a:alpha val="37999"/>
              </a:srgbClr>
            </a:outerShdw>
          </a:effectLst>
        </p:spPr>
        <p:txBody>
          <a:bodyPr/>
          <a:lstStyle/>
          <a:p>
            <a:pPr>
              <a:defRPr/>
            </a:pPr>
            <a:endParaRPr lang="en-US">
              <a:solidFill>
                <a:srgbClr val="000000"/>
              </a:solidFill>
            </a:endParaRPr>
          </a:p>
        </p:txBody>
      </p:sp>
      <p:sp>
        <p:nvSpPr>
          <p:cNvPr id="18" name="TextBox 8"/>
          <p:cNvSpPr txBox="1">
            <a:spLocks noChangeArrowheads="1"/>
          </p:cNvSpPr>
          <p:nvPr/>
        </p:nvSpPr>
        <p:spPr bwMode="auto">
          <a:xfrm>
            <a:off x="534987" y="5589588"/>
            <a:ext cx="1981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defRPr sz="1600">
                <a:latin typeface="Calibri"/>
                <a:cs typeface="Calibri"/>
              </a:defRPr>
            </a:lvl1pPr>
            <a:lvl2pPr marL="742950" indent="-285750">
              <a:defRPr sz="2000"/>
            </a:lvl2pPr>
            <a:lvl3pPr marL="1143000" indent="-228600">
              <a:defRPr sz="2000"/>
            </a:lvl3pPr>
            <a:lvl4pPr marL="1600200" indent="-228600">
              <a:defRPr sz="2000"/>
            </a:lvl4pPr>
            <a:lvl5pPr marL="2057400" indent="-228600">
              <a:defRPr sz="2000"/>
            </a:lvl5pPr>
            <a:lvl6pPr marL="2514600" indent="-228600" algn="ctr" eaLnBrk="0" fontAlgn="base" hangingPunct="0">
              <a:spcBef>
                <a:spcPct val="50000"/>
              </a:spcBef>
              <a:spcAft>
                <a:spcPct val="0"/>
              </a:spcAft>
              <a:defRPr sz="2000"/>
            </a:lvl6pPr>
            <a:lvl7pPr marL="2971800" indent="-228600" algn="ctr" eaLnBrk="0" fontAlgn="base" hangingPunct="0">
              <a:spcBef>
                <a:spcPct val="50000"/>
              </a:spcBef>
              <a:spcAft>
                <a:spcPct val="0"/>
              </a:spcAft>
              <a:defRPr sz="2000"/>
            </a:lvl7pPr>
            <a:lvl8pPr marL="3429000" indent="-228600" algn="ctr" eaLnBrk="0" fontAlgn="base" hangingPunct="0">
              <a:spcBef>
                <a:spcPct val="50000"/>
              </a:spcBef>
              <a:spcAft>
                <a:spcPct val="0"/>
              </a:spcAft>
              <a:defRPr sz="2000"/>
            </a:lvl8pPr>
            <a:lvl9pPr marL="3886200" indent="-228600" algn="ctr" eaLnBrk="0" fontAlgn="base" hangingPunct="0">
              <a:spcBef>
                <a:spcPct val="50000"/>
              </a:spcBef>
              <a:spcAft>
                <a:spcPct val="0"/>
              </a:spcAft>
              <a:defRPr sz="2000"/>
            </a:lvl9pPr>
          </a:lstStyle>
          <a:p>
            <a:pPr algn="ctr"/>
            <a:r>
              <a:rPr lang="en-US" dirty="0"/>
              <a:t>Industrial</a:t>
            </a:r>
          </a:p>
        </p:txBody>
      </p:sp>
      <p:pic>
        <p:nvPicPr>
          <p:cNvPr id="19" name="Picture 9223" descr="MC900431556.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68387" y="467518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Bent Arrow 77"/>
          <p:cNvSpPr>
            <a:spLocks/>
          </p:cNvSpPr>
          <p:nvPr/>
        </p:nvSpPr>
        <p:spPr bwMode="auto">
          <a:xfrm rot="10800000">
            <a:off x="6784975" y="3352800"/>
            <a:ext cx="1066800" cy="1752600"/>
          </a:xfrm>
          <a:custGeom>
            <a:avLst/>
            <a:gdLst>
              <a:gd name="T0" fmla="*/ 0 w 1066800"/>
              <a:gd name="T1" fmla="*/ 1752600 h 1752600"/>
              <a:gd name="T2" fmla="*/ 0 w 1066800"/>
              <a:gd name="T3" fmla="*/ 600075 h 1752600"/>
              <a:gd name="T4" fmla="*/ 466725 w 1066800"/>
              <a:gd name="T5" fmla="*/ 133350 h 1752600"/>
              <a:gd name="T6" fmla="*/ 800100 w 1066800"/>
              <a:gd name="T7" fmla="*/ 133350 h 1752600"/>
              <a:gd name="T8" fmla="*/ 800100 w 1066800"/>
              <a:gd name="T9" fmla="*/ 0 h 1752600"/>
              <a:gd name="T10" fmla="*/ 1066800 w 1066800"/>
              <a:gd name="T11" fmla="*/ 266700 h 1752600"/>
              <a:gd name="T12" fmla="*/ 800100 w 1066800"/>
              <a:gd name="T13" fmla="*/ 533400 h 1752600"/>
              <a:gd name="T14" fmla="*/ 800100 w 1066800"/>
              <a:gd name="T15" fmla="*/ 400050 h 1752600"/>
              <a:gd name="T16" fmla="*/ 466725 w 1066800"/>
              <a:gd name="T17" fmla="*/ 400050 h 1752600"/>
              <a:gd name="T18" fmla="*/ 266700 w 1066800"/>
              <a:gd name="T19" fmla="*/ 600075 h 1752600"/>
              <a:gd name="T20" fmla="*/ 266700 w 1066800"/>
              <a:gd name="T21" fmla="*/ 1752600 h 1752600"/>
              <a:gd name="T22" fmla="*/ 0 w 1066800"/>
              <a:gd name="T23" fmla="*/ 1752600 h 1752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66800" h="1752600">
                <a:moveTo>
                  <a:pt x="0" y="1752600"/>
                </a:moveTo>
                <a:lnTo>
                  <a:pt x="0" y="600075"/>
                </a:lnTo>
                <a:cubicBezTo>
                  <a:pt x="0" y="342310"/>
                  <a:pt x="208960" y="133350"/>
                  <a:pt x="466725" y="133350"/>
                </a:cubicBezTo>
                <a:lnTo>
                  <a:pt x="800100" y="133350"/>
                </a:lnTo>
                <a:lnTo>
                  <a:pt x="800100" y="0"/>
                </a:lnTo>
                <a:lnTo>
                  <a:pt x="1066800" y="266700"/>
                </a:lnTo>
                <a:lnTo>
                  <a:pt x="800100" y="533400"/>
                </a:lnTo>
                <a:lnTo>
                  <a:pt x="800100" y="400050"/>
                </a:lnTo>
                <a:lnTo>
                  <a:pt x="466725" y="400050"/>
                </a:lnTo>
                <a:cubicBezTo>
                  <a:pt x="356254" y="400050"/>
                  <a:pt x="266700" y="489604"/>
                  <a:pt x="266700" y="600075"/>
                </a:cubicBezTo>
                <a:lnTo>
                  <a:pt x="266700" y="1752600"/>
                </a:lnTo>
                <a:lnTo>
                  <a:pt x="0" y="1752600"/>
                </a:lnTo>
                <a:close/>
              </a:path>
            </a:pathLst>
          </a:custGeom>
          <a:gradFill rotWithShape="1">
            <a:gsLst>
              <a:gs pos="0">
                <a:srgbClr val="F9E9E9"/>
              </a:gs>
              <a:gs pos="64999">
                <a:srgbClr val="EEC8C8"/>
              </a:gs>
              <a:gs pos="100000">
                <a:srgbClr val="E8B0B0"/>
              </a:gs>
            </a:gsLst>
            <a:lin ang="5400000" scaled="1"/>
          </a:gradFill>
          <a:ln w="9525" cap="flat" cmpd="sng">
            <a:solidFill>
              <a:srgbClr val="9A4E4E"/>
            </a:solidFill>
            <a:prstDash val="solid"/>
            <a:round/>
            <a:headEnd type="none" w="med" len="med"/>
            <a:tailEnd type="none" w="med" len="med"/>
          </a:ln>
          <a:effectLst>
            <a:outerShdw blurRad="40000" dist="20000" dir="5400000" rotWithShape="0">
              <a:srgbClr val="000000">
                <a:alpha val="37999"/>
              </a:srgbClr>
            </a:outerShdw>
          </a:effectLst>
        </p:spPr>
        <p:txBody>
          <a:bodyPr/>
          <a:lstStyle/>
          <a:p>
            <a:pPr>
              <a:defRPr/>
            </a:pPr>
            <a:endParaRPr lang="en-US"/>
          </a:p>
        </p:txBody>
      </p:sp>
      <p:sp>
        <p:nvSpPr>
          <p:cNvPr id="21" name="Right Arrow 20"/>
          <p:cNvSpPr>
            <a:spLocks noChangeArrowheads="1"/>
          </p:cNvSpPr>
          <p:nvPr/>
        </p:nvSpPr>
        <p:spPr bwMode="auto">
          <a:xfrm>
            <a:off x="3279775" y="1447800"/>
            <a:ext cx="2971800" cy="795338"/>
          </a:xfrm>
          <a:prstGeom prst="rightArrow">
            <a:avLst>
              <a:gd name="adj1" fmla="val 50000"/>
              <a:gd name="adj2" fmla="val 50001"/>
            </a:avLst>
          </a:prstGeom>
          <a:gradFill rotWithShape="1">
            <a:gsLst>
              <a:gs pos="0">
                <a:srgbClr val="F9E9E9"/>
              </a:gs>
              <a:gs pos="64999">
                <a:srgbClr val="EEC8C8"/>
              </a:gs>
              <a:gs pos="100000">
                <a:srgbClr val="E8B0B0"/>
              </a:gs>
            </a:gsLst>
            <a:lin ang="5400000" scaled="1"/>
          </a:gradFill>
          <a:ln w="9525">
            <a:solidFill>
              <a:srgbClr val="9A4E4E"/>
            </a:solidFill>
            <a:miter lim="800000"/>
            <a:headEnd/>
            <a:tailEnd/>
          </a:ln>
          <a:effectLst>
            <a:outerShdw blurRad="40000" dist="20000" dir="5400000" rotWithShape="0">
              <a:srgbClr val="000000">
                <a:alpha val="37999"/>
              </a:srgbClr>
            </a:outerShdw>
          </a:effectLst>
        </p:spPr>
        <p:txBody>
          <a:bodyPr/>
          <a:lstStyle/>
          <a:p>
            <a:pPr>
              <a:defRPr/>
            </a:pPr>
            <a:r>
              <a:rPr lang="en-US" sz="2000" dirty="0" smtClean="0">
                <a:solidFill>
                  <a:schemeClr val="dk1"/>
                </a:solidFill>
                <a:latin typeface="Calibri"/>
                <a:ea typeface="+mn-ea"/>
                <a:cs typeface="Calibri"/>
              </a:rPr>
              <a:t>Demand </a:t>
            </a:r>
            <a:r>
              <a:rPr lang="en-US" sz="2000" dirty="0">
                <a:solidFill>
                  <a:schemeClr val="dk1"/>
                </a:solidFill>
                <a:latin typeface="Calibri"/>
                <a:ea typeface="+mn-ea"/>
                <a:cs typeface="Calibri"/>
              </a:rPr>
              <a:t>Response Event</a:t>
            </a:r>
          </a:p>
        </p:txBody>
      </p:sp>
      <p:sp>
        <p:nvSpPr>
          <p:cNvPr id="22" name="Bent Arrow 80"/>
          <p:cNvSpPr>
            <a:spLocks/>
          </p:cNvSpPr>
          <p:nvPr/>
        </p:nvSpPr>
        <p:spPr bwMode="auto">
          <a:xfrm rot="5400000" flipH="1">
            <a:off x="7186613" y="4456112"/>
            <a:ext cx="1066800" cy="1755775"/>
          </a:xfrm>
          <a:custGeom>
            <a:avLst/>
            <a:gdLst>
              <a:gd name="T0" fmla="*/ 0 w 1066800"/>
              <a:gd name="T1" fmla="*/ 1755775 h 1755775"/>
              <a:gd name="T2" fmla="*/ 0 w 1066800"/>
              <a:gd name="T3" fmla="*/ 600075 h 1755775"/>
              <a:gd name="T4" fmla="*/ 466725 w 1066800"/>
              <a:gd name="T5" fmla="*/ 133350 h 1755775"/>
              <a:gd name="T6" fmla="*/ 800100 w 1066800"/>
              <a:gd name="T7" fmla="*/ 133350 h 1755775"/>
              <a:gd name="T8" fmla="*/ 800100 w 1066800"/>
              <a:gd name="T9" fmla="*/ 0 h 1755775"/>
              <a:gd name="T10" fmla="*/ 1066800 w 1066800"/>
              <a:gd name="T11" fmla="*/ 266700 h 1755775"/>
              <a:gd name="T12" fmla="*/ 800100 w 1066800"/>
              <a:gd name="T13" fmla="*/ 533400 h 1755775"/>
              <a:gd name="T14" fmla="*/ 800100 w 1066800"/>
              <a:gd name="T15" fmla="*/ 400050 h 1755775"/>
              <a:gd name="T16" fmla="*/ 466725 w 1066800"/>
              <a:gd name="T17" fmla="*/ 400050 h 1755775"/>
              <a:gd name="T18" fmla="*/ 266700 w 1066800"/>
              <a:gd name="T19" fmla="*/ 600075 h 1755775"/>
              <a:gd name="T20" fmla="*/ 266700 w 1066800"/>
              <a:gd name="T21" fmla="*/ 1755775 h 1755775"/>
              <a:gd name="T22" fmla="*/ 0 w 1066800"/>
              <a:gd name="T23" fmla="*/ 1755775 h 17557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66800" h="1755775">
                <a:moveTo>
                  <a:pt x="0" y="1755775"/>
                </a:moveTo>
                <a:lnTo>
                  <a:pt x="0" y="600075"/>
                </a:lnTo>
                <a:cubicBezTo>
                  <a:pt x="0" y="342310"/>
                  <a:pt x="208960" y="133350"/>
                  <a:pt x="466725" y="133350"/>
                </a:cubicBezTo>
                <a:lnTo>
                  <a:pt x="800100" y="133350"/>
                </a:lnTo>
                <a:lnTo>
                  <a:pt x="800100" y="0"/>
                </a:lnTo>
                <a:lnTo>
                  <a:pt x="1066800" y="266700"/>
                </a:lnTo>
                <a:lnTo>
                  <a:pt x="800100" y="533400"/>
                </a:lnTo>
                <a:lnTo>
                  <a:pt x="800100" y="400050"/>
                </a:lnTo>
                <a:lnTo>
                  <a:pt x="466725" y="400050"/>
                </a:lnTo>
                <a:cubicBezTo>
                  <a:pt x="356254" y="400050"/>
                  <a:pt x="266700" y="489604"/>
                  <a:pt x="266700" y="600075"/>
                </a:cubicBezTo>
                <a:lnTo>
                  <a:pt x="266700" y="1755775"/>
                </a:lnTo>
                <a:lnTo>
                  <a:pt x="0" y="1755775"/>
                </a:lnTo>
                <a:close/>
              </a:path>
            </a:pathLst>
          </a:custGeom>
          <a:gradFill rotWithShape="1">
            <a:gsLst>
              <a:gs pos="0">
                <a:srgbClr val="EFF7E8"/>
              </a:gs>
              <a:gs pos="64999">
                <a:srgbClr val="D6E9C4"/>
              </a:gs>
              <a:gs pos="100000">
                <a:srgbClr val="C5E2AA"/>
              </a:gs>
            </a:gsLst>
            <a:lin ang="5400000" scaled="1"/>
          </a:gradFill>
          <a:ln w="9525" cap="flat" cmpd="sng">
            <a:solidFill>
              <a:srgbClr val="61881B"/>
            </a:solidFill>
            <a:prstDash val="solid"/>
            <a:round/>
            <a:headEnd type="none" w="med" len="med"/>
            <a:tailEnd type="none" w="med" len="med"/>
          </a:ln>
          <a:effectLst>
            <a:outerShdw blurRad="40000" dist="20000" dir="5400000" rotWithShape="0">
              <a:srgbClr val="000000">
                <a:alpha val="37999"/>
              </a:srgbClr>
            </a:outerShdw>
          </a:effectLst>
        </p:spPr>
        <p:txBody>
          <a:bodyPr/>
          <a:lstStyle/>
          <a:p>
            <a:pPr>
              <a:defRPr/>
            </a:pPr>
            <a:endParaRPr lang="en-US"/>
          </a:p>
        </p:txBody>
      </p:sp>
      <p:sp>
        <p:nvSpPr>
          <p:cNvPr id="23" name="Up Arrow 22"/>
          <p:cNvSpPr>
            <a:spLocks noChangeArrowheads="1"/>
          </p:cNvSpPr>
          <p:nvPr/>
        </p:nvSpPr>
        <p:spPr bwMode="auto">
          <a:xfrm>
            <a:off x="8080375" y="3352800"/>
            <a:ext cx="533400" cy="1295400"/>
          </a:xfrm>
          <a:prstGeom prst="upArrow">
            <a:avLst>
              <a:gd name="adj1" fmla="val 50000"/>
              <a:gd name="adj2" fmla="val 49999"/>
            </a:avLst>
          </a:prstGeom>
          <a:gradFill rotWithShape="1">
            <a:gsLst>
              <a:gs pos="0">
                <a:srgbClr val="EFF7E8"/>
              </a:gs>
              <a:gs pos="64999">
                <a:srgbClr val="D6E9C4"/>
              </a:gs>
              <a:gs pos="100000">
                <a:srgbClr val="C5E2AA"/>
              </a:gs>
            </a:gsLst>
            <a:lin ang="5400000" scaled="1"/>
          </a:gradFill>
          <a:ln w="9525">
            <a:solidFill>
              <a:srgbClr val="61881B"/>
            </a:solidFill>
            <a:miter lim="800000"/>
            <a:headEnd/>
            <a:tailEnd/>
          </a:ln>
          <a:effectLst>
            <a:outerShdw blurRad="40000" dist="20000" dir="5400000" rotWithShape="0">
              <a:srgbClr val="000000">
                <a:alpha val="37999"/>
              </a:srgbClr>
            </a:outerShdw>
          </a:effectLst>
        </p:spPr>
        <p:txBody>
          <a:bodyPr/>
          <a:lstStyle/>
          <a:p>
            <a:pPr>
              <a:defRPr/>
            </a:pPr>
            <a:endParaRPr lang="en-US">
              <a:solidFill>
                <a:srgbClr val="000000"/>
              </a:solidFill>
            </a:endParaRPr>
          </a:p>
        </p:txBody>
      </p:sp>
      <p:sp>
        <p:nvSpPr>
          <p:cNvPr id="24" name="TextBox 9239"/>
          <p:cNvSpPr txBox="1">
            <a:spLocks noChangeArrowheads="1"/>
          </p:cNvSpPr>
          <p:nvPr/>
        </p:nvSpPr>
        <p:spPr bwMode="auto">
          <a:xfrm rot="5400000">
            <a:off x="7000875" y="3803650"/>
            <a:ext cx="145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dirty="0">
                <a:solidFill>
                  <a:schemeClr val="dk1"/>
                </a:solidFill>
                <a:latin typeface="Calibri"/>
                <a:ea typeface="+mn-ea"/>
                <a:cs typeface="Calibri"/>
              </a:rPr>
              <a:t>Notification</a:t>
            </a:r>
          </a:p>
        </p:txBody>
      </p:sp>
      <p:sp>
        <p:nvSpPr>
          <p:cNvPr id="25" name="TextBox 85"/>
          <p:cNvSpPr txBox="1">
            <a:spLocks noChangeArrowheads="1"/>
          </p:cNvSpPr>
          <p:nvPr/>
        </p:nvSpPr>
        <p:spPr bwMode="auto">
          <a:xfrm>
            <a:off x="6861175" y="5486400"/>
            <a:ext cx="1175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dirty="0">
                <a:latin typeface="Calibri"/>
                <a:cs typeface="Calibri"/>
              </a:rPr>
              <a:t>Feedback</a:t>
            </a:r>
          </a:p>
        </p:txBody>
      </p:sp>
      <p:sp>
        <p:nvSpPr>
          <p:cNvPr id="26" name="TextBox 86"/>
          <p:cNvSpPr txBox="1">
            <a:spLocks noChangeArrowheads="1"/>
          </p:cNvSpPr>
          <p:nvPr/>
        </p:nvSpPr>
        <p:spPr bwMode="auto">
          <a:xfrm>
            <a:off x="611187" y="4267200"/>
            <a:ext cx="3570208" cy="271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algn="l" eaLnBrk="1" hangingPunct="1">
              <a:lnSpc>
                <a:spcPct val="50000"/>
              </a:lnSpc>
            </a:pPr>
            <a:r>
              <a:rPr lang="en-US" dirty="0">
                <a:latin typeface="Calibri"/>
                <a:cs typeface="Calibri"/>
              </a:rPr>
              <a:t>Execute Energy Reduction Plans</a:t>
            </a:r>
          </a:p>
        </p:txBody>
      </p:sp>
    </p:spTree>
    <p:extLst>
      <p:ext uri="{BB962C8B-B14F-4D97-AF65-F5344CB8AC3E}">
        <p14:creationId xmlns:p14="http://schemas.microsoft.com/office/powerpoint/2010/main" val="20108956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Scope – Automated Demand Response</a:t>
            </a:r>
            <a:endParaRPr lang="en-US" dirty="0"/>
          </a:p>
        </p:txBody>
      </p:sp>
      <p:pic>
        <p:nvPicPr>
          <p:cNvPr id="4" name="Picture 2" descr="MC90043484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9948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2"/>
          <p:cNvSpPr txBox="1">
            <a:spLocks noChangeArrowheads="1"/>
          </p:cNvSpPr>
          <p:nvPr/>
        </p:nvSpPr>
        <p:spPr bwMode="auto">
          <a:xfrm>
            <a:off x="762000" y="2923480"/>
            <a:ext cx="1081446" cy="527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eaLnBrk="1" hangingPunct="1">
              <a:lnSpc>
                <a:spcPct val="60000"/>
              </a:lnSpc>
              <a:spcBef>
                <a:spcPct val="50000"/>
              </a:spcBef>
              <a:defRPr sz="16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a:t>Top Node</a:t>
            </a:r>
          </a:p>
          <a:p>
            <a:r>
              <a:rPr lang="en-US" dirty="0"/>
              <a:t>(EnerNOC)</a:t>
            </a:r>
          </a:p>
        </p:txBody>
      </p:sp>
      <p:sp>
        <p:nvSpPr>
          <p:cNvPr id="6" name="Rounded Rectangle 5"/>
          <p:cNvSpPr>
            <a:spLocks noChangeArrowheads="1"/>
          </p:cNvSpPr>
          <p:nvPr/>
        </p:nvSpPr>
        <p:spPr bwMode="auto">
          <a:xfrm>
            <a:off x="5638800" y="1219200"/>
            <a:ext cx="3124200" cy="1371600"/>
          </a:xfrm>
          <a:prstGeom prst="roundRect">
            <a:avLst>
              <a:gd name="adj" fmla="val 16667"/>
            </a:avLst>
          </a:prstGeom>
          <a:gradFill rotWithShape="1">
            <a:gsLst>
              <a:gs pos="0">
                <a:srgbClr val="EFF2F3"/>
              </a:gs>
              <a:gs pos="64999">
                <a:srgbClr val="D6DCDF"/>
              </a:gs>
              <a:gs pos="100000">
                <a:srgbClr val="C5CED2"/>
              </a:gs>
            </a:gsLst>
            <a:lin ang="5400000" scaled="1"/>
          </a:gradFill>
          <a:ln w="9525">
            <a:solidFill>
              <a:srgbClr val="727D82"/>
            </a:solidFill>
            <a:round/>
            <a:headEnd/>
            <a:tailEnd/>
          </a:ln>
          <a:effectLst>
            <a:outerShdw blurRad="40000" dist="20000" dir="5400000" rotWithShape="0">
              <a:srgbClr val="000000">
                <a:alpha val="37999"/>
              </a:srgbClr>
            </a:outerShdw>
          </a:effectLst>
        </p:spPr>
        <p:txBody>
          <a:bodyPr/>
          <a:lstStyle/>
          <a:p>
            <a:pPr>
              <a:defRPr/>
            </a:pPr>
            <a:endParaRPr lang="en-US">
              <a:solidFill>
                <a:srgbClr val="000000"/>
              </a:solidFill>
            </a:endParaRPr>
          </a:p>
        </p:txBody>
      </p:sp>
      <p:sp>
        <p:nvSpPr>
          <p:cNvPr id="7" name="Rounded Rectangle 6"/>
          <p:cNvSpPr>
            <a:spLocks noChangeArrowheads="1"/>
          </p:cNvSpPr>
          <p:nvPr/>
        </p:nvSpPr>
        <p:spPr bwMode="auto">
          <a:xfrm>
            <a:off x="5638800" y="3657600"/>
            <a:ext cx="2057400" cy="755650"/>
          </a:xfrm>
          <a:prstGeom prst="roundRect">
            <a:avLst>
              <a:gd name="adj" fmla="val 16667"/>
            </a:avLst>
          </a:prstGeom>
          <a:gradFill rotWithShape="1">
            <a:gsLst>
              <a:gs pos="0">
                <a:srgbClr val="EFF7E8"/>
              </a:gs>
              <a:gs pos="64999">
                <a:srgbClr val="D6E9C4"/>
              </a:gs>
              <a:gs pos="100000">
                <a:srgbClr val="C5E2AA"/>
              </a:gs>
            </a:gsLst>
            <a:lin ang="5400000" scaled="1"/>
          </a:gradFill>
          <a:ln w="9525">
            <a:solidFill>
              <a:srgbClr val="61881B"/>
            </a:solidFill>
            <a:round/>
            <a:headEnd/>
            <a:tailEnd/>
          </a:ln>
          <a:effectLst>
            <a:outerShdw blurRad="40000" dist="20000" dir="5400000" rotWithShape="0">
              <a:srgbClr val="000000">
                <a:alpha val="37999"/>
              </a:srgbClr>
            </a:outerShdw>
          </a:effectLst>
        </p:spPr>
        <p:txBody>
          <a:bodyPr/>
          <a:lstStyle/>
          <a:p>
            <a:pPr algn="ctr">
              <a:lnSpc>
                <a:spcPct val="70000"/>
              </a:lnSpc>
              <a:defRPr/>
            </a:pPr>
            <a:r>
              <a:rPr lang="en-US" sz="2000" dirty="0">
                <a:solidFill>
                  <a:schemeClr val="dk1"/>
                </a:solidFill>
                <a:latin typeface="Calibri"/>
                <a:ea typeface="+mn-ea"/>
                <a:cs typeface="Calibri"/>
              </a:rPr>
              <a:t>1,000 Nodes</a:t>
            </a:r>
          </a:p>
          <a:p>
            <a:pPr algn="ctr">
              <a:lnSpc>
                <a:spcPct val="70000"/>
              </a:lnSpc>
              <a:defRPr/>
            </a:pPr>
            <a:r>
              <a:rPr lang="en-US" sz="2000" dirty="0">
                <a:solidFill>
                  <a:schemeClr val="dk1"/>
                </a:solidFill>
                <a:latin typeface="Calibri"/>
                <a:ea typeface="+mn-ea"/>
                <a:cs typeface="Calibri"/>
              </a:rPr>
              <a:t>Large Industrial  </a:t>
            </a:r>
          </a:p>
        </p:txBody>
      </p:sp>
      <p:sp>
        <p:nvSpPr>
          <p:cNvPr id="8" name="Rounded Rectangle 7"/>
          <p:cNvSpPr>
            <a:spLocks noChangeArrowheads="1"/>
          </p:cNvSpPr>
          <p:nvPr/>
        </p:nvSpPr>
        <p:spPr bwMode="auto">
          <a:xfrm>
            <a:off x="5067300" y="4495800"/>
            <a:ext cx="3200400" cy="735013"/>
          </a:xfrm>
          <a:prstGeom prst="roundRect">
            <a:avLst>
              <a:gd name="adj" fmla="val 16667"/>
            </a:avLst>
          </a:prstGeom>
          <a:gradFill rotWithShape="1">
            <a:gsLst>
              <a:gs pos="0">
                <a:srgbClr val="FFEADC"/>
              </a:gs>
              <a:gs pos="64999">
                <a:srgbClr val="FFCDAB"/>
              </a:gs>
              <a:gs pos="100000">
                <a:srgbClr val="FFB987"/>
              </a:gs>
            </a:gsLst>
            <a:lin ang="5400000" scaled="1"/>
          </a:gradFill>
          <a:ln w="9525">
            <a:solidFill>
              <a:srgbClr val="E6811C"/>
            </a:solidFill>
            <a:round/>
            <a:headEnd/>
            <a:tailEnd/>
          </a:ln>
          <a:effectLst>
            <a:outerShdw blurRad="40000" dist="20000" dir="5400000" rotWithShape="0">
              <a:srgbClr val="000000">
                <a:alpha val="37999"/>
              </a:srgbClr>
            </a:outerShdw>
          </a:effectLst>
        </p:spPr>
        <p:txBody>
          <a:bodyPr/>
          <a:lstStyle/>
          <a:p>
            <a:pPr algn="ctr">
              <a:lnSpc>
                <a:spcPct val="70000"/>
              </a:lnSpc>
              <a:defRPr/>
            </a:pPr>
            <a:r>
              <a:rPr lang="en-US" sz="2000" dirty="0">
                <a:solidFill>
                  <a:schemeClr val="dk1"/>
                </a:solidFill>
                <a:latin typeface="Calibri"/>
                <a:ea typeface="+mn-ea"/>
                <a:cs typeface="Calibri"/>
              </a:rPr>
              <a:t>100,000 Nodes</a:t>
            </a:r>
          </a:p>
          <a:p>
            <a:pPr algn="ctr">
              <a:lnSpc>
                <a:spcPct val="70000"/>
              </a:lnSpc>
              <a:defRPr/>
            </a:pPr>
            <a:r>
              <a:rPr lang="en-US" sz="2000" dirty="0">
                <a:solidFill>
                  <a:schemeClr val="dk1"/>
                </a:solidFill>
                <a:latin typeface="Calibri"/>
                <a:ea typeface="+mn-ea"/>
                <a:cs typeface="Calibri"/>
              </a:rPr>
              <a:t>Small Commercial</a:t>
            </a:r>
          </a:p>
        </p:txBody>
      </p:sp>
      <p:sp>
        <p:nvSpPr>
          <p:cNvPr id="9" name="Rounded Rectangle 8"/>
          <p:cNvSpPr>
            <a:spLocks noChangeArrowheads="1"/>
          </p:cNvSpPr>
          <p:nvPr/>
        </p:nvSpPr>
        <p:spPr bwMode="auto">
          <a:xfrm>
            <a:off x="4419600" y="5334000"/>
            <a:ext cx="4495800" cy="714375"/>
          </a:xfrm>
          <a:prstGeom prst="roundRect">
            <a:avLst>
              <a:gd name="adj" fmla="val 16667"/>
            </a:avLst>
          </a:prstGeom>
          <a:gradFill rotWithShape="1">
            <a:gsLst>
              <a:gs pos="0">
                <a:srgbClr val="F9E9E9"/>
              </a:gs>
              <a:gs pos="64999">
                <a:srgbClr val="EEC8C8"/>
              </a:gs>
              <a:gs pos="100000">
                <a:srgbClr val="E8B0B0"/>
              </a:gs>
            </a:gsLst>
            <a:lin ang="5400000" scaled="1"/>
          </a:gradFill>
          <a:ln w="9525">
            <a:solidFill>
              <a:srgbClr val="9A4E4E"/>
            </a:solidFill>
            <a:round/>
            <a:headEnd/>
            <a:tailEnd/>
          </a:ln>
          <a:effectLst>
            <a:outerShdw blurRad="40000" dist="20000" dir="5400000" rotWithShape="0">
              <a:srgbClr val="000000">
                <a:alpha val="37999"/>
              </a:srgbClr>
            </a:outerShdw>
          </a:effectLst>
        </p:spPr>
        <p:txBody>
          <a:bodyPr/>
          <a:lstStyle/>
          <a:p>
            <a:pPr algn="ctr">
              <a:lnSpc>
                <a:spcPct val="70000"/>
              </a:lnSpc>
              <a:defRPr/>
            </a:pPr>
            <a:r>
              <a:rPr lang="en-US" sz="2000" dirty="0">
                <a:solidFill>
                  <a:schemeClr val="dk1"/>
                </a:solidFill>
                <a:latin typeface="Calibri"/>
                <a:ea typeface="+mn-ea"/>
                <a:cs typeface="Calibri"/>
              </a:rPr>
              <a:t>1,000,000 Nodes</a:t>
            </a:r>
          </a:p>
          <a:p>
            <a:pPr algn="ctr">
              <a:lnSpc>
                <a:spcPct val="70000"/>
              </a:lnSpc>
              <a:defRPr/>
            </a:pPr>
            <a:r>
              <a:rPr lang="en-US" sz="2000" dirty="0">
                <a:solidFill>
                  <a:schemeClr val="dk1"/>
                </a:solidFill>
                <a:latin typeface="Calibri"/>
                <a:ea typeface="+mn-ea"/>
                <a:cs typeface="Calibri"/>
              </a:rPr>
              <a:t>Residential</a:t>
            </a:r>
          </a:p>
        </p:txBody>
      </p:sp>
      <p:sp>
        <p:nvSpPr>
          <p:cNvPr id="10" name="Rounded Rectangle 9"/>
          <p:cNvSpPr/>
          <p:nvPr/>
        </p:nvSpPr>
        <p:spPr bwMode="auto">
          <a:xfrm>
            <a:off x="5791200" y="1371600"/>
            <a:ext cx="454408" cy="106680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vert270"/>
          <a:lstStyle/>
          <a:p>
            <a:pPr algn="ctr">
              <a:defRPr/>
            </a:pPr>
            <a:r>
              <a:rPr lang="en-US" sz="1800" dirty="0">
                <a:latin typeface="Calibri"/>
                <a:cs typeface="Calibri"/>
              </a:rPr>
              <a:t>Gateway</a:t>
            </a:r>
          </a:p>
        </p:txBody>
      </p:sp>
      <p:sp>
        <p:nvSpPr>
          <p:cNvPr id="11" name="Oval 10"/>
          <p:cNvSpPr/>
          <p:nvPr/>
        </p:nvSpPr>
        <p:spPr bwMode="auto">
          <a:xfrm>
            <a:off x="6629400" y="1295400"/>
            <a:ext cx="347663" cy="347663"/>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p>
            <a:pPr algn="dist">
              <a:lnSpc>
                <a:spcPct val="60000"/>
              </a:lnSpc>
              <a:defRPr/>
            </a:pPr>
            <a:endParaRPr lang="en-US" sz="1600">
              <a:solidFill>
                <a:srgbClr val="000000"/>
              </a:solidFill>
              <a:ea typeface="ＭＳ Ｐゴシック" charset="0"/>
              <a:cs typeface="ＭＳ Ｐゴシック" charset="0"/>
            </a:endParaRPr>
          </a:p>
        </p:txBody>
      </p:sp>
      <p:sp>
        <p:nvSpPr>
          <p:cNvPr id="12" name="Oval 11"/>
          <p:cNvSpPr/>
          <p:nvPr/>
        </p:nvSpPr>
        <p:spPr bwMode="auto">
          <a:xfrm>
            <a:off x="6629400" y="1714500"/>
            <a:ext cx="347663" cy="347663"/>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p>
            <a:pPr>
              <a:defRPr/>
            </a:pPr>
            <a:endParaRPr lang="en-US">
              <a:solidFill>
                <a:srgbClr val="000000"/>
              </a:solidFill>
              <a:ea typeface="ＭＳ Ｐゴシック" charset="0"/>
              <a:cs typeface="ＭＳ Ｐゴシック" charset="0"/>
            </a:endParaRPr>
          </a:p>
        </p:txBody>
      </p:sp>
      <p:sp>
        <p:nvSpPr>
          <p:cNvPr id="13" name="Oval 12"/>
          <p:cNvSpPr/>
          <p:nvPr/>
        </p:nvSpPr>
        <p:spPr bwMode="auto">
          <a:xfrm>
            <a:off x="6629400" y="2133600"/>
            <a:ext cx="347663" cy="347663"/>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p>
            <a:pPr>
              <a:defRPr/>
            </a:pPr>
            <a:endParaRPr lang="en-US">
              <a:solidFill>
                <a:srgbClr val="000000"/>
              </a:solidFill>
              <a:ea typeface="ＭＳ Ｐゴシック" charset="0"/>
              <a:cs typeface="ＭＳ Ｐゴシック" charset="0"/>
            </a:endParaRPr>
          </a:p>
        </p:txBody>
      </p:sp>
      <p:cxnSp>
        <p:nvCxnSpPr>
          <p:cNvPr id="14" name="Straight Connector 13"/>
          <p:cNvCxnSpPr>
            <a:cxnSpLocks noChangeShapeType="1"/>
            <a:stCxn id="10" idx="3"/>
            <a:endCxn id="11" idx="2"/>
          </p:cNvCxnSpPr>
          <p:nvPr/>
        </p:nvCxnSpPr>
        <p:spPr bwMode="auto">
          <a:xfrm flipV="1">
            <a:off x="6245225" y="1468438"/>
            <a:ext cx="384175" cy="436562"/>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 name="Straight Connector 14"/>
          <p:cNvCxnSpPr>
            <a:cxnSpLocks noChangeShapeType="1"/>
            <a:stCxn id="10" idx="3"/>
            <a:endCxn id="12" idx="2"/>
          </p:cNvCxnSpPr>
          <p:nvPr/>
        </p:nvCxnSpPr>
        <p:spPr bwMode="auto">
          <a:xfrm flipV="1">
            <a:off x="6245225" y="1887538"/>
            <a:ext cx="384175" cy="17462"/>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 name="Straight Connector 15"/>
          <p:cNvCxnSpPr>
            <a:cxnSpLocks noChangeShapeType="1"/>
            <a:stCxn id="10" idx="3"/>
            <a:endCxn id="13" idx="2"/>
          </p:cNvCxnSpPr>
          <p:nvPr/>
        </p:nvCxnSpPr>
        <p:spPr bwMode="auto">
          <a:xfrm>
            <a:off x="6245225" y="1905000"/>
            <a:ext cx="384175" cy="401638"/>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pic>
        <p:nvPicPr>
          <p:cNvPr id="17" name="Picture 51" descr="MC900434814.PNG"/>
          <p:cNvPicPr>
            <a:picLocks noChangeAspect="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7239000" y="1143000"/>
            <a:ext cx="1447800" cy="1447800"/>
          </a:xfrm>
          <a:prstGeom prst="rect">
            <a:avLst/>
          </a:prstGeom>
          <a:noFill/>
          <a:ln>
            <a:noFill/>
          </a:ln>
          <a:extLst>
            <a:ext uri="{909E8E84-426E-40dd-AFC4-6F175D3DCCD1}">
              <a14:hiddenFill xmlns:a14="http://schemas.microsoft.com/office/drawing/2010/main">
                <a:solidFill>
                  <a:srgbClr val="FFFFFF">
                    <a:alpha val="34901"/>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36"/>
          <p:cNvSpPr txBox="1">
            <a:spLocks noChangeArrowheads="1"/>
          </p:cNvSpPr>
          <p:nvPr/>
        </p:nvSpPr>
        <p:spPr bwMode="auto">
          <a:xfrm>
            <a:off x="6956425" y="1295400"/>
            <a:ext cx="864339" cy="25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eaLnBrk="1" hangingPunct="1">
              <a:lnSpc>
                <a:spcPct val="60000"/>
              </a:lnSpc>
              <a:spcBef>
                <a:spcPct val="50000"/>
              </a:spcBef>
              <a:defRPr sz="1600" b="1">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b="0" dirty="0"/>
              <a:t>Lighting</a:t>
            </a:r>
          </a:p>
        </p:txBody>
      </p:sp>
      <p:sp>
        <p:nvSpPr>
          <p:cNvPr id="19" name="TextBox 42"/>
          <p:cNvSpPr txBox="1">
            <a:spLocks noChangeArrowheads="1"/>
          </p:cNvSpPr>
          <p:nvPr/>
        </p:nvSpPr>
        <p:spPr bwMode="auto">
          <a:xfrm>
            <a:off x="6956425" y="1676400"/>
            <a:ext cx="6683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a:latin typeface="Calibri" charset="0"/>
              </a:rPr>
              <a:t>HVAC</a:t>
            </a:r>
          </a:p>
        </p:txBody>
      </p:sp>
      <p:sp>
        <p:nvSpPr>
          <p:cNvPr id="20" name="TextBox 60"/>
          <p:cNvSpPr txBox="1">
            <a:spLocks noChangeArrowheads="1"/>
          </p:cNvSpPr>
          <p:nvPr/>
        </p:nvSpPr>
        <p:spPr bwMode="auto">
          <a:xfrm>
            <a:off x="6956425" y="2181920"/>
            <a:ext cx="1095172" cy="25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eaLnBrk="1" hangingPunct="1">
              <a:lnSpc>
                <a:spcPct val="60000"/>
              </a:lnSpc>
              <a:spcBef>
                <a:spcPct val="50000"/>
              </a:spcBef>
              <a:defRPr sz="1600" b="1">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b="0" dirty="0"/>
              <a:t>Machinery</a:t>
            </a:r>
          </a:p>
        </p:txBody>
      </p:sp>
      <p:sp>
        <p:nvSpPr>
          <p:cNvPr id="21" name="TextBox 20"/>
          <p:cNvSpPr txBox="1"/>
          <p:nvPr/>
        </p:nvSpPr>
        <p:spPr>
          <a:xfrm>
            <a:off x="533400" y="4020820"/>
            <a:ext cx="4191000" cy="1313180"/>
          </a:xfrm>
          <a:prstGeom prst="rect">
            <a:avLst/>
          </a:prstGeom>
          <a:noFill/>
          <a:ln>
            <a:noFill/>
          </a:ln>
        </p:spPr>
        <p:txBody>
          <a:bodyPr wrap="square">
            <a:spAutoFit/>
          </a:bodyPr>
          <a:lstStyle>
            <a:defPPr>
              <a:defRPr lang="en-US"/>
            </a:defPPr>
            <a:lvl1pPr eaLnBrk="1" hangingPunct="1">
              <a:lnSpc>
                <a:spcPct val="60000"/>
              </a:lnSpc>
              <a:spcBef>
                <a:spcPct val="50000"/>
              </a:spcBef>
              <a:defRPr sz="16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sz="2000" b="1" dirty="0"/>
              <a:t>Business Goals</a:t>
            </a:r>
          </a:p>
          <a:p>
            <a:pPr marL="285750" indent="-285750">
              <a:buFont typeface="Arial"/>
              <a:buChar char="•"/>
            </a:pPr>
            <a:r>
              <a:rPr lang="en-US" sz="2000" dirty="0"/>
              <a:t>Scalable demand response</a:t>
            </a:r>
          </a:p>
          <a:p>
            <a:pPr marL="285750" indent="-285750">
              <a:buFont typeface="Arial"/>
              <a:buChar char="•"/>
            </a:pPr>
            <a:r>
              <a:rPr lang="en-US" sz="2000" dirty="0"/>
              <a:t>Lower implementation costs</a:t>
            </a:r>
          </a:p>
          <a:p>
            <a:pPr marL="285750" indent="-285750">
              <a:buFont typeface="Arial"/>
              <a:buChar char="•"/>
            </a:pPr>
            <a:r>
              <a:rPr lang="en-US" sz="2000" dirty="0"/>
              <a:t>Real-time monitoring and control</a:t>
            </a:r>
          </a:p>
        </p:txBody>
      </p:sp>
      <p:sp>
        <p:nvSpPr>
          <p:cNvPr id="22" name="Up Arrow 21"/>
          <p:cNvSpPr>
            <a:spLocks noChangeArrowheads="1"/>
          </p:cNvSpPr>
          <p:nvPr/>
        </p:nvSpPr>
        <p:spPr bwMode="auto">
          <a:xfrm rot="16200000">
            <a:off x="3505200" y="104080"/>
            <a:ext cx="609600" cy="3200400"/>
          </a:xfrm>
          <a:prstGeom prst="upArrow">
            <a:avLst>
              <a:gd name="adj1" fmla="val 50000"/>
              <a:gd name="adj2" fmla="val 50000"/>
            </a:avLst>
          </a:prstGeom>
          <a:gradFill rotWithShape="1">
            <a:gsLst>
              <a:gs pos="0">
                <a:srgbClr val="EFF7E8"/>
              </a:gs>
              <a:gs pos="64999">
                <a:srgbClr val="D6E9C4"/>
              </a:gs>
              <a:gs pos="100000">
                <a:srgbClr val="C5E2AA"/>
              </a:gs>
            </a:gsLst>
            <a:lin ang="5400000" scaled="1"/>
          </a:gradFill>
          <a:ln w="9525">
            <a:solidFill>
              <a:srgbClr val="61881B"/>
            </a:solidFill>
            <a:miter lim="800000"/>
            <a:headEnd/>
            <a:tailEnd/>
          </a:ln>
          <a:effectLst>
            <a:outerShdw blurRad="40000" dist="20000" dir="5400000" rotWithShape="0">
              <a:srgbClr val="000000">
                <a:alpha val="37999"/>
              </a:srgbClr>
            </a:outerShdw>
          </a:effectLst>
        </p:spPr>
        <p:txBody>
          <a:bodyPr vert="eaVert" anchor="ctr"/>
          <a:lstStyle/>
          <a:p>
            <a:pPr algn="ctr">
              <a:defRPr/>
            </a:pPr>
            <a:r>
              <a:rPr lang="en-US" sz="2000" dirty="0">
                <a:solidFill>
                  <a:schemeClr val="dk1"/>
                </a:solidFill>
                <a:latin typeface="Calibri"/>
                <a:ea typeface="+mn-ea"/>
                <a:cs typeface="Calibri"/>
              </a:rPr>
              <a:t>Feedback</a:t>
            </a:r>
          </a:p>
        </p:txBody>
      </p:sp>
      <p:sp>
        <p:nvSpPr>
          <p:cNvPr id="23" name="Up Arrow 22"/>
          <p:cNvSpPr>
            <a:spLocks noChangeArrowheads="1"/>
          </p:cNvSpPr>
          <p:nvPr/>
        </p:nvSpPr>
        <p:spPr bwMode="auto">
          <a:xfrm rot="5400000">
            <a:off x="3543300" y="904180"/>
            <a:ext cx="609600" cy="3124200"/>
          </a:xfrm>
          <a:prstGeom prst="upArrow">
            <a:avLst>
              <a:gd name="adj1" fmla="val 50000"/>
              <a:gd name="adj2" fmla="val 49999"/>
            </a:avLst>
          </a:prstGeom>
          <a:gradFill rotWithShape="1">
            <a:gsLst>
              <a:gs pos="0">
                <a:srgbClr val="F9E9E9"/>
              </a:gs>
              <a:gs pos="64999">
                <a:srgbClr val="EEC8C8"/>
              </a:gs>
              <a:gs pos="100000">
                <a:srgbClr val="E8B0B0"/>
              </a:gs>
            </a:gsLst>
            <a:lin ang="5400000" scaled="1"/>
          </a:gradFill>
          <a:ln w="9525" cap="flat" cmpd="sng">
            <a:solidFill>
              <a:srgbClr val="9A4E4E"/>
            </a:solidFill>
            <a:prstDash val="solid"/>
            <a:round/>
            <a:headEnd type="none" w="med" len="med"/>
            <a:tailEnd type="none" w="med" len="med"/>
          </a:ln>
          <a:effectLst>
            <a:outerShdw blurRad="40000" dist="20000" dir="5400000" rotWithShape="0">
              <a:srgbClr val="000000">
                <a:alpha val="37999"/>
              </a:srgbClr>
            </a:outerShdw>
          </a:effectLst>
        </p:spPr>
        <p:txBody>
          <a:bodyPr vert="vert270" anchor="ctr"/>
          <a:lstStyle/>
          <a:p>
            <a:pPr algn="ctr">
              <a:defRPr/>
            </a:pPr>
            <a:r>
              <a:rPr lang="en-US" sz="2000" dirty="0">
                <a:latin typeface="Calibri"/>
                <a:cs typeface="Calibri"/>
              </a:rPr>
              <a:t>Notification</a:t>
            </a:r>
          </a:p>
        </p:txBody>
      </p:sp>
      <p:sp>
        <p:nvSpPr>
          <p:cNvPr id="24" name="TextBox 1"/>
          <p:cNvSpPr txBox="1">
            <a:spLocks noChangeArrowheads="1"/>
          </p:cNvSpPr>
          <p:nvPr/>
        </p:nvSpPr>
        <p:spPr bwMode="auto">
          <a:xfrm>
            <a:off x="2918869" y="1856680"/>
            <a:ext cx="20341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algn="ctr" eaLnBrk="1" hangingPunct="1"/>
            <a:r>
              <a:rPr lang="en-US" dirty="0">
                <a:latin typeface="Calibri"/>
                <a:cs typeface="Calibri"/>
              </a:rPr>
              <a:t>&lt;OpenADR 2.0 /&gt;</a:t>
            </a:r>
          </a:p>
        </p:txBody>
      </p:sp>
      <p:sp>
        <p:nvSpPr>
          <p:cNvPr id="25" name="TextBox 3"/>
          <p:cNvSpPr txBox="1">
            <a:spLocks noChangeArrowheads="1"/>
          </p:cNvSpPr>
          <p:nvPr/>
        </p:nvSpPr>
        <p:spPr bwMode="auto">
          <a:xfrm>
            <a:off x="6248400" y="2743200"/>
            <a:ext cx="2009585" cy="25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eaLnBrk="1" hangingPunct="1">
              <a:lnSpc>
                <a:spcPct val="60000"/>
              </a:lnSpc>
              <a:spcBef>
                <a:spcPct val="50000"/>
              </a:spcBef>
              <a:defRPr sz="16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a:t>End Node (Customer)</a:t>
            </a:r>
          </a:p>
        </p:txBody>
      </p:sp>
      <p:sp>
        <p:nvSpPr>
          <p:cNvPr id="26" name="Rectangle 25"/>
          <p:cNvSpPr/>
          <p:nvPr/>
        </p:nvSpPr>
        <p:spPr bwMode="auto">
          <a:xfrm>
            <a:off x="533400" y="1323280"/>
            <a:ext cx="4953000" cy="2514600"/>
          </a:xfrm>
          <a:prstGeom prst="rect">
            <a:avLst/>
          </a:prstGeom>
          <a:noFill/>
          <a:ln w="57150" cap="flat" cmpd="sng" algn="ctr">
            <a:solidFill>
              <a:schemeClr val="bg2"/>
            </a:solidFill>
            <a:prstDash val="dash"/>
            <a:round/>
            <a:headEnd type="none" w="med" len="med"/>
            <a:tailEnd type="none" w="med" len="med"/>
          </a:ln>
          <a:effectLst/>
        </p:spPr>
        <p:txBody>
          <a:bodyPr wrap="none" anchor="ctr">
            <a:spAutoFit/>
          </a:bodyPr>
          <a:lstStyle/>
          <a:p>
            <a:pPr>
              <a:defRPr/>
            </a:pPr>
            <a:endParaRPr lang="en-US"/>
          </a:p>
        </p:txBody>
      </p:sp>
    </p:spTree>
    <p:extLst>
      <p:ext uri="{BB962C8B-B14F-4D97-AF65-F5344CB8AC3E}">
        <p14:creationId xmlns:p14="http://schemas.microsoft.com/office/powerpoint/2010/main" val="19285670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Design an architecture in accordance with the OpenADR 2.0 standard that supports multiple transport protocols</a:t>
            </a:r>
          </a:p>
          <a:p>
            <a:pPr marL="457200" indent="-457200">
              <a:buFont typeface="+mj-lt"/>
              <a:buAutoNum type="arabicPeriod"/>
            </a:pPr>
            <a:endParaRPr lang="en-US" dirty="0"/>
          </a:p>
          <a:p>
            <a:pPr marL="457200" indent="-457200">
              <a:buFont typeface="+mj-lt"/>
              <a:buAutoNum type="arabicPeriod"/>
            </a:pPr>
            <a:r>
              <a:rPr lang="en-US" dirty="0" smtClean="0"/>
              <a:t>Evaluate this architecture in terms of its performance and scalability</a:t>
            </a:r>
          </a:p>
          <a:p>
            <a:pPr marL="457200" indent="-457200">
              <a:buFont typeface="+mj-lt"/>
              <a:buAutoNum type="arabicPeriod"/>
            </a:pPr>
            <a:endParaRPr lang="en-US" dirty="0"/>
          </a:p>
          <a:p>
            <a:pPr marL="457200" indent="-457200">
              <a:buFont typeface="+mj-lt"/>
              <a:buAutoNum type="arabicPeriod"/>
            </a:pPr>
            <a:r>
              <a:rPr lang="en-US" dirty="0" smtClean="0"/>
              <a:t>Produce a reference implementation to demonstrate key design decisions and serve as a model for developers in the OpenADR community</a:t>
            </a:r>
            <a:endParaRPr lang="en-US" dirty="0"/>
          </a:p>
        </p:txBody>
      </p:sp>
    </p:spTree>
    <p:extLst>
      <p:ext uri="{BB962C8B-B14F-4D97-AF65-F5344CB8AC3E}">
        <p14:creationId xmlns:p14="http://schemas.microsoft.com/office/powerpoint/2010/main" val="41981362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Criteria</a:t>
            </a:r>
            <a:endParaRPr lang="en-US" dirty="0"/>
          </a:p>
        </p:txBody>
      </p:sp>
      <p:sp>
        <p:nvSpPr>
          <p:cNvPr id="3" name="Content Placeholder 2"/>
          <p:cNvSpPr>
            <a:spLocks noGrp="1"/>
          </p:cNvSpPr>
          <p:nvPr>
            <p:ph idx="1"/>
          </p:nvPr>
        </p:nvSpPr>
        <p:spPr/>
        <p:txBody>
          <a:bodyPr/>
          <a:lstStyle/>
          <a:p>
            <a:r>
              <a:rPr lang="en-US" dirty="0" smtClean="0"/>
              <a:t>An architecture that supports XMPP, HTTP, and AMQP transports</a:t>
            </a:r>
          </a:p>
          <a:p>
            <a:endParaRPr lang="en-US" dirty="0" smtClean="0"/>
          </a:p>
          <a:p>
            <a:r>
              <a:rPr lang="en-US" dirty="0" smtClean="0"/>
              <a:t>An analysis of scalability and performance thresholds</a:t>
            </a:r>
          </a:p>
          <a:p>
            <a:endParaRPr lang="en-US" dirty="0"/>
          </a:p>
          <a:p>
            <a:r>
              <a:rPr lang="en-US" dirty="0" smtClean="0"/>
              <a:t>A reference implementation appropriate for demonstrating and verifying key architectural qualities</a:t>
            </a:r>
          </a:p>
          <a:p>
            <a:endParaRPr lang="en-US" dirty="0"/>
          </a:p>
          <a:p>
            <a:r>
              <a:rPr lang="en-US" dirty="0" smtClean="0"/>
              <a:t>Well-documented design rationale</a:t>
            </a:r>
            <a:endParaRPr lang="en-US" dirty="0"/>
          </a:p>
        </p:txBody>
      </p:sp>
    </p:spTree>
    <p:extLst>
      <p:ext uri="{BB962C8B-B14F-4D97-AF65-F5344CB8AC3E}">
        <p14:creationId xmlns:p14="http://schemas.microsoft.com/office/powerpoint/2010/main" val="20933315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4212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rgonauts_design_approach">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rgonauts_design_basic">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rgonauts_design_team">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argonauts_design_project">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argonauts_design_progress">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rgonauts_design_lessons">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argonauts_design_roadmap">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1014</TotalTime>
  <Words>883</Words>
  <Application>Microsoft Macintosh PowerPoint</Application>
  <PresentationFormat>On-screen Show (4:3)</PresentationFormat>
  <Paragraphs>155</Paragraphs>
  <Slides>21</Slides>
  <Notes>4</Notes>
  <HiddenSlides>0</HiddenSlides>
  <MMClips>0</MMClips>
  <ScaleCrop>false</ScaleCrop>
  <HeadingPairs>
    <vt:vector size="4" baseType="variant">
      <vt:variant>
        <vt:lpstr>Theme</vt:lpstr>
      </vt:variant>
      <vt:variant>
        <vt:i4>7</vt:i4>
      </vt:variant>
      <vt:variant>
        <vt:lpstr>Slide Titles</vt:lpstr>
      </vt:variant>
      <vt:variant>
        <vt:i4>21</vt:i4>
      </vt:variant>
    </vt:vector>
  </HeadingPairs>
  <TitlesOfParts>
    <vt:vector size="28" baseType="lpstr">
      <vt:lpstr>argonauts_design_approach</vt:lpstr>
      <vt:lpstr>argonauts_design_basic</vt:lpstr>
      <vt:lpstr>argonauts_design_team</vt:lpstr>
      <vt:lpstr>argonauts_design_project</vt:lpstr>
      <vt:lpstr>argonauts_design_progress</vt:lpstr>
      <vt:lpstr>argonauts_design_lessons</vt:lpstr>
      <vt:lpstr>argonauts_design_roadmap</vt:lpstr>
      <vt:lpstr>Spring 2012 EOSP Agenda</vt:lpstr>
      <vt:lpstr>Argonauts Team</vt:lpstr>
      <vt:lpstr>Studio Mentors</vt:lpstr>
      <vt:lpstr>Client – EnerNOC, Inc.</vt:lpstr>
      <vt:lpstr>Project Context – Demand Response</vt:lpstr>
      <vt:lpstr>Project Scope – Automated Demand Response</vt:lpstr>
      <vt:lpstr>Project Objectives</vt:lpstr>
      <vt:lpstr>Acceptance Criteria</vt:lpstr>
      <vt:lpstr>PowerPoint Presentation</vt:lpstr>
      <vt:lpstr>Approach</vt:lpstr>
      <vt:lpstr>Requirements Strategy</vt:lpstr>
      <vt:lpstr>Summary of Architectural Drivers</vt:lpstr>
      <vt:lpstr>PowerPoint Presentation</vt:lpstr>
      <vt:lpstr>PowerPoint Presentation</vt:lpstr>
      <vt:lpstr>High-Priority Quality Attribute Scenarios</vt:lpstr>
      <vt:lpstr>Performance Quality Attribute Scenarios</vt:lpstr>
      <vt:lpstr>Deployability Quality Attribute Scenarios</vt:lpstr>
      <vt:lpstr>Availability Quality Attribute Scenarios</vt:lpstr>
      <vt:lpstr>Security Quality Attribute Scenarios</vt:lpstr>
      <vt:lpstr>Key Technical Constraints</vt:lpstr>
      <vt:lpstr>Key Business Constraints</vt:lpstr>
    </vt:vector>
  </TitlesOfParts>
  <Company>Marissa Lenzo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Marissa Lenzo</dc:creator>
  <cp:lastModifiedBy>Matthew Lenzo</cp:lastModifiedBy>
  <cp:revision>46</cp:revision>
  <dcterms:created xsi:type="dcterms:W3CDTF">2012-05-08T14:45:18Z</dcterms:created>
  <dcterms:modified xsi:type="dcterms:W3CDTF">2012-05-09T17:38:39Z</dcterms:modified>
</cp:coreProperties>
</file>