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52" r:id="rId2"/>
  </p:sldMasterIdLst>
  <p:notesMasterIdLst>
    <p:notesMasterId r:id="rId16"/>
  </p:notesMasterIdLst>
  <p:sldIdLst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3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" id="{2D89DEF1-9A41-B443-BB0C-46799FA43E70}">
          <p14:sldIdLst>
            <p14:sldId id="257"/>
          </p14:sldIdLst>
        </p14:section>
        <p14:section name="Team" id="{6713544B-1DDD-704E-BC91-9991C22143A4}">
          <p14:sldIdLst>
            <p14:sldId id="258"/>
            <p14:sldId id="264"/>
          </p14:sldIdLst>
        </p14:section>
        <p14:section name="Project" id="{CF6E4796-9B72-A044-997B-7AFAEDBD536D}">
          <p14:sldIdLst>
            <p14:sldId id="259"/>
            <p14:sldId id="260"/>
            <p14:sldId id="265"/>
          </p14:sldIdLst>
        </p14:section>
        <p14:section name="Progress" id="{481F4E4C-C6AE-A041-B893-86232C9EB660}">
          <p14:sldIdLst/>
        </p14:section>
        <p14:section name="Approach" id="{DC510BE1-77B9-534F-BA6B-EE21526E8897}">
          <p14:sldIdLst>
            <p14:sldId id="261"/>
          </p14:sldIdLst>
        </p14:section>
        <p14:section name="Lessons" id="{9956C1D5-34EE-5B4F-BB49-BA26D6033E03}">
          <p14:sldIdLst>
            <p14:sldId id="262"/>
          </p14:sldIdLst>
        </p14:section>
        <p14:section name="Roadmap" id="{81AC7E30-41FA-BB4C-8437-004F340796DB}">
          <p14:sldIdLst>
            <p14:sldId id="263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2787"/>
    <p:restoredTop sz="90929"/>
  </p:normalViewPr>
  <p:slideViewPr>
    <p:cSldViewPr>
      <p:cViewPr>
        <p:scale>
          <a:sx n="108" d="100"/>
          <a:sy n="108" d="100"/>
        </p:scale>
        <p:origin x="-880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8DC025-7D65-6B44-B00A-E55C534F1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02AC2-EFBE-5C48-A7A1-9AB5E5877C99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02BDA-C11E-7949-9E5F-8DD8A483FBCF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1ABB8-73E4-114F-A107-5256FB199248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D7C0D7-1270-0840-B5EA-D4B6F72EF0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711AB1-5249-9F47-BB1C-BC32C33526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85800"/>
            <a:ext cx="20193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85800"/>
            <a:ext cx="59055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BFD96D-1B4B-644D-BF3D-2EFD69A562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94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930B9A-F196-9F43-825E-106E402EE4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C91F95-AE8B-3148-B755-EDF2198FBD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99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666178-0578-2842-9991-C1CB7E48E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D3B581-9DC6-634F-AED0-0FEA85825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8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43373F-D03E-6D4F-BADF-C83C90326D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67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D20BD8-C906-2746-8DEE-33A7A6C1C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2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C2E331-6E5E-8345-9576-5F54F34EFD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9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5A819C-8F9E-7C41-96C6-FDF772B35B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E75BF4-F827-664A-A667-67002CB070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5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A89EF-535E-8C49-915B-D44C01BDEE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1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DA2C57-C951-D740-8896-C5A0E42F67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18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85800"/>
            <a:ext cx="20193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85800"/>
            <a:ext cx="59055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836BCA-DC38-3740-8982-92AAF01B8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D7A8B-1343-F84D-83AF-B80D2A94C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A4ED07-CC02-B447-BD13-44581A5CFE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83F0C4-2F26-FF40-AF6F-F1140E0B5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B1826-118E-1C4E-857B-FCF6CB5B49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5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36C40-E453-DE49-A3C1-B4958185E1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5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75E2A0-06C2-0D4C-A883-B0B95A53C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4F7F13-7E70-EA4E-AA85-D1D794EC32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4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rial_logo_argo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32550"/>
            <a:ext cx="18288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8580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D7FB63-B8F1-DD40-8806-7C1523B87D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09600" y="76200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D0D0D0"/>
                </a:solidFill>
                <a:latin typeface="Calibri" charset="0"/>
              </a:rPr>
              <a:t>TEAM</a:t>
            </a:r>
            <a:r>
              <a:rPr lang="en-US" sz="1600">
                <a:latin typeface="Calibri" charset="0"/>
              </a:rPr>
              <a:t>             </a:t>
            </a:r>
            <a:r>
              <a:rPr lang="en-US" sz="1600">
                <a:solidFill>
                  <a:srgbClr val="D0D0D0"/>
                </a:solidFill>
                <a:latin typeface="Calibri" charset="0"/>
              </a:rPr>
              <a:t>PROJECT             PROGRESS             APPROACH             LESSONS             ROADMAP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152400" y="381000"/>
            <a:ext cx="86868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33400" y="76200"/>
            <a:ext cx="8458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457200" y="838200"/>
            <a:ext cx="1588" cy="990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304800" y="1219200"/>
            <a:ext cx="48768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76200" y="6400800"/>
            <a:ext cx="2743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76200" y="6705600"/>
            <a:ext cx="86106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230188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76200" y="6324600"/>
            <a:ext cx="23622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76200" y="6781800"/>
            <a:ext cx="80010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8534400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8001000" y="6477000"/>
            <a:ext cx="0" cy="3048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4572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28194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58674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86868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1447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42672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7162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AutoShape 25"/>
          <p:cNvSpPr>
            <a:spLocks noChangeArrowheads="1"/>
          </p:cNvSpPr>
          <p:nvPr/>
        </p:nvSpPr>
        <p:spPr bwMode="auto">
          <a:xfrm>
            <a:off x="-533400" y="228600"/>
            <a:ext cx="152400" cy="152400"/>
          </a:xfrm>
          <a:prstGeom prst="rtTriangle">
            <a:avLst/>
          </a:prstGeom>
          <a:solidFill>
            <a:schemeClr val="folHlink"/>
          </a:solidFill>
          <a:ln w="381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rial_logo_argo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32550"/>
            <a:ext cx="18288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8580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6FDDE5-6593-464F-B425-925D48FEDF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09600" y="76200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alibri" charset="0"/>
              </a:rPr>
              <a:t>TEAM             </a:t>
            </a:r>
            <a:r>
              <a:rPr lang="en-US" sz="1600">
                <a:solidFill>
                  <a:srgbClr val="D0D0D0"/>
                </a:solidFill>
                <a:latin typeface="Calibri" charset="0"/>
              </a:rPr>
              <a:t>PROJECT             PROGRESS             APPROACH             LESSONS             ROADMAP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152400" y="381000"/>
            <a:ext cx="86868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533400" y="76200"/>
            <a:ext cx="8458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57200" y="838200"/>
            <a:ext cx="1588" cy="990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304800" y="1219200"/>
            <a:ext cx="48768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76200" y="6400800"/>
            <a:ext cx="2743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76200" y="6705600"/>
            <a:ext cx="86106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230188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76200" y="6324600"/>
            <a:ext cx="23622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76200" y="6781800"/>
            <a:ext cx="80010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8534400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8001000" y="6477000"/>
            <a:ext cx="0" cy="3048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4572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28194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58674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86868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1447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42672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7162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AutoShape 25"/>
          <p:cNvSpPr>
            <a:spLocks noChangeArrowheads="1"/>
          </p:cNvSpPr>
          <p:nvPr/>
        </p:nvSpPr>
        <p:spPr bwMode="auto">
          <a:xfrm>
            <a:off x="457200" y="228600"/>
            <a:ext cx="152400" cy="152400"/>
          </a:xfrm>
          <a:prstGeom prst="rtTriangle">
            <a:avLst/>
          </a:prstGeom>
          <a:solidFill>
            <a:schemeClr val="folHlink"/>
          </a:solidFill>
          <a:ln w="381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AutoShape 26"/>
          <p:cNvSpPr>
            <a:spLocks noChangeArrowheads="1"/>
          </p:cNvSpPr>
          <p:nvPr/>
        </p:nvSpPr>
        <p:spPr bwMode="auto">
          <a:xfrm flipH="1" flipV="1">
            <a:off x="1295400" y="76200"/>
            <a:ext cx="152400" cy="152400"/>
          </a:xfrm>
          <a:prstGeom prst="rtTriangle">
            <a:avLst/>
          </a:prstGeom>
          <a:solidFill>
            <a:schemeClr val="folHlink"/>
          </a:solidFill>
          <a:ln w="381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2012 MOSP 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Team</a:t>
            </a:r>
          </a:p>
          <a:p>
            <a:r>
              <a:rPr lang="en-US"/>
              <a:t>Project</a:t>
            </a:r>
          </a:p>
          <a:p>
            <a:r>
              <a:rPr lang="en-US"/>
              <a:t>Progress</a:t>
            </a:r>
          </a:p>
          <a:p>
            <a:r>
              <a:rPr lang="en-US"/>
              <a:t>Approach</a:t>
            </a:r>
          </a:p>
          <a:p>
            <a:r>
              <a:rPr lang="en-US"/>
              <a:t>Lessons</a:t>
            </a:r>
          </a:p>
          <a:p>
            <a:r>
              <a:rPr lang="en-US"/>
              <a:t>Roadmap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Risks –Continued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005631"/>
              </p:ext>
            </p:extLst>
          </p:nvPr>
        </p:nvGraphicFramePr>
        <p:xfrm>
          <a:off x="533400" y="1447800"/>
          <a:ext cx="8077200" cy="238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all the team members follow the set quality standard;  the customer may do not want to accept our architecture design at the middle of summer semester.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Build</a:t>
                      </a:r>
                      <a:r>
                        <a:rPr lang="en-US" baseline="0" dirty="0" smtClean="0"/>
                        <a:t> quality assurance to design process.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Peer review.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We</a:t>
                      </a:r>
                      <a:r>
                        <a:rPr lang="en-US" baseline="0" dirty="0" smtClean="0"/>
                        <a:t> got a low grade on the Arch final project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When we show our design to client, client can not understand or think it’s poor quality.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282883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7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Risks –Continued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930840"/>
              </p:ext>
            </p:extLst>
          </p:nvPr>
        </p:nvGraphicFramePr>
        <p:xfrm>
          <a:off x="533400" y="1447800"/>
          <a:ext cx="80772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 level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security decision is not yet finalized in the OpenADR specification; Cannot finalize the architecture design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Continuous communication</a:t>
                      </a:r>
                      <a:r>
                        <a:rPr lang="en-US" baseline="0" dirty="0" smtClean="0"/>
                        <a:t> with customer</a:t>
                      </a: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Isolate security</a:t>
                      </a:r>
                      <a:r>
                        <a:rPr lang="en-US" baseline="0" dirty="0" smtClean="0"/>
                        <a:t> components and enable extensibility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1. </a:t>
                      </a:r>
                      <a:r>
                        <a:rPr lang="en-US" dirty="0" smtClean="0"/>
                        <a:t>No </a:t>
                      </a:r>
                      <a:r>
                        <a:rPr lang="en-US" dirty="0" smtClean="0"/>
                        <a:t>formal discussion about security in the </a:t>
                      </a:r>
                      <a:r>
                        <a:rPr lang="en-US" dirty="0" smtClean="0"/>
                        <a:t>first </a:t>
                      </a:r>
                      <a:r>
                        <a:rPr lang="en-US" dirty="0" smtClean="0"/>
                        <a:t>week in </a:t>
                      </a:r>
                      <a:r>
                        <a:rPr lang="en-US" dirty="0" smtClean="0"/>
                        <a:t>summer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2. There is no  stable requirement on system security before the second week in </a:t>
                      </a:r>
                      <a:r>
                        <a:rPr lang="en-US" dirty="0" smtClean="0"/>
                        <a:t>summer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3. </a:t>
                      </a:r>
                      <a:r>
                        <a:rPr lang="en-US" dirty="0" smtClean="0"/>
                        <a:t>Design doesn’t</a:t>
                      </a:r>
                      <a:r>
                        <a:rPr lang="en-US" baseline="0" dirty="0" smtClean="0"/>
                        <a:t> meet security requirement by the second week of summer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282883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7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Risks –Continued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37838"/>
              </p:ext>
            </p:extLst>
          </p:nvPr>
        </p:nvGraphicFramePr>
        <p:xfrm>
          <a:off x="533400" y="1447800"/>
          <a:ext cx="8077200" cy="238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will use AWS for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 verification and may exceed allocated budget; the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may overrun its budget given by the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Define</a:t>
                      </a:r>
                      <a:r>
                        <a:rPr lang="en-US" baseline="0" dirty="0" smtClean="0"/>
                        <a:t> the budget before doing verification on AWS and continuously monitor actual cost against budget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Test approval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 smtClean="0"/>
                        <a:t>The team still do not familiar with AWS at the end of second week in summer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plans have no defined budget before execution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282883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Risks –Continued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033332"/>
              </p:ext>
            </p:extLst>
          </p:nvPr>
        </p:nvGraphicFramePr>
        <p:xfrm>
          <a:off x="533400" y="1447800"/>
          <a:ext cx="8077200" cy="238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 experience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large-scale systems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knowledge on protocol transports; may be not  able to design the multi-transport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1. experiments for protocol  (half done)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2. short and iteratively design on protocol Extensibility and get feedback from mentors and customer (executing)"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"1. No one start to learn protocols before the end of spring semester .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2. No experiments design for simulate the protocol work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282883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Argonauts Team</a:t>
            </a:r>
            <a:endParaRPr lang="en-US" dirty="0"/>
          </a:p>
        </p:txBody>
      </p:sp>
      <p:pic>
        <p:nvPicPr>
          <p:cNvPr id="4100" name="Picture 1" descr="Screen Shot 2011-12-13 at 8.42.29 AM.png"/>
          <p:cNvPicPr>
            <a:picLocks noChangeAspect="1"/>
          </p:cNvPicPr>
          <p:nvPr/>
        </p:nvPicPr>
        <p:blipFill>
          <a:blip r:embed="rId3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048000"/>
            <a:ext cx="8128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" descr="Screen Shot 2011-12-13 at 8.42.20 AM.png"/>
          <p:cNvPicPr>
            <a:picLocks noChangeAspect="1"/>
          </p:cNvPicPr>
          <p:nvPr/>
        </p:nvPicPr>
        <p:blipFill>
          <a:blip r:embed="rId4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8270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9" descr="Screen Shot 2011-12-13 at 8.42.10 AM.png"/>
          <p:cNvPicPr>
            <a:picLocks noChangeAspect="1"/>
          </p:cNvPicPr>
          <p:nvPr/>
        </p:nvPicPr>
        <p:blipFill>
          <a:blip r:embed="rId5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0"/>
            <a:ext cx="9144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0" descr="Screen Shot 2011-12-13 at 8.42.01 AM.png"/>
          <p:cNvPicPr>
            <a:picLocks noChangeAspect="1"/>
          </p:cNvPicPr>
          <p:nvPr/>
        </p:nvPicPr>
        <p:blipFill>
          <a:blip r:embed="rId6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1676400"/>
            <a:ext cx="89058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2209800" y="1676400"/>
            <a:ext cx="2667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 dirty="0">
                <a:latin typeface="Calibri" charset="0"/>
              </a:rPr>
              <a:t>PLANNING MANAGER</a:t>
            </a:r>
            <a:endParaRPr lang="en-US" sz="2000" b="1" dirty="0">
              <a:latin typeface="Calibri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(Managing Engineer)</a:t>
            </a:r>
            <a:endParaRPr lang="en-US" sz="2000" dirty="0">
              <a:latin typeface="Calibri" charset="0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2209800" y="1524000"/>
            <a:ext cx="1588" cy="685800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1600200" y="1600200"/>
            <a:ext cx="685800" cy="1588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7" name="Picture 12" descr="Screen Shot 2011-12-13 at 8.41.37 AM.png"/>
          <p:cNvPicPr>
            <a:picLocks noChangeAspect="1"/>
          </p:cNvPicPr>
          <p:nvPr/>
        </p:nvPicPr>
        <p:blipFill>
          <a:blip r:embed="rId7">
            <a:lum bright="6000"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4419600"/>
            <a:ext cx="8223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2"/>
          <p:cNvSpPr txBox="1">
            <a:spLocks noChangeArrowheads="1"/>
          </p:cNvSpPr>
          <p:nvPr/>
        </p:nvSpPr>
        <p:spPr bwMode="auto">
          <a:xfrm>
            <a:off x="2209800" y="3048000"/>
            <a:ext cx="2667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 dirty="0">
                <a:latin typeface="Calibri" charset="0"/>
              </a:rPr>
              <a:t>TEAM LEAD</a:t>
            </a:r>
            <a:endParaRPr lang="en-US" sz="2000" b="1" dirty="0">
              <a:latin typeface="Calibri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(Risk Manager)</a:t>
            </a:r>
            <a:endParaRPr lang="en-US" sz="2000" dirty="0">
              <a:latin typeface="Calibri" charset="0"/>
            </a:endParaRPr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2209800" y="2895600"/>
            <a:ext cx="1588" cy="685800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1600200" y="2971800"/>
            <a:ext cx="685800" cy="1588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2209800" y="4267200"/>
            <a:ext cx="1588" cy="685800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1600200" y="4343400"/>
            <a:ext cx="685800" cy="1588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Box 2"/>
          <p:cNvSpPr txBox="1">
            <a:spLocks noChangeArrowheads="1"/>
          </p:cNvSpPr>
          <p:nvPr/>
        </p:nvSpPr>
        <p:spPr bwMode="auto">
          <a:xfrm>
            <a:off x="2209800" y="4419600"/>
            <a:ext cx="2667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>
                <a:latin typeface="Calibri" charset="0"/>
              </a:rPr>
              <a:t>QA LEAD</a:t>
            </a:r>
            <a:endParaRPr lang="en-US" sz="2000" b="1">
              <a:latin typeface="Calibri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200">
                <a:latin typeface="Calibri" charset="0"/>
              </a:rPr>
              <a:t>(Quality Process Engineer)</a:t>
            </a:r>
            <a:endParaRPr lang="en-US" sz="2000">
              <a:latin typeface="Calibri" charset="0"/>
            </a:endParaRPr>
          </a:p>
        </p:txBody>
      </p:sp>
      <p:sp>
        <p:nvSpPr>
          <p:cNvPr id="4114" name="TextBox 2"/>
          <p:cNvSpPr txBox="1">
            <a:spLocks noChangeArrowheads="1"/>
          </p:cNvSpPr>
          <p:nvPr/>
        </p:nvSpPr>
        <p:spPr bwMode="auto">
          <a:xfrm>
            <a:off x="5943600" y="1676400"/>
            <a:ext cx="2667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 dirty="0">
                <a:latin typeface="Calibri" charset="0"/>
              </a:rPr>
              <a:t>CHIEF ARCHITECT</a:t>
            </a:r>
            <a:endParaRPr lang="en-US" sz="2000" b="1" dirty="0">
              <a:latin typeface="Calibri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(Requirements Engineer)</a:t>
            </a:r>
            <a:endParaRPr lang="en-US" sz="2000" dirty="0">
              <a:latin typeface="Calibri" charset="0"/>
            </a:endParaRPr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5943600" y="1524000"/>
            <a:ext cx="1588" cy="685800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5334000" y="1600200"/>
            <a:ext cx="685800" cy="1588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TextBox 2"/>
          <p:cNvSpPr txBox="1">
            <a:spLocks noChangeArrowheads="1"/>
          </p:cNvSpPr>
          <p:nvPr/>
        </p:nvSpPr>
        <p:spPr bwMode="auto">
          <a:xfrm>
            <a:off x="5943600" y="3048000"/>
            <a:ext cx="2667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>
                <a:latin typeface="Calibri" charset="0"/>
              </a:rPr>
              <a:t>DEVELOPMENT LEAD</a:t>
            </a:r>
            <a:endParaRPr lang="en-US" sz="2000" b="1">
              <a:latin typeface="Calibri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200">
                <a:latin typeface="Calibri" charset="0"/>
              </a:rPr>
              <a:t>(Support Engineer &amp; Chief Scientist)</a:t>
            </a:r>
            <a:endParaRPr lang="en-US" sz="2000">
              <a:latin typeface="Calibri" charset="0"/>
            </a:endParaRPr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5943600" y="2895600"/>
            <a:ext cx="1588" cy="685800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5334000" y="2971800"/>
            <a:ext cx="685800" cy="1588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Studio Mentors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1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– EnerNOC, Inc.</a:t>
            </a:r>
            <a:endParaRPr lang="en-US" dirty="0"/>
          </a:p>
        </p:txBody>
      </p:sp>
      <p:pic>
        <p:nvPicPr>
          <p:cNvPr id="4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601980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14800" y="3200400"/>
            <a:ext cx="46363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+mn-lt"/>
              </a:rPr>
              <a:t>A leading provider of energy management</a:t>
            </a:r>
          </a:p>
          <a:p>
            <a:pPr eaLnBrk="1" hangingPunct="1"/>
            <a:r>
              <a:rPr lang="en-US" i="1" dirty="0">
                <a:latin typeface="+mn-lt"/>
              </a:rPr>
              <a:t> applications for the smart grid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5457825" y="4800600"/>
            <a:ext cx="32904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+mn-lt"/>
              </a:rPr>
              <a:t>Jake Thompson</a:t>
            </a:r>
          </a:p>
          <a:p>
            <a:pPr eaLnBrk="1" hangingPunct="1"/>
            <a:r>
              <a:rPr lang="en-US" dirty="0">
                <a:latin typeface="+mn-lt"/>
              </a:rPr>
              <a:t>Mgr. of Advanced Technology</a:t>
            </a:r>
          </a:p>
          <a:p>
            <a:pPr eaLnBrk="1" hangingPunct="1"/>
            <a:r>
              <a:rPr lang="en-US" dirty="0">
                <a:latin typeface="+mn-lt"/>
              </a:rPr>
              <a:t>EnerNOC, Inc.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0" y="4572000"/>
            <a:ext cx="914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800850" y="4114800"/>
            <a:ext cx="2201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u="sng" dirty="0" err="1">
                <a:latin typeface="+mn-lt"/>
              </a:rPr>
              <a:t>www.enernoc.com</a:t>
            </a:r>
            <a:endParaRPr lang="en-US" i="1" u="sng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Context – Demand Response</a:t>
            </a:r>
            <a:endParaRPr lang="en-US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4802187" y="4572000"/>
            <a:ext cx="1981200" cy="1400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668587" y="4572000"/>
            <a:ext cx="1981200" cy="1400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403975" y="1371600"/>
            <a:ext cx="2587625" cy="182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34987" y="1371600"/>
            <a:ext cx="2587625" cy="182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1524000"/>
            <a:ext cx="1993900" cy="1358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278187" y="2362200"/>
            <a:ext cx="2895600" cy="52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4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/>
              <a:t>Peak energy usage</a:t>
            </a:r>
          </a:p>
          <a:p>
            <a:r>
              <a:rPr lang="en-US" sz="1600" dirty="0"/>
              <a:t>Emergency curtailment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839787" y="2862263"/>
            <a:ext cx="1981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>
                <a:latin typeface="Calibri"/>
                <a:cs typeface="Calibri"/>
              </a:rPr>
              <a:t>Utility/Grid Operator</a:t>
            </a:r>
          </a:p>
        </p:txBody>
      </p:sp>
      <p:pic>
        <p:nvPicPr>
          <p:cNvPr id="11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1447800"/>
            <a:ext cx="2057400" cy="12001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Enernoc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2667000"/>
            <a:ext cx="24574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 descr="MC90043481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7" y="4391025"/>
            <a:ext cx="1400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MC9004348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7" y="4572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668587" y="5562600"/>
            <a:ext cx="198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1600">
                <a:latin typeface="Calibri"/>
                <a:cs typeface="Calibri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9pPr>
          </a:lstStyle>
          <a:p>
            <a:pPr algn="ctr"/>
            <a:r>
              <a:rPr lang="en-US" dirty="0"/>
              <a:t>Institutional</a:t>
            </a: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4802187" y="5562600"/>
            <a:ext cx="198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sz="1600">
                <a:latin typeface="Calibri"/>
                <a:cs typeface="Calibri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Commercial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534987" y="4572000"/>
            <a:ext cx="1978025" cy="1398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534987" y="5589588"/>
            <a:ext cx="198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1600">
                <a:latin typeface="Calibri"/>
                <a:cs typeface="Calibri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9pPr>
          </a:lstStyle>
          <a:p>
            <a:pPr algn="ctr"/>
            <a:r>
              <a:rPr lang="en-US" dirty="0"/>
              <a:t>Industrial</a:t>
            </a:r>
          </a:p>
        </p:txBody>
      </p:sp>
      <p:pic>
        <p:nvPicPr>
          <p:cNvPr id="19" name="Picture 9223" descr="MC90043155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" y="46751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Bent Arrow 77"/>
          <p:cNvSpPr>
            <a:spLocks/>
          </p:cNvSpPr>
          <p:nvPr/>
        </p:nvSpPr>
        <p:spPr bwMode="auto">
          <a:xfrm rot="10800000">
            <a:off x="6784975" y="3352800"/>
            <a:ext cx="1066800" cy="1752600"/>
          </a:xfrm>
          <a:custGeom>
            <a:avLst/>
            <a:gdLst>
              <a:gd name="T0" fmla="*/ 0 w 1066800"/>
              <a:gd name="T1" fmla="*/ 1752600 h 1752600"/>
              <a:gd name="T2" fmla="*/ 0 w 1066800"/>
              <a:gd name="T3" fmla="*/ 600075 h 1752600"/>
              <a:gd name="T4" fmla="*/ 466725 w 1066800"/>
              <a:gd name="T5" fmla="*/ 133350 h 1752600"/>
              <a:gd name="T6" fmla="*/ 800100 w 1066800"/>
              <a:gd name="T7" fmla="*/ 133350 h 1752600"/>
              <a:gd name="T8" fmla="*/ 800100 w 1066800"/>
              <a:gd name="T9" fmla="*/ 0 h 1752600"/>
              <a:gd name="T10" fmla="*/ 1066800 w 1066800"/>
              <a:gd name="T11" fmla="*/ 266700 h 1752600"/>
              <a:gd name="T12" fmla="*/ 800100 w 1066800"/>
              <a:gd name="T13" fmla="*/ 533400 h 1752600"/>
              <a:gd name="T14" fmla="*/ 800100 w 1066800"/>
              <a:gd name="T15" fmla="*/ 400050 h 1752600"/>
              <a:gd name="T16" fmla="*/ 466725 w 1066800"/>
              <a:gd name="T17" fmla="*/ 400050 h 1752600"/>
              <a:gd name="T18" fmla="*/ 266700 w 1066800"/>
              <a:gd name="T19" fmla="*/ 600075 h 1752600"/>
              <a:gd name="T20" fmla="*/ 266700 w 1066800"/>
              <a:gd name="T21" fmla="*/ 1752600 h 1752600"/>
              <a:gd name="T22" fmla="*/ 0 w 1066800"/>
              <a:gd name="T23" fmla="*/ 1752600 h 1752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66800" h="1752600">
                <a:moveTo>
                  <a:pt x="0" y="1752600"/>
                </a:moveTo>
                <a:lnTo>
                  <a:pt x="0" y="600075"/>
                </a:lnTo>
                <a:cubicBezTo>
                  <a:pt x="0" y="342310"/>
                  <a:pt x="208960" y="133350"/>
                  <a:pt x="466725" y="133350"/>
                </a:cubicBezTo>
                <a:lnTo>
                  <a:pt x="800100" y="133350"/>
                </a:lnTo>
                <a:lnTo>
                  <a:pt x="800100" y="0"/>
                </a:lnTo>
                <a:lnTo>
                  <a:pt x="1066800" y="266700"/>
                </a:lnTo>
                <a:lnTo>
                  <a:pt x="800100" y="533400"/>
                </a:lnTo>
                <a:lnTo>
                  <a:pt x="800100" y="400050"/>
                </a:lnTo>
                <a:lnTo>
                  <a:pt x="466725" y="400050"/>
                </a:lnTo>
                <a:cubicBezTo>
                  <a:pt x="356254" y="400050"/>
                  <a:pt x="266700" y="489604"/>
                  <a:pt x="266700" y="600075"/>
                </a:cubicBezTo>
                <a:lnTo>
                  <a:pt x="266700" y="1752600"/>
                </a:lnTo>
                <a:lnTo>
                  <a:pt x="0" y="1752600"/>
                </a:lnTo>
                <a:close/>
              </a:path>
            </a:pathLst>
          </a:cu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>
            <a:off x="3279775" y="1447800"/>
            <a:ext cx="2971800" cy="795338"/>
          </a:xfrm>
          <a:prstGeom prst="righ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>
            <a:solidFill>
              <a:srgbClr val="9A4E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Demand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Response Event</a:t>
            </a:r>
          </a:p>
        </p:txBody>
      </p:sp>
      <p:sp>
        <p:nvSpPr>
          <p:cNvPr id="22" name="Bent Arrow 80"/>
          <p:cNvSpPr>
            <a:spLocks/>
          </p:cNvSpPr>
          <p:nvPr/>
        </p:nvSpPr>
        <p:spPr bwMode="auto">
          <a:xfrm rot="5400000" flipH="1">
            <a:off x="7186613" y="4456112"/>
            <a:ext cx="1066800" cy="1755775"/>
          </a:xfrm>
          <a:custGeom>
            <a:avLst/>
            <a:gdLst>
              <a:gd name="T0" fmla="*/ 0 w 1066800"/>
              <a:gd name="T1" fmla="*/ 1755775 h 1755775"/>
              <a:gd name="T2" fmla="*/ 0 w 1066800"/>
              <a:gd name="T3" fmla="*/ 600075 h 1755775"/>
              <a:gd name="T4" fmla="*/ 466725 w 1066800"/>
              <a:gd name="T5" fmla="*/ 133350 h 1755775"/>
              <a:gd name="T6" fmla="*/ 800100 w 1066800"/>
              <a:gd name="T7" fmla="*/ 133350 h 1755775"/>
              <a:gd name="T8" fmla="*/ 800100 w 1066800"/>
              <a:gd name="T9" fmla="*/ 0 h 1755775"/>
              <a:gd name="T10" fmla="*/ 1066800 w 1066800"/>
              <a:gd name="T11" fmla="*/ 266700 h 1755775"/>
              <a:gd name="T12" fmla="*/ 800100 w 1066800"/>
              <a:gd name="T13" fmla="*/ 533400 h 1755775"/>
              <a:gd name="T14" fmla="*/ 800100 w 1066800"/>
              <a:gd name="T15" fmla="*/ 400050 h 1755775"/>
              <a:gd name="T16" fmla="*/ 466725 w 1066800"/>
              <a:gd name="T17" fmla="*/ 400050 h 1755775"/>
              <a:gd name="T18" fmla="*/ 266700 w 1066800"/>
              <a:gd name="T19" fmla="*/ 600075 h 1755775"/>
              <a:gd name="T20" fmla="*/ 266700 w 1066800"/>
              <a:gd name="T21" fmla="*/ 1755775 h 1755775"/>
              <a:gd name="T22" fmla="*/ 0 w 1066800"/>
              <a:gd name="T23" fmla="*/ 1755775 h 17557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66800" h="1755775">
                <a:moveTo>
                  <a:pt x="0" y="1755775"/>
                </a:moveTo>
                <a:lnTo>
                  <a:pt x="0" y="600075"/>
                </a:lnTo>
                <a:cubicBezTo>
                  <a:pt x="0" y="342310"/>
                  <a:pt x="208960" y="133350"/>
                  <a:pt x="466725" y="133350"/>
                </a:cubicBezTo>
                <a:lnTo>
                  <a:pt x="800100" y="133350"/>
                </a:lnTo>
                <a:lnTo>
                  <a:pt x="800100" y="0"/>
                </a:lnTo>
                <a:lnTo>
                  <a:pt x="1066800" y="266700"/>
                </a:lnTo>
                <a:lnTo>
                  <a:pt x="800100" y="533400"/>
                </a:lnTo>
                <a:lnTo>
                  <a:pt x="800100" y="400050"/>
                </a:lnTo>
                <a:lnTo>
                  <a:pt x="466725" y="400050"/>
                </a:lnTo>
                <a:cubicBezTo>
                  <a:pt x="356254" y="400050"/>
                  <a:pt x="266700" y="489604"/>
                  <a:pt x="266700" y="600075"/>
                </a:cubicBezTo>
                <a:lnTo>
                  <a:pt x="266700" y="1755775"/>
                </a:lnTo>
                <a:lnTo>
                  <a:pt x="0" y="1755775"/>
                </a:lnTo>
                <a:close/>
              </a:path>
            </a:pathLst>
          </a:cu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61881B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Up Arrow 22"/>
          <p:cNvSpPr>
            <a:spLocks noChangeArrowheads="1"/>
          </p:cNvSpPr>
          <p:nvPr/>
        </p:nvSpPr>
        <p:spPr bwMode="auto">
          <a:xfrm>
            <a:off x="8080375" y="3352800"/>
            <a:ext cx="533400" cy="1295400"/>
          </a:xfrm>
          <a:prstGeom prst="up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TextBox 9239"/>
          <p:cNvSpPr txBox="1">
            <a:spLocks noChangeArrowheads="1"/>
          </p:cNvSpPr>
          <p:nvPr/>
        </p:nvSpPr>
        <p:spPr bwMode="auto">
          <a:xfrm rot="5400000">
            <a:off x="7000875" y="3803650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Notification</a:t>
            </a:r>
          </a:p>
        </p:txBody>
      </p:sp>
      <p:sp>
        <p:nvSpPr>
          <p:cNvPr id="25" name="TextBox 85"/>
          <p:cNvSpPr txBox="1">
            <a:spLocks noChangeArrowheads="1"/>
          </p:cNvSpPr>
          <p:nvPr/>
        </p:nvSpPr>
        <p:spPr bwMode="auto">
          <a:xfrm>
            <a:off x="6861175" y="5486400"/>
            <a:ext cx="1175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Feedback</a:t>
            </a:r>
          </a:p>
        </p:txBody>
      </p:sp>
      <p:sp>
        <p:nvSpPr>
          <p:cNvPr id="26" name="TextBox 86"/>
          <p:cNvSpPr txBox="1">
            <a:spLocks noChangeArrowheads="1"/>
          </p:cNvSpPr>
          <p:nvPr/>
        </p:nvSpPr>
        <p:spPr bwMode="auto">
          <a:xfrm>
            <a:off x="611187" y="4267200"/>
            <a:ext cx="3570208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en-US" dirty="0">
                <a:latin typeface="Calibri"/>
                <a:cs typeface="Calibri"/>
              </a:rPr>
              <a:t>Execute Energy Reduction Plans</a:t>
            </a:r>
          </a:p>
        </p:txBody>
      </p:sp>
    </p:spTree>
    <p:extLst>
      <p:ext uri="{BB962C8B-B14F-4D97-AF65-F5344CB8AC3E}">
        <p14:creationId xmlns:p14="http://schemas.microsoft.com/office/powerpoint/2010/main" val="2010895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– Automated Demand Response</a:t>
            </a:r>
            <a:endParaRPr lang="en-US" dirty="0"/>
          </a:p>
        </p:txBody>
      </p:sp>
      <p:pic>
        <p:nvPicPr>
          <p:cNvPr id="4" name="Picture 2" descr="MC9004348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9948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762000" y="2923480"/>
            <a:ext cx="1081446" cy="52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1" dirty="0"/>
              <a:t>Top Node</a:t>
            </a:r>
          </a:p>
          <a:p>
            <a:r>
              <a:rPr lang="en-US" b="1" dirty="0"/>
              <a:t>(EnerNOC)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38800" y="1219200"/>
            <a:ext cx="3124200" cy="1371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638800" y="3657600"/>
            <a:ext cx="2057400" cy="755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1,000 Nodes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Large Industrial  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067300" y="4495800"/>
            <a:ext cx="3200400" cy="7350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ADC"/>
              </a:gs>
              <a:gs pos="64999">
                <a:srgbClr val="FFCDAB"/>
              </a:gs>
              <a:gs pos="100000">
                <a:srgbClr val="FFB987"/>
              </a:gs>
            </a:gsLst>
            <a:lin ang="5400000" scaled="1"/>
          </a:gradFill>
          <a:ln w="9525">
            <a:solidFill>
              <a:srgbClr val="E6811C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100,000 Nodes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Small Commercial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419600" y="5334000"/>
            <a:ext cx="4495800" cy="714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>
            <a:solidFill>
              <a:srgbClr val="9A4E4E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1,000,000 Nodes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Residential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791200" y="1371600"/>
            <a:ext cx="454408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/>
          <a:lstStyle/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Gateway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629400" y="1295400"/>
            <a:ext cx="347663" cy="3476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dist">
              <a:lnSpc>
                <a:spcPct val="60000"/>
              </a:lnSpc>
              <a:defRPr/>
            </a:pPr>
            <a:endParaRPr lang="en-US" sz="16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629400" y="1714500"/>
            <a:ext cx="347663" cy="3476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629400" y="2133600"/>
            <a:ext cx="347663" cy="3476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Connector 13"/>
          <p:cNvCxnSpPr>
            <a:cxnSpLocks noChangeShapeType="1"/>
            <a:stCxn id="10" idx="3"/>
            <a:endCxn id="11" idx="2"/>
          </p:cNvCxnSpPr>
          <p:nvPr/>
        </p:nvCxnSpPr>
        <p:spPr bwMode="auto">
          <a:xfrm flipV="1">
            <a:off x="6245225" y="1468438"/>
            <a:ext cx="384175" cy="436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  <a:stCxn id="10" idx="3"/>
            <a:endCxn id="12" idx="2"/>
          </p:cNvCxnSpPr>
          <p:nvPr/>
        </p:nvCxnSpPr>
        <p:spPr bwMode="auto">
          <a:xfrm flipV="1">
            <a:off x="6245225" y="1887538"/>
            <a:ext cx="384175" cy="17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  <a:stCxn id="10" idx="3"/>
            <a:endCxn id="13" idx="2"/>
          </p:cNvCxnSpPr>
          <p:nvPr/>
        </p:nvCxnSpPr>
        <p:spPr bwMode="auto">
          <a:xfrm>
            <a:off x="6245225" y="1905000"/>
            <a:ext cx="384175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Picture 51" descr="MC900434814.PNG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1430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6"/>
          <p:cNvSpPr txBox="1">
            <a:spLocks noChangeArrowheads="1"/>
          </p:cNvSpPr>
          <p:nvPr/>
        </p:nvSpPr>
        <p:spPr bwMode="auto">
          <a:xfrm>
            <a:off x="7010400" y="1295400"/>
            <a:ext cx="864339" cy="2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 b="1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0" dirty="0"/>
              <a:t>Lighting</a:t>
            </a:r>
          </a:p>
        </p:txBody>
      </p:sp>
      <p:sp>
        <p:nvSpPr>
          <p:cNvPr id="19" name="TextBox 42"/>
          <p:cNvSpPr txBox="1">
            <a:spLocks noChangeArrowheads="1"/>
          </p:cNvSpPr>
          <p:nvPr/>
        </p:nvSpPr>
        <p:spPr bwMode="auto">
          <a:xfrm>
            <a:off x="6978650" y="1676400"/>
            <a:ext cx="668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 charset="0"/>
              </a:rPr>
              <a:t>HVAC</a:t>
            </a:r>
          </a:p>
        </p:txBody>
      </p:sp>
      <p:sp>
        <p:nvSpPr>
          <p:cNvPr id="20" name="TextBox 60"/>
          <p:cNvSpPr txBox="1">
            <a:spLocks noChangeArrowheads="1"/>
          </p:cNvSpPr>
          <p:nvPr/>
        </p:nvSpPr>
        <p:spPr bwMode="auto">
          <a:xfrm>
            <a:off x="6956425" y="2181920"/>
            <a:ext cx="1095172" cy="2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 b="1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0" dirty="0"/>
              <a:t>Machinery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4020820"/>
            <a:ext cx="4191000" cy="13131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2000" b="1" dirty="0"/>
              <a:t>Business Goals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Scalable demand response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Lower implementation costs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Real-time monitoring and control</a:t>
            </a:r>
          </a:p>
        </p:txBody>
      </p:sp>
      <p:sp>
        <p:nvSpPr>
          <p:cNvPr id="22" name="Up Arrow 21"/>
          <p:cNvSpPr>
            <a:spLocks noChangeArrowheads="1"/>
          </p:cNvSpPr>
          <p:nvPr/>
        </p:nvSpPr>
        <p:spPr bwMode="auto">
          <a:xfrm rot="16200000">
            <a:off x="3505200" y="104080"/>
            <a:ext cx="609600" cy="3200400"/>
          </a:xfrm>
          <a:prstGeom prst="up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vert="eaVert" anchor="ctr"/>
          <a:lstStyle/>
          <a:p>
            <a:pPr algn="ctr"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Feedback</a:t>
            </a:r>
          </a:p>
        </p:txBody>
      </p:sp>
      <p:sp>
        <p:nvSpPr>
          <p:cNvPr id="23" name="Up Arrow 22"/>
          <p:cNvSpPr>
            <a:spLocks noChangeArrowheads="1"/>
          </p:cNvSpPr>
          <p:nvPr/>
        </p:nvSpPr>
        <p:spPr bwMode="auto">
          <a:xfrm rot="5400000">
            <a:off x="3543300" y="904180"/>
            <a:ext cx="609600" cy="3124200"/>
          </a:xfrm>
          <a:prstGeom prst="up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/>
          <a:lstStyle/>
          <a:p>
            <a:pPr algn="ctr">
              <a:defRPr/>
            </a:pPr>
            <a:r>
              <a:rPr lang="en-US" sz="2000" dirty="0">
                <a:latin typeface="Calibri"/>
                <a:cs typeface="Calibri"/>
              </a:rPr>
              <a:t>Notification</a:t>
            </a: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2918869" y="1856680"/>
            <a:ext cx="2034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Calibri"/>
                <a:cs typeface="Calibri"/>
              </a:rPr>
              <a:t>&lt;OpenADR 2.0 /&gt;</a:t>
            </a: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6248400" y="2743200"/>
            <a:ext cx="2009585" cy="2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1" dirty="0"/>
              <a:t>End Node (Customer)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33400" y="1323280"/>
            <a:ext cx="4953000" cy="2514600"/>
          </a:xfrm>
          <a:prstGeom prst="rect">
            <a:avLst/>
          </a:prstGeom>
          <a:noFill/>
          <a:ln w="571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6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3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32883"/>
            <a:ext cx="8077200" cy="533400"/>
          </a:xfrm>
        </p:spPr>
        <p:txBody>
          <a:bodyPr/>
          <a:lstStyle/>
          <a:p>
            <a:r>
              <a:rPr lang="en-US" sz="2400" b="1" dirty="0"/>
              <a:t>Risk Management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Identification</a:t>
            </a:r>
          </a:p>
          <a:p>
            <a:pPr lvl="1"/>
            <a:r>
              <a:rPr lang="en-US" sz="1600" dirty="0">
                <a:ea typeface="ＭＳ Ｐゴシック" pitchFamily="34" charset="-128"/>
              </a:rPr>
              <a:t>Format : Condition + Consequence </a:t>
            </a:r>
          </a:p>
          <a:p>
            <a:pPr lvl="1"/>
            <a:r>
              <a:rPr lang="en-US" sz="1600" dirty="0">
                <a:ea typeface="ＭＳ Ｐゴシック" pitchFamily="34" charset="-128"/>
              </a:rPr>
              <a:t>Mini Team </a:t>
            </a:r>
            <a:r>
              <a:rPr lang="en-US" sz="1600" dirty="0" smtClean="0">
                <a:ea typeface="ＭＳ Ｐゴシック" pitchFamily="34" charset="-128"/>
              </a:rPr>
              <a:t>SRE (</a:t>
            </a:r>
            <a:r>
              <a:rPr lang="en-US" sz="1600" dirty="0" smtClean="0"/>
              <a:t>Software </a:t>
            </a:r>
            <a:r>
              <a:rPr lang="en-US" sz="1600" dirty="0"/>
              <a:t>Risk Evaluation</a:t>
            </a:r>
            <a:r>
              <a:rPr lang="en-US" sz="1600" dirty="0" smtClean="0">
                <a:ea typeface="ＭＳ Ｐゴシック" pitchFamily="34" charset="-128"/>
              </a:rPr>
              <a:t>)</a:t>
            </a:r>
            <a:endParaRPr lang="en-US" sz="1600" dirty="0">
              <a:ea typeface="ＭＳ Ｐゴシック" pitchFamily="34" charset="-128"/>
            </a:endParaRPr>
          </a:p>
          <a:p>
            <a:pPr lvl="1"/>
            <a:r>
              <a:rPr lang="en-US" sz="1600" dirty="0">
                <a:ea typeface="ＭＳ Ｐゴシック" pitchFamily="34" charset="-128"/>
              </a:rPr>
              <a:t>Team members report every two weeks status meeting</a:t>
            </a:r>
          </a:p>
          <a:p>
            <a:r>
              <a:rPr lang="en-US" dirty="0" smtClean="0">
                <a:ea typeface="ＭＳ Ｐゴシック" pitchFamily="34" charset="-128"/>
              </a:rPr>
              <a:t>Analyze</a:t>
            </a:r>
          </a:p>
          <a:p>
            <a:pPr lvl="1"/>
            <a:r>
              <a:rPr lang="en-US" sz="1600" dirty="0" smtClean="0">
                <a:ea typeface="ＭＳ Ｐゴシック" pitchFamily="34" charset="-128"/>
              </a:rPr>
              <a:t>Matrix of impact and possibility</a:t>
            </a:r>
          </a:p>
          <a:p>
            <a:pPr lvl="1"/>
            <a:r>
              <a:rPr lang="en-US" sz="1600" dirty="0">
                <a:ea typeface="ＭＳ Ｐゴシック" pitchFamily="34" charset="-128"/>
              </a:rPr>
              <a:t>Prioritize by </a:t>
            </a:r>
            <a:r>
              <a:rPr lang="en-US" sz="1600" dirty="0" err="1" smtClean="0">
                <a:ea typeface="ＭＳ Ｐゴシック" pitchFamily="34" charset="-128"/>
              </a:rPr>
              <a:t>muti</a:t>
            </a:r>
            <a:r>
              <a:rPr lang="en-US" sz="1600" dirty="0" smtClean="0">
                <a:ea typeface="ＭＳ Ｐゴシック" pitchFamily="34" charset="-128"/>
              </a:rPr>
              <a:t>-voting</a:t>
            </a:r>
          </a:p>
          <a:p>
            <a:r>
              <a:rPr lang="en-US" dirty="0" smtClean="0">
                <a:ea typeface="ＭＳ Ｐゴシック" pitchFamily="34" charset="-128"/>
              </a:rPr>
              <a:t>Plan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sz="1600" dirty="0" smtClean="0">
                <a:ea typeface="ＭＳ Ｐゴシック" pitchFamily="34" charset="-128"/>
              </a:rPr>
              <a:t>Mitigation </a:t>
            </a:r>
            <a:r>
              <a:rPr lang="en-US" sz="1600" dirty="0">
                <a:ea typeface="ＭＳ Ｐゴシック" pitchFamily="34" charset="-128"/>
              </a:rPr>
              <a:t>strategy for Top 3 </a:t>
            </a:r>
          </a:p>
          <a:p>
            <a:r>
              <a:rPr lang="en-US" dirty="0" smtClean="0">
                <a:ea typeface="ＭＳ Ｐゴシック" pitchFamily="34" charset="-128"/>
              </a:rPr>
              <a:t>Track</a:t>
            </a:r>
            <a:endParaRPr lang="en-US" dirty="0">
              <a:ea typeface="ＭＳ Ｐゴシック" pitchFamily="34" charset="-128"/>
            </a:endParaRPr>
          </a:p>
          <a:p>
            <a:pPr lvl="1"/>
            <a:r>
              <a:rPr lang="en-US" sz="1600" dirty="0">
                <a:ea typeface="ＭＳ Ｐゴシック" pitchFamily="34" charset="-128"/>
              </a:rPr>
              <a:t>Risk Manager report risks status in status meeting every two weeks </a:t>
            </a:r>
            <a:endParaRPr lang="en-US" sz="1600" dirty="0" smtClean="0">
              <a:ea typeface="ＭＳ Ｐゴシック" pitchFamily="34" charset="-128"/>
            </a:endParaRPr>
          </a:p>
          <a:p>
            <a:pPr lvl="1"/>
            <a:r>
              <a:rPr lang="en-US" sz="1600" dirty="0" smtClean="0">
                <a:ea typeface="ＭＳ Ｐゴシック" pitchFamily="34" charset="-128"/>
              </a:rPr>
              <a:t>Risk Repository </a:t>
            </a:r>
            <a:endParaRPr lang="en-US" sz="1600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Control </a:t>
            </a:r>
          </a:p>
          <a:p>
            <a:pPr lvl="1"/>
            <a:r>
              <a:rPr lang="en-US" sz="1600" dirty="0">
                <a:ea typeface="ＭＳ Ｐゴシック" pitchFamily="34" charset="-128"/>
              </a:rPr>
              <a:t>Before iteration plan, reevaluate the risks in risk repository</a:t>
            </a:r>
            <a:r>
              <a:rPr lang="en-US" sz="1600" dirty="0" smtClean="0">
                <a:ea typeface="ＭＳ Ｐゴシック" pitchFamily="34" charset="-128"/>
              </a:rPr>
              <a:t>.</a:t>
            </a:r>
          </a:p>
          <a:p>
            <a:pPr lvl="1"/>
            <a:r>
              <a:rPr lang="en-US" sz="1600" dirty="0">
                <a:ea typeface="ＭＳ Ｐゴシック" pitchFamily="34" charset="-128"/>
              </a:rPr>
              <a:t>Put the mitigation  task into backlog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022866"/>
            <a:ext cx="298057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86400" y="838200"/>
            <a:ext cx="351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Continuous Risk Management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655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Risks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040258"/>
              </p:ext>
            </p:extLst>
          </p:nvPr>
        </p:nvGraphicFramePr>
        <p:xfrm>
          <a:off x="533400" y="1295400"/>
          <a:ext cx="80772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294641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</a:t>
                      </a:r>
                      <a:endParaRPr lang="en-US" dirty="0"/>
                    </a:p>
                  </a:txBody>
                  <a:tcPr/>
                </a:tc>
              </a:tr>
              <a:tr h="23012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members make isolate design decisions and document them without communicating to everyone; </a:t>
                      </a:r>
                      <a:r>
                        <a:rPr lang="en-US" dirty="0" smtClean="0"/>
                        <a:t>we may have rework on design and miss the milestones in summer plan.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Add into design process: show design to team infrequently.</a:t>
                      </a:r>
                    </a:p>
                    <a:p>
                      <a:r>
                        <a:rPr lang="en-US" dirty="0" smtClean="0"/>
                        <a:t>2. quick design.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experience with large-scale systems or technical knowledge on protocol transports;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maybe not  able to design the multi-transport architecture.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experiments for protocol  (half done)</a:t>
                      </a:r>
                    </a:p>
                    <a:p>
                      <a:r>
                        <a:rPr lang="en-US" dirty="0" smtClean="0"/>
                        <a:t>2. short and iteratively design on protocol Extensibility and get feedback from mentors and customer (executing)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 No one start to learn protocols before the end of spring semester </a:t>
                      </a:r>
                    </a:p>
                    <a:p>
                      <a:r>
                        <a:rPr lang="en-US" dirty="0" smtClean="0"/>
                        <a:t>2. No experiments designed  for simulate the protocol work</a:t>
                      </a:r>
                      <a:r>
                        <a:rPr lang="en-US" baseline="0" dirty="0" smtClean="0"/>
                        <a:t> before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282883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52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rgonauts_design_basic">
  <a:themeElements>
    <a:clrScheme name="argonauts_design_basi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gonauts_design_basic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argonauts_design_bas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basi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basi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basi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basi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basi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rgonauts_design_team">
  <a:themeElements>
    <a:clrScheme name="argonauts_design_tea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gonauts_design_team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argonauts_design_tea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tea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tea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tea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tea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tea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i/,l:Users:melenzo:Desktop:argonauts_design_team.pot</Template>
  <TotalTime>1171</TotalTime>
  <Words>674</Words>
  <Application>Microsoft Macintosh PowerPoint</Application>
  <PresentationFormat>On-screen Show (4:3)</PresentationFormat>
  <Paragraphs>128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argonauts_design_basic</vt:lpstr>
      <vt:lpstr>argonauts_design_team</vt:lpstr>
      <vt:lpstr>Spring 2012 MOSP Agenda</vt:lpstr>
      <vt:lpstr>Argonauts Team</vt:lpstr>
      <vt:lpstr>Studio Mentors</vt:lpstr>
      <vt:lpstr>Client – EnerNOC, Inc.</vt:lpstr>
      <vt:lpstr>Project Context – Demand Response</vt:lpstr>
      <vt:lpstr>Project Scope – Automated Demand Response</vt:lpstr>
      <vt:lpstr>PowerPoint Presentation</vt:lpstr>
      <vt:lpstr>Risk Management Process </vt:lpstr>
      <vt:lpstr>Top 3 Risks</vt:lpstr>
      <vt:lpstr>Top 3 Risks –Continued </vt:lpstr>
      <vt:lpstr>Top 3 Risks –Continued </vt:lpstr>
      <vt:lpstr>Top 3 Risks –Continued </vt:lpstr>
      <vt:lpstr>Top 3 Risks –Continued </vt:lpstr>
    </vt:vector>
  </TitlesOfParts>
  <Company>Marissa Lenzo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Lenzo</dc:creator>
  <cp:lastModifiedBy>tharanga gamaethige</cp:lastModifiedBy>
  <cp:revision>22</cp:revision>
  <dcterms:created xsi:type="dcterms:W3CDTF">2012-05-08T14:45:18Z</dcterms:created>
  <dcterms:modified xsi:type="dcterms:W3CDTF">2012-05-10T16:05:24Z</dcterms:modified>
</cp:coreProperties>
</file>