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652" r:id="rId2"/>
  </p:sldMasterIdLst>
  <p:notesMasterIdLst>
    <p:notesMasterId r:id="rId18"/>
  </p:notesMasterIdLst>
  <p:sldIdLst>
    <p:sldId id="257" r:id="rId3"/>
    <p:sldId id="258" r:id="rId4"/>
    <p:sldId id="264" r:id="rId5"/>
    <p:sldId id="259" r:id="rId6"/>
    <p:sldId id="260" r:id="rId7"/>
    <p:sldId id="265" r:id="rId8"/>
    <p:sldId id="267" r:id="rId9"/>
    <p:sldId id="266" r:id="rId10"/>
    <p:sldId id="268" r:id="rId11"/>
    <p:sldId id="269" r:id="rId12"/>
    <p:sldId id="271" r:id="rId13"/>
    <p:sldId id="261" r:id="rId14"/>
    <p:sldId id="270" r:id="rId15"/>
    <p:sldId id="262" r:id="rId16"/>
    <p:sldId id="263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Intro" id="{2D89DEF1-9A41-B443-BB0C-46799FA43E70}">
          <p14:sldIdLst>
            <p14:sldId id="257"/>
          </p14:sldIdLst>
        </p14:section>
        <p14:section name="Team" id="{6713544B-1DDD-704E-BC91-9991C22143A4}">
          <p14:sldIdLst>
            <p14:sldId id="258"/>
            <p14:sldId id="264"/>
          </p14:sldIdLst>
        </p14:section>
        <p14:section name="Project" id="{CF6E4796-9B72-A044-997B-7AFAEDBD536D}">
          <p14:sldIdLst>
            <p14:sldId id="259"/>
            <p14:sldId id="260"/>
            <p14:sldId id="265"/>
          </p14:sldIdLst>
        </p14:section>
        <p14:section name="Progress" id="{481F4E4C-C6AE-A041-B893-86232C9EB660}">
          <p14:sldIdLst>
            <p14:sldId id="267"/>
            <p14:sldId id="266"/>
            <p14:sldId id="268"/>
          </p14:sldIdLst>
        </p14:section>
        <p14:section name="Approach" id="{DC510BE1-77B9-534F-BA6B-EE21526E8897}">
          <p14:sldIdLst>
            <p14:sldId id="269"/>
            <p14:sldId id="271"/>
            <p14:sldId id="261"/>
            <p14:sldId id="270"/>
          </p14:sldIdLst>
        </p14:section>
        <p14:section name="Lessons" id="{9956C1D5-34EE-5B4F-BB49-BA26D6033E03}">
          <p14:sldIdLst>
            <p14:sldId id="262"/>
          </p14:sldIdLst>
        </p14:section>
        <p14:section name="Roadmap" id="{81AC7E30-41FA-BB4C-8437-004F340796DB}">
          <p14:sldIdLst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9" autoAdjust="0"/>
    <p:restoredTop sz="90941" autoAdjust="0"/>
  </p:normalViewPr>
  <p:slideViewPr>
    <p:cSldViewPr>
      <p:cViewPr>
        <p:scale>
          <a:sx n="66" d="100"/>
          <a:sy n="66" d="100"/>
        </p:scale>
        <p:origin x="-127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8DC025-7D65-6B44-B00A-E55C534F13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4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502AC2-EFBE-5C48-A7A1-9AB5E5877C99}" type="slidenum">
              <a:rPr lang="en-US"/>
              <a:pPr/>
              <a:t>1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C02BDA-C11E-7949-9E5F-8DD8A483FBCF}" type="slidenum">
              <a:rPr lang="en-US"/>
              <a:pPr/>
              <a:t>2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C1ABB8-73E4-114F-A107-5256FB199248}" type="slidenum">
              <a:rPr lang="en-US"/>
              <a:pPr/>
              <a:t>4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30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D7C0D7-1270-0840-B5EA-D4B6F72EF0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3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711AB1-5249-9F47-BB1C-BC32C33526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7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85800"/>
            <a:ext cx="20193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85800"/>
            <a:ext cx="59055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BFD96D-1B4B-644D-BF3D-2EFD69A562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94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930B9A-F196-9F43-825E-106E402EE4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25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C91F95-AE8B-3148-B755-EDF2198FBD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99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666178-0578-2842-9991-C1CB7E48E7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7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D3B581-9DC6-634F-AED0-0FEA85825E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48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43373F-D03E-6D4F-BADF-C83C90326D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67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D20BD8-C906-2746-8DEE-33A7A6C1CD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12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C2E331-6E5E-8345-9576-5F54F34EFD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19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5A819C-8F9E-7C41-96C6-FDF772B35B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E75BF4-F827-664A-A667-67002CB070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056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2A89EF-535E-8C49-915B-D44C01BDEE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211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DA2C57-C951-D740-8896-C5A0E42F67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180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85800"/>
            <a:ext cx="20193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85800"/>
            <a:ext cx="59055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836BCA-DC38-3740-8982-92AAF01B84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D7A8B-1343-F84D-83AF-B80D2A94C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0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A4ED07-CC02-B447-BD13-44581A5CFE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2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83F0C4-2F26-FF40-AF6F-F1140E0B50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3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4B1826-118E-1C4E-857B-FCF6CB5B49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5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236C40-E453-DE49-A3C1-B4958185E1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5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75E2A0-06C2-0D4C-A883-B0B95A53C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4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34F7F13-7E70-EA4E-AA85-D1D794EC32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4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trial_logo_argo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32550"/>
            <a:ext cx="1828800" cy="27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685800"/>
            <a:ext cx="807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07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4D7FB63-B8F1-DD40-8806-7C1523B87D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609600" y="76200"/>
            <a:ext cx="792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D0D0D0"/>
                </a:solidFill>
                <a:latin typeface="Calibri" charset="0"/>
              </a:rPr>
              <a:t>TEAM</a:t>
            </a:r>
            <a:r>
              <a:rPr lang="en-US" sz="1600">
                <a:latin typeface="Calibri" charset="0"/>
              </a:rPr>
              <a:t>             </a:t>
            </a:r>
            <a:r>
              <a:rPr lang="en-US" sz="1600">
                <a:solidFill>
                  <a:srgbClr val="D0D0D0"/>
                </a:solidFill>
                <a:latin typeface="Calibri" charset="0"/>
              </a:rPr>
              <a:t>PROJECT             PROGRESS             APPROACH             LESSONS             ROADMAP</a:t>
            </a:r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152400" y="381000"/>
            <a:ext cx="8686800" cy="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533400" y="76200"/>
            <a:ext cx="8458200" cy="1588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457200" y="838200"/>
            <a:ext cx="1588" cy="990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304800" y="1219200"/>
            <a:ext cx="4876800" cy="1588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76200" y="6400800"/>
            <a:ext cx="2743200" cy="1588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76200" y="6705600"/>
            <a:ext cx="8610600" cy="3175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230188" y="6248400"/>
            <a:ext cx="0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76200" y="6324600"/>
            <a:ext cx="2362200" cy="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76200" y="6781800"/>
            <a:ext cx="8001000" cy="3175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8534400" y="6248400"/>
            <a:ext cx="0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8001000" y="6477000"/>
            <a:ext cx="0" cy="3048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>
            <a:off x="457200" y="228600"/>
            <a:ext cx="1588" cy="228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2819400" y="228600"/>
            <a:ext cx="1588" cy="228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5867400" y="228600"/>
            <a:ext cx="0" cy="228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8686800" y="228600"/>
            <a:ext cx="0" cy="228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>
            <a:off x="1447800" y="-228600"/>
            <a:ext cx="1588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>
            <a:off x="4267200" y="-228600"/>
            <a:ext cx="1588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>
            <a:off x="7162800" y="-228600"/>
            <a:ext cx="1588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AutoShape 25"/>
          <p:cNvSpPr>
            <a:spLocks noChangeArrowheads="1"/>
          </p:cNvSpPr>
          <p:nvPr/>
        </p:nvSpPr>
        <p:spPr bwMode="auto">
          <a:xfrm>
            <a:off x="-533400" y="228600"/>
            <a:ext cx="152400" cy="152400"/>
          </a:xfrm>
          <a:prstGeom prst="rtTriangle">
            <a:avLst/>
          </a:prstGeom>
          <a:solidFill>
            <a:schemeClr val="folHlink"/>
          </a:solidFill>
          <a:ln w="381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trial_logo_argo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32550"/>
            <a:ext cx="1828800" cy="27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685800"/>
            <a:ext cx="807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07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6FDDE5-6593-464F-B425-925D48FEDFD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09600" y="76200"/>
            <a:ext cx="792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Calibri" charset="0"/>
              </a:rPr>
              <a:t>TEAM             </a:t>
            </a:r>
            <a:r>
              <a:rPr lang="en-US" sz="1600">
                <a:solidFill>
                  <a:srgbClr val="D0D0D0"/>
                </a:solidFill>
                <a:latin typeface="Calibri" charset="0"/>
              </a:rPr>
              <a:t>PROJECT             PROGRESS             APPROACH             LESSONS             ROADMAP</a:t>
            </a: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152400" y="381000"/>
            <a:ext cx="8686800" cy="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533400" y="76200"/>
            <a:ext cx="8458200" cy="1588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457200" y="838200"/>
            <a:ext cx="1588" cy="990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304800" y="1219200"/>
            <a:ext cx="4876800" cy="1588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76200" y="6400800"/>
            <a:ext cx="2743200" cy="1588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76200" y="6705600"/>
            <a:ext cx="8610600" cy="3175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230188" y="6248400"/>
            <a:ext cx="0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76200" y="6324600"/>
            <a:ext cx="2362200" cy="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76200" y="6781800"/>
            <a:ext cx="8001000" cy="3175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8534400" y="6248400"/>
            <a:ext cx="0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8001000" y="6477000"/>
            <a:ext cx="0" cy="3048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>
            <a:off x="457200" y="228600"/>
            <a:ext cx="1588" cy="228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Line 19"/>
          <p:cNvSpPr>
            <a:spLocks noChangeShapeType="1"/>
          </p:cNvSpPr>
          <p:nvPr/>
        </p:nvSpPr>
        <p:spPr bwMode="auto">
          <a:xfrm>
            <a:off x="2819400" y="228600"/>
            <a:ext cx="1588" cy="228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>
            <a:off x="5867400" y="228600"/>
            <a:ext cx="0" cy="228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>
            <a:off x="8686800" y="228600"/>
            <a:ext cx="0" cy="228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>
            <a:off x="1447800" y="-228600"/>
            <a:ext cx="1588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>
            <a:off x="4267200" y="-228600"/>
            <a:ext cx="1588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>
            <a:off x="7162800" y="-228600"/>
            <a:ext cx="1588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AutoShape 25"/>
          <p:cNvSpPr>
            <a:spLocks noChangeArrowheads="1"/>
          </p:cNvSpPr>
          <p:nvPr/>
        </p:nvSpPr>
        <p:spPr bwMode="auto">
          <a:xfrm>
            <a:off x="457200" y="228600"/>
            <a:ext cx="152400" cy="152400"/>
          </a:xfrm>
          <a:prstGeom prst="rtTriangle">
            <a:avLst/>
          </a:prstGeom>
          <a:solidFill>
            <a:schemeClr val="folHlink"/>
          </a:solidFill>
          <a:ln w="381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AutoShape 26"/>
          <p:cNvSpPr>
            <a:spLocks noChangeArrowheads="1"/>
          </p:cNvSpPr>
          <p:nvPr/>
        </p:nvSpPr>
        <p:spPr bwMode="auto">
          <a:xfrm flipH="1" flipV="1">
            <a:off x="1295400" y="76200"/>
            <a:ext cx="152400" cy="152400"/>
          </a:xfrm>
          <a:prstGeom prst="rtTriangle">
            <a:avLst/>
          </a:prstGeom>
          <a:solidFill>
            <a:schemeClr val="folHlink"/>
          </a:solidFill>
          <a:ln w="381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2012 MOSP Agenda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  <a:p>
            <a:r>
              <a:rPr lang="en-US" dirty="0"/>
              <a:t>Project</a:t>
            </a:r>
          </a:p>
          <a:p>
            <a:r>
              <a:rPr lang="en-US" dirty="0"/>
              <a:t>Progress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Lessons</a:t>
            </a:r>
          </a:p>
          <a:p>
            <a:r>
              <a:rPr lang="en-US" dirty="0"/>
              <a:t>Roadmap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in Planning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343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Goals</a:t>
            </a:r>
          </a:p>
          <a:p>
            <a:r>
              <a:rPr lang="en-US" dirty="0" smtClean="0"/>
              <a:t>To add value to the client by maximizing the amount of time spent in design activities.</a:t>
            </a:r>
          </a:p>
          <a:p>
            <a:r>
              <a:rPr lang="en-US" dirty="0" smtClean="0"/>
              <a:t> To minimize the amount of time spent in overhead and unplanned activities.</a:t>
            </a:r>
          </a:p>
          <a:p>
            <a:r>
              <a:rPr lang="en-US" dirty="0" smtClean="0"/>
              <a:t>To provide more visibility into the plan and the planning process.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8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in Planning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343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Solutions:</a:t>
            </a:r>
          </a:p>
          <a:p>
            <a:r>
              <a:rPr lang="en-US" dirty="0" smtClean="0"/>
              <a:t>Time-boxed planning and reflection meetings</a:t>
            </a:r>
          </a:p>
          <a:p>
            <a:r>
              <a:rPr lang="en-US" dirty="0" smtClean="0"/>
              <a:t>Estimation at the work package level in velocity points using planning poker</a:t>
            </a:r>
          </a:p>
          <a:p>
            <a:r>
              <a:rPr lang="en-US" dirty="0" smtClean="0"/>
              <a:t>Tracking through stand up meetings and constant communication among team members</a:t>
            </a:r>
          </a:p>
          <a:p>
            <a:r>
              <a:rPr lang="en-US" dirty="0" smtClean="0"/>
              <a:t>Shorter iterations. Plan more, plan often</a:t>
            </a:r>
          </a:p>
          <a:p>
            <a:r>
              <a:rPr lang="en-US" dirty="0" smtClean="0"/>
              <a:t>Online planning and tracking tool –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3" y="4038600"/>
            <a:ext cx="3430587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36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Pivotal Tracker Features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71602"/>
            <a:ext cx="8458200" cy="490059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 bwMode="auto">
          <a:xfrm>
            <a:off x="8382000" y="1600200"/>
            <a:ext cx="609600" cy="3810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7982857" y="3718272"/>
            <a:ext cx="990600" cy="6096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762500" y="3429000"/>
            <a:ext cx="2171700" cy="23241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438400" y="4591050"/>
            <a:ext cx="2171700" cy="6096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13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7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Reflections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Measuring overhead and unplanned activities gave an indication to change process</a:t>
            </a:r>
          </a:p>
          <a:p>
            <a:r>
              <a:rPr lang="en-US" dirty="0" smtClean="0"/>
              <a:t>Planning more, planning often is very useful when there are technical uncertainties.</a:t>
            </a:r>
          </a:p>
          <a:p>
            <a:r>
              <a:rPr lang="en-US" dirty="0" smtClean="0"/>
              <a:t>Pivotal Tracker increases the visibility of project management.</a:t>
            </a:r>
          </a:p>
          <a:p>
            <a:r>
              <a:rPr lang="en-US" dirty="0" smtClean="0"/>
              <a:t>Pivotal Tracker works well for tracking small work packages consisting of few tasks. </a:t>
            </a:r>
          </a:p>
          <a:p>
            <a:r>
              <a:rPr lang="en-US" dirty="0" smtClean="0"/>
              <a:t>Pivotal Tracker may not work in Summer due to the expected increase in the number of work packages and tasks. 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3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5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Argonauts Team</a:t>
            </a:r>
            <a:endParaRPr lang="en-US" dirty="0"/>
          </a:p>
        </p:txBody>
      </p:sp>
      <p:pic>
        <p:nvPicPr>
          <p:cNvPr id="4100" name="Picture 1" descr="Screen Shot 2011-12-13 at 8.42.29 AM.png"/>
          <p:cNvPicPr>
            <a:picLocks noChangeAspect="1"/>
          </p:cNvPicPr>
          <p:nvPr/>
        </p:nvPicPr>
        <p:blipFill>
          <a:blip r:embed="rId3">
            <a:lum contrast="1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600" y="3048000"/>
            <a:ext cx="8128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2" descr="Screen Shot 2011-12-13 at 8.42.20 AM.png"/>
          <p:cNvPicPr>
            <a:picLocks noChangeAspect="1"/>
          </p:cNvPicPr>
          <p:nvPr/>
        </p:nvPicPr>
        <p:blipFill>
          <a:blip r:embed="rId4">
            <a:lum contrast="1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827088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9" descr="Screen Shot 2011-12-13 at 8.42.10 AM.png"/>
          <p:cNvPicPr>
            <a:picLocks noChangeAspect="1"/>
          </p:cNvPicPr>
          <p:nvPr/>
        </p:nvPicPr>
        <p:blipFill>
          <a:blip r:embed="rId5">
            <a:lum contrast="1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48000"/>
            <a:ext cx="9144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10" descr="Screen Shot 2011-12-13 at 8.42.01 AM.png"/>
          <p:cNvPicPr>
            <a:picLocks noChangeAspect="1"/>
          </p:cNvPicPr>
          <p:nvPr/>
        </p:nvPicPr>
        <p:blipFill>
          <a:blip r:embed="rId6">
            <a:lum contrast="1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13" y="1676400"/>
            <a:ext cx="89058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TextBox 2"/>
          <p:cNvSpPr txBox="1">
            <a:spLocks noChangeArrowheads="1"/>
          </p:cNvSpPr>
          <p:nvPr/>
        </p:nvSpPr>
        <p:spPr bwMode="auto">
          <a:xfrm>
            <a:off x="2209800" y="1676400"/>
            <a:ext cx="26670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400" dirty="0">
                <a:latin typeface="Calibri" charset="0"/>
              </a:rPr>
              <a:t>PLANNING MANAGER</a:t>
            </a:r>
            <a:endParaRPr lang="en-US" sz="2000" b="1" dirty="0">
              <a:latin typeface="Calibri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200" dirty="0">
                <a:latin typeface="Calibri" charset="0"/>
              </a:rPr>
              <a:t>(Managing Engineer)</a:t>
            </a:r>
            <a:endParaRPr lang="en-US" sz="2000" dirty="0">
              <a:latin typeface="Calibri" charset="0"/>
            </a:endParaRP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2209800" y="1524000"/>
            <a:ext cx="1588" cy="685800"/>
          </a:xfrm>
          <a:prstGeom prst="line">
            <a:avLst/>
          </a:prstGeom>
          <a:noFill/>
          <a:ln w="381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1600200" y="1600200"/>
            <a:ext cx="685800" cy="1588"/>
          </a:xfrm>
          <a:prstGeom prst="line">
            <a:avLst/>
          </a:prstGeom>
          <a:noFill/>
          <a:ln w="381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107" name="Picture 12" descr="Screen Shot 2011-12-13 at 8.41.37 AM.png"/>
          <p:cNvPicPr>
            <a:picLocks noChangeAspect="1"/>
          </p:cNvPicPr>
          <p:nvPr/>
        </p:nvPicPr>
        <p:blipFill>
          <a:blip r:embed="rId7">
            <a:lum bright="6000"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75" y="4419600"/>
            <a:ext cx="8223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8" name="TextBox 2"/>
          <p:cNvSpPr txBox="1">
            <a:spLocks noChangeArrowheads="1"/>
          </p:cNvSpPr>
          <p:nvPr/>
        </p:nvSpPr>
        <p:spPr bwMode="auto">
          <a:xfrm>
            <a:off x="2209800" y="3048000"/>
            <a:ext cx="26670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400" dirty="0">
                <a:latin typeface="Calibri" charset="0"/>
              </a:rPr>
              <a:t>TEAM LEAD</a:t>
            </a:r>
            <a:endParaRPr lang="en-US" sz="2000" b="1" dirty="0">
              <a:latin typeface="Calibri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200" dirty="0">
                <a:latin typeface="Calibri" charset="0"/>
              </a:rPr>
              <a:t>(Risk Manager)</a:t>
            </a:r>
            <a:endParaRPr lang="en-US" sz="2000" dirty="0">
              <a:latin typeface="Calibri" charset="0"/>
            </a:endParaRPr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2209800" y="2895600"/>
            <a:ext cx="1588" cy="685800"/>
          </a:xfrm>
          <a:prstGeom prst="line">
            <a:avLst/>
          </a:prstGeom>
          <a:noFill/>
          <a:ln w="381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>
            <a:off x="1600200" y="2971800"/>
            <a:ext cx="685800" cy="1588"/>
          </a:xfrm>
          <a:prstGeom prst="line">
            <a:avLst/>
          </a:prstGeom>
          <a:noFill/>
          <a:ln w="381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2209800" y="4267200"/>
            <a:ext cx="1588" cy="685800"/>
          </a:xfrm>
          <a:prstGeom prst="line">
            <a:avLst/>
          </a:prstGeom>
          <a:noFill/>
          <a:ln w="381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1600200" y="4343400"/>
            <a:ext cx="685800" cy="1588"/>
          </a:xfrm>
          <a:prstGeom prst="line">
            <a:avLst/>
          </a:prstGeom>
          <a:noFill/>
          <a:ln w="381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TextBox 2"/>
          <p:cNvSpPr txBox="1">
            <a:spLocks noChangeArrowheads="1"/>
          </p:cNvSpPr>
          <p:nvPr/>
        </p:nvSpPr>
        <p:spPr bwMode="auto">
          <a:xfrm>
            <a:off x="2209800" y="4419600"/>
            <a:ext cx="26670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400">
                <a:latin typeface="Calibri" charset="0"/>
              </a:rPr>
              <a:t>QA LEAD</a:t>
            </a:r>
            <a:endParaRPr lang="en-US" sz="2000" b="1">
              <a:latin typeface="Calibri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200">
                <a:latin typeface="Calibri" charset="0"/>
              </a:rPr>
              <a:t>(Quality Process Engineer)</a:t>
            </a:r>
            <a:endParaRPr lang="en-US" sz="2000">
              <a:latin typeface="Calibri" charset="0"/>
            </a:endParaRPr>
          </a:p>
        </p:txBody>
      </p:sp>
      <p:sp>
        <p:nvSpPr>
          <p:cNvPr id="4114" name="TextBox 2"/>
          <p:cNvSpPr txBox="1">
            <a:spLocks noChangeArrowheads="1"/>
          </p:cNvSpPr>
          <p:nvPr/>
        </p:nvSpPr>
        <p:spPr bwMode="auto">
          <a:xfrm>
            <a:off x="5943600" y="1676400"/>
            <a:ext cx="26670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400" dirty="0">
                <a:latin typeface="Calibri" charset="0"/>
              </a:rPr>
              <a:t>CHIEF ARCHITECT</a:t>
            </a:r>
            <a:endParaRPr lang="en-US" sz="2000" b="1" dirty="0">
              <a:latin typeface="Calibri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200" dirty="0">
                <a:latin typeface="Calibri" charset="0"/>
              </a:rPr>
              <a:t>(Requirements Engineer)</a:t>
            </a:r>
            <a:endParaRPr lang="en-US" sz="2000" dirty="0">
              <a:latin typeface="Calibri" charset="0"/>
            </a:endParaRPr>
          </a:p>
        </p:txBody>
      </p:sp>
      <p:sp>
        <p:nvSpPr>
          <p:cNvPr id="4115" name="Line 19"/>
          <p:cNvSpPr>
            <a:spLocks noChangeShapeType="1"/>
          </p:cNvSpPr>
          <p:nvPr/>
        </p:nvSpPr>
        <p:spPr bwMode="auto">
          <a:xfrm>
            <a:off x="5943600" y="1524000"/>
            <a:ext cx="1588" cy="685800"/>
          </a:xfrm>
          <a:prstGeom prst="line">
            <a:avLst/>
          </a:prstGeom>
          <a:noFill/>
          <a:ln w="381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>
            <a:off x="5334000" y="1600200"/>
            <a:ext cx="685800" cy="1588"/>
          </a:xfrm>
          <a:prstGeom prst="line">
            <a:avLst/>
          </a:prstGeom>
          <a:noFill/>
          <a:ln w="381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TextBox 2"/>
          <p:cNvSpPr txBox="1">
            <a:spLocks noChangeArrowheads="1"/>
          </p:cNvSpPr>
          <p:nvPr/>
        </p:nvSpPr>
        <p:spPr bwMode="auto">
          <a:xfrm>
            <a:off x="5943600" y="3048000"/>
            <a:ext cx="26670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400">
                <a:latin typeface="Calibri" charset="0"/>
              </a:rPr>
              <a:t>DEVELOPMENT LEAD</a:t>
            </a:r>
            <a:endParaRPr lang="en-US" sz="2000" b="1">
              <a:latin typeface="Calibri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sz="1200">
                <a:latin typeface="Calibri" charset="0"/>
              </a:rPr>
              <a:t>(Support Engineer &amp; Chief Scientist)</a:t>
            </a:r>
            <a:endParaRPr lang="en-US" sz="2000">
              <a:latin typeface="Calibri" charset="0"/>
            </a:endParaRPr>
          </a:p>
        </p:txBody>
      </p:sp>
      <p:sp>
        <p:nvSpPr>
          <p:cNvPr id="4118" name="Line 22"/>
          <p:cNvSpPr>
            <a:spLocks noChangeShapeType="1"/>
          </p:cNvSpPr>
          <p:nvPr/>
        </p:nvSpPr>
        <p:spPr bwMode="auto">
          <a:xfrm>
            <a:off x="5943600" y="2895600"/>
            <a:ext cx="1588" cy="685800"/>
          </a:xfrm>
          <a:prstGeom prst="line">
            <a:avLst/>
          </a:prstGeom>
          <a:noFill/>
          <a:ln w="381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>
            <a:off x="5334000" y="2971800"/>
            <a:ext cx="685800" cy="1588"/>
          </a:xfrm>
          <a:prstGeom prst="line">
            <a:avLst/>
          </a:prstGeom>
          <a:noFill/>
          <a:ln w="381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Studio Mentors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41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– EnerNOC, Inc.</a:t>
            </a:r>
            <a:endParaRPr lang="en-US" dirty="0"/>
          </a:p>
        </p:txBody>
      </p:sp>
      <p:pic>
        <p:nvPicPr>
          <p:cNvPr id="4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6019800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4114800" y="3200400"/>
            <a:ext cx="46363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+mn-lt"/>
              </a:rPr>
              <a:t>A leading provider of energy management</a:t>
            </a:r>
          </a:p>
          <a:p>
            <a:pPr eaLnBrk="1" hangingPunct="1"/>
            <a:r>
              <a:rPr lang="en-US" i="1" dirty="0">
                <a:latin typeface="+mn-lt"/>
              </a:rPr>
              <a:t> applications for the smart grid</a:t>
            </a:r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5457825" y="4800600"/>
            <a:ext cx="329048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+mn-lt"/>
              </a:rPr>
              <a:t>Jake Thompson</a:t>
            </a:r>
          </a:p>
          <a:p>
            <a:pPr eaLnBrk="1" hangingPunct="1"/>
            <a:r>
              <a:rPr lang="en-US" dirty="0">
                <a:latin typeface="+mn-lt"/>
              </a:rPr>
              <a:t>Mgr. of Advanced Technology</a:t>
            </a:r>
          </a:p>
          <a:p>
            <a:pPr eaLnBrk="1" hangingPunct="1"/>
            <a:r>
              <a:rPr lang="en-US" dirty="0">
                <a:latin typeface="+mn-lt"/>
              </a:rPr>
              <a:t>EnerNOC, Inc.</a:t>
            </a:r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0" y="4572000"/>
            <a:ext cx="914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6800850" y="4114800"/>
            <a:ext cx="22019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u="sng" dirty="0" err="1">
                <a:latin typeface="+mn-lt"/>
              </a:rPr>
              <a:t>www.enernoc.com</a:t>
            </a:r>
            <a:endParaRPr lang="en-US" i="1" u="sng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Context – Demand Response</a:t>
            </a:r>
            <a:endParaRPr lang="en-US" dirty="0"/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4802187" y="4572000"/>
            <a:ext cx="1981200" cy="14001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FF2F3"/>
              </a:gs>
              <a:gs pos="64999">
                <a:srgbClr val="D6DCDF"/>
              </a:gs>
              <a:gs pos="100000">
                <a:srgbClr val="C5CED2"/>
              </a:gs>
            </a:gsLst>
            <a:lin ang="5400000" scaled="1"/>
          </a:gradFill>
          <a:ln w="9525">
            <a:solidFill>
              <a:srgbClr val="727D8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2668587" y="4572000"/>
            <a:ext cx="1981200" cy="14001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FF2F3"/>
              </a:gs>
              <a:gs pos="64999">
                <a:srgbClr val="D6DCDF"/>
              </a:gs>
              <a:gs pos="100000">
                <a:srgbClr val="C5CED2"/>
              </a:gs>
            </a:gsLst>
            <a:lin ang="5400000" scaled="1"/>
          </a:gradFill>
          <a:ln w="9525">
            <a:solidFill>
              <a:srgbClr val="727D8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6403975" y="1371600"/>
            <a:ext cx="2587625" cy="1828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FF2F3"/>
              </a:gs>
              <a:gs pos="64999">
                <a:srgbClr val="D6DCDF"/>
              </a:gs>
              <a:gs pos="100000">
                <a:srgbClr val="C5CED2"/>
              </a:gs>
            </a:gsLst>
            <a:lin ang="5400000" scaled="1"/>
          </a:gradFill>
          <a:ln w="9525">
            <a:solidFill>
              <a:srgbClr val="727D8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534987" y="1371600"/>
            <a:ext cx="2587625" cy="1828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FF2F3"/>
              </a:gs>
              <a:gs pos="64999">
                <a:srgbClr val="D6DCDF"/>
              </a:gs>
              <a:gs pos="100000">
                <a:srgbClr val="C5CED2"/>
              </a:gs>
            </a:gsLst>
            <a:lin ang="5400000" scaled="1"/>
          </a:gradFill>
          <a:ln w="9525">
            <a:solidFill>
              <a:srgbClr val="727D8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7" y="1524000"/>
            <a:ext cx="1993900" cy="1358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2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3278187" y="2362200"/>
            <a:ext cx="2895600" cy="527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lnSpc>
                <a:spcPct val="60000"/>
              </a:lnSpc>
              <a:spcBef>
                <a:spcPct val="50000"/>
              </a:spcBef>
              <a:defRPr sz="1400">
                <a:latin typeface="Calibri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1600" dirty="0"/>
              <a:t>Peak energy usage</a:t>
            </a:r>
          </a:p>
          <a:p>
            <a:r>
              <a:rPr lang="en-US" sz="1600" dirty="0"/>
              <a:t>Emergency curtailment</a:t>
            </a: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839787" y="2862263"/>
            <a:ext cx="1981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dirty="0">
                <a:latin typeface="Calibri"/>
                <a:cs typeface="Calibri"/>
              </a:rPr>
              <a:t>Utility/Grid Operator</a:t>
            </a:r>
          </a:p>
        </p:txBody>
      </p:sp>
      <p:pic>
        <p:nvPicPr>
          <p:cNvPr id="11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75" y="1447800"/>
            <a:ext cx="2057400" cy="12001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2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 descr="Enernoc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75" y="2667000"/>
            <a:ext cx="24574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" descr="MC90043481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87" y="4391025"/>
            <a:ext cx="14001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MC90043481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387" y="45720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668587" y="5562600"/>
            <a:ext cx="198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1600">
                <a:latin typeface="Calibri"/>
                <a:cs typeface="Calibri"/>
              </a:defRPr>
            </a:lvl1pPr>
            <a:lvl2pPr marL="742950" indent="-285750">
              <a:defRPr sz="2000"/>
            </a:lvl2pPr>
            <a:lvl3pPr marL="1143000" indent="-228600">
              <a:defRPr sz="2000"/>
            </a:lvl3pPr>
            <a:lvl4pPr marL="1600200" indent="-228600">
              <a:defRPr sz="2000"/>
            </a:lvl4pPr>
            <a:lvl5pPr marL="2057400" indent="-228600">
              <a:defRPr sz="2000"/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9pPr>
          </a:lstStyle>
          <a:p>
            <a:pPr algn="ctr"/>
            <a:r>
              <a:rPr lang="en-US" dirty="0"/>
              <a:t>Institutional</a:t>
            </a: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4802187" y="5562600"/>
            <a:ext cx="198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eaLnBrk="1" hangingPunct="1">
              <a:defRPr sz="1600">
                <a:latin typeface="Calibri"/>
                <a:cs typeface="Calibri"/>
              </a:defRPr>
            </a:lvl1pPr>
            <a:lvl2pPr marL="742950" indent="-285750">
              <a:defRPr sz="2000"/>
            </a:lvl2pPr>
            <a:lvl3pPr marL="1143000" indent="-228600">
              <a:defRPr sz="2000"/>
            </a:lvl3pPr>
            <a:lvl4pPr marL="1600200" indent="-228600">
              <a:defRPr sz="2000"/>
            </a:lvl4pPr>
            <a:lvl5pPr marL="2057400" indent="-228600">
              <a:defRPr sz="2000"/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9pPr>
          </a:lstStyle>
          <a:p>
            <a:r>
              <a:rPr lang="en-US" dirty="0"/>
              <a:t>Commercial</a:t>
            </a: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534987" y="4572000"/>
            <a:ext cx="1978025" cy="13985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FF2F3"/>
              </a:gs>
              <a:gs pos="64999">
                <a:srgbClr val="D6DCDF"/>
              </a:gs>
              <a:gs pos="100000">
                <a:srgbClr val="C5CED2"/>
              </a:gs>
            </a:gsLst>
            <a:lin ang="5400000" scaled="1"/>
          </a:gradFill>
          <a:ln w="9525">
            <a:solidFill>
              <a:srgbClr val="727D8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534987" y="5589588"/>
            <a:ext cx="1981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1600">
                <a:latin typeface="Calibri"/>
                <a:cs typeface="Calibri"/>
              </a:defRPr>
            </a:lvl1pPr>
            <a:lvl2pPr marL="742950" indent="-285750">
              <a:defRPr sz="2000"/>
            </a:lvl2pPr>
            <a:lvl3pPr marL="1143000" indent="-228600">
              <a:defRPr sz="2000"/>
            </a:lvl3pPr>
            <a:lvl4pPr marL="1600200" indent="-228600">
              <a:defRPr sz="2000"/>
            </a:lvl4pPr>
            <a:lvl5pPr marL="2057400" indent="-228600">
              <a:defRPr sz="2000"/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9pPr>
          </a:lstStyle>
          <a:p>
            <a:pPr algn="ctr"/>
            <a:r>
              <a:rPr lang="en-US" dirty="0"/>
              <a:t>Industrial</a:t>
            </a:r>
          </a:p>
        </p:txBody>
      </p:sp>
      <p:pic>
        <p:nvPicPr>
          <p:cNvPr id="19" name="Picture 9223" descr="MC900431556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7" y="46751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Bent Arrow 77"/>
          <p:cNvSpPr>
            <a:spLocks/>
          </p:cNvSpPr>
          <p:nvPr/>
        </p:nvSpPr>
        <p:spPr bwMode="auto">
          <a:xfrm rot="10800000">
            <a:off x="6784975" y="3352800"/>
            <a:ext cx="1066800" cy="1752600"/>
          </a:xfrm>
          <a:custGeom>
            <a:avLst/>
            <a:gdLst>
              <a:gd name="T0" fmla="*/ 0 w 1066800"/>
              <a:gd name="T1" fmla="*/ 1752600 h 1752600"/>
              <a:gd name="T2" fmla="*/ 0 w 1066800"/>
              <a:gd name="T3" fmla="*/ 600075 h 1752600"/>
              <a:gd name="T4" fmla="*/ 466725 w 1066800"/>
              <a:gd name="T5" fmla="*/ 133350 h 1752600"/>
              <a:gd name="T6" fmla="*/ 800100 w 1066800"/>
              <a:gd name="T7" fmla="*/ 133350 h 1752600"/>
              <a:gd name="T8" fmla="*/ 800100 w 1066800"/>
              <a:gd name="T9" fmla="*/ 0 h 1752600"/>
              <a:gd name="T10" fmla="*/ 1066800 w 1066800"/>
              <a:gd name="T11" fmla="*/ 266700 h 1752600"/>
              <a:gd name="T12" fmla="*/ 800100 w 1066800"/>
              <a:gd name="T13" fmla="*/ 533400 h 1752600"/>
              <a:gd name="T14" fmla="*/ 800100 w 1066800"/>
              <a:gd name="T15" fmla="*/ 400050 h 1752600"/>
              <a:gd name="T16" fmla="*/ 466725 w 1066800"/>
              <a:gd name="T17" fmla="*/ 400050 h 1752600"/>
              <a:gd name="T18" fmla="*/ 266700 w 1066800"/>
              <a:gd name="T19" fmla="*/ 600075 h 1752600"/>
              <a:gd name="T20" fmla="*/ 266700 w 1066800"/>
              <a:gd name="T21" fmla="*/ 1752600 h 1752600"/>
              <a:gd name="T22" fmla="*/ 0 w 1066800"/>
              <a:gd name="T23" fmla="*/ 1752600 h 1752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66800" h="1752600">
                <a:moveTo>
                  <a:pt x="0" y="1752600"/>
                </a:moveTo>
                <a:lnTo>
                  <a:pt x="0" y="600075"/>
                </a:lnTo>
                <a:cubicBezTo>
                  <a:pt x="0" y="342310"/>
                  <a:pt x="208960" y="133350"/>
                  <a:pt x="466725" y="133350"/>
                </a:cubicBezTo>
                <a:lnTo>
                  <a:pt x="800100" y="133350"/>
                </a:lnTo>
                <a:lnTo>
                  <a:pt x="800100" y="0"/>
                </a:lnTo>
                <a:lnTo>
                  <a:pt x="1066800" y="266700"/>
                </a:lnTo>
                <a:lnTo>
                  <a:pt x="800100" y="533400"/>
                </a:lnTo>
                <a:lnTo>
                  <a:pt x="800100" y="400050"/>
                </a:lnTo>
                <a:lnTo>
                  <a:pt x="466725" y="400050"/>
                </a:lnTo>
                <a:cubicBezTo>
                  <a:pt x="356254" y="400050"/>
                  <a:pt x="266700" y="489604"/>
                  <a:pt x="266700" y="600075"/>
                </a:cubicBezTo>
                <a:lnTo>
                  <a:pt x="266700" y="1752600"/>
                </a:lnTo>
                <a:lnTo>
                  <a:pt x="0" y="1752600"/>
                </a:lnTo>
                <a:close/>
              </a:path>
            </a:pathLst>
          </a:custGeom>
          <a:gradFill rotWithShape="1">
            <a:gsLst>
              <a:gs pos="0">
                <a:srgbClr val="F9E9E9"/>
              </a:gs>
              <a:gs pos="64999">
                <a:srgbClr val="EEC8C8"/>
              </a:gs>
              <a:gs pos="100000">
                <a:srgbClr val="E8B0B0"/>
              </a:gs>
            </a:gsLst>
            <a:lin ang="5400000" scaled="1"/>
          </a:gradFill>
          <a:ln w="9525" cap="flat" cmpd="sng">
            <a:solidFill>
              <a:srgbClr val="9A4E4E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" name="Right Arrow 20"/>
          <p:cNvSpPr>
            <a:spLocks noChangeArrowheads="1"/>
          </p:cNvSpPr>
          <p:nvPr/>
        </p:nvSpPr>
        <p:spPr bwMode="auto">
          <a:xfrm>
            <a:off x="3279775" y="1447800"/>
            <a:ext cx="2971800" cy="795338"/>
          </a:xfrm>
          <a:prstGeom prst="rightArrow">
            <a:avLst>
              <a:gd name="adj1" fmla="val 50000"/>
              <a:gd name="adj2" fmla="val 50001"/>
            </a:avLst>
          </a:prstGeom>
          <a:gradFill rotWithShape="1">
            <a:gsLst>
              <a:gs pos="0">
                <a:srgbClr val="F9E9E9"/>
              </a:gs>
              <a:gs pos="64999">
                <a:srgbClr val="EEC8C8"/>
              </a:gs>
              <a:gs pos="100000">
                <a:srgbClr val="E8B0B0"/>
              </a:gs>
            </a:gsLst>
            <a:lin ang="5400000" scaled="1"/>
          </a:gradFill>
          <a:ln w="9525">
            <a:solidFill>
              <a:srgbClr val="9A4E4E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Demand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Response Event</a:t>
            </a:r>
          </a:p>
        </p:txBody>
      </p:sp>
      <p:sp>
        <p:nvSpPr>
          <p:cNvPr id="22" name="Bent Arrow 80"/>
          <p:cNvSpPr>
            <a:spLocks/>
          </p:cNvSpPr>
          <p:nvPr/>
        </p:nvSpPr>
        <p:spPr bwMode="auto">
          <a:xfrm rot="5400000" flipH="1">
            <a:off x="7186613" y="4456112"/>
            <a:ext cx="1066800" cy="1755775"/>
          </a:xfrm>
          <a:custGeom>
            <a:avLst/>
            <a:gdLst>
              <a:gd name="T0" fmla="*/ 0 w 1066800"/>
              <a:gd name="T1" fmla="*/ 1755775 h 1755775"/>
              <a:gd name="T2" fmla="*/ 0 w 1066800"/>
              <a:gd name="T3" fmla="*/ 600075 h 1755775"/>
              <a:gd name="T4" fmla="*/ 466725 w 1066800"/>
              <a:gd name="T5" fmla="*/ 133350 h 1755775"/>
              <a:gd name="T6" fmla="*/ 800100 w 1066800"/>
              <a:gd name="T7" fmla="*/ 133350 h 1755775"/>
              <a:gd name="T8" fmla="*/ 800100 w 1066800"/>
              <a:gd name="T9" fmla="*/ 0 h 1755775"/>
              <a:gd name="T10" fmla="*/ 1066800 w 1066800"/>
              <a:gd name="T11" fmla="*/ 266700 h 1755775"/>
              <a:gd name="T12" fmla="*/ 800100 w 1066800"/>
              <a:gd name="T13" fmla="*/ 533400 h 1755775"/>
              <a:gd name="T14" fmla="*/ 800100 w 1066800"/>
              <a:gd name="T15" fmla="*/ 400050 h 1755775"/>
              <a:gd name="T16" fmla="*/ 466725 w 1066800"/>
              <a:gd name="T17" fmla="*/ 400050 h 1755775"/>
              <a:gd name="T18" fmla="*/ 266700 w 1066800"/>
              <a:gd name="T19" fmla="*/ 600075 h 1755775"/>
              <a:gd name="T20" fmla="*/ 266700 w 1066800"/>
              <a:gd name="T21" fmla="*/ 1755775 h 1755775"/>
              <a:gd name="T22" fmla="*/ 0 w 1066800"/>
              <a:gd name="T23" fmla="*/ 1755775 h 175577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66800" h="1755775">
                <a:moveTo>
                  <a:pt x="0" y="1755775"/>
                </a:moveTo>
                <a:lnTo>
                  <a:pt x="0" y="600075"/>
                </a:lnTo>
                <a:cubicBezTo>
                  <a:pt x="0" y="342310"/>
                  <a:pt x="208960" y="133350"/>
                  <a:pt x="466725" y="133350"/>
                </a:cubicBezTo>
                <a:lnTo>
                  <a:pt x="800100" y="133350"/>
                </a:lnTo>
                <a:lnTo>
                  <a:pt x="800100" y="0"/>
                </a:lnTo>
                <a:lnTo>
                  <a:pt x="1066800" y="266700"/>
                </a:lnTo>
                <a:lnTo>
                  <a:pt x="800100" y="533400"/>
                </a:lnTo>
                <a:lnTo>
                  <a:pt x="800100" y="400050"/>
                </a:lnTo>
                <a:lnTo>
                  <a:pt x="466725" y="400050"/>
                </a:lnTo>
                <a:cubicBezTo>
                  <a:pt x="356254" y="400050"/>
                  <a:pt x="266700" y="489604"/>
                  <a:pt x="266700" y="600075"/>
                </a:cubicBezTo>
                <a:lnTo>
                  <a:pt x="266700" y="1755775"/>
                </a:lnTo>
                <a:lnTo>
                  <a:pt x="0" y="1755775"/>
                </a:lnTo>
                <a:close/>
              </a:path>
            </a:pathLst>
          </a:cu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 cap="flat" cmpd="sng">
            <a:solidFill>
              <a:srgbClr val="61881B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" name="Up Arrow 22"/>
          <p:cNvSpPr>
            <a:spLocks noChangeArrowheads="1"/>
          </p:cNvSpPr>
          <p:nvPr/>
        </p:nvSpPr>
        <p:spPr bwMode="auto">
          <a:xfrm>
            <a:off x="8080375" y="3352800"/>
            <a:ext cx="533400" cy="1295400"/>
          </a:xfrm>
          <a:prstGeom prst="upArrow">
            <a:avLst>
              <a:gd name="adj1" fmla="val 50000"/>
              <a:gd name="adj2" fmla="val 49999"/>
            </a:avLst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>
            <a:solidFill>
              <a:srgbClr val="61881B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" name="TextBox 9239"/>
          <p:cNvSpPr txBox="1">
            <a:spLocks noChangeArrowheads="1"/>
          </p:cNvSpPr>
          <p:nvPr/>
        </p:nvSpPr>
        <p:spPr bwMode="auto">
          <a:xfrm rot="5400000">
            <a:off x="7000875" y="3803650"/>
            <a:ext cx="145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Notification</a:t>
            </a:r>
          </a:p>
        </p:txBody>
      </p:sp>
      <p:sp>
        <p:nvSpPr>
          <p:cNvPr id="25" name="TextBox 85"/>
          <p:cNvSpPr txBox="1">
            <a:spLocks noChangeArrowheads="1"/>
          </p:cNvSpPr>
          <p:nvPr/>
        </p:nvSpPr>
        <p:spPr bwMode="auto">
          <a:xfrm>
            <a:off x="6861175" y="5486400"/>
            <a:ext cx="1175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alibri"/>
                <a:cs typeface="Calibri"/>
              </a:rPr>
              <a:t>Feedback</a:t>
            </a:r>
          </a:p>
        </p:txBody>
      </p:sp>
      <p:sp>
        <p:nvSpPr>
          <p:cNvPr id="26" name="TextBox 86"/>
          <p:cNvSpPr txBox="1">
            <a:spLocks noChangeArrowheads="1"/>
          </p:cNvSpPr>
          <p:nvPr/>
        </p:nvSpPr>
        <p:spPr bwMode="auto">
          <a:xfrm>
            <a:off x="611187" y="4267200"/>
            <a:ext cx="3570208" cy="27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50000"/>
              </a:lnSpc>
            </a:pPr>
            <a:r>
              <a:rPr lang="en-US" dirty="0">
                <a:latin typeface="Calibri"/>
                <a:cs typeface="Calibri"/>
              </a:rPr>
              <a:t>Execute Energy Reduction Plans</a:t>
            </a:r>
          </a:p>
        </p:txBody>
      </p:sp>
    </p:spTree>
    <p:extLst>
      <p:ext uri="{BB962C8B-B14F-4D97-AF65-F5344CB8AC3E}">
        <p14:creationId xmlns:p14="http://schemas.microsoft.com/office/powerpoint/2010/main" val="20108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 – Automated Demand Response</a:t>
            </a:r>
            <a:endParaRPr lang="en-US" dirty="0"/>
          </a:p>
        </p:txBody>
      </p:sp>
      <p:pic>
        <p:nvPicPr>
          <p:cNvPr id="4" name="Picture 2" descr="MC9004348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9948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762000" y="2923480"/>
            <a:ext cx="1081446" cy="527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lnSpc>
                <a:spcPct val="60000"/>
              </a:lnSpc>
              <a:spcBef>
                <a:spcPct val="50000"/>
              </a:spcBef>
              <a:defRPr sz="1600">
                <a:latin typeface="Calibri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b="1" dirty="0"/>
              <a:t>Top Node</a:t>
            </a:r>
          </a:p>
          <a:p>
            <a:r>
              <a:rPr lang="en-US" b="1" dirty="0"/>
              <a:t>(EnerNOC)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638800" y="1219200"/>
            <a:ext cx="3124200" cy="1371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FF2F3"/>
              </a:gs>
              <a:gs pos="64999">
                <a:srgbClr val="D6DCDF"/>
              </a:gs>
              <a:gs pos="100000">
                <a:srgbClr val="C5CED2"/>
              </a:gs>
            </a:gsLst>
            <a:lin ang="5400000" scaled="1"/>
          </a:gradFill>
          <a:ln w="9525">
            <a:solidFill>
              <a:srgbClr val="727D8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5638800" y="3657600"/>
            <a:ext cx="2057400" cy="7556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>
            <a:solidFill>
              <a:srgbClr val="61881B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 algn="ctr">
              <a:lnSpc>
                <a:spcPct val="70000"/>
              </a:lnSpc>
              <a:defRPr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1,000 Nodes</a:t>
            </a:r>
          </a:p>
          <a:p>
            <a:pPr algn="ctr">
              <a:lnSpc>
                <a:spcPct val="70000"/>
              </a:lnSpc>
              <a:defRPr/>
            </a:pPr>
            <a:r>
              <a:rPr lang="en-US" sz="2000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Large Industrial  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5067300" y="4495800"/>
            <a:ext cx="3200400" cy="7350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EADC"/>
              </a:gs>
              <a:gs pos="64999">
                <a:srgbClr val="FFCDAB"/>
              </a:gs>
              <a:gs pos="100000">
                <a:srgbClr val="FFB987"/>
              </a:gs>
            </a:gsLst>
            <a:lin ang="5400000" scaled="1"/>
          </a:gradFill>
          <a:ln w="9525">
            <a:solidFill>
              <a:srgbClr val="E6811C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 algn="ctr">
              <a:lnSpc>
                <a:spcPct val="70000"/>
              </a:lnSpc>
              <a:defRPr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100,000 Nodes</a:t>
            </a:r>
          </a:p>
          <a:p>
            <a:pPr algn="ctr">
              <a:lnSpc>
                <a:spcPct val="70000"/>
              </a:lnSpc>
              <a:defRPr/>
            </a:pPr>
            <a:r>
              <a:rPr lang="en-US" sz="2000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Small Commercial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4419600" y="5334000"/>
            <a:ext cx="4495800" cy="714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E9E9"/>
              </a:gs>
              <a:gs pos="64999">
                <a:srgbClr val="EEC8C8"/>
              </a:gs>
              <a:gs pos="100000">
                <a:srgbClr val="E8B0B0"/>
              </a:gs>
            </a:gsLst>
            <a:lin ang="5400000" scaled="1"/>
          </a:gradFill>
          <a:ln w="9525">
            <a:solidFill>
              <a:srgbClr val="9A4E4E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 algn="ctr">
              <a:lnSpc>
                <a:spcPct val="70000"/>
              </a:lnSpc>
              <a:defRPr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1,000,000 Nodes</a:t>
            </a:r>
          </a:p>
          <a:p>
            <a:pPr algn="ctr">
              <a:lnSpc>
                <a:spcPct val="70000"/>
              </a:lnSpc>
              <a:defRPr/>
            </a:pPr>
            <a:r>
              <a:rPr lang="en-US" sz="2000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Residential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791200" y="1371600"/>
            <a:ext cx="454408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/>
          <a:lstStyle/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Gateway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6629400" y="1295400"/>
            <a:ext cx="347663" cy="3476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dist">
              <a:lnSpc>
                <a:spcPct val="60000"/>
              </a:lnSpc>
              <a:defRPr/>
            </a:pPr>
            <a:endParaRPr lang="en-US" sz="160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629400" y="1714500"/>
            <a:ext cx="347663" cy="3476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629400" y="2133600"/>
            <a:ext cx="347663" cy="3476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cxnSp>
        <p:nvCxnSpPr>
          <p:cNvPr id="14" name="Straight Connector 13"/>
          <p:cNvCxnSpPr>
            <a:cxnSpLocks noChangeShapeType="1"/>
            <a:stCxn id="10" idx="3"/>
            <a:endCxn id="11" idx="2"/>
          </p:cNvCxnSpPr>
          <p:nvPr/>
        </p:nvCxnSpPr>
        <p:spPr bwMode="auto">
          <a:xfrm flipV="1">
            <a:off x="6245225" y="1468438"/>
            <a:ext cx="384175" cy="436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4"/>
          <p:cNvCxnSpPr>
            <a:cxnSpLocks noChangeShapeType="1"/>
            <a:stCxn id="10" idx="3"/>
            <a:endCxn id="12" idx="2"/>
          </p:cNvCxnSpPr>
          <p:nvPr/>
        </p:nvCxnSpPr>
        <p:spPr bwMode="auto">
          <a:xfrm flipV="1">
            <a:off x="6245225" y="1887538"/>
            <a:ext cx="384175" cy="17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  <a:stCxn id="10" idx="3"/>
            <a:endCxn id="13" idx="2"/>
          </p:cNvCxnSpPr>
          <p:nvPr/>
        </p:nvCxnSpPr>
        <p:spPr bwMode="auto">
          <a:xfrm>
            <a:off x="6245225" y="1905000"/>
            <a:ext cx="384175" cy="4016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7" name="Picture 51" descr="MC900434814.PNG"/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1430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36"/>
          <p:cNvSpPr txBox="1">
            <a:spLocks noChangeArrowheads="1"/>
          </p:cNvSpPr>
          <p:nvPr/>
        </p:nvSpPr>
        <p:spPr bwMode="auto">
          <a:xfrm>
            <a:off x="7010400" y="1295400"/>
            <a:ext cx="864339" cy="25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lnSpc>
                <a:spcPct val="60000"/>
              </a:lnSpc>
              <a:spcBef>
                <a:spcPct val="50000"/>
              </a:spcBef>
              <a:defRPr sz="1600" b="1">
                <a:latin typeface="Calibri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b="0" dirty="0"/>
              <a:t>Lighting</a:t>
            </a:r>
          </a:p>
        </p:txBody>
      </p:sp>
      <p:sp>
        <p:nvSpPr>
          <p:cNvPr id="19" name="TextBox 42"/>
          <p:cNvSpPr txBox="1">
            <a:spLocks noChangeArrowheads="1"/>
          </p:cNvSpPr>
          <p:nvPr/>
        </p:nvSpPr>
        <p:spPr bwMode="auto">
          <a:xfrm>
            <a:off x="6978650" y="1676400"/>
            <a:ext cx="6683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Calibri" charset="0"/>
              </a:rPr>
              <a:t>HVAC</a:t>
            </a:r>
          </a:p>
        </p:txBody>
      </p:sp>
      <p:sp>
        <p:nvSpPr>
          <p:cNvPr id="20" name="TextBox 60"/>
          <p:cNvSpPr txBox="1">
            <a:spLocks noChangeArrowheads="1"/>
          </p:cNvSpPr>
          <p:nvPr/>
        </p:nvSpPr>
        <p:spPr bwMode="auto">
          <a:xfrm>
            <a:off x="6956425" y="2181920"/>
            <a:ext cx="1095172" cy="25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lnSpc>
                <a:spcPct val="60000"/>
              </a:lnSpc>
              <a:spcBef>
                <a:spcPct val="50000"/>
              </a:spcBef>
              <a:defRPr sz="1600" b="1">
                <a:latin typeface="Calibri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b="0" dirty="0"/>
              <a:t>Machinery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400" y="4020820"/>
            <a:ext cx="4191000" cy="13131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lnSpc>
                <a:spcPct val="60000"/>
              </a:lnSpc>
              <a:spcBef>
                <a:spcPct val="50000"/>
              </a:spcBef>
              <a:defRPr sz="1600">
                <a:latin typeface="Calibri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2000" b="1" dirty="0"/>
              <a:t>Business Goals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Scalable demand response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Lower implementation costs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Real-time monitoring and control</a:t>
            </a:r>
          </a:p>
        </p:txBody>
      </p:sp>
      <p:sp>
        <p:nvSpPr>
          <p:cNvPr id="22" name="Up Arrow 21"/>
          <p:cNvSpPr>
            <a:spLocks noChangeArrowheads="1"/>
          </p:cNvSpPr>
          <p:nvPr/>
        </p:nvSpPr>
        <p:spPr bwMode="auto">
          <a:xfrm rot="16200000">
            <a:off x="3505200" y="104080"/>
            <a:ext cx="609600" cy="3200400"/>
          </a:xfrm>
          <a:prstGeom prst="up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>
            <a:solidFill>
              <a:srgbClr val="61881B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vert="eaVert" anchor="ctr"/>
          <a:lstStyle/>
          <a:p>
            <a:pPr algn="ctr">
              <a:defRPr/>
            </a:pPr>
            <a:r>
              <a:rPr lang="en-US" sz="2000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Feedback</a:t>
            </a:r>
          </a:p>
        </p:txBody>
      </p:sp>
      <p:sp>
        <p:nvSpPr>
          <p:cNvPr id="23" name="Up Arrow 22"/>
          <p:cNvSpPr>
            <a:spLocks noChangeArrowheads="1"/>
          </p:cNvSpPr>
          <p:nvPr/>
        </p:nvSpPr>
        <p:spPr bwMode="auto">
          <a:xfrm rot="5400000">
            <a:off x="3543300" y="904180"/>
            <a:ext cx="609600" cy="3124200"/>
          </a:xfrm>
          <a:prstGeom prst="upArrow">
            <a:avLst>
              <a:gd name="adj1" fmla="val 50000"/>
              <a:gd name="adj2" fmla="val 49999"/>
            </a:avLst>
          </a:prstGeom>
          <a:gradFill rotWithShape="1">
            <a:gsLst>
              <a:gs pos="0">
                <a:srgbClr val="F9E9E9"/>
              </a:gs>
              <a:gs pos="64999">
                <a:srgbClr val="EEC8C8"/>
              </a:gs>
              <a:gs pos="100000">
                <a:srgbClr val="E8B0B0"/>
              </a:gs>
            </a:gsLst>
            <a:lin ang="5400000" scaled="1"/>
          </a:gradFill>
          <a:ln w="9525" cap="flat" cmpd="sng">
            <a:solidFill>
              <a:srgbClr val="9A4E4E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vert="vert270" anchor="ctr"/>
          <a:lstStyle/>
          <a:p>
            <a:pPr algn="ctr">
              <a:defRPr/>
            </a:pPr>
            <a:r>
              <a:rPr lang="en-US" sz="2000" dirty="0">
                <a:latin typeface="Calibri"/>
                <a:cs typeface="Calibri"/>
              </a:rPr>
              <a:t>Notification</a:t>
            </a:r>
          </a:p>
        </p:txBody>
      </p:sp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2918869" y="1856680"/>
            <a:ext cx="2034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Calibri"/>
                <a:cs typeface="Calibri"/>
              </a:rPr>
              <a:t>&lt;OpenADR 2.0 /&gt;</a:t>
            </a:r>
          </a:p>
        </p:txBody>
      </p:sp>
      <p:sp>
        <p:nvSpPr>
          <p:cNvPr id="25" name="TextBox 3"/>
          <p:cNvSpPr txBox="1">
            <a:spLocks noChangeArrowheads="1"/>
          </p:cNvSpPr>
          <p:nvPr/>
        </p:nvSpPr>
        <p:spPr bwMode="auto">
          <a:xfrm>
            <a:off x="6248400" y="2743200"/>
            <a:ext cx="2009585" cy="25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lnSpc>
                <a:spcPct val="60000"/>
              </a:lnSpc>
              <a:spcBef>
                <a:spcPct val="50000"/>
              </a:spcBef>
              <a:defRPr sz="1600">
                <a:latin typeface="Calibri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b="1" dirty="0"/>
              <a:t>End Node (Customer)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33400" y="1323280"/>
            <a:ext cx="4953000" cy="2514600"/>
          </a:xfrm>
          <a:prstGeom prst="rect">
            <a:avLst/>
          </a:prstGeom>
          <a:noFill/>
          <a:ln w="5715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6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Strategy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459820"/>
              </p:ext>
            </p:extLst>
          </p:nvPr>
        </p:nvGraphicFramePr>
        <p:xfrm>
          <a:off x="533400" y="1676400"/>
          <a:ext cx="8218488" cy="4230694"/>
        </p:xfrm>
        <a:graphic>
          <a:graphicData uri="http://schemas.openxmlformats.org/drawingml/2006/table">
            <a:tbl>
              <a:tblPr/>
              <a:tblGrid>
                <a:gridCol w="514350"/>
                <a:gridCol w="512763"/>
                <a:gridCol w="514350"/>
                <a:gridCol w="512762"/>
                <a:gridCol w="514350"/>
                <a:gridCol w="512763"/>
                <a:gridCol w="514350"/>
                <a:gridCol w="514350"/>
                <a:gridCol w="512762"/>
                <a:gridCol w="514350"/>
                <a:gridCol w="512763"/>
                <a:gridCol w="522287"/>
                <a:gridCol w="504825"/>
                <a:gridCol w="514350"/>
                <a:gridCol w="512763"/>
                <a:gridCol w="514350"/>
              </a:tblGrid>
              <a:tr h="6400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Sep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Oct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Nov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Dec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Feb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Mar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Apr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May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Jun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Jul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Aug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Sep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Oct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Nov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</a:tr>
              <a:tr h="5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</a:tr>
              <a:tr h="5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</a:tr>
              <a:tr h="5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</a:tr>
              <a:tr h="5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</a:tr>
              <a:tr h="5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</a:tr>
              <a:tr h="5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33400" y="1295400"/>
            <a:ext cx="2057400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/>
              <a:t>1</a:t>
            </a:r>
            <a:r>
              <a:rPr lang="en-US" sz="1600" b="1" baseline="30000" dirty="0"/>
              <a:t>st</a:t>
            </a:r>
            <a:r>
              <a:rPr lang="en-US" sz="1600" b="1" dirty="0"/>
              <a:t> </a:t>
            </a:r>
            <a:r>
              <a:rPr lang="en-US" sz="1600" b="1" dirty="0" smtClean="0"/>
              <a:t>Semester - 2011 </a:t>
            </a:r>
            <a:endParaRPr lang="en-US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2590800" y="1295400"/>
            <a:ext cx="2057400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/>
              <a:t>2</a:t>
            </a:r>
            <a:r>
              <a:rPr lang="en-US" sz="1600" b="1" baseline="30000" dirty="0"/>
              <a:t>nd</a:t>
            </a:r>
            <a:r>
              <a:rPr lang="en-US" sz="1600" b="1" dirty="0"/>
              <a:t> </a:t>
            </a:r>
            <a:r>
              <a:rPr lang="en-US" sz="1600" b="1" dirty="0" smtClean="0"/>
              <a:t>Semester - 2012</a:t>
            </a:r>
            <a:endParaRPr lang="en-US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4648200" y="1295400"/>
            <a:ext cx="2057400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/>
              <a:t>3</a:t>
            </a:r>
            <a:r>
              <a:rPr lang="en-US" sz="1600" b="1" baseline="30000" dirty="0"/>
              <a:t>rd</a:t>
            </a:r>
            <a:r>
              <a:rPr lang="en-US" sz="1600" b="1" dirty="0"/>
              <a:t> </a:t>
            </a:r>
            <a:r>
              <a:rPr lang="en-US" sz="1600" b="1" dirty="0" smtClean="0"/>
              <a:t>Semester - 2012</a:t>
            </a:r>
            <a:endParaRPr lang="en-US" sz="1600" b="1" dirty="0"/>
          </a:p>
        </p:txBody>
      </p:sp>
      <p:sp>
        <p:nvSpPr>
          <p:cNvPr id="10" name="Rectangle 9"/>
          <p:cNvSpPr/>
          <p:nvPr/>
        </p:nvSpPr>
        <p:spPr>
          <a:xfrm>
            <a:off x="6705600" y="1295400"/>
            <a:ext cx="2057400" cy="36671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/>
              <a:t>4</a:t>
            </a:r>
            <a:r>
              <a:rPr lang="en-US" sz="1600" b="1" baseline="30000" dirty="0"/>
              <a:t>th</a:t>
            </a:r>
            <a:r>
              <a:rPr lang="en-US" sz="1600" b="1" dirty="0"/>
              <a:t> </a:t>
            </a:r>
            <a:r>
              <a:rPr lang="en-US" sz="1600" b="1" dirty="0" smtClean="0"/>
              <a:t>Semester - 2012</a:t>
            </a:r>
            <a:endParaRPr lang="en-US" sz="1600" b="1" dirty="0"/>
          </a:p>
        </p:txBody>
      </p:sp>
      <p:grpSp>
        <p:nvGrpSpPr>
          <p:cNvPr id="11" name="Group 1"/>
          <p:cNvGrpSpPr>
            <a:grpSpLocks/>
          </p:cNvGrpSpPr>
          <p:nvPr/>
        </p:nvGrpSpPr>
        <p:grpSpPr bwMode="auto">
          <a:xfrm>
            <a:off x="449263" y="4597400"/>
            <a:ext cx="833437" cy="889000"/>
            <a:chOff x="403796" y="1798638"/>
            <a:chExt cx="833883" cy="889000"/>
          </a:xfrm>
        </p:grpSpPr>
        <p:sp>
          <p:nvSpPr>
            <p:cNvPr id="12" name="AutoShape 48"/>
            <p:cNvSpPr>
              <a:spLocks noChangeArrowheads="1"/>
            </p:cNvSpPr>
            <p:nvPr/>
          </p:nvSpPr>
          <p:spPr bwMode="auto">
            <a:xfrm>
              <a:off x="440328" y="2382838"/>
              <a:ext cx="304963" cy="304800"/>
            </a:xfrm>
            <a:prstGeom prst="diamond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128588" tIns="65088" rIns="128588" bIns="65088" anchor="ctr"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TextBox 48"/>
            <p:cNvSpPr txBox="1">
              <a:spLocks noChangeArrowheads="1"/>
            </p:cNvSpPr>
            <p:nvPr/>
          </p:nvSpPr>
          <p:spPr bwMode="auto">
            <a:xfrm>
              <a:off x="403796" y="1798638"/>
              <a:ext cx="83388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600" dirty="0"/>
                <a:t>Kickoff</a:t>
              </a:r>
            </a:p>
            <a:p>
              <a:pPr eaLnBrk="1" hangingPunct="1"/>
              <a:r>
                <a:rPr lang="en-US" sz="1600" dirty="0"/>
                <a:t>Sep 23</a:t>
              </a:r>
            </a:p>
          </p:txBody>
        </p:sp>
      </p:grpSp>
      <p:cxnSp>
        <p:nvCxnSpPr>
          <p:cNvPr id="14" name="Straight Connector 13"/>
          <p:cNvCxnSpPr>
            <a:cxnSpLocks noChangeShapeType="1"/>
          </p:cNvCxnSpPr>
          <p:nvPr/>
        </p:nvCxnSpPr>
        <p:spPr bwMode="auto">
          <a:xfrm>
            <a:off x="2590800" y="1636713"/>
            <a:ext cx="13649" cy="427038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4"/>
          <p:cNvCxnSpPr>
            <a:cxnSpLocks noChangeShapeType="1"/>
            <a:endCxn id="6" idx="2"/>
          </p:cNvCxnSpPr>
          <p:nvPr/>
        </p:nvCxnSpPr>
        <p:spPr bwMode="auto">
          <a:xfrm flipH="1">
            <a:off x="4642644" y="1647825"/>
            <a:ext cx="5556" cy="425926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 flipH="1">
            <a:off x="6700044" y="1676400"/>
            <a:ext cx="5556" cy="425926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/>
          <p:cNvCxnSpPr>
            <a:cxnSpLocks noChangeShapeType="1"/>
          </p:cNvCxnSpPr>
          <p:nvPr/>
        </p:nvCxnSpPr>
        <p:spPr bwMode="auto">
          <a:xfrm flipH="1">
            <a:off x="8757444" y="1676399"/>
            <a:ext cx="5556" cy="425926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19"/>
          <p:cNvSpPr/>
          <p:nvPr/>
        </p:nvSpPr>
        <p:spPr>
          <a:xfrm>
            <a:off x="557552" y="2362200"/>
            <a:ext cx="2701925" cy="7096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</a:rPr>
              <a:t>Identify, </a:t>
            </a:r>
            <a:r>
              <a:rPr lang="en-US" sz="1400" b="1" dirty="0" smtClean="0">
                <a:solidFill>
                  <a:schemeClr val="tx1"/>
                </a:solidFill>
              </a:rPr>
              <a:t>define, and refine </a:t>
            </a:r>
            <a:r>
              <a:rPr lang="en-US" sz="1400" b="1" dirty="0">
                <a:solidFill>
                  <a:schemeClr val="tx1"/>
                </a:solidFill>
              </a:rPr>
              <a:t>architectural drivers in iterative manner</a:t>
            </a:r>
          </a:p>
        </p:txBody>
      </p:sp>
      <p:grpSp>
        <p:nvGrpSpPr>
          <p:cNvPr id="21" name="Group 2"/>
          <p:cNvGrpSpPr>
            <a:grpSpLocks/>
          </p:cNvGrpSpPr>
          <p:nvPr/>
        </p:nvGrpSpPr>
        <p:grpSpPr bwMode="auto">
          <a:xfrm>
            <a:off x="1928813" y="4800600"/>
            <a:ext cx="814387" cy="685800"/>
            <a:chOff x="1853157" y="1981200"/>
            <a:chExt cx="813843" cy="685800"/>
          </a:xfrm>
        </p:grpSpPr>
        <p:sp>
          <p:nvSpPr>
            <p:cNvPr id="22" name="AutoShape 48"/>
            <p:cNvSpPr>
              <a:spLocks noChangeArrowheads="1"/>
            </p:cNvSpPr>
            <p:nvPr/>
          </p:nvSpPr>
          <p:spPr bwMode="auto">
            <a:xfrm>
              <a:off x="2362404" y="2362200"/>
              <a:ext cx="304596" cy="304800"/>
            </a:xfrm>
            <a:prstGeom prst="diamond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128588" tIns="65088" rIns="128588" bIns="65088" anchor="ctr"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TextBox 54"/>
            <p:cNvSpPr txBox="1">
              <a:spLocks noChangeArrowheads="1"/>
            </p:cNvSpPr>
            <p:nvPr/>
          </p:nvSpPr>
          <p:spPr bwMode="auto">
            <a:xfrm>
              <a:off x="1853157" y="1981200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600" dirty="0"/>
                <a:t>SOW</a:t>
              </a:r>
            </a:p>
          </p:txBody>
        </p:sp>
      </p:grpSp>
      <p:grpSp>
        <p:nvGrpSpPr>
          <p:cNvPr id="24" name="Group 4"/>
          <p:cNvGrpSpPr>
            <a:grpSpLocks/>
          </p:cNvGrpSpPr>
          <p:nvPr/>
        </p:nvGrpSpPr>
        <p:grpSpPr bwMode="auto">
          <a:xfrm>
            <a:off x="2792186" y="4648200"/>
            <a:ext cx="1371600" cy="838200"/>
            <a:chOff x="2535588" y="3671887"/>
            <a:chExt cx="1371600" cy="838200"/>
          </a:xfrm>
        </p:grpSpPr>
        <p:sp>
          <p:nvSpPr>
            <p:cNvPr id="25" name="AutoShape 48"/>
            <p:cNvSpPr>
              <a:spLocks noChangeArrowheads="1"/>
            </p:cNvSpPr>
            <p:nvPr/>
          </p:nvSpPr>
          <p:spPr bwMode="auto">
            <a:xfrm>
              <a:off x="2867602" y="4205287"/>
              <a:ext cx="304800" cy="304800"/>
            </a:xfrm>
            <a:prstGeom prst="diamond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128588" tIns="65088" rIns="128588" bIns="65088" anchor="ctr"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TextBox 1"/>
            <p:cNvSpPr txBox="1">
              <a:spLocks noChangeArrowheads="1"/>
            </p:cNvSpPr>
            <p:nvPr/>
          </p:nvSpPr>
          <p:spPr bwMode="auto">
            <a:xfrm>
              <a:off x="2535588" y="3671887"/>
              <a:ext cx="1371600" cy="585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600" dirty="0"/>
                <a:t>Protocols </a:t>
              </a:r>
              <a:r>
                <a:rPr lang="en-US" sz="1600" dirty="0" smtClean="0"/>
                <a:t>Selection </a:t>
              </a:r>
              <a:endParaRPr lang="en-US" sz="1600" dirty="0"/>
            </a:p>
          </p:txBody>
        </p:sp>
      </p:grpSp>
      <p:sp>
        <p:nvSpPr>
          <p:cNvPr id="27" name="TextBox 21"/>
          <p:cNvSpPr txBox="1">
            <a:spLocks noChangeArrowheads="1"/>
          </p:cNvSpPr>
          <p:nvPr/>
        </p:nvSpPr>
        <p:spPr bwMode="auto">
          <a:xfrm>
            <a:off x="3259476" y="3276600"/>
            <a:ext cx="2379323" cy="11064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>
              <a:defRPr sz="1200"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sz="1400" b="1" dirty="0" smtClean="0"/>
              <a:t>Create and refine architecture through evaluation and experimentation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10000" y="4648200"/>
            <a:ext cx="1300956" cy="838200"/>
            <a:chOff x="3810000" y="3962400"/>
            <a:chExt cx="1300956" cy="838200"/>
          </a:xfrm>
        </p:grpSpPr>
        <p:sp>
          <p:nvSpPr>
            <p:cNvPr id="28" name="AutoShape 48"/>
            <p:cNvSpPr>
              <a:spLocks noChangeArrowheads="1"/>
            </p:cNvSpPr>
            <p:nvPr/>
          </p:nvSpPr>
          <p:spPr bwMode="auto">
            <a:xfrm>
              <a:off x="4490244" y="4495800"/>
              <a:ext cx="304800" cy="304800"/>
            </a:xfrm>
            <a:prstGeom prst="diamond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128588" tIns="65088" rIns="128588" bIns="65088" anchor="ctr"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TextBox 22"/>
            <p:cNvSpPr txBox="1">
              <a:spLocks noChangeArrowheads="1"/>
            </p:cNvSpPr>
            <p:nvPr/>
          </p:nvSpPr>
          <p:spPr bwMode="auto">
            <a:xfrm>
              <a:off x="3810000" y="3962400"/>
              <a:ext cx="130095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600" dirty="0" smtClean="0"/>
                <a:t>Architecture Design</a:t>
              </a:r>
              <a:endParaRPr lang="en-US" sz="16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181600" y="4572000"/>
            <a:ext cx="1600200" cy="898525"/>
            <a:chOff x="5105400" y="3902075"/>
            <a:chExt cx="1600200" cy="898525"/>
          </a:xfrm>
        </p:grpSpPr>
        <p:sp>
          <p:nvSpPr>
            <p:cNvPr id="30" name="AutoShape 48"/>
            <p:cNvSpPr>
              <a:spLocks noChangeArrowheads="1"/>
            </p:cNvSpPr>
            <p:nvPr/>
          </p:nvSpPr>
          <p:spPr bwMode="auto">
            <a:xfrm>
              <a:off x="5448300" y="4495800"/>
              <a:ext cx="304800" cy="304800"/>
            </a:xfrm>
            <a:prstGeom prst="diamond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128588" tIns="65088" rIns="128588" bIns="65088" anchor="ctr"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TextBox 22"/>
            <p:cNvSpPr txBox="1">
              <a:spLocks noChangeArrowheads="1"/>
            </p:cNvSpPr>
            <p:nvPr/>
          </p:nvSpPr>
          <p:spPr bwMode="auto">
            <a:xfrm>
              <a:off x="5105400" y="3902075"/>
              <a:ext cx="16002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600" dirty="0" smtClean="0"/>
                <a:t>Core Implementation</a:t>
              </a:r>
            </a:p>
          </p:txBody>
        </p:sp>
      </p:grpSp>
      <p:sp>
        <p:nvSpPr>
          <p:cNvPr id="32" name="TextBox 21"/>
          <p:cNvSpPr txBox="1">
            <a:spLocks noChangeArrowheads="1"/>
          </p:cNvSpPr>
          <p:nvPr/>
        </p:nvSpPr>
        <p:spPr bwMode="auto">
          <a:xfrm>
            <a:off x="5181600" y="2380456"/>
            <a:ext cx="2057400" cy="8135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>
              <a:defRPr sz="1200"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sz="1400" b="1" dirty="0" smtClean="0"/>
              <a:t>Implement, integrate, and verify the architecture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667500" y="4648200"/>
            <a:ext cx="1714500" cy="838200"/>
            <a:chOff x="6667500" y="3769519"/>
            <a:chExt cx="1714500" cy="838200"/>
          </a:xfrm>
        </p:grpSpPr>
        <p:sp>
          <p:nvSpPr>
            <p:cNvPr id="33" name="AutoShape 48"/>
            <p:cNvSpPr>
              <a:spLocks noChangeArrowheads="1"/>
            </p:cNvSpPr>
            <p:nvPr/>
          </p:nvSpPr>
          <p:spPr bwMode="auto">
            <a:xfrm>
              <a:off x="7048500" y="4302919"/>
              <a:ext cx="304800" cy="304800"/>
            </a:xfrm>
            <a:prstGeom prst="diamond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128588" tIns="65088" rIns="128588" bIns="65088" anchor="ctr"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TextBox 16"/>
            <p:cNvSpPr txBox="1">
              <a:spLocks noChangeArrowheads="1"/>
            </p:cNvSpPr>
            <p:nvPr/>
          </p:nvSpPr>
          <p:spPr bwMode="auto">
            <a:xfrm>
              <a:off x="6667500" y="3769519"/>
              <a:ext cx="17145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600" dirty="0" smtClean="0"/>
                <a:t>Reference Implementation</a:t>
              </a:r>
              <a:endParaRPr lang="en-US" sz="1600" dirty="0"/>
            </a:p>
          </p:txBody>
        </p:sp>
      </p:grpSp>
      <p:sp>
        <p:nvSpPr>
          <p:cNvPr id="35" name="TextBox 21"/>
          <p:cNvSpPr txBox="1">
            <a:spLocks noChangeArrowheads="1"/>
          </p:cNvSpPr>
          <p:nvPr/>
        </p:nvSpPr>
        <p:spPr bwMode="auto">
          <a:xfrm>
            <a:off x="7271657" y="2380456"/>
            <a:ext cx="1485787" cy="8135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>
              <a:defRPr sz="1200">
                <a:latin typeface="+mn-lt"/>
                <a:ea typeface="+mn-ea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34" charset="-128"/>
              </a:rPr>
              <a:t>Transition activities,</a:t>
            </a:r>
          </a:p>
          <a:p>
            <a:pPr>
              <a:spcBef>
                <a:spcPts val="0"/>
              </a:spcBef>
              <a:defRPr/>
            </a:pPr>
            <a:r>
              <a:rPr lang="en-US" sz="1400" b="1" dirty="0" smtClean="0">
                <a:solidFill>
                  <a:srgbClr val="000000"/>
                </a:solidFill>
                <a:ea typeface="ＭＳ Ｐゴシック" pitchFamily="34" charset="-128"/>
              </a:rPr>
              <a:t>Postmortem</a:t>
            </a:r>
          </a:p>
        </p:txBody>
      </p:sp>
      <p:sp>
        <p:nvSpPr>
          <p:cNvPr id="36" name="AutoShape 48"/>
          <p:cNvSpPr>
            <a:spLocks noChangeArrowheads="1"/>
          </p:cNvSpPr>
          <p:nvPr/>
        </p:nvSpPr>
        <p:spPr bwMode="auto">
          <a:xfrm>
            <a:off x="8610600" y="5181600"/>
            <a:ext cx="304800" cy="304800"/>
          </a:xfrm>
          <a:prstGeom prst="diamond">
            <a:avLst/>
          </a:prstGeom>
          <a:solidFill>
            <a:schemeClr val="tx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lIns="128588" tIns="65088" rIns="128588" bIns="65088" anchor="ctr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TextBox 73"/>
          <p:cNvSpPr txBox="1">
            <a:spLocks noChangeArrowheads="1"/>
          </p:cNvSpPr>
          <p:nvPr/>
        </p:nvSpPr>
        <p:spPr bwMode="auto">
          <a:xfrm>
            <a:off x="7467600" y="5334000"/>
            <a:ext cx="137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dirty="0" smtClean="0"/>
              <a:t>ADD*, </a:t>
            </a:r>
            <a:r>
              <a:rPr lang="en-US" sz="1600" dirty="0"/>
              <a:t>White </a:t>
            </a:r>
            <a:r>
              <a:rPr lang="en-US" sz="1600" dirty="0" smtClean="0"/>
              <a:t>Paper</a:t>
            </a:r>
            <a:endParaRPr lang="en-US" sz="1600" dirty="0"/>
          </a:p>
        </p:txBody>
      </p:sp>
      <p:sp>
        <p:nvSpPr>
          <p:cNvPr id="38" name="Down Arrow 37"/>
          <p:cNvSpPr>
            <a:spLocks noChangeArrowheads="1"/>
          </p:cNvSpPr>
          <p:nvPr/>
        </p:nvSpPr>
        <p:spPr bwMode="auto">
          <a:xfrm>
            <a:off x="4559187" y="2739345"/>
            <a:ext cx="190500" cy="512762"/>
          </a:xfrm>
          <a:prstGeom prst="downArrow">
            <a:avLst>
              <a:gd name="adj1" fmla="val 50000"/>
              <a:gd name="adj2" fmla="val 49970"/>
            </a:avLst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5943600"/>
            <a:ext cx="29445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*Architecture Design Document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498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2012 – Semester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Stabilize requirements by mid-semester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Start architecture design by mid-semester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Reach “period of certainty” by end of semester</a:t>
            </a:r>
            <a:endParaRPr lang="en-US" dirty="0"/>
          </a:p>
        </p:txBody>
      </p:sp>
      <p:pic>
        <p:nvPicPr>
          <p:cNvPr id="4" name="Picture 36" descr="1291472845_Ti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212" y="1371600"/>
            <a:ext cx="48418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6" descr="1291472845_Ti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212" y="2106612"/>
            <a:ext cx="48418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3" descr="1291472864_messagebox_warnin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819400"/>
            <a:ext cx="4826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89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2012 Summary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529804"/>
              </p:ext>
            </p:extLst>
          </p:nvPr>
        </p:nvGraphicFramePr>
        <p:xfrm>
          <a:off x="533400" y="1676400"/>
          <a:ext cx="8218491" cy="4230687"/>
        </p:xfrm>
        <a:graphic>
          <a:graphicData uri="http://schemas.openxmlformats.org/drawingml/2006/table">
            <a:tbl>
              <a:tblPr/>
              <a:tblGrid>
                <a:gridCol w="484056"/>
                <a:gridCol w="482562"/>
                <a:gridCol w="484056"/>
                <a:gridCol w="482561"/>
                <a:gridCol w="484056"/>
                <a:gridCol w="482562"/>
                <a:gridCol w="484056"/>
                <a:gridCol w="484056"/>
                <a:gridCol w="482561"/>
                <a:gridCol w="484056"/>
                <a:gridCol w="482562"/>
                <a:gridCol w="491525"/>
                <a:gridCol w="475092"/>
                <a:gridCol w="484056"/>
                <a:gridCol w="482562"/>
                <a:gridCol w="484056"/>
                <a:gridCol w="484056"/>
              </a:tblGrid>
              <a:tr h="6400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13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14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15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16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17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58085"/>
                    </a:solidFill>
                  </a:tcPr>
                </a:tc>
              </a:tr>
              <a:tr h="5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</a:tr>
              <a:tr h="5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</a:tr>
              <a:tr h="5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</a:tr>
              <a:tr h="5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</a:tr>
              <a:tr h="5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8D9"/>
                    </a:solidFill>
                  </a:tcPr>
                </a:tc>
              </a:tr>
              <a:tr h="5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1431" marR="91431" marT="45713" marB="4571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DED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19112" y="1281112"/>
            <a:ext cx="1219200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/>
              <a:t>January</a:t>
            </a:r>
            <a:endParaRPr lang="en-US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1752600" y="1281112"/>
            <a:ext cx="1905000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/>
              <a:t>February</a:t>
            </a:r>
            <a:endParaRPr lang="en-US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3657600" y="1281112"/>
            <a:ext cx="1962150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 b="1" dirty="0" smtClean="0"/>
          </a:p>
          <a:p>
            <a:pPr algn="ctr">
              <a:defRPr/>
            </a:pPr>
            <a:r>
              <a:rPr lang="en-US" sz="1600" b="1" dirty="0" smtClean="0"/>
              <a:t>March		</a:t>
            </a:r>
            <a:endParaRPr lang="en-US" sz="1600" b="1" dirty="0"/>
          </a:p>
        </p:txBody>
      </p:sp>
      <p:sp>
        <p:nvSpPr>
          <p:cNvPr id="10" name="Rectangle 9"/>
          <p:cNvSpPr/>
          <p:nvPr/>
        </p:nvSpPr>
        <p:spPr>
          <a:xfrm>
            <a:off x="5634036" y="1281112"/>
            <a:ext cx="2138363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/>
              <a:t>April</a:t>
            </a:r>
            <a:endParaRPr lang="en-US" sz="1600" b="1" dirty="0"/>
          </a:p>
        </p:txBody>
      </p:sp>
      <p:grpSp>
        <p:nvGrpSpPr>
          <p:cNvPr id="11" name="Group 1"/>
          <p:cNvGrpSpPr>
            <a:grpSpLocks/>
          </p:cNvGrpSpPr>
          <p:nvPr/>
        </p:nvGrpSpPr>
        <p:grpSpPr bwMode="auto">
          <a:xfrm>
            <a:off x="1462134" y="4690477"/>
            <a:ext cx="671466" cy="719723"/>
            <a:chOff x="308949" y="1967915"/>
            <a:chExt cx="671826" cy="719723"/>
          </a:xfrm>
        </p:grpSpPr>
        <p:sp>
          <p:nvSpPr>
            <p:cNvPr id="12" name="AutoShape 48"/>
            <p:cNvSpPr>
              <a:spLocks noChangeArrowheads="1"/>
            </p:cNvSpPr>
            <p:nvPr/>
          </p:nvSpPr>
          <p:spPr bwMode="auto">
            <a:xfrm>
              <a:off x="440328" y="2382838"/>
              <a:ext cx="304963" cy="304800"/>
            </a:xfrm>
            <a:prstGeom prst="diamond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128588" tIns="65088" rIns="128588" bIns="65088" anchor="ctr"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TextBox 48"/>
            <p:cNvSpPr txBox="1">
              <a:spLocks noChangeArrowheads="1"/>
            </p:cNvSpPr>
            <p:nvPr/>
          </p:nvSpPr>
          <p:spPr bwMode="auto">
            <a:xfrm>
              <a:off x="308949" y="1967915"/>
              <a:ext cx="67182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600" dirty="0" smtClean="0"/>
                <a:t>QAW</a:t>
              </a:r>
              <a:endParaRPr lang="en-US" sz="1600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7772398" y="1281112"/>
            <a:ext cx="990601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 smtClean="0"/>
              <a:t>May</a:t>
            </a:r>
            <a:endParaRPr lang="en-US" sz="1600" b="1" dirty="0"/>
          </a:p>
        </p:txBody>
      </p:sp>
      <p:cxnSp>
        <p:nvCxnSpPr>
          <p:cNvPr id="39" name="Straight Connector 38"/>
          <p:cNvCxnSpPr>
            <a:cxnSpLocks noChangeShapeType="1"/>
          </p:cNvCxnSpPr>
          <p:nvPr/>
        </p:nvCxnSpPr>
        <p:spPr bwMode="auto">
          <a:xfrm>
            <a:off x="566737" y="1662112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Connector 39"/>
          <p:cNvCxnSpPr>
            <a:cxnSpLocks noChangeShapeType="1"/>
          </p:cNvCxnSpPr>
          <p:nvPr/>
        </p:nvCxnSpPr>
        <p:spPr bwMode="auto">
          <a:xfrm>
            <a:off x="2462212" y="1664562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Connector 41"/>
          <p:cNvCxnSpPr>
            <a:cxnSpLocks noChangeShapeType="1"/>
          </p:cNvCxnSpPr>
          <p:nvPr/>
        </p:nvCxnSpPr>
        <p:spPr bwMode="auto">
          <a:xfrm>
            <a:off x="3914775" y="1689387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Straight Connector 42"/>
          <p:cNvCxnSpPr>
            <a:cxnSpLocks noChangeShapeType="1"/>
          </p:cNvCxnSpPr>
          <p:nvPr/>
        </p:nvCxnSpPr>
        <p:spPr bwMode="auto">
          <a:xfrm>
            <a:off x="4876800" y="1689387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Connector 43"/>
          <p:cNvCxnSpPr>
            <a:cxnSpLocks noChangeShapeType="1"/>
          </p:cNvCxnSpPr>
          <p:nvPr/>
        </p:nvCxnSpPr>
        <p:spPr bwMode="auto">
          <a:xfrm>
            <a:off x="5867400" y="1664562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Connector 44"/>
          <p:cNvCxnSpPr>
            <a:cxnSpLocks noChangeShapeType="1"/>
          </p:cNvCxnSpPr>
          <p:nvPr/>
        </p:nvCxnSpPr>
        <p:spPr bwMode="auto">
          <a:xfrm>
            <a:off x="6785429" y="1689387"/>
            <a:ext cx="0" cy="419230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>
            <a:off x="8267698" y="1689387"/>
            <a:ext cx="0" cy="4205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566737" y="5894675"/>
            <a:ext cx="1895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5</a:t>
            </a:r>
            <a:endParaRPr lang="en-US" dirty="0">
              <a:latin typeface="+mn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86000" y="5894675"/>
            <a:ext cx="1895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6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429000" y="5903807"/>
            <a:ext cx="1895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 7</a:t>
            </a:r>
            <a:endParaRPr lang="en-US" dirty="0">
              <a:latin typeface="+mn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76737" y="5907557"/>
            <a:ext cx="1895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 8</a:t>
            </a:r>
            <a:endParaRPr lang="en-US" dirty="0">
              <a:latin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24474" y="5907557"/>
            <a:ext cx="1895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 9</a:t>
            </a:r>
            <a:endParaRPr lang="en-US" dirty="0">
              <a:latin typeface="+mn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553200" y="5895275"/>
            <a:ext cx="1895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 10</a:t>
            </a:r>
            <a:endParaRPr lang="en-US" dirty="0">
              <a:latin typeface="+mn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66736" y="2566987"/>
            <a:ext cx="1880281" cy="13954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sz="1400" b="1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ACDM Stages</a:t>
            </a:r>
          </a:p>
          <a:p>
            <a:pPr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Stage 1: Discovered architectural drivers</a:t>
            </a:r>
          </a:p>
          <a:p>
            <a:pPr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Stage 2: Established </a:t>
            </a:r>
            <a:r>
              <a:rPr lang="en-US" sz="1400" b="1" dirty="0">
                <a:solidFill>
                  <a:schemeClr val="tx1"/>
                </a:solidFill>
              </a:rPr>
              <a:t>p</a:t>
            </a:r>
            <a:r>
              <a:rPr lang="en-US" sz="1400" b="1" dirty="0" smtClean="0">
                <a:solidFill>
                  <a:schemeClr val="tx1"/>
                </a:solidFill>
              </a:rPr>
              <a:t>roject scope</a:t>
            </a:r>
          </a:p>
          <a:p>
            <a:pPr algn="ctr"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462212" y="2564295"/>
            <a:ext cx="5807242" cy="13981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ACDM Stages (Iteratively) </a:t>
            </a:r>
          </a:p>
          <a:p>
            <a:pPr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Stage 3: Created/Refined architecture</a:t>
            </a:r>
          </a:p>
          <a:p>
            <a:pPr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Stage 4: Evaluated the architecture </a:t>
            </a:r>
            <a:r>
              <a:rPr lang="en-US" sz="1400" b="1" dirty="0">
                <a:solidFill>
                  <a:schemeClr val="tx1"/>
                </a:solidFill>
              </a:rPr>
              <a:t>d</a:t>
            </a:r>
            <a:r>
              <a:rPr lang="en-US" sz="1400" b="1" dirty="0" smtClean="0">
                <a:solidFill>
                  <a:schemeClr val="tx1"/>
                </a:solidFill>
              </a:rPr>
              <a:t>esign</a:t>
            </a:r>
          </a:p>
          <a:p>
            <a:pPr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Stage 5: Took production decisions </a:t>
            </a:r>
          </a:p>
          <a:p>
            <a:pPr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Stage 6: Conducted few experiments</a:t>
            </a:r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56" name="Group 4"/>
          <p:cNvGrpSpPr>
            <a:grpSpLocks/>
          </p:cNvGrpSpPr>
          <p:nvPr/>
        </p:nvGrpSpPr>
        <p:grpSpPr bwMode="auto">
          <a:xfrm>
            <a:off x="2324100" y="4495800"/>
            <a:ext cx="1485900" cy="914400"/>
            <a:chOff x="2867602" y="3650116"/>
            <a:chExt cx="1485900" cy="914400"/>
          </a:xfrm>
        </p:grpSpPr>
        <p:sp>
          <p:nvSpPr>
            <p:cNvPr id="57" name="AutoShape 48"/>
            <p:cNvSpPr>
              <a:spLocks noChangeArrowheads="1"/>
            </p:cNvSpPr>
            <p:nvPr/>
          </p:nvSpPr>
          <p:spPr bwMode="auto">
            <a:xfrm>
              <a:off x="2867602" y="4259716"/>
              <a:ext cx="304800" cy="304800"/>
            </a:xfrm>
            <a:prstGeom prst="diamond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128588" tIns="65088" rIns="128588" bIns="65088" anchor="ctr"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8" name="TextBox 1"/>
            <p:cNvSpPr txBox="1">
              <a:spLocks noChangeArrowheads="1"/>
            </p:cNvSpPr>
            <p:nvPr/>
          </p:nvSpPr>
          <p:spPr bwMode="auto">
            <a:xfrm>
              <a:off x="2981902" y="3650116"/>
              <a:ext cx="1371600" cy="585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600" dirty="0"/>
                <a:t>Protocols Selected </a:t>
              </a:r>
            </a:p>
          </p:txBody>
        </p:sp>
      </p:grpSp>
      <p:grpSp>
        <p:nvGrpSpPr>
          <p:cNvPr id="59" name="Group 1"/>
          <p:cNvGrpSpPr>
            <a:grpSpLocks/>
          </p:cNvGrpSpPr>
          <p:nvPr/>
        </p:nvGrpSpPr>
        <p:grpSpPr bwMode="auto">
          <a:xfrm>
            <a:off x="3982237" y="4690477"/>
            <a:ext cx="788999" cy="719723"/>
            <a:chOff x="262540" y="1967915"/>
            <a:chExt cx="789421" cy="719723"/>
          </a:xfrm>
        </p:grpSpPr>
        <p:sp>
          <p:nvSpPr>
            <p:cNvPr id="60" name="AutoShape 48"/>
            <p:cNvSpPr>
              <a:spLocks noChangeArrowheads="1"/>
            </p:cNvSpPr>
            <p:nvPr/>
          </p:nvSpPr>
          <p:spPr bwMode="auto">
            <a:xfrm>
              <a:off x="504770" y="2382838"/>
              <a:ext cx="304963" cy="304800"/>
            </a:xfrm>
            <a:prstGeom prst="diamond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128588" tIns="65088" rIns="128588" bIns="65088" anchor="ctr"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" name="TextBox 48"/>
            <p:cNvSpPr txBox="1">
              <a:spLocks noChangeArrowheads="1"/>
            </p:cNvSpPr>
            <p:nvPr/>
          </p:nvSpPr>
          <p:spPr bwMode="auto">
            <a:xfrm>
              <a:off x="262540" y="1967915"/>
              <a:ext cx="78942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600" dirty="0" smtClean="0"/>
                <a:t>MOSP</a:t>
              </a:r>
              <a:endParaRPr lang="en-US" sz="1600" dirty="0"/>
            </a:p>
          </p:txBody>
        </p:sp>
      </p:grpSp>
      <p:grpSp>
        <p:nvGrpSpPr>
          <p:cNvPr id="70" name="Group 1"/>
          <p:cNvGrpSpPr>
            <a:grpSpLocks/>
          </p:cNvGrpSpPr>
          <p:nvPr/>
        </p:nvGrpSpPr>
        <p:grpSpPr bwMode="auto">
          <a:xfrm>
            <a:off x="5181600" y="5029200"/>
            <a:ext cx="1568827" cy="874607"/>
            <a:chOff x="-28915" y="2459038"/>
            <a:chExt cx="1569667" cy="874607"/>
          </a:xfrm>
        </p:grpSpPr>
        <p:sp>
          <p:nvSpPr>
            <p:cNvPr id="71" name="AutoShape 48"/>
            <p:cNvSpPr>
              <a:spLocks noChangeArrowheads="1"/>
            </p:cNvSpPr>
            <p:nvPr/>
          </p:nvSpPr>
          <p:spPr bwMode="auto">
            <a:xfrm>
              <a:off x="504770" y="2459038"/>
              <a:ext cx="304963" cy="304800"/>
            </a:xfrm>
            <a:prstGeom prst="diamond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128588" tIns="65088" rIns="128588" bIns="65088" anchor="ctr"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" name="TextBox 48"/>
            <p:cNvSpPr txBox="1">
              <a:spLocks noChangeArrowheads="1"/>
            </p:cNvSpPr>
            <p:nvPr/>
          </p:nvSpPr>
          <p:spPr bwMode="auto">
            <a:xfrm>
              <a:off x="-28915" y="2748870"/>
              <a:ext cx="156966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600" dirty="0" smtClean="0"/>
                <a:t>Production </a:t>
              </a:r>
            </a:p>
            <a:p>
              <a:pPr eaLnBrk="1" hangingPunct="1"/>
              <a:r>
                <a:rPr lang="en-US" sz="1600" dirty="0" smtClean="0"/>
                <a:t>Decision Taken</a:t>
              </a:r>
              <a:endParaRPr lang="en-US" sz="1600" dirty="0"/>
            </a:p>
          </p:txBody>
        </p:sp>
      </p:grpSp>
      <p:grpSp>
        <p:nvGrpSpPr>
          <p:cNvPr id="73" name="Group 1"/>
          <p:cNvGrpSpPr>
            <a:grpSpLocks/>
          </p:cNvGrpSpPr>
          <p:nvPr/>
        </p:nvGrpSpPr>
        <p:grpSpPr bwMode="auto">
          <a:xfrm>
            <a:off x="6092312" y="4110568"/>
            <a:ext cx="1568827" cy="966406"/>
            <a:chOff x="-28915" y="2382838"/>
            <a:chExt cx="1569667" cy="966406"/>
          </a:xfrm>
        </p:grpSpPr>
        <p:sp>
          <p:nvSpPr>
            <p:cNvPr id="74" name="AutoShape 48"/>
            <p:cNvSpPr>
              <a:spLocks noChangeArrowheads="1"/>
            </p:cNvSpPr>
            <p:nvPr/>
          </p:nvSpPr>
          <p:spPr bwMode="auto">
            <a:xfrm>
              <a:off x="504770" y="2382838"/>
              <a:ext cx="304963" cy="304800"/>
            </a:xfrm>
            <a:prstGeom prst="diamond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128588" tIns="65088" rIns="128588" bIns="65088" anchor="ctr"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" name="TextBox 48"/>
            <p:cNvSpPr txBox="1">
              <a:spLocks noChangeArrowheads="1"/>
            </p:cNvSpPr>
            <p:nvPr/>
          </p:nvSpPr>
          <p:spPr bwMode="auto">
            <a:xfrm>
              <a:off x="-28915" y="2764469"/>
              <a:ext cx="156966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600" dirty="0" smtClean="0"/>
                <a:t>Production </a:t>
              </a:r>
            </a:p>
            <a:p>
              <a:pPr eaLnBrk="1" hangingPunct="1"/>
              <a:r>
                <a:rPr lang="en-US" sz="1600" dirty="0" smtClean="0"/>
                <a:t>Decision Taken</a:t>
              </a:r>
              <a:endParaRPr lang="en-US" sz="1600" dirty="0"/>
            </a:p>
          </p:txBody>
        </p:sp>
      </p:grpSp>
      <p:sp>
        <p:nvSpPr>
          <p:cNvPr id="77" name="AutoShape 48"/>
          <p:cNvSpPr>
            <a:spLocks noChangeArrowheads="1"/>
          </p:cNvSpPr>
          <p:nvPr/>
        </p:nvSpPr>
        <p:spPr bwMode="auto">
          <a:xfrm>
            <a:off x="8117054" y="5334000"/>
            <a:ext cx="304800" cy="304800"/>
          </a:xfrm>
          <a:prstGeom prst="diamond">
            <a:avLst/>
          </a:prstGeom>
          <a:solidFill>
            <a:schemeClr val="tx1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 lIns="128588" tIns="65088" rIns="128588" bIns="65088" anchor="ctr"/>
          <a:lstStyle/>
          <a:p>
            <a:pPr>
              <a:defRPr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" name="TextBox 22"/>
          <p:cNvSpPr txBox="1">
            <a:spLocks noChangeArrowheads="1"/>
          </p:cNvSpPr>
          <p:nvPr/>
        </p:nvSpPr>
        <p:spPr bwMode="auto">
          <a:xfrm>
            <a:off x="6934200" y="5257800"/>
            <a:ext cx="1447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dirty="0" smtClean="0"/>
              <a:t>Architecture Designed</a:t>
            </a:r>
            <a:endParaRPr lang="en-US" sz="1600" dirty="0"/>
          </a:p>
        </p:txBody>
      </p:sp>
      <p:grpSp>
        <p:nvGrpSpPr>
          <p:cNvPr id="80" name="Group 1"/>
          <p:cNvGrpSpPr>
            <a:grpSpLocks/>
          </p:cNvGrpSpPr>
          <p:nvPr/>
        </p:nvGrpSpPr>
        <p:grpSpPr bwMode="auto">
          <a:xfrm>
            <a:off x="8305800" y="4919077"/>
            <a:ext cx="753732" cy="719723"/>
            <a:chOff x="262540" y="1967915"/>
            <a:chExt cx="754135" cy="719723"/>
          </a:xfrm>
        </p:grpSpPr>
        <p:sp>
          <p:nvSpPr>
            <p:cNvPr id="81" name="AutoShape 48"/>
            <p:cNvSpPr>
              <a:spLocks noChangeArrowheads="1"/>
            </p:cNvSpPr>
            <p:nvPr/>
          </p:nvSpPr>
          <p:spPr bwMode="auto">
            <a:xfrm>
              <a:off x="504770" y="2382838"/>
              <a:ext cx="304963" cy="304800"/>
            </a:xfrm>
            <a:prstGeom prst="diamond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wrap="none" lIns="128588" tIns="65088" rIns="128588" bIns="65088" anchor="ctr"/>
            <a:lstStyle/>
            <a:p>
              <a:pPr>
                <a:defRPr/>
              </a:pPr>
              <a:endParaRPr lang="en-US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2" name="TextBox 48"/>
            <p:cNvSpPr txBox="1">
              <a:spLocks noChangeArrowheads="1"/>
            </p:cNvSpPr>
            <p:nvPr/>
          </p:nvSpPr>
          <p:spPr bwMode="auto">
            <a:xfrm>
              <a:off x="262540" y="1967915"/>
              <a:ext cx="7541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600" dirty="0"/>
                <a:t>E</a:t>
              </a:r>
              <a:r>
                <a:rPr lang="en-US" sz="1600" dirty="0" smtClean="0"/>
                <a:t>OSP</a:t>
              </a:r>
              <a:endParaRPr lang="en-US" sz="16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19376" y="6248400"/>
            <a:ext cx="4619624" cy="461665"/>
            <a:chOff x="2619376" y="6320135"/>
            <a:chExt cx="4619624" cy="461665"/>
          </a:xfrm>
        </p:grpSpPr>
        <p:cxnSp>
          <p:nvCxnSpPr>
            <p:cNvPr id="5" name="Straight Arrow Connector 4"/>
            <p:cNvCxnSpPr/>
            <p:nvPr/>
          </p:nvCxnSpPr>
          <p:spPr bwMode="auto">
            <a:xfrm>
              <a:off x="5486400" y="6550967"/>
              <a:ext cx="1752600" cy="2233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15" idx="1"/>
            </p:cNvCxnSpPr>
            <p:nvPr/>
          </p:nvCxnSpPr>
          <p:spPr bwMode="auto">
            <a:xfrm flipH="1">
              <a:off x="2619376" y="6550968"/>
              <a:ext cx="1552882" cy="2232"/>
            </a:xfrm>
            <a:prstGeom prst="straightConnector1">
              <a:avLst/>
            </a:prstGeom>
            <a:ln w="38100">
              <a:headEnd type="none" w="med" len="med"/>
              <a:tailEnd type="arrow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172258" y="6320135"/>
              <a:ext cx="20761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Iterations</a:t>
              </a:r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007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gonauts_design_basic">
  <a:themeElements>
    <a:clrScheme name="argonauts_design_basi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gonauts_design_basic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argonauts_design_basi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gonauts_design_basi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gonauts_design_basi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gonauts_design_basi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gonauts_design_basi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gonauts_design_basi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gonauts_design_basi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gonauts_design_basi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gonauts_design_basi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gonauts_design_basi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gonauts_design_basi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gonauts_design_basi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rgonauts_design_team">
  <a:themeElements>
    <a:clrScheme name="argonauts_design_tea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gonauts_design_team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argonauts_design_tea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gonauts_design_tea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gonauts_design_tea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gonauts_design_tea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gonauts_design_tea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gonauts_design_tea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gonauts_design_tea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gonauts_design_tea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gonauts_design_tea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gonauts_design_tea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gonauts_design_tea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gonauts_design_tea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i/,l:Users:melenzo:Desktop:argonauts_design_team.pot</Template>
  <TotalTime>526</TotalTime>
  <Words>528</Words>
  <Application>Microsoft Office PowerPoint</Application>
  <PresentationFormat>On-screen Show (4:3)</PresentationFormat>
  <Paragraphs>184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argonauts_design_basic</vt:lpstr>
      <vt:lpstr>argonauts_design_team</vt:lpstr>
      <vt:lpstr>Spring 2012 MOSP Agenda</vt:lpstr>
      <vt:lpstr>Argonauts Team</vt:lpstr>
      <vt:lpstr>Studio Mentors</vt:lpstr>
      <vt:lpstr>Client – EnerNOC, Inc.</vt:lpstr>
      <vt:lpstr>Project Context – Demand Response</vt:lpstr>
      <vt:lpstr>Project Scope – Automated Demand Response</vt:lpstr>
      <vt:lpstr>Project Strategy</vt:lpstr>
      <vt:lpstr>Spring 2012 – Semester Goals</vt:lpstr>
      <vt:lpstr>Spring 2012 Summary</vt:lpstr>
      <vt:lpstr>Change in Planning Process</vt:lpstr>
      <vt:lpstr>Change in Planning Process</vt:lpstr>
      <vt:lpstr>Pivotal Tracker Features</vt:lpstr>
      <vt:lpstr>Planning Reflections </vt:lpstr>
      <vt:lpstr>PowerPoint Presentation</vt:lpstr>
      <vt:lpstr>PowerPoint Presentation</vt:lpstr>
    </vt:vector>
  </TitlesOfParts>
  <Company>Marissa Lenzo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Marissa Lenzo</dc:creator>
  <cp:lastModifiedBy>Siddharth</cp:lastModifiedBy>
  <cp:revision>56</cp:revision>
  <dcterms:created xsi:type="dcterms:W3CDTF">2012-05-08T14:45:18Z</dcterms:created>
  <dcterms:modified xsi:type="dcterms:W3CDTF">2012-05-10T15:47:51Z</dcterms:modified>
</cp:coreProperties>
</file>