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Lst>
  <p:notesMasterIdLst>
    <p:notesMasterId r:id="rId11"/>
  </p:notesMasterIdLst>
  <p:sldIdLst>
    <p:sldId id="261" r:id="rId2"/>
    <p:sldId id="271" r:id="rId3"/>
    <p:sldId id="262" r:id="rId4"/>
    <p:sldId id="266" r:id="rId5"/>
    <p:sldId id="267" r:id="rId6"/>
    <p:sldId id="269" r:id="rId7"/>
    <p:sldId id="268" r:id="rId8"/>
    <p:sldId id="272" r:id="rId9"/>
    <p:sldId id="270" r:id="rId1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Intro" id="{2D89DEF1-9A41-B443-BB0C-46799FA43E70}">
          <p14:sldIdLst/>
        </p14:section>
        <p14:section name="Team" id="{6713544B-1DDD-704E-BC91-9991C22143A4}">
          <p14:sldIdLst/>
        </p14:section>
        <p14:section name="Project" id="{CF6E4796-9B72-A044-997B-7AFAEDBD536D}">
          <p14:sldIdLst/>
        </p14:section>
        <p14:section name="Progress" id="{481F4E4C-C6AE-A041-B893-86232C9EB660}">
          <p14:sldIdLst/>
        </p14:section>
        <p14:section name="Approach" id="{DC510BE1-77B9-534F-BA6B-EE21526E8897}">
          <p14:sldIdLst>
            <p14:sldId id="261"/>
            <p14:sldId id="271"/>
          </p14:sldIdLst>
        </p14:section>
        <p14:section name="Lessons" id="{9956C1D5-34EE-5B4F-BB49-BA26D6033E03}">
          <p14:sldIdLst>
            <p14:sldId id="262"/>
            <p14:sldId id="266"/>
            <p14:sldId id="267"/>
            <p14:sldId id="269"/>
            <p14:sldId id="268"/>
            <p14:sldId id="272"/>
            <p14:sldId id="270"/>
          </p14:sldIdLst>
        </p14:section>
        <p14:section name="Roadmap" id="{81AC7E30-41FA-BB4C-8437-004F340796DB}">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82D"/>
    <a:srgbClr val="FFD44A"/>
    <a:srgbClr val="E9FF6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81747" autoAdjust="0"/>
  </p:normalViewPr>
  <p:slideViewPr>
    <p:cSldViewPr>
      <p:cViewPr varScale="1">
        <p:scale>
          <a:sx n="111" d="100"/>
          <a:sy n="111" d="100"/>
        </p:scale>
        <p:origin x="-106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808DC025-7D65-6B44-B00A-E55C534F13A5}" type="slidenum">
              <a:rPr lang="en-US"/>
              <a:pPr/>
              <a:t>‹#›</a:t>
            </a:fld>
            <a:endParaRPr lang="en-US"/>
          </a:p>
        </p:txBody>
      </p:sp>
    </p:spTree>
    <p:extLst>
      <p:ext uri="{BB962C8B-B14F-4D97-AF65-F5344CB8AC3E}">
        <p14:creationId xmlns:p14="http://schemas.microsoft.com/office/powerpoint/2010/main" val="3257141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Phil Crosby used</a:t>
            </a:r>
            <a:r>
              <a:rPr lang="en-US" baseline="0" dirty="0" smtClean="0"/>
              <a:t> the quote “Quality is free” to explain the definition of quality to executives in terms they can understand. We are using how productivity and quality are related to explain why we didn’t get the initial productivity we planned as we figure out the importance of quality.</a:t>
            </a:r>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1</a:t>
            </a:fld>
            <a:endParaRPr lang="en-US"/>
          </a:p>
        </p:txBody>
      </p:sp>
    </p:spTree>
    <p:extLst>
      <p:ext uri="{BB962C8B-B14F-4D97-AF65-F5344CB8AC3E}">
        <p14:creationId xmlns:p14="http://schemas.microsoft.com/office/powerpoint/2010/main" val="3978967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Phil Crosby used</a:t>
            </a:r>
            <a:r>
              <a:rPr lang="en-US" baseline="0" dirty="0" smtClean="0"/>
              <a:t> the quote “Quality is free” to explain the definition of quality to executives in terms they can understand. We are using how productivity and quality are related to explain why we didn’t get the initial productivity we planned as we figure out the importance of quality.</a:t>
            </a:r>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2</a:t>
            </a:fld>
            <a:endParaRPr lang="en-US"/>
          </a:p>
        </p:txBody>
      </p:sp>
    </p:spTree>
    <p:extLst>
      <p:ext uri="{BB962C8B-B14F-4D97-AF65-F5344CB8AC3E}">
        <p14:creationId xmlns:p14="http://schemas.microsoft.com/office/powerpoint/2010/main" val="3978967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Identifying types</a:t>
            </a:r>
            <a:r>
              <a:rPr lang="en-US" baseline="0" dirty="0" smtClean="0"/>
              <a:t> of technical debts</a:t>
            </a:r>
          </a:p>
          <a:p>
            <a:r>
              <a:rPr lang="en-US" baseline="0" dirty="0" smtClean="0"/>
              <a:t>- Providing visibility into technical debt by putting them into the product backlog </a:t>
            </a:r>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6</a:t>
            </a:fld>
            <a:endParaRPr lang="en-US"/>
          </a:p>
        </p:txBody>
      </p:sp>
    </p:spTree>
    <p:extLst>
      <p:ext uri="{BB962C8B-B14F-4D97-AF65-F5344CB8AC3E}">
        <p14:creationId xmlns:p14="http://schemas.microsoft.com/office/powerpoint/2010/main" val="4265566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Qualitative</a:t>
            </a:r>
            <a:r>
              <a:rPr lang="en-US" baseline="0" dirty="0" smtClean="0"/>
              <a:t> methods works as long as individuals are committed and honest</a:t>
            </a:r>
            <a:endParaRPr lang="en-US" dirty="0"/>
          </a:p>
        </p:txBody>
      </p:sp>
      <p:sp>
        <p:nvSpPr>
          <p:cNvPr id="4" name="Slide Number Placeholder 3"/>
          <p:cNvSpPr>
            <a:spLocks noGrp="1"/>
          </p:cNvSpPr>
          <p:nvPr>
            <p:ph type="sldNum" sz="quarter" idx="10"/>
          </p:nvPr>
        </p:nvSpPr>
        <p:spPr/>
        <p:txBody>
          <a:bodyPr/>
          <a:lstStyle/>
          <a:p>
            <a:fld id="{808DC025-7D65-6B44-B00A-E55C534F13A5}" type="slidenum">
              <a:rPr lang="en-US" smtClean="0"/>
              <a:pPr/>
              <a:t>8</a:t>
            </a:fld>
            <a:endParaRPr lang="en-US"/>
          </a:p>
        </p:txBody>
      </p:sp>
    </p:spTree>
    <p:extLst>
      <p:ext uri="{BB962C8B-B14F-4D97-AF65-F5344CB8AC3E}">
        <p14:creationId xmlns:p14="http://schemas.microsoft.com/office/powerpoint/2010/main" val="299498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6A930B9A-F196-9F43-825E-106E402EE45E}" type="slidenum">
              <a:rPr lang="en-US"/>
              <a:pPr/>
              <a:t>‹#›</a:t>
            </a:fld>
            <a:endParaRPr lang="en-US"/>
          </a:p>
        </p:txBody>
      </p:sp>
    </p:spTree>
    <p:extLst>
      <p:ext uri="{BB962C8B-B14F-4D97-AF65-F5344CB8AC3E}">
        <p14:creationId xmlns:p14="http://schemas.microsoft.com/office/powerpoint/2010/main" val="640725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E9DA2C57-C951-D740-8896-C5A0E42F67EE}" type="slidenum">
              <a:rPr lang="en-US"/>
              <a:pPr/>
              <a:t>‹#›</a:t>
            </a:fld>
            <a:endParaRPr lang="en-US"/>
          </a:p>
        </p:txBody>
      </p:sp>
    </p:spTree>
    <p:extLst>
      <p:ext uri="{BB962C8B-B14F-4D97-AF65-F5344CB8AC3E}">
        <p14:creationId xmlns:p14="http://schemas.microsoft.com/office/powerpoint/2010/main" val="2569718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85800"/>
            <a:ext cx="59055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9836BCA-DC38-3740-8982-92AAF01B841A}" type="slidenum">
              <a:rPr lang="en-US"/>
              <a:pPr/>
              <a:t>‹#›</a:t>
            </a:fld>
            <a:endParaRPr lang="en-US"/>
          </a:p>
        </p:txBody>
      </p:sp>
    </p:spTree>
    <p:extLst>
      <p:ext uri="{BB962C8B-B14F-4D97-AF65-F5344CB8AC3E}">
        <p14:creationId xmlns:p14="http://schemas.microsoft.com/office/powerpoint/2010/main" val="1652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4C91F95-AE8B-3148-B755-EDF2198FBDF0}" type="slidenum">
              <a:rPr lang="en-US"/>
              <a:pPr/>
              <a:t>‹#›</a:t>
            </a:fld>
            <a:endParaRPr lang="en-US"/>
          </a:p>
        </p:txBody>
      </p:sp>
    </p:spTree>
    <p:extLst>
      <p:ext uri="{BB962C8B-B14F-4D97-AF65-F5344CB8AC3E}">
        <p14:creationId xmlns:p14="http://schemas.microsoft.com/office/powerpoint/2010/main" val="2541799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5B666178-0578-2842-9991-C1CB7E48E7C2}" type="slidenum">
              <a:rPr lang="en-US"/>
              <a:pPr/>
              <a:t>‹#›</a:t>
            </a:fld>
            <a:endParaRPr lang="en-US"/>
          </a:p>
        </p:txBody>
      </p:sp>
    </p:spTree>
    <p:extLst>
      <p:ext uri="{BB962C8B-B14F-4D97-AF65-F5344CB8AC3E}">
        <p14:creationId xmlns:p14="http://schemas.microsoft.com/office/powerpoint/2010/main" val="39094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E6D3B581-9DC6-634F-AED0-0FEA85825E57}" type="slidenum">
              <a:rPr lang="en-US"/>
              <a:pPr/>
              <a:t>‹#›</a:t>
            </a:fld>
            <a:endParaRPr lang="en-US"/>
          </a:p>
        </p:txBody>
      </p:sp>
    </p:spTree>
    <p:extLst>
      <p:ext uri="{BB962C8B-B14F-4D97-AF65-F5344CB8AC3E}">
        <p14:creationId xmlns:p14="http://schemas.microsoft.com/office/powerpoint/2010/main" val="55474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B543373F-D03E-6D4F-BADF-C83C90326D8D}" type="slidenum">
              <a:rPr lang="en-US"/>
              <a:pPr/>
              <a:t>‹#›</a:t>
            </a:fld>
            <a:endParaRPr lang="en-US"/>
          </a:p>
        </p:txBody>
      </p:sp>
    </p:spTree>
    <p:extLst>
      <p:ext uri="{BB962C8B-B14F-4D97-AF65-F5344CB8AC3E}">
        <p14:creationId xmlns:p14="http://schemas.microsoft.com/office/powerpoint/2010/main" val="3293167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4FD20BD8-C906-2746-8DEE-33A7A6C1CDB3}" type="slidenum">
              <a:rPr lang="en-US"/>
              <a:pPr/>
              <a:t>‹#›</a:t>
            </a:fld>
            <a:endParaRPr lang="en-US"/>
          </a:p>
        </p:txBody>
      </p:sp>
    </p:spTree>
    <p:extLst>
      <p:ext uri="{BB962C8B-B14F-4D97-AF65-F5344CB8AC3E}">
        <p14:creationId xmlns:p14="http://schemas.microsoft.com/office/powerpoint/2010/main" val="3975812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7C2E331-6E5E-8345-9576-5F54F34EFD1F}" type="slidenum">
              <a:rPr lang="en-US"/>
              <a:pPr/>
              <a:t>‹#›</a:t>
            </a:fld>
            <a:endParaRPr lang="en-US"/>
          </a:p>
        </p:txBody>
      </p:sp>
    </p:spTree>
    <p:extLst>
      <p:ext uri="{BB962C8B-B14F-4D97-AF65-F5344CB8AC3E}">
        <p14:creationId xmlns:p14="http://schemas.microsoft.com/office/powerpoint/2010/main" val="50391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45A819C-8F9E-7C41-96C6-FDF772B35B66}" type="slidenum">
              <a:rPr lang="en-US"/>
              <a:pPr/>
              <a:t>‹#›</a:t>
            </a:fld>
            <a:endParaRPr lang="en-US"/>
          </a:p>
        </p:txBody>
      </p:sp>
    </p:spTree>
    <p:extLst>
      <p:ext uri="{BB962C8B-B14F-4D97-AF65-F5344CB8AC3E}">
        <p14:creationId xmlns:p14="http://schemas.microsoft.com/office/powerpoint/2010/main" val="8743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962A89EF-535E-8C49-915B-D44C01BDEEFE}" type="slidenum">
              <a:rPr lang="en-US"/>
              <a:pPr/>
              <a:t>‹#›</a:t>
            </a:fld>
            <a:endParaRPr lang="en-US"/>
          </a:p>
        </p:txBody>
      </p:sp>
    </p:spTree>
    <p:extLst>
      <p:ext uri="{BB962C8B-B14F-4D97-AF65-F5344CB8AC3E}">
        <p14:creationId xmlns:p14="http://schemas.microsoft.com/office/powerpoint/2010/main" val="24025211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38" name="Picture 2" descr="trial_logo_argo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432550"/>
            <a:ext cx="1828800" cy="273050"/>
          </a:xfrm>
          <a:prstGeom prst="rect">
            <a:avLst/>
          </a:prstGeom>
          <a:noFill/>
          <a:extLst>
            <a:ext uri="{909E8E84-426E-40dd-AFC4-6F175D3DCCD1}">
              <a14:hiddenFill xmlns:a14="http://schemas.microsoft.com/office/drawing/2010/main">
                <a:solidFill>
                  <a:srgbClr val="FFFFFF"/>
                </a:solidFill>
              </a14:hiddenFill>
            </a:ext>
          </a:extLst>
        </p:spPr>
      </p:pic>
      <p:sp>
        <p:nvSpPr>
          <p:cNvPr id="14339" name="Rectangle 3"/>
          <p:cNvSpPr>
            <a:spLocks noGrp="1" noChangeArrowheads="1"/>
          </p:cNvSpPr>
          <p:nvPr>
            <p:ph type="title"/>
          </p:nvPr>
        </p:nvSpPr>
        <p:spPr bwMode="auto">
          <a:xfrm>
            <a:off x="533400" y="685800"/>
            <a:ext cx="8077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4340" name="Rectangle 4"/>
          <p:cNvSpPr>
            <a:spLocks noGrp="1" noChangeArrowheads="1"/>
          </p:cNvSpPr>
          <p:nvPr>
            <p:ph type="body" idx="1"/>
          </p:nvPr>
        </p:nvSpPr>
        <p:spPr bwMode="auto">
          <a:xfrm>
            <a:off x="533400" y="14478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41" name="Rectangle 5"/>
          <p:cNvSpPr>
            <a:spLocks noGrp="1" noChangeArrowheads="1"/>
          </p:cNvSpPr>
          <p:nvPr>
            <p:ph type="sldNum" sz="quarter" idx="4"/>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116FDDE5-6593-464F-B425-925D48FEDFD2}" type="slidenum">
              <a:rPr lang="en-US"/>
              <a:pPr/>
              <a:t>‹#›</a:t>
            </a:fld>
            <a:endParaRPr lang="en-US"/>
          </a:p>
        </p:txBody>
      </p:sp>
      <p:sp>
        <p:nvSpPr>
          <p:cNvPr id="14342" name="Text Box 6"/>
          <p:cNvSpPr txBox="1">
            <a:spLocks noChangeArrowheads="1"/>
          </p:cNvSpPr>
          <p:nvPr/>
        </p:nvSpPr>
        <p:spPr bwMode="auto">
          <a:xfrm>
            <a:off x="609600" y="76200"/>
            <a:ext cx="79248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600">
                <a:latin typeface="Calibri" charset="0"/>
              </a:rPr>
              <a:t>TEAM             </a:t>
            </a:r>
            <a:r>
              <a:rPr lang="en-US" sz="1600">
                <a:solidFill>
                  <a:srgbClr val="D0D0D0"/>
                </a:solidFill>
                <a:latin typeface="Calibri" charset="0"/>
              </a:rPr>
              <a:t>PROJECT             PROGRESS             APPROACH             LESSONS             ROADMAP</a:t>
            </a:r>
          </a:p>
        </p:txBody>
      </p:sp>
      <p:sp>
        <p:nvSpPr>
          <p:cNvPr id="14343" name="Line 7"/>
          <p:cNvSpPr>
            <a:spLocks noChangeShapeType="1"/>
          </p:cNvSpPr>
          <p:nvPr/>
        </p:nvSpPr>
        <p:spPr bwMode="auto">
          <a:xfrm>
            <a:off x="152400" y="381000"/>
            <a:ext cx="86868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4" name="Line 8"/>
          <p:cNvSpPr>
            <a:spLocks noChangeShapeType="1"/>
          </p:cNvSpPr>
          <p:nvPr/>
        </p:nvSpPr>
        <p:spPr bwMode="auto">
          <a:xfrm>
            <a:off x="533400" y="76200"/>
            <a:ext cx="8458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5" name="Line 9"/>
          <p:cNvSpPr>
            <a:spLocks noChangeShapeType="1"/>
          </p:cNvSpPr>
          <p:nvPr/>
        </p:nvSpPr>
        <p:spPr bwMode="auto">
          <a:xfrm>
            <a:off x="457200" y="838200"/>
            <a:ext cx="1588" cy="990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6" name="Line 10"/>
          <p:cNvSpPr>
            <a:spLocks noChangeShapeType="1"/>
          </p:cNvSpPr>
          <p:nvPr/>
        </p:nvSpPr>
        <p:spPr bwMode="auto">
          <a:xfrm>
            <a:off x="304800" y="1219200"/>
            <a:ext cx="48768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7" name="Line 11"/>
          <p:cNvSpPr>
            <a:spLocks noChangeShapeType="1"/>
          </p:cNvSpPr>
          <p:nvPr/>
        </p:nvSpPr>
        <p:spPr bwMode="auto">
          <a:xfrm>
            <a:off x="76200" y="6400800"/>
            <a:ext cx="2743200" cy="1588"/>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8" name="Line 12"/>
          <p:cNvSpPr>
            <a:spLocks noChangeShapeType="1"/>
          </p:cNvSpPr>
          <p:nvPr/>
        </p:nvSpPr>
        <p:spPr bwMode="auto">
          <a:xfrm>
            <a:off x="76200" y="6705600"/>
            <a:ext cx="86106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9" name="Line 13"/>
          <p:cNvSpPr>
            <a:spLocks noChangeShapeType="1"/>
          </p:cNvSpPr>
          <p:nvPr/>
        </p:nvSpPr>
        <p:spPr bwMode="auto">
          <a:xfrm>
            <a:off x="230188"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0" name="Line 14"/>
          <p:cNvSpPr>
            <a:spLocks noChangeShapeType="1"/>
          </p:cNvSpPr>
          <p:nvPr/>
        </p:nvSpPr>
        <p:spPr bwMode="auto">
          <a:xfrm>
            <a:off x="76200" y="6324600"/>
            <a:ext cx="2362200" cy="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1" name="Line 15"/>
          <p:cNvSpPr>
            <a:spLocks noChangeShapeType="1"/>
          </p:cNvSpPr>
          <p:nvPr/>
        </p:nvSpPr>
        <p:spPr bwMode="auto">
          <a:xfrm>
            <a:off x="76200" y="6781800"/>
            <a:ext cx="8001000" cy="3175"/>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2" name="Line 16"/>
          <p:cNvSpPr>
            <a:spLocks noChangeShapeType="1"/>
          </p:cNvSpPr>
          <p:nvPr/>
        </p:nvSpPr>
        <p:spPr bwMode="auto">
          <a:xfrm>
            <a:off x="8534400" y="6248400"/>
            <a:ext cx="0"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3" name="Line 17"/>
          <p:cNvSpPr>
            <a:spLocks noChangeShapeType="1"/>
          </p:cNvSpPr>
          <p:nvPr/>
        </p:nvSpPr>
        <p:spPr bwMode="auto">
          <a:xfrm>
            <a:off x="8001000" y="6477000"/>
            <a:ext cx="0" cy="3048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4" name="Line 18"/>
          <p:cNvSpPr>
            <a:spLocks noChangeShapeType="1"/>
          </p:cNvSpPr>
          <p:nvPr/>
        </p:nvSpPr>
        <p:spPr bwMode="auto">
          <a:xfrm>
            <a:off x="4572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5" name="Line 19"/>
          <p:cNvSpPr>
            <a:spLocks noChangeShapeType="1"/>
          </p:cNvSpPr>
          <p:nvPr/>
        </p:nvSpPr>
        <p:spPr bwMode="auto">
          <a:xfrm>
            <a:off x="2819400" y="228600"/>
            <a:ext cx="1588"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6" name="Line 20"/>
          <p:cNvSpPr>
            <a:spLocks noChangeShapeType="1"/>
          </p:cNvSpPr>
          <p:nvPr/>
        </p:nvSpPr>
        <p:spPr bwMode="auto">
          <a:xfrm>
            <a:off x="58674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7" name="Line 21"/>
          <p:cNvSpPr>
            <a:spLocks noChangeShapeType="1"/>
          </p:cNvSpPr>
          <p:nvPr/>
        </p:nvSpPr>
        <p:spPr bwMode="auto">
          <a:xfrm>
            <a:off x="8686800" y="228600"/>
            <a:ext cx="0" cy="2286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8" name="Line 22"/>
          <p:cNvSpPr>
            <a:spLocks noChangeShapeType="1"/>
          </p:cNvSpPr>
          <p:nvPr/>
        </p:nvSpPr>
        <p:spPr bwMode="auto">
          <a:xfrm>
            <a:off x="1447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9" name="Line 23"/>
          <p:cNvSpPr>
            <a:spLocks noChangeShapeType="1"/>
          </p:cNvSpPr>
          <p:nvPr/>
        </p:nvSpPr>
        <p:spPr bwMode="auto">
          <a:xfrm>
            <a:off x="42672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0" name="Line 24"/>
          <p:cNvSpPr>
            <a:spLocks noChangeShapeType="1"/>
          </p:cNvSpPr>
          <p:nvPr/>
        </p:nvSpPr>
        <p:spPr bwMode="auto">
          <a:xfrm>
            <a:off x="7162800" y="-228600"/>
            <a:ext cx="1588" cy="533400"/>
          </a:xfrm>
          <a:prstGeom prst="line">
            <a:avLst/>
          </a:prstGeom>
          <a:noFill/>
          <a:ln w="381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1" name="AutoShape 25"/>
          <p:cNvSpPr>
            <a:spLocks noChangeArrowheads="1"/>
          </p:cNvSpPr>
          <p:nvPr/>
        </p:nvSpPr>
        <p:spPr bwMode="auto">
          <a:xfrm>
            <a:off x="457200" y="2286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
        <p:nvSpPr>
          <p:cNvPr id="14362" name="AutoShape 26"/>
          <p:cNvSpPr>
            <a:spLocks noChangeArrowheads="1"/>
          </p:cNvSpPr>
          <p:nvPr/>
        </p:nvSpPr>
        <p:spPr bwMode="auto">
          <a:xfrm flipH="1" flipV="1">
            <a:off x="1295400" y="76200"/>
            <a:ext cx="152400" cy="152400"/>
          </a:xfrm>
          <a:prstGeom prst="rtTriangle">
            <a:avLst/>
          </a:prstGeom>
          <a:solidFill>
            <a:schemeClr val="folHlink"/>
          </a:solidFill>
          <a:ln w="3810">
            <a:solidFill>
              <a:schemeClr val="tx1"/>
            </a:solidFill>
            <a:miter lim="800000"/>
            <a:headEnd/>
            <a:tailEnd/>
          </a:ln>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fontAlgn="base">
        <a:spcBef>
          <a:spcPct val="0"/>
        </a:spcBef>
        <a:spcAft>
          <a:spcPct val="0"/>
        </a:spcAft>
        <a:defRPr sz="2600">
          <a:solidFill>
            <a:schemeClr val="tx2"/>
          </a:solidFill>
          <a:latin typeface="+mj-lt"/>
          <a:ea typeface="+mj-ea"/>
          <a:cs typeface="+mj-cs"/>
        </a:defRPr>
      </a:lvl1pPr>
      <a:lvl2pPr algn="l" rtl="0" fontAlgn="base">
        <a:spcBef>
          <a:spcPct val="0"/>
        </a:spcBef>
        <a:spcAft>
          <a:spcPct val="0"/>
        </a:spcAft>
        <a:defRPr sz="2600">
          <a:solidFill>
            <a:schemeClr val="tx2"/>
          </a:solidFill>
          <a:latin typeface="Calibri" charset="0"/>
          <a:ea typeface="ＭＳ Ｐゴシック" charset="0"/>
          <a:cs typeface="ＭＳ Ｐゴシック" charset="0"/>
        </a:defRPr>
      </a:lvl2pPr>
      <a:lvl3pPr algn="l" rtl="0" fontAlgn="base">
        <a:spcBef>
          <a:spcPct val="0"/>
        </a:spcBef>
        <a:spcAft>
          <a:spcPct val="0"/>
        </a:spcAft>
        <a:defRPr sz="2600">
          <a:solidFill>
            <a:schemeClr val="tx2"/>
          </a:solidFill>
          <a:latin typeface="Calibri" charset="0"/>
          <a:ea typeface="ＭＳ Ｐゴシック" charset="0"/>
          <a:cs typeface="ＭＳ Ｐゴシック" charset="0"/>
        </a:defRPr>
      </a:lvl3pPr>
      <a:lvl4pPr algn="l" rtl="0" fontAlgn="base">
        <a:spcBef>
          <a:spcPct val="0"/>
        </a:spcBef>
        <a:spcAft>
          <a:spcPct val="0"/>
        </a:spcAft>
        <a:defRPr sz="2600">
          <a:solidFill>
            <a:schemeClr val="tx2"/>
          </a:solidFill>
          <a:latin typeface="Calibri" charset="0"/>
          <a:ea typeface="ＭＳ Ｐゴシック" charset="0"/>
          <a:cs typeface="ＭＳ Ｐゴシック" charset="0"/>
        </a:defRPr>
      </a:lvl4pPr>
      <a:lvl5pPr algn="l" rtl="0" fontAlgn="base">
        <a:spcBef>
          <a:spcPct val="0"/>
        </a:spcBef>
        <a:spcAft>
          <a:spcPct val="0"/>
        </a:spcAft>
        <a:defRPr sz="2600">
          <a:solidFill>
            <a:schemeClr val="tx2"/>
          </a:solidFill>
          <a:latin typeface="Calibri" charset="0"/>
          <a:ea typeface="ＭＳ Ｐゴシック" charset="0"/>
          <a:cs typeface="ＭＳ Ｐゴシック" charset="0"/>
        </a:defRPr>
      </a:lvl5pPr>
      <a:lvl6pPr marL="457200" algn="l" rtl="0" fontAlgn="base">
        <a:spcBef>
          <a:spcPct val="0"/>
        </a:spcBef>
        <a:spcAft>
          <a:spcPct val="0"/>
        </a:spcAft>
        <a:defRPr sz="2600">
          <a:solidFill>
            <a:schemeClr val="tx2"/>
          </a:solidFill>
          <a:latin typeface="Calibri" charset="0"/>
          <a:ea typeface="ＭＳ Ｐゴシック" charset="0"/>
          <a:cs typeface="ＭＳ Ｐゴシック" charset="0"/>
        </a:defRPr>
      </a:lvl6pPr>
      <a:lvl7pPr marL="914400" algn="l" rtl="0" fontAlgn="base">
        <a:spcBef>
          <a:spcPct val="0"/>
        </a:spcBef>
        <a:spcAft>
          <a:spcPct val="0"/>
        </a:spcAft>
        <a:defRPr sz="2600">
          <a:solidFill>
            <a:schemeClr val="tx2"/>
          </a:solidFill>
          <a:latin typeface="Calibri" charset="0"/>
          <a:ea typeface="ＭＳ Ｐゴシック" charset="0"/>
          <a:cs typeface="ＭＳ Ｐゴシック" charset="0"/>
        </a:defRPr>
      </a:lvl7pPr>
      <a:lvl8pPr marL="1371600" algn="l" rtl="0" fontAlgn="base">
        <a:spcBef>
          <a:spcPct val="0"/>
        </a:spcBef>
        <a:spcAft>
          <a:spcPct val="0"/>
        </a:spcAft>
        <a:defRPr sz="2600">
          <a:solidFill>
            <a:schemeClr val="tx2"/>
          </a:solidFill>
          <a:latin typeface="Calibri" charset="0"/>
          <a:ea typeface="ＭＳ Ｐゴシック" charset="0"/>
          <a:cs typeface="ＭＳ Ｐゴシック" charset="0"/>
        </a:defRPr>
      </a:lvl8pPr>
      <a:lvl9pPr marL="1828800" algn="l" rtl="0" fontAlgn="base">
        <a:spcBef>
          <a:spcPct val="0"/>
        </a:spcBef>
        <a:spcAft>
          <a:spcPct val="0"/>
        </a:spcAft>
        <a:defRPr sz="2600">
          <a:solidFill>
            <a:schemeClr val="tx2"/>
          </a:solidFill>
          <a:latin typeface="Calibri" charset="0"/>
          <a:ea typeface="ＭＳ Ｐゴシック" charset="0"/>
          <a:cs typeface="ＭＳ Ｐゴシック"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ea typeface="+mn-ea"/>
        </a:defRPr>
      </a:lvl2pPr>
      <a:lvl3pPr marL="1143000" indent="-228600" algn="l" rtl="0" fontAlgn="base">
        <a:spcBef>
          <a:spcPct val="20000"/>
        </a:spcBef>
        <a:spcAft>
          <a:spcPct val="0"/>
        </a:spcAft>
        <a:buChar char="•"/>
        <a:defRPr sz="20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a:t>
            </a:r>
            <a:endParaRPr lang="en-US" dirty="0"/>
          </a:p>
        </p:txBody>
      </p:sp>
      <p:sp>
        <p:nvSpPr>
          <p:cNvPr id="3" name="Content Placeholder 2"/>
          <p:cNvSpPr>
            <a:spLocks noGrp="1"/>
          </p:cNvSpPr>
          <p:nvPr>
            <p:ph idx="1"/>
          </p:nvPr>
        </p:nvSpPr>
        <p:spPr/>
        <p:txBody>
          <a:bodyPr/>
          <a:lstStyle/>
          <a:p>
            <a:r>
              <a:rPr lang="en-US" dirty="0" smtClean="0"/>
              <a:t>“Quality is free” – Philip Crosby</a:t>
            </a:r>
          </a:p>
          <a:p>
            <a:pPr marL="0" indent="0">
              <a:buNone/>
            </a:pPr>
            <a:endParaRPr lang="en-US" dirty="0" smtClean="0"/>
          </a:p>
          <a:p>
            <a:r>
              <a:rPr lang="en-US" dirty="0" smtClean="0"/>
              <a:t>“When there is no notion of quality, productivity is infinite” - Argonauts</a:t>
            </a:r>
            <a:endParaRPr lang="en-US" dirty="0"/>
          </a:p>
        </p:txBody>
      </p:sp>
    </p:spTree>
    <p:extLst>
      <p:ext uri="{BB962C8B-B14F-4D97-AF65-F5344CB8AC3E}">
        <p14:creationId xmlns:p14="http://schemas.microsoft.com/office/powerpoint/2010/main" val="41981362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Assure </a:t>
            </a:r>
            <a:r>
              <a:rPr lang="en-US" dirty="0" smtClean="0"/>
              <a:t>quality of the reference architecture and related deliverables as required by the customer – All attributes of the architecture are verified before the final delivery</a:t>
            </a:r>
          </a:p>
          <a:p>
            <a:pPr marL="0" indent="0">
              <a:buNone/>
            </a:pPr>
            <a:endParaRPr lang="en-US" dirty="0" smtClean="0"/>
          </a:p>
          <a:p>
            <a:r>
              <a:rPr lang="en-US" dirty="0" smtClean="0"/>
              <a:t>Ensure the quality of internal processes, which are used to produce client deliverables – Continuously measuring and observing the health status of internal processes</a:t>
            </a:r>
            <a:endParaRPr lang="en-US" dirty="0"/>
          </a:p>
        </p:txBody>
      </p:sp>
    </p:spTree>
    <p:extLst>
      <p:ext uri="{BB962C8B-B14F-4D97-AF65-F5344CB8AC3E}">
        <p14:creationId xmlns:p14="http://schemas.microsoft.com/office/powerpoint/2010/main" val="20487615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 in Spring 2012</a:t>
            </a:r>
            <a:endParaRPr lang="en-US" dirty="0"/>
          </a:p>
        </p:txBody>
      </p:sp>
      <p:sp>
        <p:nvSpPr>
          <p:cNvPr id="3" name="Content Placeholder 2"/>
          <p:cNvSpPr>
            <a:spLocks noGrp="1"/>
          </p:cNvSpPr>
          <p:nvPr>
            <p:ph idx="1"/>
          </p:nvPr>
        </p:nvSpPr>
        <p:spPr/>
        <p:txBody>
          <a:bodyPr/>
          <a:lstStyle/>
          <a:p>
            <a:r>
              <a:rPr lang="en-US" dirty="0" smtClean="0"/>
              <a:t>Product Quality </a:t>
            </a:r>
            <a:endParaRPr lang="en-US" dirty="0" smtClean="0"/>
          </a:p>
          <a:p>
            <a:pPr lvl="1"/>
            <a:r>
              <a:rPr lang="en-US" dirty="0" smtClean="0"/>
              <a:t>Requirements </a:t>
            </a:r>
            <a:r>
              <a:rPr lang="en-US" dirty="0" smtClean="0"/>
              <a:t>reviews</a:t>
            </a:r>
          </a:p>
          <a:p>
            <a:pPr lvl="1"/>
            <a:r>
              <a:rPr lang="en-US" dirty="0" smtClean="0"/>
              <a:t>Peer reviews</a:t>
            </a:r>
            <a:endParaRPr lang="en-US" dirty="0" smtClean="0"/>
          </a:p>
          <a:p>
            <a:pPr lvl="1"/>
            <a:r>
              <a:rPr lang="en-US" dirty="0" smtClean="0"/>
              <a:t>Architecture </a:t>
            </a:r>
            <a:r>
              <a:rPr lang="en-US" dirty="0" smtClean="0"/>
              <a:t>Design Evaluation Workshop (ADEW)</a:t>
            </a:r>
            <a:endParaRPr lang="en-US" dirty="0" smtClean="0"/>
          </a:p>
          <a:p>
            <a:r>
              <a:rPr lang="en-US" dirty="0" smtClean="0"/>
              <a:t>Process Quality</a:t>
            </a:r>
            <a:endParaRPr lang="en-US" dirty="0" smtClean="0"/>
          </a:p>
          <a:p>
            <a:pPr lvl="1"/>
            <a:r>
              <a:rPr lang="en-US" dirty="0" smtClean="0"/>
              <a:t>Process quality metric</a:t>
            </a:r>
          </a:p>
          <a:p>
            <a:pPr lvl="1"/>
            <a:r>
              <a:rPr lang="en-US" dirty="0" smtClean="0"/>
              <a:t>ETVX </a:t>
            </a:r>
            <a:r>
              <a:rPr lang="en-US" dirty="0"/>
              <a:t>for </a:t>
            </a:r>
            <a:r>
              <a:rPr lang="en-US" dirty="0" smtClean="0"/>
              <a:t>planned tasks </a:t>
            </a:r>
          </a:p>
          <a:p>
            <a:pPr lvl="1"/>
            <a:r>
              <a:rPr lang="en-US" dirty="0" smtClean="0"/>
              <a:t>Managing </a:t>
            </a:r>
            <a:r>
              <a:rPr lang="en-US" dirty="0" smtClean="0"/>
              <a:t>technical Debt</a:t>
            </a:r>
            <a:endParaRPr lang="en-US" dirty="0"/>
          </a:p>
        </p:txBody>
      </p:sp>
      <p:sp>
        <p:nvSpPr>
          <p:cNvPr id="4" name="TextBox 3"/>
          <p:cNvSpPr txBox="1"/>
          <p:nvPr/>
        </p:nvSpPr>
        <p:spPr>
          <a:xfrm>
            <a:off x="228600" y="5943600"/>
            <a:ext cx="3669695" cy="369332"/>
          </a:xfrm>
          <a:prstGeom prst="rect">
            <a:avLst/>
          </a:prstGeom>
          <a:noFill/>
        </p:spPr>
        <p:txBody>
          <a:bodyPr wrap="none" rtlCol="0">
            <a:spAutoFit/>
          </a:bodyPr>
          <a:lstStyle/>
          <a:p>
            <a:r>
              <a:rPr lang="en-US" sz="1800" b="1" dirty="0" smtClean="0"/>
              <a:t>ETVX</a:t>
            </a:r>
            <a:r>
              <a:rPr lang="en-US" sz="1800" dirty="0" smtClean="0"/>
              <a:t> – Entry-Task-Validation-Exit</a:t>
            </a:r>
            <a:endParaRPr lang="en-US" sz="1800" dirty="0"/>
          </a:p>
        </p:txBody>
      </p:sp>
    </p:spTree>
    <p:extLst>
      <p:ext uri="{BB962C8B-B14F-4D97-AF65-F5344CB8AC3E}">
        <p14:creationId xmlns:p14="http://schemas.microsoft.com/office/powerpoint/2010/main" val="7665523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Architecture Design Evaluation Workshop (ADEW)</a:t>
            </a:r>
          </a:p>
        </p:txBody>
      </p:sp>
      <p:sp>
        <p:nvSpPr>
          <p:cNvPr id="3" name="Content Placeholder 2"/>
          <p:cNvSpPr>
            <a:spLocks noGrp="1"/>
          </p:cNvSpPr>
          <p:nvPr>
            <p:ph idx="1"/>
          </p:nvPr>
        </p:nvSpPr>
        <p:spPr/>
        <p:txBody>
          <a:bodyPr/>
          <a:lstStyle/>
          <a:p>
            <a:r>
              <a:rPr lang="en-US" dirty="0" smtClean="0"/>
              <a:t>Conducted at the end of every iteration to review the architecture design, identify issues and make the production go/ no-go decision</a:t>
            </a:r>
          </a:p>
          <a:p>
            <a:pPr marL="0" indent="0">
              <a:buNone/>
            </a:pPr>
            <a:endParaRPr lang="en-US" dirty="0"/>
          </a:p>
        </p:txBody>
      </p:sp>
      <p:pic>
        <p:nvPicPr>
          <p:cNvPr id="8" name="Picture 7" descr="Screen Shot 2012-05-10 at 7.04.1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438400"/>
            <a:ext cx="5257800" cy="3146714"/>
          </a:xfrm>
          <a:prstGeom prst="rect">
            <a:avLst/>
          </a:prstGeom>
        </p:spPr>
      </p:pic>
    </p:spTree>
    <p:extLst>
      <p:ext uri="{BB962C8B-B14F-4D97-AF65-F5344CB8AC3E}">
        <p14:creationId xmlns:p14="http://schemas.microsoft.com/office/powerpoint/2010/main" val="29344992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t>
            </a:r>
            <a:r>
              <a:rPr lang="en-US" dirty="0" smtClean="0"/>
              <a:t>Quality Metric</a:t>
            </a:r>
            <a:endParaRPr lang="en-US" dirty="0"/>
          </a:p>
        </p:txBody>
      </p:sp>
      <p:sp>
        <p:nvSpPr>
          <p:cNvPr id="3" name="Content Placeholder 2"/>
          <p:cNvSpPr>
            <a:spLocks noGrp="1"/>
          </p:cNvSpPr>
          <p:nvPr>
            <p:ph idx="1"/>
          </p:nvPr>
        </p:nvSpPr>
        <p:spPr>
          <a:xfrm>
            <a:off x="533400" y="1447800"/>
            <a:ext cx="8077200" cy="1219200"/>
          </a:xfrm>
        </p:spPr>
        <p:txBody>
          <a:bodyPr/>
          <a:lstStyle/>
          <a:p>
            <a:r>
              <a:rPr lang="en-US" dirty="0" smtClean="0"/>
              <a:t>Bi-Weekly process evaluation provided a snapshot of the health status of internal processes</a:t>
            </a:r>
          </a:p>
          <a:p>
            <a:r>
              <a:rPr lang="en-US" dirty="0" smtClean="0"/>
              <a:t>Made corrective actions based on team feedback</a:t>
            </a:r>
          </a:p>
        </p:txBody>
      </p:sp>
      <p:pic>
        <p:nvPicPr>
          <p:cNvPr id="7" name="Picture 6" descr="Screen Shot 2012-05-10 at 7.00.1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640" y="2667000"/>
            <a:ext cx="5850560" cy="3451779"/>
          </a:xfrm>
          <a:prstGeom prst="rect">
            <a:avLst/>
          </a:prstGeom>
        </p:spPr>
      </p:pic>
    </p:spTree>
    <p:extLst>
      <p:ext uri="{BB962C8B-B14F-4D97-AF65-F5344CB8AC3E}">
        <p14:creationId xmlns:p14="http://schemas.microsoft.com/office/powerpoint/2010/main" val="293449926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a:t>
            </a:r>
            <a:r>
              <a:rPr lang="en-US" dirty="0" smtClean="0"/>
              <a:t>Technical Debt</a:t>
            </a:r>
            <a:endParaRPr lang="en-US" dirty="0"/>
          </a:p>
        </p:txBody>
      </p:sp>
      <p:sp>
        <p:nvSpPr>
          <p:cNvPr id="3" name="Content Placeholder 2"/>
          <p:cNvSpPr>
            <a:spLocks noGrp="1"/>
          </p:cNvSpPr>
          <p:nvPr>
            <p:ph idx="1"/>
          </p:nvPr>
        </p:nvSpPr>
        <p:spPr>
          <a:xfrm>
            <a:off x="533400" y="1447800"/>
            <a:ext cx="8077200" cy="1524000"/>
          </a:xfrm>
        </p:spPr>
        <p:txBody>
          <a:bodyPr/>
          <a:lstStyle/>
          <a:p>
            <a:r>
              <a:rPr lang="en-US" dirty="0" smtClean="0"/>
              <a:t>Managed two week iterations without losing the sight of quality of deliverables through technical debt</a:t>
            </a:r>
          </a:p>
          <a:p>
            <a:r>
              <a:rPr lang="en-US" dirty="0" smtClean="0"/>
              <a:t>Provided insights into quality related issues of tasks, individuals and processes</a:t>
            </a:r>
            <a:endParaRPr lang="en-US" dirty="0" smtClean="0"/>
          </a:p>
          <a:p>
            <a:endParaRPr lang="en-US" dirty="0"/>
          </a:p>
        </p:txBody>
      </p:sp>
    </p:spTree>
    <p:extLst>
      <p:ext uri="{BB962C8B-B14F-4D97-AF65-F5344CB8AC3E}">
        <p14:creationId xmlns:p14="http://schemas.microsoft.com/office/powerpoint/2010/main" val="29490988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Eye </a:t>
            </a:r>
            <a:r>
              <a:rPr lang="en-US" dirty="0" smtClean="0"/>
              <a:t>to the future</a:t>
            </a:r>
            <a:endParaRPr lang="en-US" dirty="0"/>
          </a:p>
        </p:txBody>
      </p:sp>
      <p:sp>
        <p:nvSpPr>
          <p:cNvPr id="3" name="Content Placeholder 2"/>
          <p:cNvSpPr>
            <a:spLocks noGrp="1"/>
          </p:cNvSpPr>
          <p:nvPr>
            <p:ph idx="1"/>
          </p:nvPr>
        </p:nvSpPr>
        <p:spPr>
          <a:xfrm>
            <a:off x="533400" y="1447800"/>
            <a:ext cx="8077200" cy="1447800"/>
          </a:xfrm>
        </p:spPr>
        <p:txBody>
          <a:bodyPr/>
          <a:lstStyle/>
          <a:p>
            <a:r>
              <a:rPr lang="en-US" dirty="0" smtClean="0"/>
              <a:t>A detailed </a:t>
            </a:r>
            <a:r>
              <a:rPr lang="en-US" dirty="0" smtClean="0"/>
              <a:t>qu</a:t>
            </a:r>
            <a:r>
              <a:rPr lang="en-US" dirty="0" smtClean="0"/>
              <a:t>ality </a:t>
            </a:r>
            <a:r>
              <a:rPr lang="en-US" dirty="0" smtClean="0"/>
              <a:t>plan was </a:t>
            </a:r>
            <a:r>
              <a:rPr lang="en-US" dirty="0" smtClean="0"/>
              <a:t>created</a:t>
            </a:r>
            <a:r>
              <a:rPr lang="en-US" dirty="0" smtClean="0"/>
              <a:t> </a:t>
            </a:r>
            <a:r>
              <a:rPr lang="en-US" dirty="0" smtClean="0"/>
              <a:t>with </a:t>
            </a:r>
            <a:r>
              <a:rPr lang="en-US" dirty="0" smtClean="0"/>
              <a:t>activities </a:t>
            </a:r>
            <a:r>
              <a:rPr lang="en-US" dirty="0" smtClean="0"/>
              <a:t>and </a:t>
            </a:r>
            <a:r>
              <a:rPr lang="en-US" dirty="0" smtClean="0"/>
              <a:t>estimates for the Summer 2012</a:t>
            </a:r>
            <a:endParaRPr lang="en-US" dirty="0" smtClean="0"/>
          </a:p>
          <a:p>
            <a:r>
              <a:rPr lang="en-US" dirty="0" smtClean="0"/>
              <a:t>27 activities </a:t>
            </a:r>
            <a:r>
              <a:rPr lang="en-US" dirty="0" smtClean="0"/>
              <a:t>were identified, which could improve the quality of both product and process</a:t>
            </a:r>
            <a:endParaRPr lang="en-US" dirty="0"/>
          </a:p>
        </p:txBody>
      </p:sp>
      <p:pic>
        <p:nvPicPr>
          <p:cNvPr id="8" name="Picture 7" descr="Screen Shot 2012-05-10 at 6.57.0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3635" y="2971800"/>
            <a:ext cx="3264765" cy="3187700"/>
          </a:xfrm>
          <a:prstGeom prst="rect">
            <a:avLst/>
          </a:prstGeom>
        </p:spPr>
      </p:pic>
    </p:spTree>
    <p:extLst>
      <p:ext uri="{BB962C8B-B14F-4D97-AF65-F5344CB8AC3E}">
        <p14:creationId xmlns:p14="http://schemas.microsoft.com/office/powerpoint/2010/main" val="29344992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Reflections on Quality Assurance</a:t>
            </a:r>
            <a:endParaRPr lang="en-US" dirty="0"/>
          </a:p>
        </p:txBody>
      </p:sp>
      <p:sp>
        <p:nvSpPr>
          <p:cNvPr id="3" name="Content Placeholder 2"/>
          <p:cNvSpPr>
            <a:spLocks noGrp="1"/>
          </p:cNvSpPr>
          <p:nvPr>
            <p:ph idx="1"/>
          </p:nvPr>
        </p:nvSpPr>
        <p:spPr/>
        <p:txBody>
          <a:bodyPr/>
          <a:lstStyle/>
          <a:p>
            <a:r>
              <a:rPr lang="en-US" dirty="0" smtClean="0"/>
              <a:t>Having experience people in the workshop is crucial to maximizing the value of the review</a:t>
            </a:r>
          </a:p>
          <a:p>
            <a:r>
              <a:rPr lang="en-US" dirty="0" smtClean="0"/>
              <a:t>Correct light weight methods can add more or equal value to the project as heavy weight methods</a:t>
            </a:r>
          </a:p>
          <a:p>
            <a:r>
              <a:rPr lang="en-US" dirty="0" smtClean="0"/>
              <a:t>Managing time boxed iteration with quality is a challenge as well as an opportunity</a:t>
            </a:r>
          </a:p>
          <a:p>
            <a:endParaRPr lang="en-US" dirty="0"/>
          </a:p>
        </p:txBody>
      </p:sp>
    </p:spTree>
    <p:extLst>
      <p:ext uri="{BB962C8B-B14F-4D97-AF65-F5344CB8AC3E}">
        <p14:creationId xmlns:p14="http://schemas.microsoft.com/office/powerpoint/2010/main" val="18457803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and Operations - ACDM</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1584133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rgonauts_design_team">
  <a:themeElements>
    <a:clrScheme name="argonauts_design_tea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rgonauts_design_team">
      <a:majorFont>
        <a:latin typeface="Calibri"/>
        <a:ea typeface="ＭＳ Ｐゴシック"/>
        <a:cs typeface="ＭＳ Ｐゴシック"/>
      </a:majorFont>
      <a:minorFont>
        <a:latin typeface="Calibri"/>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argonauts_design_tea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gonauts_design_tea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gonauts_design_tea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gonauts_design_tea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gonauts_design_tea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gonauts_design_tea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gonauts_design_team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gonauts_design_tea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gonauts_design_tea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gonauts_design_tea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gonauts_design_tea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gonauts_design_tea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i/,l:Users:melenzo:Desktop:argonauts_design_team.pot</Template>
  <TotalTime>419</TotalTime>
  <Words>433</Words>
  <Application>Microsoft Macintosh PowerPoint</Application>
  <PresentationFormat>On-screen Show (4:3)</PresentationFormat>
  <Paragraphs>43</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argonauts_design_team</vt:lpstr>
      <vt:lpstr>Quality Assurance</vt:lpstr>
      <vt:lpstr>Goals</vt:lpstr>
      <vt:lpstr>Activities in Spring 2012</vt:lpstr>
      <vt:lpstr>Architecture Design Evaluation Workshop (ADEW)</vt:lpstr>
      <vt:lpstr>Process Quality Metric</vt:lpstr>
      <vt:lpstr>Managing Technical Debt</vt:lpstr>
      <vt:lpstr>Eye to the future</vt:lpstr>
      <vt:lpstr>Reflections on Quality Assurance</vt:lpstr>
      <vt:lpstr>Process and Operations - ACDM</vt:lpstr>
    </vt:vector>
  </TitlesOfParts>
  <Company>Marissa Lenzo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Marissa Lenzo</dc:creator>
  <cp:lastModifiedBy>tharanga gamaethige</cp:lastModifiedBy>
  <cp:revision>27</cp:revision>
  <dcterms:created xsi:type="dcterms:W3CDTF">2012-05-08T14:45:18Z</dcterms:created>
  <dcterms:modified xsi:type="dcterms:W3CDTF">2012-05-10T11:45:44Z</dcterms:modified>
</cp:coreProperties>
</file>