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7" r:id="rId2"/>
    <p:sldId id="265" r:id="rId3"/>
    <p:sldId id="268" r:id="rId4"/>
    <p:sldId id="261" r:id="rId5"/>
    <p:sldId id="259" r:id="rId6"/>
    <p:sldId id="264" r:id="rId7"/>
    <p:sldId id="262" r:id="rId8"/>
    <p:sldId id="266" r:id="rId9"/>
    <p:sldId id="270" r:id="rId10"/>
    <p:sldId id="269" r:id="rId11"/>
    <p:sldId id="257" r:id="rId12"/>
    <p:sldId id="263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09" autoAdjust="0"/>
  </p:normalViewPr>
  <p:slideViewPr>
    <p:cSldViewPr snapToGrid="0" snapToObjects="1">
      <p:cViewPr>
        <p:scale>
          <a:sx n="72" d="100"/>
          <a:sy n="72" d="100"/>
        </p:scale>
        <p:origin x="-208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38791-0D27-7641-BBD2-95996D47D23D}" type="datetimeFigureOut">
              <a:rPr lang="en-US" smtClean="0"/>
              <a:t>4/4/12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473A8-C8EB-EE4F-9EE0-42294EA77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9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Context Diagram v 2.0</a:t>
            </a:r>
          </a:p>
          <a:p>
            <a:endParaRPr lang="en-US" dirty="0" smtClean="0"/>
          </a:p>
          <a:p>
            <a:r>
              <a:rPr lang="en-US" dirty="0" smtClean="0"/>
              <a:t>Administrative </a:t>
            </a:r>
            <a:r>
              <a:rPr lang="en-US" dirty="0" smtClean="0"/>
              <a:t>Front End: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Provides</a:t>
            </a:r>
            <a:r>
              <a:rPr lang="en-US" baseline="0" dirty="0" smtClean="0"/>
              <a:t> command and control of the VTN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May be a user interface or remote application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OADR Application Services: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These services are defined in the </a:t>
            </a:r>
            <a:r>
              <a:rPr lang="en-US" baseline="0" dirty="0" err="1" smtClean="0"/>
              <a:t>OpenADR</a:t>
            </a:r>
            <a:r>
              <a:rPr lang="en-US" baseline="0" dirty="0" smtClean="0"/>
              <a:t> specification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Include services to manage the demand response network (VTNs)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Routing Services: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These services route application specific messages to various protocol gateways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messages send by the routing service are protocol-independent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Different VENs require different gateways (HTTP, XMPP, AMQP)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Transport Services: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These services actually send and receive messages from the VTN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These messages are protocol-specific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Transport services implement the various message exchange patterns required by each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473A8-C8EB-EE4F-9EE0-42294EA772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9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view expands the Transport Services Tier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Routing Services: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Each protocol gateway communicates to routing services through messaging queues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These messages are protocol-independent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Protocol Gateways: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Protocol independent messages are</a:t>
            </a:r>
            <a:r>
              <a:rPr lang="en-US" baseline="0" dirty="0" smtClean="0"/>
              <a:t> translated to protocol-specific messages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These messages are encoded according to the required protocol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Message state is maintained for certain types of Message-exchange patterns in a MSG store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VENs: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VENs communicate with a protocol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473A8-C8EB-EE4F-9EE0-42294EA772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84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view</a:t>
            </a:r>
            <a:r>
              <a:rPr lang="en-US" baseline="0" dirty="0" smtClean="0"/>
              <a:t> shows how routing and gateway configurations are updated by the Application Service Provider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Message Dispatchers: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Responsible for routing messages to the appropriate gateway depending on the destination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These messages are protocol-independent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Message Receivers: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Responsible for routing messages from the gateways back to update application state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These messages are application-specific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Routing Data Manager: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Responsible for providing routing and transport information to the dispatchers, receivers, and gateways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Authentication credentials are stored in the AUTH DB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Gateway addresses are located in the GW DB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VEN addresses are located in the VEN DB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473A8-C8EB-EE4F-9EE0-42294EA772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view shows how messages are sent from the Application</a:t>
            </a:r>
            <a:r>
              <a:rPr lang="en-US" baseline="0" dirty="0" smtClean="0"/>
              <a:t> Service Provider:</a:t>
            </a:r>
          </a:p>
          <a:p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Application-specific messages are queued for dispatchers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Dispatchers take messages and look up gateway destination based on required protocol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Gateways look up authentication credentials and VEN destination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Gateways manage transaction according to required message-exchange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473A8-C8EB-EE4F-9EE0-42294EA772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09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view shows how messages are received</a:t>
            </a:r>
            <a:r>
              <a:rPr lang="en-US" baseline="0" dirty="0" smtClean="0"/>
              <a:t> from VENs:</a:t>
            </a:r>
          </a:p>
          <a:p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Protocol gateways receive responses from VENs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Message receivers take responses and look up sender context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Application state manager updates application state based on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473A8-C8EB-EE4F-9EE0-42294EA772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22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Extensibility v 2.0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473A8-C8EB-EE4F-9EE0-42294EA772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87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Context Diagram v 1.0</a:t>
            </a:r>
          </a:p>
          <a:p>
            <a:endParaRPr lang="en-US" dirty="0" smtClean="0"/>
          </a:p>
          <a:p>
            <a:r>
              <a:rPr lang="en-US" dirty="0" smtClean="0"/>
              <a:t>Administrative </a:t>
            </a:r>
            <a:r>
              <a:rPr lang="en-US" dirty="0" smtClean="0"/>
              <a:t>Front End: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Provides</a:t>
            </a:r>
            <a:r>
              <a:rPr lang="en-US" baseline="0" dirty="0" smtClean="0"/>
              <a:t> command and control of the VTN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May be a user interface or remote application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OADR Application Services: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These services are defined in the </a:t>
            </a:r>
            <a:r>
              <a:rPr lang="en-US" baseline="0" dirty="0" err="1" smtClean="0"/>
              <a:t>OpenADR</a:t>
            </a:r>
            <a:r>
              <a:rPr lang="en-US" baseline="0" dirty="0" smtClean="0"/>
              <a:t> specification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Include services to manage the demand response network (VTNs)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Routing Services: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These services route application specific messages to various protocol gateways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messages send by the routing service are protocol-independent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Different VENs require different gateways (HTTP, XMPP, AMQP)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Transport Services: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These services actually send and receive messages from the VTN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These messages are protocol-specific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Transport services implement the various message exchange patterns required by each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473A8-C8EB-EE4F-9EE0-42294EA772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96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view shows both dispatch</a:t>
            </a:r>
            <a:r>
              <a:rPr lang="en-US" baseline="0" dirty="0" smtClean="0"/>
              <a:t> and receive.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473A8-C8EB-EE4F-9EE0-42294EA772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Extensibility v 1.0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473A8-C8EB-EE4F-9EE0-42294EA772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8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2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4/4/12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8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4/4/12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3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4/4/12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2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4/4/12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1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4/4/12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7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4/4/12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0965A-5C95-3947-8C24-713C572EA48A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8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Context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6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Old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5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2773" y="1835588"/>
            <a:ext cx="2164003" cy="607453"/>
          </a:xfrm>
          <a:prstGeom prst="rect">
            <a:avLst/>
          </a:prstGeom>
          <a:ln w="38100" cmpd="sng">
            <a:solidFill>
              <a:srgbClr val="0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OADR Application Services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2773" y="624846"/>
            <a:ext cx="2164003" cy="569223"/>
          </a:xfrm>
          <a:prstGeom prst="rect">
            <a:avLst/>
          </a:prstGeom>
          <a:ln w="38100" cmpd="sng"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Administrative </a:t>
            </a:r>
          </a:p>
          <a:p>
            <a:pPr algn="ctr"/>
            <a:r>
              <a:rPr lang="en-US" sz="1600" dirty="0" smtClean="0"/>
              <a:t>Front-End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32773" y="3084560"/>
            <a:ext cx="2164003" cy="607453"/>
          </a:xfrm>
          <a:prstGeom prst="rect">
            <a:avLst/>
          </a:prstGeom>
          <a:ln w="38100" cmpd="sng"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Routing Services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2773" y="4333532"/>
            <a:ext cx="2164003" cy="607453"/>
          </a:xfrm>
          <a:prstGeom prst="rect">
            <a:avLst/>
          </a:prstGeom>
          <a:ln w="38100" cmpd="sng">
            <a:solidFill>
              <a:srgbClr val="0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Transport</a:t>
            </a:r>
            <a:r>
              <a:rPr lang="en-US" sz="1600" dirty="0" smtClean="0">
                <a:solidFill>
                  <a:schemeClr val="dk1"/>
                </a:solidFill>
              </a:rPr>
              <a:t> Services</a:t>
            </a:r>
          </a:p>
          <a:p>
            <a:pPr algn="ctr"/>
            <a:r>
              <a:rPr lang="en-US" sz="1600" dirty="0" smtClean="0"/>
              <a:t>(HTTP, XMPP, AMQP)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3" idx="0"/>
          </p:cNvCxnSpPr>
          <p:nvPr/>
        </p:nvCxnSpPr>
        <p:spPr>
          <a:xfrm>
            <a:off x="1514775" y="1194069"/>
            <a:ext cx="0" cy="6415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5" idx="0"/>
          </p:cNvCxnSpPr>
          <p:nvPr/>
        </p:nvCxnSpPr>
        <p:spPr>
          <a:xfrm>
            <a:off x="1514775" y="2443041"/>
            <a:ext cx="0" cy="6415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1514775" y="3692013"/>
            <a:ext cx="0" cy="6415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14935" y="1513667"/>
            <a:ext cx="2608117" cy="369149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2773" y="5582504"/>
            <a:ext cx="2164003" cy="6074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VENs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19" name="Straight Arrow Connector 18"/>
          <p:cNvCxnSpPr>
            <a:stCxn id="6" idx="2"/>
            <a:endCxn id="18" idx="0"/>
          </p:cNvCxnSpPr>
          <p:nvPr/>
        </p:nvCxnSpPr>
        <p:spPr>
          <a:xfrm>
            <a:off x="1514775" y="4940985"/>
            <a:ext cx="0" cy="6415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891543" y="624846"/>
            <a:ext cx="1996071" cy="4952502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02574" y="1835587"/>
            <a:ext cx="612648" cy="31053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Monitoring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96776" y="2112653"/>
            <a:ext cx="505799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96776" y="3342374"/>
            <a:ext cx="50579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596775" y="4646501"/>
            <a:ext cx="50579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60402" y="1084531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93802" y="1084531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34" name="Elbow Connector 46"/>
          <p:cNvCxnSpPr>
            <a:cxnSpLocks noChangeShapeType="1"/>
          </p:cNvCxnSpPr>
          <p:nvPr/>
        </p:nvCxnSpPr>
        <p:spPr bwMode="auto">
          <a:xfrm flipV="1">
            <a:off x="5289002" y="1194069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34"/>
          <p:cNvSpPr/>
          <p:nvPr/>
        </p:nvSpPr>
        <p:spPr>
          <a:xfrm>
            <a:off x="5060402" y="1658480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93802" y="1658480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37" name="Elbow Connector 46"/>
          <p:cNvCxnSpPr>
            <a:cxnSpLocks noChangeShapeType="1"/>
          </p:cNvCxnSpPr>
          <p:nvPr/>
        </p:nvCxnSpPr>
        <p:spPr bwMode="auto">
          <a:xfrm flipV="1">
            <a:off x="5289002" y="1768018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triangle"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5060402" y="1913968"/>
            <a:ext cx="1186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Message flow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50276" y="1308369"/>
            <a:ext cx="147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interacts with B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060402" y="2252431"/>
            <a:ext cx="762000" cy="22383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 dirty="0"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58599" y="2501161"/>
            <a:ext cx="1124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Runtime Tier</a:t>
            </a:r>
            <a:endParaRPr lang="en-US" sz="1400" dirty="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060402" y="2939355"/>
            <a:ext cx="306731" cy="31666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58599" y="3256021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VTN system boundary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050276" y="3687759"/>
            <a:ext cx="7620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 dirty="0"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31413" y="3953459"/>
            <a:ext cx="78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 scope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245926" y="1466255"/>
            <a:ext cx="57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VTN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33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/>
          <p:cNvSpPr>
            <a:spLocks noChangeArrowheads="1"/>
          </p:cNvSpPr>
          <p:nvPr/>
        </p:nvSpPr>
        <p:spPr bwMode="auto">
          <a:xfrm>
            <a:off x="201883" y="55622"/>
            <a:ext cx="6698980" cy="660852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93884" y="5726289"/>
            <a:ext cx="1739414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71" name="Elbow Connector 70"/>
          <p:cNvCxnSpPr>
            <a:stCxn id="10" idx="2"/>
            <a:endCxn id="67" idx="0"/>
          </p:cNvCxnSpPr>
          <p:nvPr/>
        </p:nvCxnSpPr>
        <p:spPr>
          <a:xfrm rot="5400000">
            <a:off x="2782296" y="1882853"/>
            <a:ext cx="1290098" cy="3574524"/>
          </a:xfrm>
          <a:prstGeom prst="bentConnector3">
            <a:avLst>
              <a:gd name="adj1" fmla="val 3048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8" idx="2"/>
            <a:endCxn id="8" idx="2"/>
          </p:cNvCxnSpPr>
          <p:nvPr/>
        </p:nvCxnSpPr>
        <p:spPr>
          <a:xfrm flipH="1" flipV="1">
            <a:off x="1311191" y="3025066"/>
            <a:ext cx="1394" cy="128960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80897" y="1263310"/>
            <a:ext cx="2164003" cy="607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OADR Application</a:t>
            </a:r>
            <a:endParaRPr lang="en-US" sz="1600" dirty="0">
              <a:solidFill>
                <a:schemeClr val="dk1"/>
              </a:solidFill>
            </a:endParaRPr>
          </a:p>
          <a:p>
            <a:pPr algn="ctr"/>
            <a:r>
              <a:rPr lang="en-US" sz="1600" dirty="0">
                <a:solidFill>
                  <a:schemeClr val="dk1"/>
                </a:solidFill>
              </a:rPr>
              <a:t>Service Provider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31042" y="2417613"/>
            <a:ext cx="1849855" cy="758780"/>
            <a:chOff x="331042" y="2417613"/>
            <a:chExt cx="1849855" cy="758780"/>
          </a:xfrm>
        </p:grpSpPr>
        <p:sp>
          <p:nvSpPr>
            <p:cNvPr id="7" name="Rectangle 6"/>
            <p:cNvSpPr/>
            <p:nvPr/>
          </p:nvSpPr>
          <p:spPr>
            <a:xfrm>
              <a:off x="331042" y="2568940"/>
              <a:ext cx="1739413" cy="6074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484" y="2417613"/>
              <a:ext cx="1739413" cy="6074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Message Dispatchers</a:t>
              </a:r>
              <a:endParaRPr lang="en-US" sz="16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44900" y="2417613"/>
            <a:ext cx="1876916" cy="758780"/>
            <a:chOff x="2775325" y="2418686"/>
            <a:chExt cx="1876916" cy="758780"/>
          </a:xfrm>
        </p:grpSpPr>
        <p:sp>
          <p:nvSpPr>
            <p:cNvPr id="9" name="Rectangle 8"/>
            <p:cNvSpPr/>
            <p:nvPr/>
          </p:nvSpPr>
          <p:spPr>
            <a:xfrm>
              <a:off x="2912828" y="2570013"/>
              <a:ext cx="1739413" cy="6074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5325" y="2418686"/>
              <a:ext cx="1739413" cy="6074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Message</a:t>
              </a:r>
            </a:p>
            <a:p>
              <a:pPr algn="ctr"/>
              <a:r>
                <a:rPr lang="en-US" sz="1600" dirty="0" smtClean="0"/>
                <a:t>Receivers</a:t>
              </a:r>
              <a:endParaRPr lang="en-US" sz="1600" dirty="0"/>
            </a:p>
          </p:txBody>
        </p:sp>
      </p:grpSp>
      <p:cxnSp>
        <p:nvCxnSpPr>
          <p:cNvPr id="29" name="Elbow Connector 28"/>
          <p:cNvCxnSpPr>
            <a:stCxn id="6" idx="1"/>
            <a:endCxn id="20" idx="2"/>
          </p:cNvCxnSpPr>
          <p:nvPr/>
        </p:nvCxnSpPr>
        <p:spPr>
          <a:xfrm rot="10800000" flipV="1">
            <a:off x="1311191" y="1567037"/>
            <a:ext cx="869707" cy="68856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0"/>
            <a:endCxn id="8" idx="0"/>
          </p:cNvCxnSpPr>
          <p:nvPr/>
        </p:nvCxnSpPr>
        <p:spPr>
          <a:xfrm>
            <a:off x="1311190" y="2215734"/>
            <a:ext cx="1" cy="20187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2" idx="2"/>
            <a:endCxn id="10" idx="0"/>
          </p:cNvCxnSpPr>
          <p:nvPr/>
        </p:nvCxnSpPr>
        <p:spPr>
          <a:xfrm>
            <a:off x="5214606" y="2061798"/>
            <a:ext cx="1" cy="3558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0"/>
          </p:cNvCxnSpPr>
          <p:nvPr/>
        </p:nvCxnSpPr>
        <p:spPr>
          <a:xfrm rot="5400000" flipH="1" flipV="1">
            <a:off x="5218684" y="1223509"/>
            <a:ext cx="254371" cy="262526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 rot="10800000">
            <a:off x="1200751" y="1635893"/>
            <a:ext cx="220878" cy="579841"/>
            <a:chOff x="5804918" y="1755644"/>
            <a:chExt cx="220878" cy="579841"/>
          </a:xfrm>
        </p:grpSpPr>
        <p:sp>
          <p:nvSpPr>
            <p:cNvPr id="20" name="Rectangle 19"/>
            <p:cNvSpPr/>
            <p:nvPr/>
          </p:nvSpPr>
          <p:spPr>
            <a:xfrm>
              <a:off x="5804918" y="1755644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04918" y="2045073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04918" y="2190279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914660" y="1790749"/>
              <a:ext cx="0" cy="199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5104167" y="1481957"/>
            <a:ext cx="220878" cy="579841"/>
            <a:chOff x="5104167" y="1635893"/>
            <a:chExt cx="220878" cy="579841"/>
          </a:xfrm>
        </p:grpSpPr>
        <p:sp>
          <p:nvSpPr>
            <p:cNvPr id="11" name="Rectangle 10"/>
            <p:cNvSpPr/>
            <p:nvPr/>
          </p:nvSpPr>
          <p:spPr>
            <a:xfrm>
              <a:off x="5104167" y="1635893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04167" y="1925322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04167" y="2070528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5214606" y="1670998"/>
              <a:ext cx="0" cy="199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441484" y="5573889"/>
            <a:ext cx="1739414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Protocol </a:t>
            </a:r>
            <a:r>
              <a:rPr lang="en-US" sz="1600" dirty="0" smtClean="0">
                <a:solidFill>
                  <a:schemeClr val="dk1"/>
                </a:solidFill>
              </a:rPr>
              <a:t>Gateway</a:t>
            </a:r>
            <a:endParaRPr lang="en-US" sz="1600" dirty="0">
              <a:solidFill>
                <a:schemeClr val="dk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 rot="10800000">
            <a:off x="1202146" y="4314673"/>
            <a:ext cx="220878" cy="579841"/>
            <a:chOff x="5804918" y="1755644"/>
            <a:chExt cx="220878" cy="579841"/>
          </a:xfrm>
        </p:grpSpPr>
        <p:sp>
          <p:nvSpPr>
            <p:cNvPr id="56" name="Rectangle 55"/>
            <p:cNvSpPr/>
            <p:nvPr/>
          </p:nvSpPr>
          <p:spPr>
            <a:xfrm>
              <a:off x="5804918" y="1755644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804918" y="2045073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804918" y="2190279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5914660" y="1790749"/>
              <a:ext cx="0" cy="199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529644" y="4315164"/>
            <a:ext cx="220878" cy="579841"/>
            <a:chOff x="5804918" y="1755644"/>
            <a:chExt cx="220878" cy="579841"/>
          </a:xfrm>
        </p:grpSpPr>
        <p:sp>
          <p:nvSpPr>
            <p:cNvPr id="67" name="Rectangle 66"/>
            <p:cNvSpPr/>
            <p:nvPr/>
          </p:nvSpPr>
          <p:spPr>
            <a:xfrm>
              <a:off x="5804918" y="1755644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04918" y="2045073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804918" y="2190279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V="1">
              <a:off x="5914660" y="1790749"/>
              <a:ext cx="0" cy="199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/>
          <p:cNvCxnSpPr>
            <a:stCxn id="54" idx="0"/>
            <a:endCxn id="56" idx="0"/>
          </p:cNvCxnSpPr>
          <p:nvPr/>
        </p:nvCxnSpPr>
        <p:spPr>
          <a:xfrm flipV="1">
            <a:off x="1311191" y="4894514"/>
            <a:ext cx="1394" cy="6793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69" idx="2"/>
          </p:cNvCxnSpPr>
          <p:nvPr/>
        </p:nvCxnSpPr>
        <p:spPr>
          <a:xfrm flipV="1">
            <a:off x="1640083" y="4895005"/>
            <a:ext cx="0" cy="6788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180898" y="3712831"/>
            <a:ext cx="2164003" cy="2943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Routing Data </a:t>
            </a:r>
            <a:r>
              <a:rPr lang="en-US" sz="1600" dirty="0" smtClean="0"/>
              <a:t>Mgr.</a:t>
            </a:r>
            <a:endParaRPr lang="en-US" sz="1600" dirty="0"/>
          </a:p>
        </p:txBody>
      </p:sp>
      <p:cxnSp>
        <p:nvCxnSpPr>
          <p:cNvPr id="84" name="Elbow Connector 83"/>
          <p:cNvCxnSpPr>
            <a:stCxn id="8" idx="3"/>
          </p:cNvCxnSpPr>
          <p:nvPr/>
        </p:nvCxnSpPr>
        <p:spPr>
          <a:xfrm>
            <a:off x="2180897" y="2721340"/>
            <a:ext cx="545060" cy="99149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H="1">
            <a:off x="3799841" y="2702663"/>
            <a:ext cx="545060" cy="99149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" idx="2"/>
            <a:endCxn id="82" idx="0"/>
          </p:cNvCxnSpPr>
          <p:nvPr/>
        </p:nvCxnSpPr>
        <p:spPr>
          <a:xfrm>
            <a:off x="3262899" y="1870763"/>
            <a:ext cx="1" cy="1842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Can 101"/>
          <p:cNvSpPr/>
          <p:nvPr/>
        </p:nvSpPr>
        <p:spPr>
          <a:xfrm>
            <a:off x="5352110" y="4272618"/>
            <a:ext cx="832020" cy="735506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VEN</a:t>
            </a:r>
          </a:p>
          <a:p>
            <a:pPr algn="ctr"/>
            <a:r>
              <a:rPr lang="en-US" sz="1600" dirty="0"/>
              <a:t>DB</a:t>
            </a:r>
          </a:p>
        </p:txBody>
      </p:sp>
      <p:sp>
        <p:nvSpPr>
          <p:cNvPr id="103" name="Can 102"/>
          <p:cNvSpPr/>
          <p:nvPr/>
        </p:nvSpPr>
        <p:spPr>
          <a:xfrm>
            <a:off x="4344901" y="4272618"/>
            <a:ext cx="832020" cy="735506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GW</a:t>
            </a:r>
            <a:endParaRPr lang="en-US" sz="1600" dirty="0"/>
          </a:p>
          <a:p>
            <a:pPr algn="ctr"/>
            <a:r>
              <a:rPr lang="en-US" sz="1600" dirty="0"/>
              <a:t>DB</a:t>
            </a:r>
          </a:p>
        </p:txBody>
      </p:sp>
      <p:cxnSp>
        <p:nvCxnSpPr>
          <p:cNvPr id="107" name="Elbow Connector 106"/>
          <p:cNvCxnSpPr>
            <a:stCxn id="103" idx="1"/>
            <a:endCxn id="82" idx="2"/>
          </p:cNvCxnSpPr>
          <p:nvPr/>
        </p:nvCxnSpPr>
        <p:spPr>
          <a:xfrm rot="16200000" flipV="1">
            <a:off x="3879212" y="3390918"/>
            <a:ext cx="265389" cy="14980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2" idx="1"/>
            <a:endCxn id="114" idx="2"/>
          </p:cNvCxnSpPr>
          <p:nvPr/>
        </p:nvCxnSpPr>
        <p:spPr>
          <a:xfrm rot="16200000" flipV="1">
            <a:off x="5242182" y="3746680"/>
            <a:ext cx="44668" cy="1007208"/>
          </a:xfrm>
          <a:prstGeom prst="bentConnector3">
            <a:avLst>
              <a:gd name="adj1" fmla="val 2706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Diamond 113"/>
          <p:cNvSpPr/>
          <p:nvPr/>
        </p:nvSpPr>
        <p:spPr>
          <a:xfrm>
            <a:off x="4643399" y="4029127"/>
            <a:ext cx="235025" cy="198823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 rot="16200000">
            <a:off x="4718492" y="810370"/>
            <a:ext cx="1819032" cy="301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App. State Mgr.</a:t>
            </a:r>
            <a:endParaRPr lang="en-US" sz="1600" dirty="0"/>
          </a:p>
        </p:txBody>
      </p:sp>
      <p:sp>
        <p:nvSpPr>
          <p:cNvPr id="117" name="Can 116"/>
          <p:cNvSpPr/>
          <p:nvPr/>
        </p:nvSpPr>
        <p:spPr>
          <a:xfrm>
            <a:off x="5980754" y="1135256"/>
            <a:ext cx="832020" cy="73550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</a:t>
            </a:r>
          </a:p>
          <a:p>
            <a:pPr algn="ctr"/>
            <a:r>
              <a:rPr lang="en-US" sz="1600" dirty="0"/>
              <a:t>DB</a:t>
            </a:r>
          </a:p>
        </p:txBody>
      </p:sp>
      <p:cxnSp>
        <p:nvCxnSpPr>
          <p:cNvPr id="129" name="Elbow Connector 128"/>
          <p:cNvCxnSpPr>
            <a:stCxn id="117" idx="1"/>
            <a:endCxn id="116" idx="2"/>
          </p:cNvCxnSpPr>
          <p:nvPr/>
        </p:nvCxnSpPr>
        <p:spPr>
          <a:xfrm rot="16200000" flipV="1">
            <a:off x="6000819" y="739311"/>
            <a:ext cx="174010" cy="617880"/>
          </a:xfrm>
          <a:prstGeom prst="bentConnector4">
            <a:avLst>
              <a:gd name="adj1" fmla="val 101026"/>
              <a:gd name="adj2" fmla="val 630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16" idx="0"/>
          </p:cNvCxnSpPr>
          <p:nvPr/>
        </p:nvCxnSpPr>
        <p:spPr>
          <a:xfrm rot="10800000" flipV="1">
            <a:off x="4028718" y="961245"/>
            <a:ext cx="1448414" cy="306393"/>
          </a:xfrm>
          <a:prstGeom prst="bentConnector3">
            <a:avLst>
              <a:gd name="adj1" fmla="val 100641"/>
            </a:avLst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Diamond 160"/>
          <p:cNvSpPr/>
          <p:nvPr/>
        </p:nvSpPr>
        <p:spPr>
          <a:xfrm>
            <a:off x="6279252" y="861831"/>
            <a:ext cx="235025" cy="198823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an 185"/>
          <p:cNvSpPr/>
          <p:nvPr/>
        </p:nvSpPr>
        <p:spPr>
          <a:xfrm>
            <a:off x="3043432" y="5687884"/>
            <a:ext cx="832020" cy="73550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MSG</a:t>
            </a:r>
          </a:p>
          <a:p>
            <a:pPr algn="ctr"/>
            <a:r>
              <a:rPr lang="en-US" sz="1600" dirty="0" smtClean="0"/>
              <a:t>Store</a:t>
            </a:r>
            <a:endParaRPr lang="en-US" sz="1600" dirty="0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2333298" y="5906887"/>
            <a:ext cx="7101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>
            <a:off x="2315168" y="6154059"/>
            <a:ext cx="7282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>
            <a:spLocks noChangeArrowheads="1"/>
          </p:cNvSpPr>
          <p:nvPr/>
        </p:nvSpPr>
        <p:spPr bwMode="auto">
          <a:xfrm>
            <a:off x="6995529" y="55623"/>
            <a:ext cx="1996071" cy="6608526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cxnSp>
        <p:nvCxnSpPr>
          <p:cNvPr id="207" name="Elbow Connector 206"/>
          <p:cNvCxnSpPr/>
          <p:nvPr/>
        </p:nvCxnSpPr>
        <p:spPr>
          <a:xfrm rot="5400000">
            <a:off x="1543041" y="4390973"/>
            <a:ext cx="1544763" cy="821072"/>
          </a:xfrm>
          <a:prstGeom prst="bentConnector3">
            <a:avLst>
              <a:gd name="adj1" fmla="val 65593"/>
            </a:avLst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Can 226"/>
          <p:cNvSpPr/>
          <p:nvPr/>
        </p:nvSpPr>
        <p:spPr>
          <a:xfrm>
            <a:off x="3262901" y="4272619"/>
            <a:ext cx="832020" cy="735506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AUTH</a:t>
            </a:r>
            <a:endParaRPr lang="en-US" sz="1600" dirty="0"/>
          </a:p>
          <a:p>
            <a:pPr algn="ctr"/>
            <a:r>
              <a:rPr lang="en-US" sz="1600" dirty="0"/>
              <a:t>DB</a:t>
            </a:r>
          </a:p>
        </p:txBody>
      </p:sp>
      <p:cxnSp>
        <p:nvCxnSpPr>
          <p:cNvPr id="228" name="Straight Connector 227"/>
          <p:cNvCxnSpPr>
            <a:endCxn id="227" idx="1"/>
          </p:cNvCxnSpPr>
          <p:nvPr/>
        </p:nvCxnSpPr>
        <p:spPr>
          <a:xfrm>
            <a:off x="3678911" y="4072039"/>
            <a:ext cx="0" cy="20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Diamond 232"/>
          <p:cNvSpPr/>
          <p:nvPr/>
        </p:nvSpPr>
        <p:spPr>
          <a:xfrm>
            <a:off x="3564816" y="4029127"/>
            <a:ext cx="235025" cy="198823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3262899" y="3405054"/>
            <a:ext cx="277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235" name="TextBox 234"/>
          <p:cNvSpPr txBox="1"/>
          <p:nvPr/>
        </p:nvSpPr>
        <p:spPr>
          <a:xfrm>
            <a:off x="2192223" y="2721340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236" name="TextBox 235"/>
          <p:cNvSpPr txBox="1"/>
          <p:nvPr/>
        </p:nvSpPr>
        <p:spPr>
          <a:xfrm>
            <a:off x="4030045" y="2721026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237" name="Diamond 236"/>
          <p:cNvSpPr/>
          <p:nvPr/>
        </p:nvSpPr>
        <p:spPr>
          <a:xfrm>
            <a:off x="5646852" y="4029126"/>
            <a:ext cx="235025" cy="198823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1928741" y="5266112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2333297" y="6154059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2771951" y="5593193"/>
            <a:ext cx="277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243" name="Rectangle 242"/>
          <p:cNvSpPr/>
          <p:nvPr/>
        </p:nvSpPr>
        <p:spPr>
          <a:xfrm>
            <a:off x="8075612" y="4423799"/>
            <a:ext cx="7620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 dirty="0">
              <a:cs typeface="Arial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8119169" y="4672529"/>
            <a:ext cx="74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245" name="Can 244"/>
          <p:cNvSpPr/>
          <p:nvPr/>
        </p:nvSpPr>
        <p:spPr>
          <a:xfrm>
            <a:off x="7281164" y="4252819"/>
            <a:ext cx="467311" cy="41310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6" name="TextBox 245"/>
          <p:cNvSpPr txBox="1"/>
          <p:nvPr/>
        </p:nvSpPr>
        <p:spPr>
          <a:xfrm>
            <a:off x="7135552" y="4672529"/>
            <a:ext cx="867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247" name="Rectangle 246"/>
          <p:cNvSpPr/>
          <p:nvPr/>
        </p:nvSpPr>
        <p:spPr>
          <a:xfrm>
            <a:off x="7164388" y="51530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7697788" y="51530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49" name="Elbow Connector 46"/>
          <p:cNvCxnSpPr>
            <a:cxnSpLocks noChangeShapeType="1"/>
          </p:cNvCxnSpPr>
          <p:nvPr/>
        </p:nvCxnSpPr>
        <p:spPr bwMode="auto">
          <a:xfrm flipV="1">
            <a:off x="7392988" y="624846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arrow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7086470" y="751676"/>
            <a:ext cx="1618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calls B to get data</a:t>
            </a:r>
            <a:endParaRPr lang="en-US" sz="1400" dirty="0"/>
          </a:p>
        </p:txBody>
      </p:sp>
      <p:sp>
        <p:nvSpPr>
          <p:cNvPr id="251" name="Rectangle 250"/>
          <p:cNvSpPr/>
          <p:nvPr/>
        </p:nvSpPr>
        <p:spPr>
          <a:xfrm>
            <a:off x="7164388" y="1138224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7697788" y="1138224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53" name="Elbow Connector 46"/>
          <p:cNvCxnSpPr>
            <a:cxnSpLocks noChangeShapeType="1"/>
          </p:cNvCxnSpPr>
          <p:nvPr/>
        </p:nvCxnSpPr>
        <p:spPr bwMode="auto">
          <a:xfrm flipV="1">
            <a:off x="7392988" y="1247762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7086470" y="1381522"/>
            <a:ext cx="1633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calls B to put data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4058570" y="961246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grpSp>
        <p:nvGrpSpPr>
          <p:cNvPr id="256" name="Group 255"/>
          <p:cNvGrpSpPr/>
          <p:nvPr/>
        </p:nvGrpSpPr>
        <p:grpSpPr>
          <a:xfrm rot="5400000">
            <a:off x="7782750" y="1636387"/>
            <a:ext cx="220878" cy="579841"/>
            <a:chOff x="5104167" y="1635893"/>
            <a:chExt cx="220878" cy="579841"/>
          </a:xfrm>
        </p:grpSpPr>
        <p:sp>
          <p:nvSpPr>
            <p:cNvPr id="257" name="Rectangle 256"/>
            <p:cNvSpPr/>
            <p:nvPr/>
          </p:nvSpPr>
          <p:spPr>
            <a:xfrm>
              <a:off x="5104167" y="1635893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5104167" y="1925322"/>
              <a:ext cx="220878" cy="1452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104167" y="2070528"/>
              <a:ext cx="220878" cy="1452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Arrow Connector 259"/>
            <p:cNvCxnSpPr/>
            <p:nvPr/>
          </p:nvCxnSpPr>
          <p:spPr>
            <a:xfrm flipV="1">
              <a:off x="5214606" y="1670998"/>
              <a:ext cx="0" cy="1997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61" name="Rectangle 260"/>
          <p:cNvSpPr/>
          <p:nvPr/>
        </p:nvSpPr>
        <p:spPr>
          <a:xfrm>
            <a:off x="7164388" y="1811827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8375834" y="181586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64" name="Straight Connector 263"/>
          <p:cNvCxnSpPr>
            <a:stCxn id="261" idx="3"/>
            <a:endCxn id="257" idx="2"/>
          </p:cNvCxnSpPr>
          <p:nvPr/>
        </p:nvCxnSpPr>
        <p:spPr>
          <a:xfrm>
            <a:off x="7392988" y="1923746"/>
            <a:ext cx="210281" cy="25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257" idx="0"/>
            <a:endCxn id="262" idx="1"/>
          </p:cNvCxnSpPr>
          <p:nvPr/>
        </p:nvCxnSpPr>
        <p:spPr>
          <a:xfrm>
            <a:off x="8183110" y="1926308"/>
            <a:ext cx="192724" cy="1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7086470" y="2109836"/>
            <a:ext cx="1329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Message queue</a:t>
            </a:r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7392988" y="2591125"/>
            <a:ext cx="98284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Diamond 271"/>
          <p:cNvSpPr/>
          <p:nvPr/>
        </p:nvSpPr>
        <p:spPr>
          <a:xfrm>
            <a:off x="7776168" y="2491711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/>
          <p:cNvSpPr txBox="1"/>
          <p:nvPr/>
        </p:nvSpPr>
        <p:spPr>
          <a:xfrm>
            <a:off x="7086470" y="2690534"/>
            <a:ext cx="1649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 connector</a:t>
            </a:r>
          </a:p>
        </p:txBody>
      </p:sp>
      <p:cxnSp>
        <p:nvCxnSpPr>
          <p:cNvPr id="282" name="Straight Connector 281"/>
          <p:cNvCxnSpPr/>
          <p:nvPr/>
        </p:nvCxnSpPr>
        <p:spPr>
          <a:xfrm flipV="1">
            <a:off x="7392988" y="3176078"/>
            <a:ext cx="98284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7793799" y="3084219"/>
            <a:ext cx="199764" cy="1997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7101576" y="325116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REST connector</a:t>
            </a:r>
          </a:p>
        </p:txBody>
      </p:sp>
      <p:sp>
        <p:nvSpPr>
          <p:cNvPr id="287" name="Rectangle 286"/>
          <p:cNvSpPr>
            <a:spLocks noChangeArrowheads="1"/>
          </p:cNvSpPr>
          <p:nvPr/>
        </p:nvSpPr>
        <p:spPr bwMode="auto">
          <a:xfrm>
            <a:off x="201884" y="55623"/>
            <a:ext cx="3477028" cy="11345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-1" y="0"/>
            <a:ext cx="3678911" cy="1190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9" name="Group 288"/>
          <p:cNvGrpSpPr/>
          <p:nvPr/>
        </p:nvGrpSpPr>
        <p:grpSpPr>
          <a:xfrm>
            <a:off x="441483" y="153933"/>
            <a:ext cx="2905357" cy="1109377"/>
            <a:chOff x="441483" y="153933"/>
            <a:chExt cx="2905357" cy="1109377"/>
          </a:xfrm>
        </p:grpSpPr>
        <p:sp>
          <p:nvSpPr>
            <p:cNvPr id="119" name="Rectangle 118"/>
            <p:cNvSpPr/>
            <p:nvPr/>
          </p:nvSpPr>
          <p:spPr>
            <a:xfrm>
              <a:off x="441483" y="153933"/>
              <a:ext cx="1739413" cy="9001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Administrative</a:t>
              </a:r>
            </a:p>
            <a:p>
              <a:pPr algn="ctr"/>
              <a:r>
                <a:rPr lang="en-US" sz="1600" dirty="0" smtClean="0"/>
                <a:t>Front-End</a:t>
              </a:r>
              <a:endParaRPr lang="en-US" sz="1600" dirty="0"/>
            </a:p>
          </p:txBody>
        </p:sp>
        <p:cxnSp>
          <p:nvCxnSpPr>
            <p:cNvPr id="121" name="Elbow Connector 120"/>
            <p:cNvCxnSpPr>
              <a:stCxn id="119" idx="3"/>
              <a:endCxn id="6" idx="0"/>
            </p:cNvCxnSpPr>
            <p:nvPr/>
          </p:nvCxnSpPr>
          <p:spPr>
            <a:xfrm>
              <a:off x="2180896" y="604015"/>
              <a:ext cx="1082003" cy="65929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3178962" y="543675"/>
              <a:ext cx="167878" cy="16787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0" name="Rectangle 289"/>
          <p:cNvSpPr>
            <a:spLocks noChangeArrowheads="1"/>
          </p:cNvSpPr>
          <p:nvPr/>
        </p:nvSpPr>
        <p:spPr bwMode="auto">
          <a:xfrm>
            <a:off x="7164388" y="3583512"/>
            <a:ext cx="306731" cy="31666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086470" y="3900178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VTN system boundary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344901" y="5700712"/>
            <a:ext cx="186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one gateway</a:t>
            </a:r>
          </a:p>
          <a:p>
            <a:r>
              <a:rPr lang="en-US" dirty="0"/>
              <a:t>s</a:t>
            </a:r>
            <a:r>
              <a:rPr lang="en-US" dirty="0" smtClean="0"/>
              <a:t>hown …</a:t>
            </a:r>
            <a:endParaRPr lang="en-US" dirty="0"/>
          </a:p>
        </p:txBody>
      </p:sp>
      <p:cxnSp>
        <p:nvCxnSpPr>
          <p:cNvPr id="108" name="Elbow Connector 107"/>
          <p:cNvCxnSpPr/>
          <p:nvPr/>
        </p:nvCxnSpPr>
        <p:spPr>
          <a:xfrm flipV="1">
            <a:off x="1750522" y="2215734"/>
            <a:ext cx="3464084" cy="201879"/>
          </a:xfrm>
          <a:prstGeom prst="bentConnector3">
            <a:avLst>
              <a:gd name="adj1" fmla="val -367"/>
            </a:avLst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 rot="10800000">
            <a:off x="7172110" y="5514209"/>
            <a:ext cx="220878" cy="14520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0800000">
            <a:off x="7172110" y="5802279"/>
            <a:ext cx="220878" cy="14520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7379043" y="5432923"/>
            <a:ext cx="1480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App-specific state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392988" y="5713635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Protocol-agnostic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107964" y="5152522"/>
            <a:ext cx="1290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Message Types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70712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" y="55623"/>
            <a:ext cx="6705600" cy="5964177"/>
          </a:xfrm>
          <a:prstGeom prst="rect">
            <a:avLst/>
          </a:prstGeom>
          <a:ln>
            <a:solidFill>
              <a:schemeClr val="accent3">
                <a:shade val="95000"/>
                <a:satMod val="105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 anchorCtr="0"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cs typeface="Arial" charset="0"/>
              </a:rPr>
              <a:t>OADR Application Service Provider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" name="Rounded Rectangle 1"/>
          <p:cNvSpPr>
            <a:spLocks noChangeArrowheads="1"/>
          </p:cNvSpPr>
          <p:nvPr/>
        </p:nvSpPr>
        <p:spPr bwMode="auto">
          <a:xfrm>
            <a:off x="188143" y="2272742"/>
            <a:ext cx="6502660" cy="2586814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OADR Service Logic Layer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47079" y="780791"/>
            <a:ext cx="228600" cy="196851"/>
          </a:xfrm>
          <a:prstGeom prst="rect">
            <a:avLst/>
          </a:prstGeom>
          <a:ln>
            <a:solidFill>
              <a:schemeClr val="accent3">
                <a:shade val="95000"/>
                <a:satMod val="10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 anchorCtr="0"/>
          <a:lstStyle/>
          <a:p>
            <a:endParaRPr lang="en-US">
              <a:cs typeface="Arial" charset="0"/>
            </a:endParaRPr>
          </a:p>
        </p:txBody>
      </p:sp>
      <p:sp>
        <p:nvSpPr>
          <p:cNvPr id="7" name="TextBox 46"/>
          <p:cNvSpPr txBox="1">
            <a:spLocks noChangeArrowheads="1"/>
          </p:cNvSpPr>
          <p:nvPr/>
        </p:nvSpPr>
        <p:spPr bwMode="auto">
          <a:xfrm>
            <a:off x="7375679" y="715703"/>
            <a:ext cx="14163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OADR Application</a:t>
            </a:r>
          </a:p>
          <a:p>
            <a:pPr eaLnBrk="1" hangingPunct="1"/>
            <a:r>
              <a:rPr lang="en-US" sz="1200" dirty="0" smtClean="0"/>
              <a:t>Service Provider</a:t>
            </a:r>
            <a:endParaRPr lang="en-US" sz="1200" dirty="0"/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7147074" y="1206419"/>
            <a:ext cx="228600" cy="2286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" name="TextBox 60"/>
          <p:cNvSpPr txBox="1">
            <a:spLocks noChangeArrowheads="1"/>
          </p:cNvSpPr>
          <p:nvPr/>
        </p:nvSpPr>
        <p:spPr bwMode="auto">
          <a:xfrm>
            <a:off x="7375674" y="1206419"/>
            <a:ext cx="56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L</a:t>
            </a:r>
            <a:r>
              <a:rPr lang="en-US" sz="1200" dirty="0" smtClean="0"/>
              <a:t>ayer</a:t>
            </a:r>
            <a:endParaRPr lang="en-US" sz="1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147079" y="1690041"/>
            <a:ext cx="228600" cy="2238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>
              <a:solidFill>
                <a:schemeClr val="dk1"/>
              </a:solidFill>
              <a:cs typeface="Arial" charset="0"/>
            </a:endParaRPr>
          </a:p>
        </p:txBody>
      </p:sp>
      <p:sp>
        <p:nvSpPr>
          <p:cNvPr id="11" name="TextBox 60"/>
          <p:cNvSpPr txBox="1">
            <a:spLocks noChangeArrowheads="1"/>
          </p:cNvSpPr>
          <p:nvPr/>
        </p:nvSpPr>
        <p:spPr bwMode="auto">
          <a:xfrm>
            <a:off x="7375674" y="1636880"/>
            <a:ext cx="12025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Layer segment</a:t>
            </a:r>
            <a:endParaRPr lang="en-US" sz="1200" dirty="0"/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188143" y="476289"/>
            <a:ext cx="6502660" cy="1134612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OADR Service API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99340" y="2794428"/>
            <a:ext cx="1129315" cy="10945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cs typeface="Arial" charset="0"/>
              </a:rPr>
              <a:t>Transactive</a:t>
            </a:r>
            <a:endParaRPr lang="en-US" sz="1400" dirty="0" smtClean="0">
              <a:cs typeface="Arial" charset="0"/>
            </a:endParaRPr>
          </a:p>
          <a:p>
            <a:pPr algn="ctr">
              <a:defRPr/>
            </a:pPr>
            <a:r>
              <a:rPr lang="en-US" sz="1400" dirty="0" smtClean="0">
                <a:cs typeface="Arial" charset="0"/>
              </a:rPr>
              <a:t>Services</a:t>
            </a:r>
          </a:p>
          <a:p>
            <a:pPr algn="ctr">
              <a:defRPr/>
            </a:pPr>
            <a:r>
              <a:rPr lang="en-US" sz="1400" dirty="0" smtClean="0">
                <a:cs typeface="Arial" charset="0"/>
              </a:rPr>
              <a:t>Logic</a:t>
            </a:r>
            <a:endParaRPr lang="en-US" sz="1400" dirty="0">
              <a:cs typeface="Arial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99340" y="845870"/>
            <a:ext cx="1129315" cy="5946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cs typeface="Arial" charset="0"/>
              </a:rPr>
              <a:t>Transactive</a:t>
            </a:r>
            <a:endParaRPr lang="en-US" sz="1400" dirty="0" smtClean="0">
              <a:cs typeface="Arial" charset="0"/>
            </a:endParaRPr>
          </a:p>
          <a:p>
            <a:pPr algn="ctr">
              <a:defRPr/>
            </a:pPr>
            <a:r>
              <a:rPr lang="en-US" sz="1400" dirty="0" smtClean="0">
                <a:cs typeface="Arial" charset="0"/>
              </a:rPr>
              <a:t>Services</a:t>
            </a:r>
            <a:endParaRPr lang="en-US" sz="1400" dirty="0">
              <a:cs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35560" y="853809"/>
            <a:ext cx="1129315" cy="5946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cs typeface="Arial" charset="0"/>
              </a:rPr>
              <a:t>Support</a:t>
            </a:r>
          </a:p>
          <a:p>
            <a:pPr algn="ctr">
              <a:defRPr/>
            </a:pPr>
            <a:r>
              <a:rPr lang="en-US" sz="1400" dirty="0" smtClean="0">
                <a:cs typeface="Arial" charset="0"/>
              </a:rPr>
              <a:t>Services</a:t>
            </a:r>
            <a:endParaRPr lang="en-US" sz="1400" dirty="0">
              <a:cs typeface="Aria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871780" y="853809"/>
            <a:ext cx="1129315" cy="5946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cs typeface="Arial" charset="0"/>
              </a:rPr>
              <a:t>Event</a:t>
            </a:r>
          </a:p>
          <a:p>
            <a:pPr algn="ctr">
              <a:defRPr/>
            </a:pPr>
            <a:r>
              <a:rPr lang="en-US" sz="1400" dirty="0" smtClean="0">
                <a:cs typeface="Arial" charset="0"/>
              </a:rPr>
              <a:t>Services</a:t>
            </a:r>
            <a:endParaRPr lang="en-US" sz="1400" dirty="0">
              <a:cs typeface="Aria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108000" y="853809"/>
            <a:ext cx="1129315" cy="5946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cs typeface="Arial" charset="0"/>
              </a:rPr>
              <a:t>Report</a:t>
            </a:r>
          </a:p>
          <a:p>
            <a:pPr algn="ctr">
              <a:defRPr/>
            </a:pPr>
            <a:r>
              <a:rPr lang="en-US" sz="1400" dirty="0" smtClean="0">
                <a:cs typeface="Arial" charset="0"/>
              </a:rPr>
              <a:t>Services</a:t>
            </a:r>
            <a:endParaRPr lang="en-US" sz="1400" dirty="0">
              <a:cs typeface="Arial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344219" y="853809"/>
            <a:ext cx="1129315" cy="5946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cs typeface="Arial" charset="0"/>
              </a:rPr>
              <a:t>Enrollment</a:t>
            </a:r>
          </a:p>
          <a:p>
            <a:pPr algn="ctr">
              <a:defRPr/>
            </a:pPr>
            <a:r>
              <a:rPr lang="en-US" sz="1400" dirty="0" smtClean="0">
                <a:cs typeface="Arial" charset="0"/>
              </a:rPr>
              <a:t>Services</a:t>
            </a:r>
            <a:endParaRPr lang="en-US" sz="1400" dirty="0">
              <a:cs typeface="Arial" charset="0"/>
            </a:endParaRPr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188143" y="1709723"/>
            <a:ext cx="6502660" cy="46419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Service Façade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35560" y="2794428"/>
            <a:ext cx="1129315" cy="10945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cs typeface="Arial" charset="0"/>
              </a:rPr>
              <a:t>Support Services Logic</a:t>
            </a:r>
            <a:endParaRPr lang="en-US" sz="1400" dirty="0">
              <a:cs typeface="Arial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871780" y="2794428"/>
            <a:ext cx="1129315" cy="10945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cs typeface="Arial" charset="0"/>
              </a:rPr>
              <a:t>Event</a:t>
            </a:r>
          </a:p>
          <a:p>
            <a:pPr algn="ctr">
              <a:defRPr/>
            </a:pPr>
            <a:r>
              <a:rPr lang="en-US" sz="1400" dirty="0" smtClean="0">
                <a:cs typeface="Arial" charset="0"/>
              </a:rPr>
              <a:t>Services</a:t>
            </a:r>
          </a:p>
          <a:p>
            <a:pPr algn="ctr">
              <a:defRPr/>
            </a:pPr>
            <a:r>
              <a:rPr lang="en-US" sz="1400" dirty="0" smtClean="0">
                <a:cs typeface="Arial" charset="0"/>
              </a:rPr>
              <a:t>Logic</a:t>
            </a:r>
            <a:endParaRPr lang="en-US" sz="1400" dirty="0">
              <a:cs typeface="Arial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108000" y="2794428"/>
            <a:ext cx="1129315" cy="10945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cs typeface="Arial" charset="0"/>
              </a:rPr>
              <a:t>Report</a:t>
            </a:r>
          </a:p>
          <a:p>
            <a:pPr algn="ctr">
              <a:defRPr/>
            </a:pPr>
            <a:r>
              <a:rPr lang="en-US" sz="1400" dirty="0" smtClean="0">
                <a:cs typeface="Arial" charset="0"/>
              </a:rPr>
              <a:t>Services</a:t>
            </a:r>
          </a:p>
          <a:p>
            <a:pPr algn="ctr">
              <a:defRPr/>
            </a:pPr>
            <a:r>
              <a:rPr lang="en-US" sz="1400" dirty="0" smtClean="0">
                <a:cs typeface="Arial" charset="0"/>
              </a:rPr>
              <a:t>Logic</a:t>
            </a:r>
            <a:endParaRPr lang="en-US" sz="1400" dirty="0">
              <a:cs typeface="Aria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344219" y="2794428"/>
            <a:ext cx="1129315" cy="10945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cs typeface="Arial" charset="0"/>
              </a:rPr>
              <a:t>Enrollment</a:t>
            </a:r>
          </a:p>
          <a:p>
            <a:pPr algn="ctr">
              <a:defRPr/>
            </a:pPr>
            <a:r>
              <a:rPr lang="en-US" sz="1400" dirty="0" smtClean="0">
                <a:cs typeface="Arial" charset="0"/>
              </a:rPr>
              <a:t>Services</a:t>
            </a:r>
          </a:p>
          <a:p>
            <a:pPr algn="ctr">
              <a:defRPr/>
            </a:pPr>
            <a:r>
              <a:rPr lang="en-US" sz="1400" dirty="0" smtClean="0">
                <a:cs typeface="Arial" charset="0"/>
              </a:rPr>
              <a:t>Logic</a:t>
            </a:r>
            <a:endParaRPr lang="en-US" sz="1400" dirty="0">
              <a:cs typeface="Arial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99340" y="3990975"/>
            <a:ext cx="6074194" cy="654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cs typeface="Arial" charset="0"/>
              </a:rPr>
              <a:t>Common Logic</a:t>
            </a:r>
            <a:endParaRPr lang="en-US" sz="1400" dirty="0">
              <a:cs typeface="Arial" charset="0"/>
            </a:endParaRPr>
          </a:p>
        </p:txBody>
      </p:sp>
      <p:sp>
        <p:nvSpPr>
          <p:cNvPr id="25" name="Rounded Rectangle 24"/>
          <p:cNvSpPr>
            <a:spLocks noChangeArrowheads="1"/>
          </p:cNvSpPr>
          <p:nvPr/>
        </p:nvSpPr>
        <p:spPr bwMode="auto">
          <a:xfrm>
            <a:off x="3526627" y="4958377"/>
            <a:ext cx="3164176" cy="90899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Application State Access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Rounded Rectangle 25"/>
          <p:cNvSpPr>
            <a:spLocks noChangeArrowheads="1"/>
          </p:cNvSpPr>
          <p:nvPr/>
        </p:nvSpPr>
        <p:spPr bwMode="auto">
          <a:xfrm>
            <a:off x="7147079" y="2245827"/>
            <a:ext cx="228600" cy="12934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A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7147079" y="2433501"/>
            <a:ext cx="228600" cy="12934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B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8" name="TextBox 60"/>
          <p:cNvSpPr txBox="1">
            <a:spLocks noChangeArrowheads="1"/>
          </p:cNvSpPr>
          <p:nvPr/>
        </p:nvSpPr>
        <p:spPr bwMode="auto">
          <a:xfrm>
            <a:off x="7375674" y="2236667"/>
            <a:ext cx="1463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A allowed to use B</a:t>
            </a:r>
            <a:endParaRPr lang="en-US" sz="12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95529" y="55623"/>
            <a:ext cx="1996071" cy="4952502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188142" y="4958377"/>
            <a:ext cx="3247767" cy="90899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Internal Messaging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1569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2773" y="1835588"/>
            <a:ext cx="2164003" cy="607453"/>
          </a:xfrm>
          <a:prstGeom prst="rect">
            <a:avLst/>
          </a:prstGeom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OADR Application Services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2773" y="624846"/>
            <a:ext cx="2164003" cy="569223"/>
          </a:xfrm>
          <a:prstGeom prst="rect">
            <a:avLst/>
          </a:prstGeom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Administrative </a:t>
            </a:r>
          </a:p>
          <a:p>
            <a:pPr algn="ctr"/>
            <a:r>
              <a:rPr lang="en-US" sz="1600" dirty="0" smtClean="0"/>
              <a:t>Front-End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32773" y="3084560"/>
            <a:ext cx="2164003" cy="607453"/>
          </a:xfrm>
          <a:prstGeom prst="rect">
            <a:avLst/>
          </a:prstGeom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Routing Services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2773" y="4333532"/>
            <a:ext cx="2164003" cy="607453"/>
          </a:xfrm>
          <a:prstGeom prst="rect">
            <a:avLst/>
          </a:prstGeom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Transport</a:t>
            </a:r>
            <a:r>
              <a:rPr lang="en-US" sz="1600" dirty="0" smtClean="0">
                <a:solidFill>
                  <a:schemeClr val="dk1"/>
                </a:solidFill>
              </a:rPr>
              <a:t> Services</a:t>
            </a:r>
          </a:p>
          <a:p>
            <a:pPr algn="ctr"/>
            <a:r>
              <a:rPr lang="en-US" sz="1600" dirty="0" smtClean="0"/>
              <a:t>(HTTP, XMPP, AMQP)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3" idx="0"/>
          </p:cNvCxnSpPr>
          <p:nvPr/>
        </p:nvCxnSpPr>
        <p:spPr>
          <a:xfrm>
            <a:off x="1514775" y="1194069"/>
            <a:ext cx="0" cy="6415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5" idx="0"/>
          </p:cNvCxnSpPr>
          <p:nvPr/>
        </p:nvCxnSpPr>
        <p:spPr>
          <a:xfrm>
            <a:off x="1514775" y="2443041"/>
            <a:ext cx="0" cy="6415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1514775" y="3692013"/>
            <a:ext cx="0" cy="6415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14935" y="1513667"/>
            <a:ext cx="2608117" cy="369149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2773" y="5582504"/>
            <a:ext cx="2164003" cy="6074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End Nodes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19" name="Straight Arrow Connector 18"/>
          <p:cNvCxnSpPr>
            <a:stCxn id="6" idx="2"/>
            <a:endCxn id="18" idx="0"/>
          </p:cNvCxnSpPr>
          <p:nvPr/>
        </p:nvCxnSpPr>
        <p:spPr>
          <a:xfrm>
            <a:off x="1514775" y="4940985"/>
            <a:ext cx="0" cy="6415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891543" y="624846"/>
            <a:ext cx="1996071" cy="4952502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02574" y="1835587"/>
            <a:ext cx="612648" cy="31053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Monitoring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96776" y="2112653"/>
            <a:ext cx="5057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96776" y="3342374"/>
            <a:ext cx="5057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596775" y="4646501"/>
            <a:ext cx="5057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60402" y="1084531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93802" y="1084531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34" name="Elbow Connector 46"/>
          <p:cNvCxnSpPr>
            <a:cxnSpLocks noChangeShapeType="1"/>
          </p:cNvCxnSpPr>
          <p:nvPr/>
        </p:nvCxnSpPr>
        <p:spPr bwMode="auto">
          <a:xfrm flipV="1">
            <a:off x="5289002" y="1194069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triangle"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5050276" y="1308369"/>
            <a:ext cx="147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interacts with B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060402" y="1779036"/>
            <a:ext cx="762000" cy="22383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822402" y="1729481"/>
            <a:ext cx="1096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Runtime tier</a:t>
            </a:r>
            <a:endParaRPr lang="en-US" sz="1400" dirty="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060402" y="2166488"/>
            <a:ext cx="306731" cy="31666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33370" y="2154929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 boundary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060402" y="2614726"/>
            <a:ext cx="7620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 dirty="0"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2285" y="2558975"/>
            <a:ext cx="78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 scope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719937" y="1466255"/>
            <a:ext cx="109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8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Scalability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C&amp;C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0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 rot="16200000">
            <a:off x="-1504447" y="2302528"/>
            <a:ext cx="4803742" cy="6074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218" name="Rectangle 217"/>
          <p:cNvSpPr>
            <a:spLocks noChangeArrowheads="1"/>
          </p:cNvSpPr>
          <p:nvPr/>
        </p:nvSpPr>
        <p:spPr bwMode="auto">
          <a:xfrm>
            <a:off x="201883" y="55622"/>
            <a:ext cx="6698980" cy="660852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16102" y="487161"/>
            <a:ext cx="1739414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63702" y="334761"/>
            <a:ext cx="1739414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XMPP Gateway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75" name="Straight Connector 74"/>
          <p:cNvCxnSpPr>
            <a:stCxn id="122" idx="2"/>
          </p:cNvCxnSpPr>
          <p:nvPr/>
        </p:nvCxnSpPr>
        <p:spPr>
          <a:xfrm>
            <a:off x="2112332" y="417642"/>
            <a:ext cx="55137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112" idx="0"/>
          </p:cNvCxnSpPr>
          <p:nvPr/>
        </p:nvCxnSpPr>
        <p:spPr>
          <a:xfrm flipH="1">
            <a:off x="2111841" y="734850"/>
            <a:ext cx="55186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6" name="Can 185"/>
          <p:cNvSpPr/>
          <p:nvPr/>
        </p:nvSpPr>
        <p:spPr>
          <a:xfrm>
            <a:off x="3125048" y="1519944"/>
            <a:ext cx="832020" cy="73550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MSG</a:t>
            </a:r>
          </a:p>
          <a:p>
            <a:pPr algn="ctr"/>
            <a:r>
              <a:rPr lang="en-US" sz="1600" dirty="0" smtClean="0"/>
              <a:t>Store</a:t>
            </a:r>
            <a:endParaRPr lang="en-US" sz="1600" dirty="0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3402463" y="1067331"/>
            <a:ext cx="0" cy="530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81" idx="2"/>
          </p:cNvCxnSpPr>
          <p:nvPr/>
        </p:nvCxnSpPr>
        <p:spPr>
          <a:xfrm flipV="1">
            <a:off x="3685809" y="1067331"/>
            <a:ext cx="0" cy="53033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>
            <a:spLocks noChangeArrowheads="1"/>
          </p:cNvSpPr>
          <p:nvPr/>
        </p:nvSpPr>
        <p:spPr bwMode="auto">
          <a:xfrm>
            <a:off x="6995529" y="55622"/>
            <a:ext cx="1996071" cy="660852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3685809" y="1006791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3150706" y="1282453"/>
            <a:ext cx="277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243" name="Rectangle 242"/>
          <p:cNvSpPr/>
          <p:nvPr/>
        </p:nvSpPr>
        <p:spPr>
          <a:xfrm>
            <a:off x="8075612" y="5206307"/>
            <a:ext cx="7620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 dirty="0">
              <a:cs typeface="Arial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8119169" y="5455037"/>
            <a:ext cx="74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245" name="Can 244"/>
          <p:cNvSpPr/>
          <p:nvPr/>
        </p:nvSpPr>
        <p:spPr>
          <a:xfrm>
            <a:off x="7281164" y="5035327"/>
            <a:ext cx="467311" cy="41310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6" name="TextBox 245"/>
          <p:cNvSpPr txBox="1"/>
          <p:nvPr/>
        </p:nvSpPr>
        <p:spPr>
          <a:xfrm>
            <a:off x="7135552" y="5455037"/>
            <a:ext cx="867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247" name="Rectangle 246"/>
          <p:cNvSpPr/>
          <p:nvPr/>
        </p:nvSpPr>
        <p:spPr>
          <a:xfrm>
            <a:off x="7164388" y="51530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7697788" y="51530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49" name="Elbow Connector 46"/>
          <p:cNvCxnSpPr>
            <a:cxnSpLocks noChangeShapeType="1"/>
          </p:cNvCxnSpPr>
          <p:nvPr/>
        </p:nvCxnSpPr>
        <p:spPr bwMode="auto">
          <a:xfrm flipV="1">
            <a:off x="7392988" y="624846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arrow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7086470" y="751676"/>
            <a:ext cx="1618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calls B to get data</a:t>
            </a:r>
            <a:endParaRPr lang="en-US" sz="1400" dirty="0"/>
          </a:p>
        </p:txBody>
      </p:sp>
      <p:sp>
        <p:nvSpPr>
          <p:cNvPr id="251" name="Rectangle 250"/>
          <p:cNvSpPr/>
          <p:nvPr/>
        </p:nvSpPr>
        <p:spPr>
          <a:xfrm>
            <a:off x="7164388" y="1138224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7697788" y="1138224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53" name="Elbow Connector 46"/>
          <p:cNvCxnSpPr>
            <a:cxnSpLocks noChangeShapeType="1"/>
          </p:cNvCxnSpPr>
          <p:nvPr/>
        </p:nvCxnSpPr>
        <p:spPr bwMode="auto">
          <a:xfrm flipV="1">
            <a:off x="7392988" y="1247762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7086470" y="1381522"/>
            <a:ext cx="1633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calls B to put data</a:t>
            </a:r>
            <a:endParaRPr lang="en-US" sz="1400" dirty="0"/>
          </a:p>
        </p:txBody>
      </p:sp>
      <p:grpSp>
        <p:nvGrpSpPr>
          <p:cNvPr id="256" name="Group 255"/>
          <p:cNvGrpSpPr/>
          <p:nvPr/>
        </p:nvGrpSpPr>
        <p:grpSpPr>
          <a:xfrm rot="5400000">
            <a:off x="7782750" y="1636387"/>
            <a:ext cx="220878" cy="579841"/>
            <a:chOff x="5104167" y="1635893"/>
            <a:chExt cx="220878" cy="579841"/>
          </a:xfrm>
        </p:grpSpPr>
        <p:sp>
          <p:nvSpPr>
            <p:cNvPr id="257" name="Rectangle 256"/>
            <p:cNvSpPr/>
            <p:nvPr/>
          </p:nvSpPr>
          <p:spPr>
            <a:xfrm>
              <a:off x="5104167" y="1635893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5104167" y="1925322"/>
              <a:ext cx="220878" cy="1452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104167" y="2070528"/>
              <a:ext cx="220878" cy="1452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Arrow Connector 259"/>
            <p:cNvCxnSpPr/>
            <p:nvPr/>
          </p:nvCxnSpPr>
          <p:spPr>
            <a:xfrm flipV="1">
              <a:off x="5214606" y="1670998"/>
              <a:ext cx="0" cy="1997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61" name="Rectangle 260"/>
          <p:cNvSpPr/>
          <p:nvPr/>
        </p:nvSpPr>
        <p:spPr>
          <a:xfrm>
            <a:off x="7164388" y="1811827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8375834" y="181586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64" name="Straight Connector 263"/>
          <p:cNvCxnSpPr>
            <a:stCxn id="261" idx="3"/>
            <a:endCxn id="257" idx="2"/>
          </p:cNvCxnSpPr>
          <p:nvPr/>
        </p:nvCxnSpPr>
        <p:spPr>
          <a:xfrm>
            <a:off x="7392988" y="1923746"/>
            <a:ext cx="210281" cy="25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257" idx="0"/>
            <a:endCxn id="262" idx="1"/>
          </p:cNvCxnSpPr>
          <p:nvPr/>
        </p:nvCxnSpPr>
        <p:spPr>
          <a:xfrm>
            <a:off x="8183110" y="1926308"/>
            <a:ext cx="192724" cy="1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7086470" y="2109836"/>
            <a:ext cx="1329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Message queue</a:t>
            </a:r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7392988" y="2591125"/>
            <a:ext cx="98284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Diamond 271"/>
          <p:cNvSpPr/>
          <p:nvPr/>
        </p:nvSpPr>
        <p:spPr>
          <a:xfrm>
            <a:off x="7776168" y="2491711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/>
          <p:cNvSpPr txBox="1"/>
          <p:nvPr/>
        </p:nvSpPr>
        <p:spPr>
          <a:xfrm>
            <a:off x="7086470" y="2690534"/>
            <a:ext cx="1649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 connector</a:t>
            </a:r>
          </a:p>
        </p:txBody>
      </p:sp>
      <p:cxnSp>
        <p:nvCxnSpPr>
          <p:cNvPr id="282" name="Straight Connector 281"/>
          <p:cNvCxnSpPr/>
          <p:nvPr/>
        </p:nvCxnSpPr>
        <p:spPr>
          <a:xfrm flipV="1">
            <a:off x="7392988" y="3176078"/>
            <a:ext cx="98284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7793799" y="3084219"/>
            <a:ext cx="199764" cy="1997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7101576" y="325116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REST connector</a:t>
            </a:r>
          </a:p>
        </p:txBody>
      </p:sp>
      <p:sp>
        <p:nvSpPr>
          <p:cNvPr id="290" name="Rectangle 289"/>
          <p:cNvSpPr>
            <a:spLocks noChangeArrowheads="1"/>
          </p:cNvSpPr>
          <p:nvPr/>
        </p:nvSpPr>
        <p:spPr bwMode="auto">
          <a:xfrm>
            <a:off x="7164388" y="4366020"/>
            <a:ext cx="306731" cy="31666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086470" y="4682686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ystem boundary</a:t>
            </a:r>
            <a:endParaRPr lang="en-US" sz="1400" dirty="0"/>
          </a:p>
        </p:txBody>
      </p:sp>
      <p:grpSp>
        <p:nvGrpSpPr>
          <p:cNvPr id="111" name="Group 110"/>
          <p:cNvGrpSpPr/>
          <p:nvPr/>
        </p:nvGrpSpPr>
        <p:grpSpPr>
          <a:xfrm rot="5400000">
            <a:off x="1711481" y="444929"/>
            <a:ext cx="220878" cy="579841"/>
            <a:chOff x="5804918" y="1755644"/>
            <a:chExt cx="220878" cy="579841"/>
          </a:xfrm>
        </p:grpSpPr>
        <p:sp>
          <p:nvSpPr>
            <p:cNvPr id="112" name="Rectangle 111"/>
            <p:cNvSpPr/>
            <p:nvPr/>
          </p:nvSpPr>
          <p:spPr>
            <a:xfrm>
              <a:off x="5804918" y="1755644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804918" y="2045073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804918" y="2190279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flipV="1">
              <a:off x="5914660" y="1790749"/>
              <a:ext cx="0" cy="199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 rot="16200000">
            <a:off x="1711972" y="127721"/>
            <a:ext cx="220878" cy="579841"/>
            <a:chOff x="5804918" y="1755644"/>
            <a:chExt cx="220878" cy="579841"/>
          </a:xfrm>
        </p:grpSpPr>
        <p:sp>
          <p:nvSpPr>
            <p:cNvPr id="122" name="Rectangle 121"/>
            <p:cNvSpPr/>
            <p:nvPr/>
          </p:nvSpPr>
          <p:spPr>
            <a:xfrm>
              <a:off x="5804918" y="1755644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04918" y="2045073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804918" y="2190279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V="1">
              <a:off x="5914660" y="1790749"/>
              <a:ext cx="0" cy="199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2863214" y="2560250"/>
            <a:ext cx="1739414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710814" y="2407850"/>
            <a:ext cx="1739414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HTTP Gateway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132" name="Straight Connector 131"/>
          <p:cNvCxnSpPr>
            <a:stCxn id="146" idx="2"/>
          </p:cNvCxnSpPr>
          <p:nvPr/>
        </p:nvCxnSpPr>
        <p:spPr>
          <a:xfrm>
            <a:off x="2159444" y="2490731"/>
            <a:ext cx="55137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41" idx="0"/>
          </p:cNvCxnSpPr>
          <p:nvPr/>
        </p:nvCxnSpPr>
        <p:spPr>
          <a:xfrm flipH="1">
            <a:off x="2158953" y="2807939"/>
            <a:ext cx="55186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4" name="Can 133"/>
          <p:cNvSpPr/>
          <p:nvPr/>
        </p:nvSpPr>
        <p:spPr>
          <a:xfrm>
            <a:off x="3172160" y="3593033"/>
            <a:ext cx="832020" cy="73550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MSG</a:t>
            </a:r>
          </a:p>
          <a:p>
            <a:pPr algn="ctr"/>
            <a:r>
              <a:rPr lang="en-US" sz="1600" dirty="0" smtClean="0"/>
              <a:t>Store</a:t>
            </a:r>
            <a:endParaRPr lang="en-US" sz="1600" dirty="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3449575" y="3140420"/>
            <a:ext cx="0" cy="530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30" idx="2"/>
          </p:cNvCxnSpPr>
          <p:nvPr/>
        </p:nvCxnSpPr>
        <p:spPr>
          <a:xfrm flipV="1">
            <a:off x="3732921" y="3140420"/>
            <a:ext cx="0" cy="53033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732921" y="3079880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197818" y="3355542"/>
            <a:ext cx="277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endParaRPr lang="en-US" sz="1400" dirty="0"/>
          </a:p>
        </p:txBody>
      </p:sp>
      <p:grpSp>
        <p:nvGrpSpPr>
          <p:cNvPr id="140" name="Group 139"/>
          <p:cNvGrpSpPr/>
          <p:nvPr/>
        </p:nvGrpSpPr>
        <p:grpSpPr>
          <a:xfrm rot="5400000">
            <a:off x="1758593" y="2518018"/>
            <a:ext cx="220878" cy="579841"/>
            <a:chOff x="5804918" y="1755644"/>
            <a:chExt cx="220878" cy="579841"/>
          </a:xfrm>
        </p:grpSpPr>
        <p:sp>
          <p:nvSpPr>
            <p:cNvPr id="141" name="Rectangle 140"/>
            <p:cNvSpPr/>
            <p:nvPr/>
          </p:nvSpPr>
          <p:spPr>
            <a:xfrm>
              <a:off x="5804918" y="1755644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804918" y="2045073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804918" y="2190279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/>
            <p:cNvCxnSpPr/>
            <p:nvPr/>
          </p:nvCxnSpPr>
          <p:spPr>
            <a:xfrm flipV="1">
              <a:off x="5914660" y="1790749"/>
              <a:ext cx="0" cy="199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 rot="16200000">
            <a:off x="1759084" y="2200810"/>
            <a:ext cx="220878" cy="579841"/>
            <a:chOff x="5804918" y="1755644"/>
            <a:chExt cx="220878" cy="579841"/>
          </a:xfrm>
        </p:grpSpPr>
        <p:sp>
          <p:nvSpPr>
            <p:cNvPr id="146" name="Rectangle 145"/>
            <p:cNvSpPr/>
            <p:nvPr/>
          </p:nvSpPr>
          <p:spPr>
            <a:xfrm>
              <a:off x="5804918" y="1755644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804918" y="2045073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804918" y="2190279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Arrow Connector 148"/>
            <p:cNvCxnSpPr/>
            <p:nvPr/>
          </p:nvCxnSpPr>
          <p:spPr>
            <a:xfrm flipV="1">
              <a:off x="5914660" y="1790749"/>
              <a:ext cx="0" cy="199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2884481" y="4752817"/>
            <a:ext cx="1739414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732081" y="4600417"/>
            <a:ext cx="1739414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AMQP</a:t>
            </a:r>
            <a:r>
              <a:rPr lang="en-US" sz="1600" dirty="0" smtClean="0">
                <a:solidFill>
                  <a:schemeClr val="dk1"/>
                </a:solidFill>
              </a:rPr>
              <a:t> Gateway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152" name="Straight Connector 151"/>
          <p:cNvCxnSpPr>
            <a:stCxn id="166" idx="2"/>
          </p:cNvCxnSpPr>
          <p:nvPr/>
        </p:nvCxnSpPr>
        <p:spPr>
          <a:xfrm>
            <a:off x="2180711" y="4683298"/>
            <a:ext cx="55137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endCxn id="160" idx="0"/>
          </p:cNvCxnSpPr>
          <p:nvPr/>
        </p:nvCxnSpPr>
        <p:spPr>
          <a:xfrm flipH="1">
            <a:off x="2180220" y="5000506"/>
            <a:ext cx="55186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4" name="Can 153"/>
          <p:cNvSpPr/>
          <p:nvPr/>
        </p:nvSpPr>
        <p:spPr>
          <a:xfrm>
            <a:off x="3193427" y="5785600"/>
            <a:ext cx="832020" cy="73550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MSG</a:t>
            </a:r>
          </a:p>
          <a:p>
            <a:pPr algn="ctr"/>
            <a:r>
              <a:rPr lang="en-US" sz="1600" dirty="0" smtClean="0"/>
              <a:t>Store</a:t>
            </a:r>
            <a:endParaRPr lang="en-US" sz="1600" dirty="0"/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3470842" y="5332987"/>
            <a:ext cx="0" cy="530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50" idx="2"/>
          </p:cNvCxnSpPr>
          <p:nvPr/>
        </p:nvCxnSpPr>
        <p:spPr>
          <a:xfrm flipV="1">
            <a:off x="3754188" y="5332987"/>
            <a:ext cx="0" cy="53033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754188" y="5272447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219085" y="5548109"/>
            <a:ext cx="277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endParaRPr lang="en-US" sz="1400" dirty="0"/>
          </a:p>
        </p:txBody>
      </p:sp>
      <p:grpSp>
        <p:nvGrpSpPr>
          <p:cNvPr id="159" name="Group 158"/>
          <p:cNvGrpSpPr/>
          <p:nvPr/>
        </p:nvGrpSpPr>
        <p:grpSpPr>
          <a:xfrm rot="5400000">
            <a:off x="1779860" y="4710585"/>
            <a:ext cx="220878" cy="579841"/>
            <a:chOff x="5804918" y="1755644"/>
            <a:chExt cx="220878" cy="579841"/>
          </a:xfrm>
        </p:grpSpPr>
        <p:sp>
          <p:nvSpPr>
            <p:cNvPr id="160" name="Rectangle 159"/>
            <p:cNvSpPr/>
            <p:nvPr/>
          </p:nvSpPr>
          <p:spPr>
            <a:xfrm>
              <a:off x="5804918" y="1755644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804918" y="2045073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804918" y="2190279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 flipV="1">
              <a:off x="5914660" y="1790749"/>
              <a:ext cx="0" cy="199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 rot="16200000">
            <a:off x="1780351" y="4393377"/>
            <a:ext cx="220878" cy="579841"/>
            <a:chOff x="5804918" y="1755644"/>
            <a:chExt cx="220878" cy="579841"/>
          </a:xfrm>
        </p:grpSpPr>
        <p:sp>
          <p:nvSpPr>
            <p:cNvPr id="166" name="Rectangle 165"/>
            <p:cNvSpPr/>
            <p:nvPr/>
          </p:nvSpPr>
          <p:spPr>
            <a:xfrm>
              <a:off x="5804918" y="1755644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804918" y="2045073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5804918" y="2190279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 flipV="1">
              <a:off x="5914660" y="1790749"/>
              <a:ext cx="0" cy="199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ectangle 169"/>
          <p:cNvSpPr/>
          <p:nvPr/>
        </p:nvSpPr>
        <p:spPr>
          <a:xfrm rot="16200000">
            <a:off x="-1656847" y="2405346"/>
            <a:ext cx="4803742" cy="6074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Routing Services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171" name="Straight Connector 170"/>
          <p:cNvCxnSpPr>
            <a:stCxn id="115" idx="2"/>
          </p:cNvCxnSpPr>
          <p:nvPr/>
        </p:nvCxnSpPr>
        <p:spPr>
          <a:xfrm flipH="1" flipV="1">
            <a:off x="1048751" y="734152"/>
            <a:ext cx="483249" cy="6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 flipV="1">
            <a:off x="1048750" y="432609"/>
            <a:ext cx="483249" cy="6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46" idx="0"/>
          </p:cNvCxnSpPr>
          <p:nvPr/>
        </p:nvCxnSpPr>
        <p:spPr>
          <a:xfrm flipH="1">
            <a:off x="1049242" y="2490731"/>
            <a:ext cx="530361" cy="9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43" idx="2"/>
          </p:cNvCxnSpPr>
          <p:nvPr/>
        </p:nvCxnSpPr>
        <p:spPr>
          <a:xfrm flipH="1">
            <a:off x="1049242" y="2807939"/>
            <a:ext cx="529870" cy="149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6" idx="0"/>
          </p:cNvCxnSpPr>
          <p:nvPr/>
        </p:nvCxnSpPr>
        <p:spPr>
          <a:xfrm flipH="1" flipV="1">
            <a:off x="1049243" y="4672529"/>
            <a:ext cx="551627" cy="107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1049243" y="5000506"/>
            <a:ext cx="530361" cy="761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 rot="16200000">
            <a:off x="5655524" y="471834"/>
            <a:ext cx="1464607" cy="6074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VENs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 rot="16200000">
            <a:off x="5655524" y="2542233"/>
            <a:ext cx="1464607" cy="6074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VENs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 rot="16200000">
            <a:off x="5655524" y="4714620"/>
            <a:ext cx="1464607" cy="6074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VENs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 rot="16200000">
            <a:off x="5807924" y="624234"/>
            <a:ext cx="1464607" cy="6074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End Nodes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 rot="16200000">
            <a:off x="5807924" y="2694633"/>
            <a:ext cx="1464607" cy="6074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End Nodes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 rot="16200000">
            <a:off x="5807924" y="4867020"/>
            <a:ext cx="1464607" cy="6074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End Nodes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199" name="Straight Arrow Connector 198"/>
          <p:cNvCxnSpPr>
            <a:stCxn id="81" idx="3"/>
            <a:endCxn id="188" idx="0"/>
          </p:cNvCxnSpPr>
          <p:nvPr/>
        </p:nvCxnSpPr>
        <p:spPr>
          <a:xfrm flipV="1">
            <a:off x="4555516" y="775560"/>
            <a:ext cx="1528585" cy="16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30" idx="3"/>
            <a:endCxn id="189" idx="0"/>
          </p:cNvCxnSpPr>
          <p:nvPr/>
        </p:nvCxnSpPr>
        <p:spPr>
          <a:xfrm flipV="1">
            <a:off x="4602628" y="2845959"/>
            <a:ext cx="1481473" cy="43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108822" y="478857"/>
            <a:ext cx="61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XMPP</a:t>
            </a:r>
            <a:endParaRPr 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108822" y="2491711"/>
            <a:ext cx="564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</a:t>
            </a:r>
            <a:endParaRPr lang="en-US" sz="1400" dirty="0"/>
          </a:p>
        </p:txBody>
      </p:sp>
      <p:cxnSp>
        <p:nvCxnSpPr>
          <p:cNvPr id="209" name="Straight Arrow Connector 208"/>
          <p:cNvCxnSpPr>
            <a:stCxn id="150" idx="3"/>
            <a:endCxn id="190" idx="0"/>
          </p:cNvCxnSpPr>
          <p:nvPr/>
        </p:nvCxnSpPr>
        <p:spPr>
          <a:xfrm flipV="1">
            <a:off x="4623895" y="5018346"/>
            <a:ext cx="1460206" cy="245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5070075" y="4672529"/>
            <a:ext cx="655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AMQP</a:t>
            </a:r>
            <a:endParaRPr lang="en-US" sz="1400" dirty="0"/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7392988" y="3756409"/>
            <a:ext cx="98284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7111783" y="3878189"/>
            <a:ext cx="1315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Native protocol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392988" y="6252411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EIMessage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107964" y="5947858"/>
            <a:ext cx="1290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Message Types</a:t>
            </a:r>
            <a:endParaRPr lang="en-US" sz="1400" u="sng" dirty="0"/>
          </a:p>
        </p:txBody>
      </p:sp>
      <p:sp>
        <p:nvSpPr>
          <p:cNvPr id="129" name="Rectangle 128"/>
          <p:cNvSpPr/>
          <p:nvPr/>
        </p:nvSpPr>
        <p:spPr>
          <a:xfrm rot="10800000">
            <a:off x="7179127" y="6375900"/>
            <a:ext cx="220878" cy="14520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3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/>
          <p:cNvSpPr>
            <a:spLocks noChangeArrowheads="1"/>
          </p:cNvSpPr>
          <p:nvPr/>
        </p:nvSpPr>
        <p:spPr bwMode="auto">
          <a:xfrm>
            <a:off x="201883" y="55622"/>
            <a:ext cx="6698980" cy="660852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93884" y="5726289"/>
            <a:ext cx="1739414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80897" y="1263310"/>
            <a:ext cx="2164003" cy="607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OADR Application</a:t>
            </a:r>
            <a:endParaRPr lang="en-US" sz="1600" dirty="0">
              <a:solidFill>
                <a:schemeClr val="dk1"/>
              </a:solidFill>
            </a:endParaRPr>
          </a:p>
          <a:p>
            <a:pPr algn="ctr"/>
            <a:r>
              <a:rPr lang="en-US" sz="1600" dirty="0">
                <a:solidFill>
                  <a:schemeClr val="dk1"/>
                </a:solidFill>
              </a:rPr>
              <a:t>Service Provider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31042" y="2417613"/>
            <a:ext cx="1849855" cy="758780"/>
            <a:chOff x="331042" y="2417613"/>
            <a:chExt cx="1849855" cy="758780"/>
          </a:xfrm>
        </p:grpSpPr>
        <p:sp>
          <p:nvSpPr>
            <p:cNvPr id="7" name="Rectangle 6"/>
            <p:cNvSpPr/>
            <p:nvPr/>
          </p:nvSpPr>
          <p:spPr>
            <a:xfrm>
              <a:off x="331042" y="2568940"/>
              <a:ext cx="1739413" cy="6074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484" y="2417613"/>
              <a:ext cx="1739413" cy="6074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Message Dispatchers</a:t>
              </a:r>
              <a:endParaRPr lang="en-US" sz="1600" dirty="0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441484" y="5573889"/>
            <a:ext cx="1739414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Protocol </a:t>
            </a:r>
            <a:r>
              <a:rPr lang="en-US" sz="1600" dirty="0" smtClean="0">
                <a:solidFill>
                  <a:schemeClr val="dk1"/>
                </a:solidFill>
              </a:rPr>
              <a:t>Gateway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180898" y="3712831"/>
            <a:ext cx="2164003" cy="2943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Routing Data </a:t>
            </a:r>
            <a:r>
              <a:rPr lang="en-US" sz="1600" dirty="0" smtClean="0"/>
              <a:t>Mgr.</a:t>
            </a:r>
            <a:endParaRPr lang="en-US" sz="1600" dirty="0"/>
          </a:p>
        </p:txBody>
      </p:sp>
      <p:cxnSp>
        <p:nvCxnSpPr>
          <p:cNvPr id="84" name="Elbow Connector 83"/>
          <p:cNvCxnSpPr>
            <a:stCxn id="8" idx="3"/>
          </p:cNvCxnSpPr>
          <p:nvPr/>
        </p:nvCxnSpPr>
        <p:spPr>
          <a:xfrm>
            <a:off x="2180897" y="2721340"/>
            <a:ext cx="545060" cy="99149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" idx="2"/>
            <a:endCxn id="82" idx="0"/>
          </p:cNvCxnSpPr>
          <p:nvPr/>
        </p:nvCxnSpPr>
        <p:spPr>
          <a:xfrm>
            <a:off x="3262899" y="1870763"/>
            <a:ext cx="1" cy="1842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Can 101"/>
          <p:cNvSpPr/>
          <p:nvPr/>
        </p:nvSpPr>
        <p:spPr>
          <a:xfrm>
            <a:off x="5352110" y="4272618"/>
            <a:ext cx="832020" cy="735506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VEN</a:t>
            </a:r>
          </a:p>
          <a:p>
            <a:pPr algn="ctr"/>
            <a:r>
              <a:rPr lang="en-US" sz="1600" dirty="0"/>
              <a:t>DB</a:t>
            </a:r>
          </a:p>
        </p:txBody>
      </p:sp>
      <p:sp>
        <p:nvSpPr>
          <p:cNvPr id="103" name="Can 102"/>
          <p:cNvSpPr/>
          <p:nvPr/>
        </p:nvSpPr>
        <p:spPr>
          <a:xfrm>
            <a:off x="4344901" y="4272618"/>
            <a:ext cx="832020" cy="735506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GW</a:t>
            </a:r>
            <a:endParaRPr lang="en-US" sz="1600" dirty="0"/>
          </a:p>
          <a:p>
            <a:pPr algn="ctr"/>
            <a:r>
              <a:rPr lang="en-US" sz="1600" dirty="0"/>
              <a:t>DB</a:t>
            </a:r>
          </a:p>
        </p:txBody>
      </p:sp>
      <p:cxnSp>
        <p:nvCxnSpPr>
          <p:cNvPr id="107" name="Elbow Connector 106"/>
          <p:cNvCxnSpPr>
            <a:stCxn id="103" idx="1"/>
            <a:endCxn id="82" idx="2"/>
          </p:cNvCxnSpPr>
          <p:nvPr/>
        </p:nvCxnSpPr>
        <p:spPr>
          <a:xfrm rot="16200000" flipV="1">
            <a:off x="3879212" y="3390918"/>
            <a:ext cx="265389" cy="14980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2" idx="1"/>
            <a:endCxn id="114" idx="2"/>
          </p:cNvCxnSpPr>
          <p:nvPr/>
        </p:nvCxnSpPr>
        <p:spPr>
          <a:xfrm rot="16200000" flipV="1">
            <a:off x="5242182" y="3746680"/>
            <a:ext cx="44668" cy="1007208"/>
          </a:xfrm>
          <a:prstGeom prst="bentConnector3">
            <a:avLst>
              <a:gd name="adj1" fmla="val 2706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Diamond 113"/>
          <p:cNvSpPr/>
          <p:nvPr/>
        </p:nvSpPr>
        <p:spPr>
          <a:xfrm>
            <a:off x="4643399" y="4029127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 rot="16200000">
            <a:off x="4718492" y="810370"/>
            <a:ext cx="1819032" cy="301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App. State Mgr.</a:t>
            </a:r>
            <a:endParaRPr lang="en-US" sz="1600" dirty="0"/>
          </a:p>
        </p:txBody>
      </p:sp>
      <p:sp>
        <p:nvSpPr>
          <p:cNvPr id="117" name="Can 116"/>
          <p:cNvSpPr/>
          <p:nvPr/>
        </p:nvSpPr>
        <p:spPr>
          <a:xfrm>
            <a:off x="5980754" y="1135256"/>
            <a:ext cx="832020" cy="73550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</a:t>
            </a:r>
          </a:p>
          <a:p>
            <a:pPr algn="ctr"/>
            <a:r>
              <a:rPr lang="en-US" sz="1600" dirty="0"/>
              <a:t>DB</a:t>
            </a:r>
          </a:p>
        </p:txBody>
      </p:sp>
      <p:cxnSp>
        <p:nvCxnSpPr>
          <p:cNvPr id="129" name="Elbow Connector 128"/>
          <p:cNvCxnSpPr>
            <a:stCxn id="117" idx="1"/>
            <a:endCxn id="116" idx="2"/>
          </p:cNvCxnSpPr>
          <p:nvPr/>
        </p:nvCxnSpPr>
        <p:spPr>
          <a:xfrm rot="16200000" flipV="1">
            <a:off x="6000819" y="739311"/>
            <a:ext cx="174010" cy="617880"/>
          </a:xfrm>
          <a:prstGeom prst="bentConnector4">
            <a:avLst>
              <a:gd name="adj1" fmla="val 101026"/>
              <a:gd name="adj2" fmla="val 630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16" idx="0"/>
          </p:cNvCxnSpPr>
          <p:nvPr/>
        </p:nvCxnSpPr>
        <p:spPr>
          <a:xfrm rot="10800000" flipV="1">
            <a:off x="4028718" y="961245"/>
            <a:ext cx="1448414" cy="306393"/>
          </a:xfrm>
          <a:prstGeom prst="bentConnector3">
            <a:avLst>
              <a:gd name="adj1" fmla="val 100641"/>
            </a:avLst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Diamond 160"/>
          <p:cNvSpPr/>
          <p:nvPr/>
        </p:nvSpPr>
        <p:spPr>
          <a:xfrm>
            <a:off x="6279252" y="861831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86" name="Can 185"/>
          <p:cNvSpPr/>
          <p:nvPr/>
        </p:nvSpPr>
        <p:spPr>
          <a:xfrm>
            <a:off x="3043432" y="5687884"/>
            <a:ext cx="832020" cy="73550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MSG</a:t>
            </a:r>
          </a:p>
          <a:p>
            <a:pPr algn="ctr"/>
            <a:r>
              <a:rPr lang="en-US" sz="1600" dirty="0" smtClean="0"/>
              <a:t>Store</a:t>
            </a:r>
            <a:endParaRPr lang="en-US" sz="1600" dirty="0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2333298" y="5906887"/>
            <a:ext cx="7101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>
            <a:off x="2315168" y="6154059"/>
            <a:ext cx="7282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>
            <a:spLocks noChangeArrowheads="1"/>
          </p:cNvSpPr>
          <p:nvPr/>
        </p:nvSpPr>
        <p:spPr bwMode="auto">
          <a:xfrm>
            <a:off x="6995529" y="55623"/>
            <a:ext cx="1996071" cy="4952502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cxnSp>
        <p:nvCxnSpPr>
          <p:cNvPr id="207" name="Elbow Connector 206"/>
          <p:cNvCxnSpPr/>
          <p:nvPr/>
        </p:nvCxnSpPr>
        <p:spPr>
          <a:xfrm rot="5400000">
            <a:off x="1543041" y="4390973"/>
            <a:ext cx="1544763" cy="821072"/>
          </a:xfrm>
          <a:prstGeom prst="bentConnector3">
            <a:avLst>
              <a:gd name="adj1" fmla="val 65593"/>
            </a:avLst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Can 226"/>
          <p:cNvSpPr/>
          <p:nvPr/>
        </p:nvSpPr>
        <p:spPr>
          <a:xfrm>
            <a:off x="3262901" y="4272619"/>
            <a:ext cx="832020" cy="735506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AUTH</a:t>
            </a:r>
            <a:endParaRPr lang="en-US" sz="1600" dirty="0"/>
          </a:p>
          <a:p>
            <a:pPr algn="ctr"/>
            <a:r>
              <a:rPr lang="en-US" sz="1600" dirty="0"/>
              <a:t>DB</a:t>
            </a:r>
          </a:p>
        </p:txBody>
      </p:sp>
      <p:cxnSp>
        <p:nvCxnSpPr>
          <p:cNvPr id="228" name="Straight Connector 227"/>
          <p:cNvCxnSpPr>
            <a:endCxn id="227" idx="1"/>
          </p:cNvCxnSpPr>
          <p:nvPr/>
        </p:nvCxnSpPr>
        <p:spPr>
          <a:xfrm>
            <a:off x="3678911" y="4072039"/>
            <a:ext cx="0" cy="20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Diamond 232"/>
          <p:cNvSpPr/>
          <p:nvPr/>
        </p:nvSpPr>
        <p:spPr>
          <a:xfrm>
            <a:off x="3564816" y="4029127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262899" y="3405054"/>
            <a:ext cx="277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235" name="TextBox 234"/>
          <p:cNvSpPr txBox="1"/>
          <p:nvPr/>
        </p:nvSpPr>
        <p:spPr>
          <a:xfrm>
            <a:off x="2192223" y="2721340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237" name="Diamond 236"/>
          <p:cNvSpPr/>
          <p:nvPr/>
        </p:nvSpPr>
        <p:spPr>
          <a:xfrm>
            <a:off x="5646852" y="4029126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928741" y="5266112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2333297" y="6154059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2771951" y="5593193"/>
            <a:ext cx="277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243" name="Rectangle 242"/>
          <p:cNvSpPr/>
          <p:nvPr/>
        </p:nvSpPr>
        <p:spPr>
          <a:xfrm>
            <a:off x="8075612" y="4423799"/>
            <a:ext cx="7620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 dirty="0">
              <a:cs typeface="Arial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8119169" y="4672529"/>
            <a:ext cx="74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245" name="Can 244"/>
          <p:cNvSpPr/>
          <p:nvPr/>
        </p:nvSpPr>
        <p:spPr>
          <a:xfrm>
            <a:off x="7281164" y="4252819"/>
            <a:ext cx="467311" cy="41310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6" name="TextBox 245"/>
          <p:cNvSpPr txBox="1"/>
          <p:nvPr/>
        </p:nvSpPr>
        <p:spPr>
          <a:xfrm>
            <a:off x="7135552" y="4672529"/>
            <a:ext cx="867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247" name="Rectangle 246"/>
          <p:cNvSpPr/>
          <p:nvPr/>
        </p:nvSpPr>
        <p:spPr>
          <a:xfrm>
            <a:off x="7164388" y="51530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7697788" y="51530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49" name="Elbow Connector 46"/>
          <p:cNvCxnSpPr>
            <a:cxnSpLocks noChangeShapeType="1"/>
          </p:cNvCxnSpPr>
          <p:nvPr/>
        </p:nvCxnSpPr>
        <p:spPr bwMode="auto">
          <a:xfrm flipV="1">
            <a:off x="7392988" y="624846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arrow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7086470" y="751676"/>
            <a:ext cx="1618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calls B to get data</a:t>
            </a:r>
            <a:endParaRPr lang="en-US" sz="1400" dirty="0"/>
          </a:p>
        </p:txBody>
      </p:sp>
      <p:sp>
        <p:nvSpPr>
          <p:cNvPr id="251" name="Rectangle 250"/>
          <p:cNvSpPr/>
          <p:nvPr/>
        </p:nvSpPr>
        <p:spPr>
          <a:xfrm>
            <a:off x="7164388" y="1138224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7697788" y="1138224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53" name="Elbow Connector 46"/>
          <p:cNvCxnSpPr>
            <a:cxnSpLocks noChangeShapeType="1"/>
          </p:cNvCxnSpPr>
          <p:nvPr/>
        </p:nvCxnSpPr>
        <p:spPr bwMode="auto">
          <a:xfrm flipV="1">
            <a:off x="7392988" y="1247762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7086470" y="1381522"/>
            <a:ext cx="1633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calls B to put data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4058570" y="961246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grpSp>
        <p:nvGrpSpPr>
          <p:cNvPr id="256" name="Group 255"/>
          <p:cNvGrpSpPr/>
          <p:nvPr/>
        </p:nvGrpSpPr>
        <p:grpSpPr>
          <a:xfrm rot="5400000">
            <a:off x="7782750" y="1636387"/>
            <a:ext cx="220878" cy="579841"/>
            <a:chOff x="5104167" y="1635893"/>
            <a:chExt cx="220878" cy="579841"/>
          </a:xfrm>
        </p:grpSpPr>
        <p:sp>
          <p:nvSpPr>
            <p:cNvPr id="257" name="Rectangle 256"/>
            <p:cNvSpPr/>
            <p:nvPr/>
          </p:nvSpPr>
          <p:spPr>
            <a:xfrm>
              <a:off x="5104167" y="1635893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5104167" y="1925322"/>
              <a:ext cx="220878" cy="1452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104167" y="2070528"/>
              <a:ext cx="220878" cy="1452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Arrow Connector 259"/>
            <p:cNvCxnSpPr/>
            <p:nvPr/>
          </p:nvCxnSpPr>
          <p:spPr>
            <a:xfrm flipV="1">
              <a:off x="5214606" y="1670998"/>
              <a:ext cx="0" cy="1997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61" name="Rectangle 260"/>
          <p:cNvSpPr/>
          <p:nvPr/>
        </p:nvSpPr>
        <p:spPr>
          <a:xfrm>
            <a:off x="7164388" y="1811827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8375834" y="181586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64" name="Straight Connector 263"/>
          <p:cNvCxnSpPr>
            <a:stCxn id="261" idx="3"/>
            <a:endCxn id="257" idx="2"/>
          </p:cNvCxnSpPr>
          <p:nvPr/>
        </p:nvCxnSpPr>
        <p:spPr>
          <a:xfrm>
            <a:off x="7392988" y="1923746"/>
            <a:ext cx="210281" cy="25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257" idx="0"/>
            <a:endCxn id="262" idx="1"/>
          </p:cNvCxnSpPr>
          <p:nvPr/>
        </p:nvCxnSpPr>
        <p:spPr>
          <a:xfrm>
            <a:off x="8183110" y="1926308"/>
            <a:ext cx="192724" cy="1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7086470" y="2109836"/>
            <a:ext cx="1329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Message queue</a:t>
            </a:r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7392988" y="2591125"/>
            <a:ext cx="98284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Diamond 271"/>
          <p:cNvSpPr/>
          <p:nvPr/>
        </p:nvSpPr>
        <p:spPr>
          <a:xfrm>
            <a:off x="7776168" y="2491711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/>
          <p:cNvSpPr txBox="1"/>
          <p:nvPr/>
        </p:nvSpPr>
        <p:spPr>
          <a:xfrm>
            <a:off x="7086470" y="2690534"/>
            <a:ext cx="1649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 connector</a:t>
            </a:r>
          </a:p>
        </p:txBody>
      </p:sp>
      <p:cxnSp>
        <p:nvCxnSpPr>
          <p:cNvPr id="282" name="Straight Connector 281"/>
          <p:cNvCxnSpPr/>
          <p:nvPr/>
        </p:nvCxnSpPr>
        <p:spPr>
          <a:xfrm flipV="1">
            <a:off x="7392988" y="3176078"/>
            <a:ext cx="98284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7793799" y="3084219"/>
            <a:ext cx="199764" cy="1997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7101576" y="325116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REST connector</a:t>
            </a:r>
          </a:p>
        </p:txBody>
      </p:sp>
      <p:sp>
        <p:nvSpPr>
          <p:cNvPr id="287" name="Rectangle 286"/>
          <p:cNvSpPr>
            <a:spLocks noChangeArrowheads="1"/>
          </p:cNvSpPr>
          <p:nvPr/>
        </p:nvSpPr>
        <p:spPr bwMode="auto">
          <a:xfrm>
            <a:off x="201884" y="55623"/>
            <a:ext cx="3477028" cy="11345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-1" y="0"/>
            <a:ext cx="3678911" cy="1190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41483" y="153933"/>
            <a:ext cx="1739413" cy="9001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Administrative</a:t>
            </a:r>
          </a:p>
          <a:p>
            <a:pPr algn="ctr"/>
            <a:r>
              <a:rPr lang="en-US" sz="1600" dirty="0" smtClean="0"/>
              <a:t>Front-End</a:t>
            </a:r>
            <a:endParaRPr lang="en-US" sz="1600" dirty="0"/>
          </a:p>
        </p:txBody>
      </p:sp>
      <p:cxnSp>
        <p:nvCxnSpPr>
          <p:cNvPr id="121" name="Elbow Connector 120"/>
          <p:cNvCxnSpPr>
            <a:stCxn id="119" idx="3"/>
            <a:endCxn id="6" idx="0"/>
          </p:cNvCxnSpPr>
          <p:nvPr/>
        </p:nvCxnSpPr>
        <p:spPr>
          <a:xfrm>
            <a:off x="2180896" y="604015"/>
            <a:ext cx="1082003" cy="6592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3178962" y="543675"/>
            <a:ext cx="167878" cy="1678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90" name="Rectangle 289"/>
          <p:cNvSpPr>
            <a:spLocks noChangeArrowheads="1"/>
          </p:cNvSpPr>
          <p:nvPr/>
        </p:nvSpPr>
        <p:spPr bwMode="auto">
          <a:xfrm>
            <a:off x="7164388" y="3583512"/>
            <a:ext cx="306731" cy="31666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086470" y="3900178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ystem boundary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344901" y="5700712"/>
            <a:ext cx="186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one gateway</a:t>
            </a:r>
          </a:p>
          <a:p>
            <a:r>
              <a:rPr lang="en-US" dirty="0"/>
              <a:t>s</a:t>
            </a:r>
            <a:r>
              <a:rPr lang="en-US" dirty="0" smtClean="0"/>
              <a:t>hown …</a:t>
            </a:r>
            <a:endParaRPr lang="en-US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4344900" y="2417613"/>
            <a:ext cx="1876916" cy="758780"/>
            <a:chOff x="2775325" y="2418686"/>
            <a:chExt cx="1876916" cy="758780"/>
          </a:xfrm>
        </p:grpSpPr>
        <p:sp>
          <p:nvSpPr>
            <p:cNvPr id="127" name="Rectangle 126"/>
            <p:cNvSpPr/>
            <p:nvPr/>
          </p:nvSpPr>
          <p:spPr>
            <a:xfrm>
              <a:off x="2912828" y="2570013"/>
              <a:ext cx="1739413" cy="6074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775325" y="2418686"/>
              <a:ext cx="1739413" cy="6074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Message</a:t>
              </a:r>
            </a:p>
            <a:p>
              <a:pPr algn="ctr"/>
              <a:r>
                <a:rPr lang="en-US" sz="1600" dirty="0" smtClean="0"/>
                <a:t>Receivers</a:t>
              </a:r>
              <a:endParaRPr lang="en-US" sz="1600" dirty="0"/>
            </a:p>
          </p:txBody>
        </p:sp>
      </p:grpSp>
      <p:cxnSp>
        <p:nvCxnSpPr>
          <p:cNvPr id="131" name="Elbow Connector 130"/>
          <p:cNvCxnSpPr/>
          <p:nvPr/>
        </p:nvCxnSpPr>
        <p:spPr>
          <a:xfrm flipH="1">
            <a:off x="3799841" y="2702663"/>
            <a:ext cx="545060" cy="99149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023693" y="2717289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509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/>
          <p:cNvSpPr>
            <a:spLocks noChangeArrowheads="1"/>
          </p:cNvSpPr>
          <p:nvPr/>
        </p:nvSpPr>
        <p:spPr bwMode="auto">
          <a:xfrm>
            <a:off x="201883" y="55622"/>
            <a:ext cx="6698980" cy="660852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93884" y="5726289"/>
            <a:ext cx="1739414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61" name="Straight Connector 60"/>
          <p:cNvCxnSpPr>
            <a:stCxn id="58" idx="2"/>
            <a:endCxn id="8" idx="2"/>
          </p:cNvCxnSpPr>
          <p:nvPr/>
        </p:nvCxnSpPr>
        <p:spPr>
          <a:xfrm flipH="1" flipV="1">
            <a:off x="1311191" y="3025066"/>
            <a:ext cx="1394" cy="128960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80897" y="1263310"/>
            <a:ext cx="2164003" cy="607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OADR Application</a:t>
            </a:r>
            <a:endParaRPr lang="en-US" sz="1600" dirty="0">
              <a:solidFill>
                <a:schemeClr val="dk1"/>
              </a:solidFill>
            </a:endParaRPr>
          </a:p>
          <a:p>
            <a:pPr algn="ctr"/>
            <a:r>
              <a:rPr lang="en-US" sz="1600" dirty="0">
                <a:solidFill>
                  <a:schemeClr val="dk1"/>
                </a:solidFill>
              </a:rPr>
              <a:t>Service Provider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31042" y="2417613"/>
            <a:ext cx="1849855" cy="758780"/>
            <a:chOff x="331042" y="2417613"/>
            <a:chExt cx="1849855" cy="758780"/>
          </a:xfrm>
        </p:grpSpPr>
        <p:sp>
          <p:nvSpPr>
            <p:cNvPr id="7" name="Rectangle 6"/>
            <p:cNvSpPr/>
            <p:nvPr/>
          </p:nvSpPr>
          <p:spPr>
            <a:xfrm>
              <a:off x="331042" y="2568940"/>
              <a:ext cx="1739413" cy="6074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484" y="2417613"/>
              <a:ext cx="1739413" cy="6074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Message Dispatchers</a:t>
              </a:r>
              <a:endParaRPr lang="en-US" sz="1600" dirty="0"/>
            </a:p>
          </p:txBody>
        </p:sp>
      </p:grpSp>
      <p:cxnSp>
        <p:nvCxnSpPr>
          <p:cNvPr id="29" name="Elbow Connector 28"/>
          <p:cNvCxnSpPr>
            <a:stCxn id="6" idx="1"/>
            <a:endCxn id="20" idx="2"/>
          </p:cNvCxnSpPr>
          <p:nvPr/>
        </p:nvCxnSpPr>
        <p:spPr>
          <a:xfrm rot="10800000" flipV="1">
            <a:off x="1311191" y="1567037"/>
            <a:ext cx="869707" cy="68856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0"/>
            <a:endCxn id="8" idx="0"/>
          </p:cNvCxnSpPr>
          <p:nvPr/>
        </p:nvCxnSpPr>
        <p:spPr>
          <a:xfrm>
            <a:off x="1311190" y="2215734"/>
            <a:ext cx="1" cy="20187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 rot="10800000">
            <a:off x="1200751" y="1635893"/>
            <a:ext cx="220878" cy="579841"/>
            <a:chOff x="5804918" y="1755644"/>
            <a:chExt cx="220878" cy="579841"/>
          </a:xfrm>
        </p:grpSpPr>
        <p:sp>
          <p:nvSpPr>
            <p:cNvPr id="20" name="Rectangle 19"/>
            <p:cNvSpPr/>
            <p:nvPr/>
          </p:nvSpPr>
          <p:spPr>
            <a:xfrm>
              <a:off x="5804918" y="1755644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04918" y="2045073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04918" y="2190279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914660" y="1790749"/>
              <a:ext cx="0" cy="199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441484" y="5573889"/>
            <a:ext cx="1739414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Protocol </a:t>
            </a:r>
            <a:r>
              <a:rPr lang="en-US" sz="1600" dirty="0" smtClean="0">
                <a:solidFill>
                  <a:schemeClr val="dk1"/>
                </a:solidFill>
              </a:rPr>
              <a:t>Gateway</a:t>
            </a:r>
            <a:endParaRPr lang="en-US" sz="1600" dirty="0">
              <a:solidFill>
                <a:schemeClr val="dk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 rot="10800000">
            <a:off x="1202146" y="4314673"/>
            <a:ext cx="220878" cy="579841"/>
            <a:chOff x="5804918" y="1755644"/>
            <a:chExt cx="220878" cy="579841"/>
          </a:xfrm>
        </p:grpSpPr>
        <p:sp>
          <p:nvSpPr>
            <p:cNvPr id="56" name="Rectangle 55"/>
            <p:cNvSpPr/>
            <p:nvPr/>
          </p:nvSpPr>
          <p:spPr>
            <a:xfrm>
              <a:off x="5804918" y="1755644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804918" y="2045073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804918" y="2190279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5914660" y="1790749"/>
              <a:ext cx="0" cy="199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/>
          <p:cNvCxnSpPr>
            <a:stCxn id="54" idx="0"/>
            <a:endCxn id="56" idx="0"/>
          </p:cNvCxnSpPr>
          <p:nvPr/>
        </p:nvCxnSpPr>
        <p:spPr>
          <a:xfrm flipV="1">
            <a:off x="1311191" y="4894514"/>
            <a:ext cx="1394" cy="6793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180898" y="3712831"/>
            <a:ext cx="2164003" cy="2943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Routing Data </a:t>
            </a:r>
            <a:r>
              <a:rPr lang="en-US" sz="1600" dirty="0" smtClean="0"/>
              <a:t>Mgr.</a:t>
            </a:r>
            <a:endParaRPr lang="en-US" sz="1600" dirty="0"/>
          </a:p>
        </p:txBody>
      </p:sp>
      <p:cxnSp>
        <p:nvCxnSpPr>
          <p:cNvPr id="84" name="Elbow Connector 83"/>
          <p:cNvCxnSpPr>
            <a:stCxn id="8" idx="3"/>
          </p:cNvCxnSpPr>
          <p:nvPr/>
        </p:nvCxnSpPr>
        <p:spPr>
          <a:xfrm>
            <a:off x="2180897" y="2721340"/>
            <a:ext cx="545060" cy="99149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Can 101"/>
          <p:cNvSpPr/>
          <p:nvPr/>
        </p:nvSpPr>
        <p:spPr>
          <a:xfrm>
            <a:off x="5352110" y="4272618"/>
            <a:ext cx="832020" cy="735506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VEN</a:t>
            </a:r>
          </a:p>
          <a:p>
            <a:pPr algn="ctr"/>
            <a:r>
              <a:rPr lang="en-US" sz="1600" dirty="0"/>
              <a:t>DB</a:t>
            </a:r>
          </a:p>
        </p:txBody>
      </p:sp>
      <p:sp>
        <p:nvSpPr>
          <p:cNvPr id="103" name="Can 102"/>
          <p:cNvSpPr/>
          <p:nvPr/>
        </p:nvSpPr>
        <p:spPr>
          <a:xfrm>
            <a:off x="4344901" y="4272618"/>
            <a:ext cx="832020" cy="735506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GW</a:t>
            </a:r>
            <a:endParaRPr lang="en-US" sz="1600" dirty="0"/>
          </a:p>
          <a:p>
            <a:pPr algn="ctr"/>
            <a:r>
              <a:rPr lang="en-US" sz="1600" dirty="0"/>
              <a:t>DB</a:t>
            </a:r>
          </a:p>
        </p:txBody>
      </p:sp>
      <p:cxnSp>
        <p:nvCxnSpPr>
          <p:cNvPr id="107" name="Elbow Connector 106"/>
          <p:cNvCxnSpPr>
            <a:stCxn id="103" idx="1"/>
            <a:endCxn id="82" idx="2"/>
          </p:cNvCxnSpPr>
          <p:nvPr/>
        </p:nvCxnSpPr>
        <p:spPr>
          <a:xfrm rot="16200000" flipV="1">
            <a:off x="3879212" y="3390918"/>
            <a:ext cx="265389" cy="14980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2" idx="1"/>
            <a:endCxn id="114" idx="2"/>
          </p:cNvCxnSpPr>
          <p:nvPr/>
        </p:nvCxnSpPr>
        <p:spPr>
          <a:xfrm rot="16200000" flipV="1">
            <a:off x="5242182" y="3746680"/>
            <a:ext cx="44668" cy="1007208"/>
          </a:xfrm>
          <a:prstGeom prst="bentConnector3">
            <a:avLst>
              <a:gd name="adj1" fmla="val 2706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Diamond 113"/>
          <p:cNvSpPr/>
          <p:nvPr/>
        </p:nvSpPr>
        <p:spPr>
          <a:xfrm>
            <a:off x="4643399" y="4029127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 rot="16200000">
            <a:off x="4718492" y="810370"/>
            <a:ext cx="1819032" cy="301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App. State Mgr.</a:t>
            </a:r>
            <a:endParaRPr lang="en-US" sz="1600" dirty="0"/>
          </a:p>
        </p:txBody>
      </p:sp>
      <p:sp>
        <p:nvSpPr>
          <p:cNvPr id="117" name="Can 116"/>
          <p:cNvSpPr/>
          <p:nvPr/>
        </p:nvSpPr>
        <p:spPr>
          <a:xfrm>
            <a:off x="5980754" y="1135256"/>
            <a:ext cx="832020" cy="73550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</a:t>
            </a:r>
          </a:p>
          <a:p>
            <a:pPr algn="ctr"/>
            <a:r>
              <a:rPr lang="en-US" sz="1600" dirty="0"/>
              <a:t>DB</a:t>
            </a:r>
          </a:p>
        </p:txBody>
      </p:sp>
      <p:cxnSp>
        <p:nvCxnSpPr>
          <p:cNvPr id="129" name="Elbow Connector 128"/>
          <p:cNvCxnSpPr>
            <a:stCxn id="117" idx="1"/>
            <a:endCxn id="116" idx="2"/>
          </p:cNvCxnSpPr>
          <p:nvPr/>
        </p:nvCxnSpPr>
        <p:spPr>
          <a:xfrm rot="16200000" flipV="1">
            <a:off x="6000819" y="739311"/>
            <a:ext cx="174010" cy="617880"/>
          </a:xfrm>
          <a:prstGeom prst="bentConnector4">
            <a:avLst>
              <a:gd name="adj1" fmla="val 101026"/>
              <a:gd name="adj2" fmla="val 630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16" idx="0"/>
          </p:cNvCxnSpPr>
          <p:nvPr/>
        </p:nvCxnSpPr>
        <p:spPr>
          <a:xfrm rot="10800000" flipV="1">
            <a:off x="4028718" y="961245"/>
            <a:ext cx="1448414" cy="306393"/>
          </a:xfrm>
          <a:prstGeom prst="bentConnector3">
            <a:avLst>
              <a:gd name="adj1" fmla="val 100641"/>
            </a:avLst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Diamond 160"/>
          <p:cNvSpPr/>
          <p:nvPr/>
        </p:nvSpPr>
        <p:spPr>
          <a:xfrm>
            <a:off x="6279252" y="861831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86" name="Can 185"/>
          <p:cNvSpPr/>
          <p:nvPr/>
        </p:nvSpPr>
        <p:spPr>
          <a:xfrm>
            <a:off x="3043432" y="5687884"/>
            <a:ext cx="832020" cy="73550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MSG</a:t>
            </a:r>
          </a:p>
          <a:p>
            <a:pPr algn="ctr"/>
            <a:r>
              <a:rPr lang="en-US" sz="1600" dirty="0" smtClean="0"/>
              <a:t>Store</a:t>
            </a:r>
            <a:endParaRPr lang="en-US" sz="1600" dirty="0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2333298" y="5906887"/>
            <a:ext cx="7101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>
            <a:off x="2315168" y="6154059"/>
            <a:ext cx="7282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>
            <a:spLocks noChangeArrowheads="1"/>
          </p:cNvSpPr>
          <p:nvPr/>
        </p:nvSpPr>
        <p:spPr bwMode="auto">
          <a:xfrm>
            <a:off x="6995529" y="55623"/>
            <a:ext cx="1996071" cy="6608526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cxnSp>
        <p:nvCxnSpPr>
          <p:cNvPr id="207" name="Elbow Connector 206"/>
          <p:cNvCxnSpPr/>
          <p:nvPr/>
        </p:nvCxnSpPr>
        <p:spPr>
          <a:xfrm rot="5400000">
            <a:off x="1543041" y="4390973"/>
            <a:ext cx="1544763" cy="821072"/>
          </a:xfrm>
          <a:prstGeom prst="bentConnector3">
            <a:avLst>
              <a:gd name="adj1" fmla="val 65593"/>
            </a:avLst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Can 226"/>
          <p:cNvSpPr/>
          <p:nvPr/>
        </p:nvSpPr>
        <p:spPr>
          <a:xfrm>
            <a:off x="3262901" y="4272619"/>
            <a:ext cx="832020" cy="735506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AUTH</a:t>
            </a:r>
            <a:endParaRPr lang="en-US" sz="1600" dirty="0"/>
          </a:p>
          <a:p>
            <a:pPr algn="ctr"/>
            <a:r>
              <a:rPr lang="en-US" sz="1600" dirty="0"/>
              <a:t>DB</a:t>
            </a:r>
          </a:p>
        </p:txBody>
      </p:sp>
      <p:cxnSp>
        <p:nvCxnSpPr>
          <p:cNvPr id="228" name="Straight Connector 227"/>
          <p:cNvCxnSpPr>
            <a:endCxn id="227" idx="1"/>
          </p:cNvCxnSpPr>
          <p:nvPr/>
        </p:nvCxnSpPr>
        <p:spPr>
          <a:xfrm>
            <a:off x="3678911" y="4072039"/>
            <a:ext cx="0" cy="20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Diamond 232"/>
          <p:cNvSpPr/>
          <p:nvPr/>
        </p:nvSpPr>
        <p:spPr>
          <a:xfrm>
            <a:off x="3564816" y="4029127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192223" y="2721340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237" name="Diamond 236"/>
          <p:cNvSpPr/>
          <p:nvPr/>
        </p:nvSpPr>
        <p:spPr>
          <a:xfrm>
            <a:off x="5646852" y="4029126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928741" y="5266112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2333297" y="6154059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2771951" y="5593193"/>
            <a:ext cx="277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243" name="Rectangle 242"/>
          <p:cNvSpPr/>
          <p:nvPr/>
        </p:nvSpPr>
        <p:spPr>
          <a:xfrm>
            <a:off x="8075612" y="4423799"/>
            <a:ext cx="7620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 dirty="0">
              <a:cs typeface="Arial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8119169" y="4672529"/>
            <a:ext cx="74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245" name="Can 244"/>
          <p:cNvSpPr/>
          <p:nvPr/>
        </p:nvSpPr>
        <p:spPr>
          <a:xfrm>
            <a:off x="7281164" y="4252819"/>
            <a:ext cx="467311" cy="41310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6" name="TextBox 245"/>
          <p:cNvSpPr txBox="1"/>
          <p:nvPr/>
        </p:nvSpPr>
        <p:spPr>
          <a:xfrm>
            <a:off x="7135552" y="4672529"/>
            <a:ext cx="867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247" name="Rectangle 246"/>
          <p:cNvSpPr/>
          <p:nvPr/>
        </p:nvSpPr>
        <p:spPr>
          <a:xfrm>
            <a:off x="7164388" y="51530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7697788" y="51530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49" name="Elbow Connector 46"/>
          <p:cNvCxnSpPr>
            <a:cxnSpLocks noChangeShapeType="1"/>
          </p:cNvCxnSpPr>
          <p:nvPr/>
        </p:nvCxnSpPr>
        <p:spPr bwMode="auto">
          <a:xfrm flipV="1">
            <a:off x="7392988" y="624846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arrow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7086470" y="751676"/>
            <a:ext cx="1618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calls B to get data</a:t>
            </a:r>
            <a:endParaRPr lang="en-US" sz="1400" dirty="0"/>
          </a:p>
        </p:txBody>
      </p:sp>
      <p:sp>
        <p:nvSpPr>
          <p:cNvPr id="251" name="Rectangle 250"/>
          <p:cNvSpPr/>
          <p:nvPr/>
        </p:nvSpPr>
        <p:spPr>
          <a:xfrm>
            <a:off x="7164388" y="1138224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7697788" y="1138224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53" name="Elbow Connector 46"/>
          <p:cNvCxnSpPr>
            <a:cxnSpLocks noChangeShapeType="1"/>
          </p:cNvCxnSpPr>
          <p:nvPr/>
        </p:nvCxnSpPr>
        <p:spPr bwMode="auto">
          <a:xfrm flipV="1">
            <a:off x="7392988" y="1247762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7086470" y="1381522"/>
            <a:ext cx="1633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calls B to put data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4058570" y="961246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grpSp>
        <p:nvGrpSpPr>
          <p:cNvPr id="256" name="Group 255"/>
          <p:cNvGrpSpPr/>
          <p:nvPr/>
        </p:nvGrpSpPr>
        <p:grpSpPr>
          <a:xfrm rot="5400000">
            <a:off x="7782750" y="1636387"/>
            <a:ext cx="220878" cy="579841"/>
            <a:chOff x="5104167" y="1635893"/>
            <a:chExt cx="220878" cy="579841"/>
          </a:xfrm>
        </p:grpSpPr>
        <p:sp>
          <p:nvSpPr>
            <p:cNvPr id="257" name="Rectangle 256"/>
            <p:cNvSpPr/>
            <p:nvPr/>
          </p:nvSpPr>
          <p:spPr>
            <a:xfrm>
              <a:off x="5104167" y="1635893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5104167" y="1925322"/>
              <a:ext cx="220878" cy="1452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104167" y="2070528"/>
              <a:ext cx="220878" cy="1452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Arrow Connector 259"/>
            <p:cNvCxnSpPr/>
            <p:nvPr/>
          </p:nvCxnSpPr>
          <p:spPr>
            <a:xfrm flipV="1">
              <a:off x="5214606" y="1670998"/>
              <a:ext cx="0" cy="1997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61" name="Rectangle 260"/>
          <p:cNvSpPr/>
          <p:nvPr/>
        </p:nvSpPr>
        <p:spPr>
          <a:xfrm>
            <a:off x="7164388" y="1811827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8375834" y="181586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64" name="Straight Connector 263"/>
          <p:cNvCxnSpPr>
            <a:stCxn id="261" idx="3"/>
            <a:endCxn id="257" idx="2"/>
          </p:cNvCxnSpPr>
          <p:nvPr/>
        </p:nvCxnSpPr>
        <p:spPr>
          <a:xfrm>
            <a:off x="7392988" y="1923746"/>
            <a:ext cx="210281" cy="25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257" idx="0"/>
            <a:endCxn id="262" idx="1"/>
          </p:cNvCxnSpPr>
          <p:nvPr/>
        </p:nvCxnSpPr>
        <p:spPr>
          <a:xfrm>
            <a:off x="8183110" y="1926308"/>
            <a:ext cx="192724" cy="1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7086470" y="2109836"/>
            <a:ext cx="1329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Message queue</a:t>
            </a:r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7392988" y="2591125"/>
            <a:ext cx="98284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Diamond 271"/>
          <p:cNvSpPr/>
          <p:nvPr/>
        </p:nvSpPr>
        <p:spPr>
          <a:xfrm>
            <a:off x="7776168" y="2491711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/>
          <p:cNvSpPr txBox="1"/>
          <p:nvPr/>
        </p:nvSpPr>
        <p:spPr>
          <a:xfrm>
            <a:off x="7086470" y="2690534"/>
            <a:ext cx="1649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 connector</a:t>
            </a:r>
          </a:p>
        </p:txBody>
      </p:sp>
      <p:cxnSp>
        <p:nvCxnSpPr>
          <p:cNvPr id="282" name="Straight Connector 281"/>
          <p:cNvCxnSpPr/>
          <p:nvPr/>
        </p:nvCxnSpPr>
        <p:spPr>
          <a:xfrm flipV="1">
            <a:off x="7392988" y="3176078"/>
            <a:ext cx="98284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7793799" y="3084219"/>
            <a:ext cx="199764" cy="1997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7101576" y="325116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REST connector</a:t>
            </a:r>
          </a:p>
        </p:txBody>
      </p:sp>
      <p:sp>
        <p:nvSpPr>
          <p:cNvPr id="287" name="Rectangle 286"/>
          <p:cNvSpPr>
            <a:spLocks noChangeArrowheads="1"/>
          </p:cNvSpPr>
          <p:nvPr/>
        </p:nvSpPr>
        <p:spPr bwMode="auto">
          <a:xfrm>
            <a:off x="201884" y="55623"/>
            <a:ext cx="3477028" cy="11345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-1" y="0"/>
            <a:ext cx="3678911" cy="1190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41483" y="153933"/>
            <a:ext cx="1739413" cy="9001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Administrative</a:t>
            </a:r>
          </a:p>
          <a:p>
            <a:pPr algn="ctr"/>
            <a:r>
              <a:rPr lang="en-US" sz="1600" dirty="0" smtClean="0"/>
              <a:t>Front-End</a:t>
            </a:r>
            <a:endParaRPr lang="en-US" sz="1600" dirty="0"/>
          </a:p>
        </p:txBody>
      </p:sp>
      <p:cxnSp>
        <p:nvCxnSpPr>
          <p:cNvPr id="121" name="Elbow Connector 120"/>
          <p:cNvCxnSpPr>
            <a:stCxn id="119" idx="3"/>
            <a:endCxn id="6" idx="0"/>
          </p:cNvCxnSpPr>
          <p:nvPr/>
        </p:nvCxnSpPr>
        <p:spPr>
          <a:xfrm>
            <a:off x="2180896" y="604015"/>
            <a:ext cx="1082003" cy="6592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3178962" y="543675"/>
            <a:ext cx="167878" cy="1678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90" name="Rectangle 289"/>
          <p:cNvSpPr>
            <a:spLocks noChangeArrowheads="1"/>
          </p:cNvSpPr>
          <p:nvPr/>
        </p:nvSpPr>
        <p:spPr bwMode="auto">
          <a:xfrm>
            <a:off x="7164388" y="3583512"/>
            <a:ext cx="306731" cy="31666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086470" y="3900178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ystem boundary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344901" y="5700712"/>
            <a:ext cx="186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one gateway</a:t>
            </a:r>
          </a:p>
          <a:p>
            <a:r>
              <a:rPr lang="en-US" dirty="0"/>
              <a:t>s</a:t>
            </a:r>
            <a:r>
              <a:rPr lang="en-US" dirty="0" smtClean="0"/>
              <a:t>hown …</a:t>
            </a:r>
            <a:endParaRPr lang="en-US" dirty="0"/>
          </a:p>
        </p:txBody>
      </p:sp>
      <p:cxnSp>
        <p:nvCxnSpPr>
          <p:cNvPr id="115" name="Elbow Connector 114"/>
          <p:cNvCxnSpPr>
            <a:stCxn id="120" idx="0"/>
          </p:cNvCxnSpPr>
          <p:nvPr/>
        </p:nvCxnSpPr>
        <p:spPr>
          <a:xfrm rot="5400000" flipH="1" flipV="1">
            <a:off x="5218684" y="1223509"/>
            <a:ext cx="254371" cy="262526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5104167" y="1481957"/>
            <a:ext cx="220878" cy="579841"/>
            <a:chOff x="5104167" y="1635893"/>
            <a:chExt cx="220878" cy="579841"/>
          </a:xfrm>
        </p:grpSpPr>
        <p:sp>
          <p:nvSpPr>
            <p:cNvPr id="120" name="Rectangle 119"/>
            <p:cNvSpPr/>
            <p:nvPr/>
          </p:nvSpPr>
          <p:spPr>
            <a:xfrm>
              <a:off x="5104167" y="1635893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104167" y="1925322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104167" y="2070528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 flipV="1">
              <a:off x="5214606" y="1670998"/>
              <a:ext cx="0" cy="199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Elbow Connector 14"/>
          <p:cNvCxnSpPr>
            <a:endCxn id="120" idx="2"/>
          </p:cNvCxnSpPr>
          <p:nvPr/>
        </p:nvCxnSpPr>
        <p:spPr>
          <a:xfrm flipV="1">
            <a:off x="2192223" y="2061798"/>
            <a:ext cx="3022383" cy="507142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 rot="10800000">
            <a:off x="7172110" y="5514209"/>
            <a:ext cx="220878" cy="14520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10800000">
            <a:off x="7172110" y="6011453"/>
            <a:ext cx="220878" cy="14520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379043" y="5432923"/>
            <a:ext cx="1429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Application State</a:t>
            </a:r>
          </a:p>
          <a:p>
            <a:r>
              <a:rPr lang="en-US" sz="1400" dirty="0" smtClean="0"/>
              <a:t>Container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7392988" y="5922809"/>
            <a:ext cx="956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EiMessage</a:t>
            </a:r>
            <a:endParaRPr lang="en-US" sz="1400" dirty="0" smtClean="0"/>
          </a:p>
          <a:p>
            <a:r>
              <a:rPr lang="en-US" sz="1400" dirty="0" smtClean="0"/>
              <a:t>Container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107964" y="5152522"/>
            <a:ext cx="1290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Message Types</a:t>
            </a:r>
            <a:endParaRPr lang="en-US" sz="1400" u="sng" dirty="0"/>
          </a:p>
        </p:txBody>
      </p:sp>
      <p:cxnSp>
        <p:nvCxnSpPr>
          <p:cNvPr id="100" name="Straight Connector 99"/>
          <p:cNvCxnSpPr>
            <a:endCxn id="6" idx="2"/>
          </p:cNvCxnSpPr>
          <p:nvPr/>
        </p:nvCxnSpPr>
        <p:spPr>
          <a:xfrm flipH="1" flipV="1">
            <a:off x="3262899" y="1870763"/>
            <a:ext cx="2" cy="6981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83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/>
          <p:cNvSpPr>
            <a:spLocks noChangeArrowheads="1"/>
          </p:cNvSpPr>
          <p:nvPr/>
        </p:nvSpPr>
        <p:spPr bwMode="auto">
          <a:xfrm>
            <a:off x="201883" y="55622"/>
            <a:ext cx="6698980" cy="660852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93884" y="5726289"/>
            <a:ext cx="1739414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71" name="Elbow Connector 70"/>
          <p:cNvCxnSpPr>
            <a:stCxn id="10" idx="2"/>
            <a:endCxn id="67" idx="0"/>
          </p:cNvCxnSpPr>
          <p:nvPr/>
        </p:nvCxnSpPr>
        <p:spPr>
          <a:xfrm rot="5400000">
            <a:off x="2782296" y="1882853"/>
            <a:ext cx="1290098" cy="3574524"/>
          </a:xfrm>
          <a:prstGeom prst="bentConnector3">
            <a:avLst>
              <a:gd name="adj1" fmla="val 3048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80897" y="1263310"/>
            <a:ext cx="2164003" cy="607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OADR Application</a:t>
            </a:r>
            <a:endParaRPr lang="en-US" sz="1600" dirty="0">
              <a:solidFill>
                <a:schemeClr val="dk1"/>
              </a:solidFill>
            </a:endParaRPr>
          </a:p>
          <a:p>
            <a:pPr algn="ctr"/>
            <a:r>
              <a:rPr lang="en-US" sz="1600" dirty="0">
                <a:solidFill>
                  <a:schemeClr val="dk1"/>
                </a:solidFill>
              </a:rPr>
              <a:t>Service Provider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344900" y="2417613"/>
            <a:ext cx="1876916" cy="758780"/>
            <a:chOff x="2775325" y="2418686"/>
            <a:chExt cx="1876916" cy="758780"/>
          </a:xfrm>
        </p:grpSpPr>
        <p:sp>
          <p:nvSpPr>
            <p:cNvPr id="9" name="Rectangle 8"/>
            <p:cNvSpPr/>
            <p:nvPr/>
          </p:nvSpPr>
          <p:spPr>
            <a:xfrm>
              <a:off x="2912828" y="2570013"/>
              <a:ext cx="1739413" cy="6074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5325" y="2418686"/>
              <a:ext cx="1739413" cy="6074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Message</a:t>
              </a:r>
            </a:p>
            <a:p>
              <a:pPr algn="ctr"/>
              <a:r>
                <a:rPr lang="en-US" sz="1600" dirty="0" smtClean="0"/>
                <a:t>Receivers</a:t>
              </a:r>
              <a:endParaRPr lang="en-US" sz="1600" dirty="0"/>
            </a:p>
          </p:txBody>
        </p:sp>
      </p:grpSp>
      <p:cxnSp>
        <p:nvCxnSpPr>
          <p:cNvPr id="38" name="Straight Connector 37"/>
          <p:cNvCxnSpPr>
            <a:stCxn id="12" idx="2"/>
            <a:endCxn id="10" idx="0"/>
          </p:cNvCxnSpPr>
          <p:nvPr/>
        </p:nvCxnSpPr>
        <p:spPr>
          <a:xfrm>
            <a:off x="5214606" y="2061798"/>
            <a:ext cx="1" cy="3558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0"/>
          </p:cNvCxnSpPr>
          <p:nvPr/>
        </p:nvCxnSpPr>
        <p:spPr>
          <a:xfrm rot="5400000" flipH="1" flipV="1">
            <a:off x="5218684" y="1223509"/>
            <a:ext cx="254371" cy="262526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104167" y="1481957"/>
            <a:ext cx="220878" cy="579841"/>
            <a:chOff x="5104167" y="1635893"/>
            <a:chExt cx="220878" cy="579841"/>
          </a:xfrm>
        </p:grpSpPr>
        <p:sp>
          <p:nvSpPr>
            <p:cNvPr id="11" name="Rectangle 10"/>
            <p:cNvSpPr/>
            <p:nvPr/>
          </p:nvSpPr>
          <p:spPr>
            <a:xfrm>
              <a:off x="5104167" y="1635893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04167" y="1925322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04167" y="2070528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5214606" y="1670998"/>
              <a:ext cx="0" cy="199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441484" y="5573889"/>
            <a:ext cx="1739414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Protocol </a:t>
            </a:r>
            <a:r>
              <a:rPr lang="en-US" sz="1600" dirty="0" smtClean="0">
                <a:solidFill>
                  <a:schemeClr val="dk1"/>
                </a:solidFill>
              </a:rPr>
              <a:t>Gateway</a:t>
            </a:r>
            <a:endParaRPr lang="en-US" sz="1600" dirty="0">
              <a:solidFill>
                <a:schemeClr val="dk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529644" y="4315164"/>
            <a:ext cx="220878" cy="579841"/>
            <a:chOff x="5804918" y="1755644"/>
            <a:chExt cx="220878" cy="579841"/>
          </a:xfrm>
        </p:grpSpPr>
        <p:sp>
          <p:nvSpPr>
            <p:cNvPr id="67" name="Rectangle 66"/>
            <p:cNvSpPr/>
            <p:nvPr/>
          </p:nvSpPr>
          <p:spPr>
            <a:xfrm>
              <a:off x="5804918" y="1755644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04918" y="2045073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804918" y="2190279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V="1">
              <a:off x="5914660" y="1790749"/>
              <a:ext cx="0" cy="199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Connector 77"/>
          <p:cNvCxnSpPr>
            <a:endCxn id="69" idx="2"/>
          </p:cNvCxnSpPr>
          <p:nvPr/>
        </p:nvCxnSpPr>
        <p:spPr>
          <a:xfrm flipV="1">
            <a:off x="1640083" y="4895005"/>
            <a:ext cx="0" cy="6788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180898" y="3712831"/>
            <a:ext cx="2164003" cy="2943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Routing Data </a:t>
            </a:r>
            <a:r>
              <a:rPr lang="en-US" sz="1600" dirty="0" smtClean="0"/>
              <a:t>Mgr.</a:t>
            </a:r>
            <a:endParaRPr lang="en-US" sz="1600" dirty="0"/>
          </a:p>
        </p:txBody>
      </p:sp>
      <p:cxnSp>
        <p:nvCxnSpPr>
          <p:cNvPr id="99" name="Elbow Connector 98"/>
          <p:cNvCxnSpPr/>
          <p:nvPr/>
        </p:nvCxnSpPr>
        <p:spPr>
          <a:xfrm flipH="1">
            <a:off x="3799841" y="2702663"/>
            <a:ext cx="545060" cy="99149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Can 101"/>
          <p:cNvSpPr/>
          <p:nvPr/>
        </p:nvSpPr>
        <p:spPr>
          <a:xfrm>
            <a:off x="5352110" y="4272618"/>
            <a:ext cx="832020" cy="735506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VEN</a:t>
            </a:r>
          </a:p>
          <a:p>
            <a:pPr algn="ctr"/>
            <a:r>
              <a:rPr lang="en-US" sz="1600" dirty="0"/>
              <a:t>DB</a:t>
            </a:r>
          </a:p>
        </p:txBody>
      </p:sp>
      <p:sp>
        <p:nvSpPr>
          <p:cNvPr id="103" name="Can 102"/>
          <p:cNvSpPr/>
          <p:nvPr/>
        </p:nvSpPr>
        <p:spPr>
          <a:xfrm>
            <a:off x="4344901" y="4272618"/>
            <a:ext cx="832020" cy="735506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GW</a:t>
            </a:r>
            <a:endParaRPr lang="en-US" sz="1600" dirty="0"/>
          </a:p>
          <a:p>
            <a:pPr algn="ctr"/>
            <a:r>
              <a:rPr lang="en-US" sz="1600" dirty="0"/>
              <a:t>DB</a:t>
            </a:r>
          </a:p>
        </p:txBody>
      </p:sp>
      <p:cxnSp>
        <p:nvCxnSpPr>
          <p:cNvPr id="107" name="Elbow Connector 106"/>
          <p:cNvCxnSpPr>
            <a:stCxn id="103" idx="1"/>
            <a:endCxn id="82" idx="2"/>
          </p:cNvCxnSpPr>
          <p:nvPr/>
        </p:nvCxnSpPr>
        <p:spPr>
          <a:xfrm rot="16200000" flipV="1">
            <a:off x="3879212" y="3390918"/>
            <a:ext cx="265389" cy="14980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2" idx="1"/>
            <a:endCxn id="114" idx="2"/>
          </p:cNvCxnSpPr>
          <p:nvPr/>
        </p:nvCxnSpPr>
        <p:spPr>
          <a:xfrm rot="16200000" flipV="1">
            <a:off x="5242182" y="3746680"/>
            <a:ext cx="44668" cy="1007208"/>
          </a:xfrm>
          <a:prstGeom prst="bentConnector3">
            <a:avLst>
              <a:gd name="adj1" fmla="val 2706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Diamond 113"/>
          <p:cNvSpPr/>
          <p:nvPr/>
        </p:nvSpPr>
        <p:spPr>
          <a:xfrm>
            <a:off x="4643399" y="4029127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 rot="16200000">
            <a:off x="4718492" y="810370"/>
            <a:ext cx="1819032" cy="301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App. State Mgr.</a:t>
            </a:r>
            <a:endParaRPr lang="en-US" sz="1600" dirty="0"/>
          </a:p>
        </p:txBody>
      </p:sp>
      <p:sp>
        <p:nvSpPr>
          <p:cNvPr id="117" name="Can 116"/>
          <p:cNvSpPr/>
          <p:nvPr/>
        </p:nvSpPr>
        <p:spPr>
          <a:xfrm>
            <a:off x="5980754" y="1135256"/>
            <a:ext cx="832020" cy="73550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</a:t>
            </a:r>
          </a:p>
          <a:p>
            <a:pPr algn="ctr"/>
            <a:r>
              <a:rPr lang="en-US" sz="1600" dirty="0"/>
              <a:t>DB</a:t>
            </a:r>
          </a:p>
        </p:txBody>
      </p:sp>
      <p:cxnSp>
        <p:nvCxnSpPr>
          <p:cNvPr id="129" name="Elbow Connector 128"/>
          <p:cNvCxnSpPr>
            <a:stCxn id="117" idx="1"/>
            <a:endCxn id="116" idx="2"/>
          </p:cNvCxnSpPr>
          <p:nvPr/>
        </p:nvCxnSpPr>
        <p:spPr>
          <a:xfrm rot="16200000" flipV="1">
            <a:off x="6000819" y="739311"/>
            <a:ext cx="174010" cy="617880"/>
          </a:xfrm>
          <a:prstGeom prst="bentConnector4">
            <a:avLst>
              <a:gd name="adj1" fmla="val 101026"/>
              <a:gd name="adj2" fmla="val 630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16" idx="0"/>
          </p:cNvCxnSpPr>
          <p:nvPr/>
        </p:nvCxnSpPr>
        <p:spPr>
          <a:xfrm rot="10800000" flipV="1">
            <a:off x="4028718" y="961245"/>
            <a:ext cx="1448414" cy="306393"/>
          </a:xfrm>
          <a:prstGeom prst="bentConnector3">
            <a:avLst>
              <a:gd name="adj1" fmla="val 100641"/>
            </a:avLst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Diamond 160"/>
          <p:cNvSpPr/>
          <p:nvPr/>
        </p:nvSpPr>
        <p:spPr>
          <a:xfrm>
            <a:off x="6279252" y="861831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86" name="Can 185"/>
          <p:cNvSpPr/>
          <p:nvPr/>
        </p:nvSpPr>
        <p:spPr>
          <a:xfrm>
            <a:off x="3043432" y="5687884"/>
            <a:ext cx="832020" cy="73550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MSG</a:t>
            </a:r>
          </a:p>
          <a:p>
            <a:pPr algn="ctr"/>
            <a:r>
              <a:rPr lang="en-US" sz="1600" dirty="0" smtClean="0"/>
              <a:t>Store</a:t>
            </a:r>
            <a:endParaRPr lang="en-US" sz="1600" dirty="0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2333298" y="5906887"/>
            <a:ext cx="7101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>
            <a:off x="2315168" y="6154059"/>
            <a:ext cx="7282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>
            <a:spLocks noChangeArrowheads="1"/>
          </p:cNvSpPr>
          <p:nvPr/>
        </p:nvSpPr>
        <p:spPr bwMode="auto">
          <a:xfrm>
            <a:off x="6995529" y="55622"/>
            <a:ext cx="1996071" cy="660852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cxnSp>
        <p:nvCxnSpPr>
          <p:cNvPr id="207" name="Elbow Connector 206"/>
          <p:cNvCxnSpPr/>
          <p:nvPr/>
        </p:nvCxnSpPr>
        <p:spPr>
          <a:xfrm rot="5400000">
            <a:off x="1543041" y="4390973"/>
            <a:ext cx="1544763" cy="821072"/>
          </a:xfrm>
          <a:prstGeom prst="bentConnector3">
            <a:avLst>
              <a:gd name="adj1" fmla="val 65593"/>
            </a:avLst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Can 226"/>
          <p:cNvSpPr/>
          <p:nvPr/>
        </p:nvSpPr>
        <p:spPr>
          <a:xfrm>
            <a:off x="3262901" y="4272619"/>
            <a:ext cx="832020" cy="735506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AUTH</a:t>
            </a:r>
            <a:endParaRPr lang="en-US" sz="1600" dirty="0"/>
          </a:p>
          <a:p>
            <a:pPr algn="ctr"/>
            <a:r>
              <a:rPr lang="en-US" sz="1600" dirty="0"/>
              <a:t>DB</a:t>
            </a:r>
          </a:p>
        </p:txBody>
      </p:sp>
      <p:cxnSp>
        <p:nvCxnSpPr>
          <p:cNvPr id="228" name="Straight Connector 227"/>
          <p:cNvCxnSpPr>
            <a:endCxn id="227" idx="1"/>
          </p:cNvCxnSpPr>
          <p:nvPr/>
        </p:nvCxnSpPr>
        <p:spPr>
          <a:xfrm>
            <a:off x="3678911" y="4072039"/>
            <a:ext cx="0" cy="20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Diamond 232"/>
          <p:cNvSpPr/>
          <p:nvPr/>
        </p:nvSpPr>
        <p:spPr>
          <a:xfrm>
            <a:off x="3564816" y="4029127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030045" y="2721026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237" name="Diamond 236"/>
          <p:cNvSpPr/>
          <p:nvPr/>
        </p:nvSpPr>
        <p:spPr>
          <a:xfrm>
            <a:off x="5646852" y="4029126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928741" y="5266112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2333297" y="6154059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2771951" y="5593193"/>
            <a:ext cx="277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243" name="Rectangle 242"/>
          <p:cNvSpPr/>
          <p:nvPr/>
        </p:nvSpPr>
        <p:spPr>
          <a:xfrm>
            <a:off x="8075612" y="4423799"/>
            <a:ext cx="7620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 dirty="0">
              <a:cs typeface="Arial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8119169" y="4672529"/>
            <a:ext cx="74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245" name="Can 244"/>
          <p:cNvSpPr/>
          <p:nvPr/>
        </p:nvSpPr>
        <p:spPr>
          <a:xfrm>
            <a:off x="7281164" y="4252819"/>
            <a:ext cx="467311" cy="41310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6" name="TextBox 245"/>
          <p:cNvSpPr txBox="1"/>
          <p:nvPr/>
        </p:nvSpPr>
        <p:spPr>
          <a:xfrm>
            <a:off x="7135552" y="4672529"/>
            <a:ext cx="867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247" name="Rectangle 246"/>
          <p:cNvSpPr/>
          <p:nvPr/>
        </p:nvSpPr>
        <p:spPr>
          <a:xfrm>
            <a:off x="7164388" y="51530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7697788" y="51530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49" name="Elbow Connector 46"/>
          <p:cNvCxnSpPr>
            <a:cxnSpLocks noChangeShapeType="1"/>
          </p:cNvCxnSpPr>
          <p:nvPr/>
        </p:nvCxnSpPr>
        <p:spPr bwMode="auto">
          <a:xfrm flipV="1">
            <a:off x="7392988" y="624846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arrow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7086470" y="751676"/>
            <a:ext cx="1618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calls B to get data</a:t>
            </a:r>
            <a:endParaRPr lang="en-US" sz="1400" dirty="0"/>
          </a:p>
        </p:txBody>
      </p:sp>
      <p:sp>
        <p:nvSpPr>
          <p:cNvPr id="251" name="Rectangle 250"/>
          <p:cNvSpPr/>
          <p:nvPr/>
        </p:nvSpPr>
        <p:spPr>
          <a:xfrm>
            <a:off x="7164388" y="1138224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7697788" y="1138224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53" name="Elbow Connector 46"/>
          <p:cNvCxnSpPr>
            <a:cxnSpLocks noChangeShapeType="1"/>
          </p:cNvCxnSpPr>
          <p:nvPr/>
        </p:nvCxnSpPr>
        <p:spPr bwMode="auto">
          <a:xfrm flipV="1">
            <a:off x="7392988" y="1247762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7086470" y="1381522"/>
            <a:ext cx="1633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calls B to put data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4058570" y="961246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grpSp>
        <p:nvGrpSpPr>
          <p:cNvPr id="256" name="Group 255"/>
          <p:cNvGrpSpPr/>
          <p:nvPr/>
        </p:nvGrpSpPr>
        <p:grpSpPr>
          <a:xfrm rot="5400000">
            <a:off x="7782750" y="1636387"/>
            <a:ext cx="220878" cy="579841"/>
            <a:chOff x="5104167" y="1635893"/>
            <a:chExt cx="220878" cy="579841"/>
          </a:xfrm>
        </p:grpSpPr>
        <p:sp>
          <p:nvSpPr>
            <p:cNvPr id="257" name="Rectangle 256"/>
            <p:cNvSpPr/>
            <p:nvPr/>
          </p:nvSpPr>
          <p:spPr>
            <a:xfrm>
              <a:off x="5104167" y="1635893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5104167" y="1925322"/>
              <a:ext cx="220878" cy="1452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104167" y="2070528"/>
              <a:ext cx="220878" cy="1452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Arrow Connector 259"/>
            <p:cNvCxnSpPr/>
            <p:nvPr/>
          </p:nvCxnSpPr>
          <p:spPr>
            <a:xfrm flipV="1">
              <a:off x="5214606" y="1670998"/>
              <a:ext cx="0" cy="1997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61" name="Rectangle 260"/>
          <p:cNvSpPr/>
          <p:nvPr/>
        </p:nvSpPr>
        <p:spPr>
          <a:xfrm>
            <a:off x="7164388" y="1811827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8375834" y="181586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64" name="Straight Connector 263"/>
          <p:cNvCxnSpPr>
            <a:stCxn id="261" idx="3"/>
            <a:endCxn id="257" idx="2"/>
          </p:cNvCxnSpPr>
          <p:nvPr/>
        </p:nvCxnSpPr>
        <p:spPr>
          <a:xfrm>
            <a:off x="7392988" y="1923746"/>
            <a:ext cx="210281" cy="25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257" idx="0"/>
            <a:endCxn id="262" idx="1"/>
          </p:cNvCxnSpPr>
          <p:nvPr/>
        </p:nvCxnSpPr>
        <p:spPr>
          <a:xfrm>
            <a:off x="8183110" y="1926308"/>
            <a:ext cx="192724" cy="1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7086470" y="2109836"/>
            <a:ext cx="1329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Message queue</a:t>
            </a:r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7392988" y="2591125"/>
            <a:ext cx="98284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Diamond 271"/>
          <p:cNvSpPr/>
          <p:nvPr/>
        </p:nvSpPr>
        <p:spPr>
          <a:xfrm>
            <a:off x="7776168" y="2491711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/>
          <p:cNvSpPr txBox="1"/>
          <p:nvPr/>
        </p:nvSpPr>
        <p:spPr>
          <a:xfrm>
            <a:off x="7086470" y="2690534"/>
            <a:ext cx="1649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 connector</a:t>
            </a:r>
          </a:p>
        </p:txBody>
      </p:sp>
      <p:cxnSp>
        <p:nvCxnSpPr>
          <p:cNvPr id="282" name="Straight Connector 281"/>
          <p:cNvCxnSpPr/>
          <p:nvPr/>
        </p:nvCxnSpPr>
        <p:spPr>
          <a:xfrm flipV="1">
            <a:off x="7392988" y="3176078"/>
            <a:ext cx="98284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7793799" y="3084219"/>
            <a:ext cx="199764" cy="1997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7101576" y="325116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REST connector</a:t>
            </a:r>
          </a:p>
        </p:txBody>
      </p:sp>
      <p:sp>
        <p:nvSpPr>
          <p:cNvPr id="287" name="Rectangle 286"/>
          <p:cNvSpPr>
            <a:spLocks noChangeArrowheads="1"/>
          </p:cNvSpPr>
          <p:nvPr/>
        </p:nvSpPr>
        <p:spPr bwMode="auto">
          <a:xfrm>
            <a:off x="201884" y="55623"/>
            <a:ext cx="3477028" cy="11345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-1" y="0"/>
            <a:ext cx="3678911" cy="1190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41483" y="153933"/>
            <a:ext cx="1739413" cy="9001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Administrative</a:t>
            </a:r>
          </a:p>
          <a:p>
            <a:pPr algn="ctr"/>
            <a:r>
              <a:rPr lang="en-US" sz="1600" dirty="0" smtClean="0"/>
              <a:t>Front-End</a:t>
            </a:r>
            <a:endParaRPr lang="en-US" sz="1600" dirty="0"/>
          </a:p>
        </p:txBody>
      </p:sp>
      <p:cxnSp>
        <p:nvCxnSpPr>
          <p:cNvPr id="121" name="Elbow Connector 120"/>
          <p:cNvCxnSpPr>
            <a:stCxn id="119" idx="3"/>
            <a:endCxn id="6" idx="0"/>
          </p:cNvCxnSpPr>
          <p:nvPr/>
        </p:nvCxnSpPr>
        <p:spPr>
          <a:xfrm>
            <a:off x="2180896" y="604015"/>
            <a:ext cx="1082003" cy="6592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3178962" y="543675"/>
            <a:ext cx="167878" cy="1678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90" name="Rectangle 289"/>
          <p:cNvSpPr>
            <a:spLocks noChangeArrowheads="1"/>
          </p:cNvSpPr>
          <p:nvPr/>
        </p:nvSpPr>
        <p:spPr bwMode="auto">
          <a:xfrm>
            <a:off x="7164388" y="3583512"/>
            <a:ext cx="306731" cy="31666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086470" y="3900178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ystem boundary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344901" y="5700712"/>
            <a:ext cx="186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one gateway</a:t>
            </a:r>
          </a:p>
          <a:p>
            <a:r>
              <a:rPr lang="en-US" dirty="0"/>
              <a:t>s</a:t>
            </a:r>
            <a:r>
              <a:rPr lang="en-US" dirty="0" smtClean="0"/>
              <a:t>hown …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 rot="10800000">
            <a:off x="7172110" y="5514209"/>
            <a:ext cx="220878" cy="14520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 rot="10800000">
            <a:off x="7172110" y="5951689"/>
            <a:ext cx="220878" cy="14520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7379043" y="5432923"/>
            <a:ext cx="1429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Application State</a:t>
            </a:r>
          </a:p>
          <a:p>
            <a:r>
              <a:rPr lang="en-US" sz="1400" dirty="0" smtClean="0"/>
              <a:t>Container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392988" y="5863045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EIMessage</a:t>
            </a:r>
            <a:endParaRPr lang="en-US" sz="1400" dirty="0" smtClean="0"/>
          </a:p>
          <a:p>
            <a:r>
              <a:rPr lang="en-US" sz="1400" dirty="0" smtClean="0"/>
              <a:t>Container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107964" y="5152522"/>
            <a:ext cx="1290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Message Types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52457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/>
          <p:cNvSpPr>
            <a:spLocks noChangeArrowheads="1"/>
          </p:cNvSpPr>
          <p:nvPr/>
        </p:nvSpPr>
        <p:spPr bwMode="auto">
          <a:xfrm>
            <a:off x="4954377" y="194236"/>
            <a:ext cx="1709387" cy="4167572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Svc. Definitions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0" name="Rounded Rectangle 69"/>
          <p:cNvSpPr>
            <a:spLocks noChangeArrowheads="1"/>
          </p:cNvSpPr>
          <p:nvPr/>
        </p:nvSpPr>
        <p:spPr bwMode="auto">
          <a:xfrm>
            <a:off x="1885460" y="2204874"/>
            <a:ext cx="2886751" cy="2156934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Service Façade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7147074" y="1206419"/>
            <a:ext cx="228600" cy="2286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" name="TextBox 60"/>
          <p:cNvSpPr txBox="1">
            <a:spLocks noChangeArrowheads="1"/>
          </p:cNvSpPr>
          <p:nvPr/>
        </p:nvSpPr>
        <p:spPr bwMode="auto">
          <a:xfrm>
            <a:off x="7375674" y="1206419"/>
            <a:ext cx="68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Module</a:t>
            </a:r>
            <a:endParaRPr lang="en-US" sz="1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147079" y="1690041"/>
            <a:ext cx="228600" cy="2238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>
              <a:solidFill>
                <a:schemeClr val="dk1"/>
              </a:solidFill>
              <a:cs typeface="Arial" charset="0"/>
            </a:endParaRPr>
          </a:p>
        </p:txBody>
      </p:sp>
      <p:sp>
        <p:nvSpPr>
          <p:cNvPr id="11" name="TextBox 60"/>
          <p:cNvSpPr txBox="1">
            <a:spLocks noChangeArrowheads="1"/>
          </p:cNvSpPr>
          <p:nvPr/>
        </p:nvSpPr>
        <p:spPr bwMode="auto">
          <a:xfrm>
            <a:off x="7375674" y="1636880"/>
            <a:ext cx="10059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Sub module</a:t>
            </a:r>
            <a:endParaRPr lang="en-US" sz="12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95529" y="55622"/>
            <a:ext cx="1996071" cy="6449715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188143" y="194236"/>
            <a:ext cx="1515151" cy="3170468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Core API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84399" y="805449"/>
            <a:ext cx="1129315" cy="5946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cs typeface="Arial" charset="0"/>
              </a:rPr>
              <a:t>Connector</a:t>
            </a:r>
          </a:p>
          <a:p>
            <a:pPr algn="ctr">
              <a:defRPr/>
            </a:pPr>
            <a:r>
              <a:rPr lang="en-US" sz="1400" dirty="0" smtClean="0">
                <a:cs typeface="Arial" charset="0"/>
              </a:rPr>
              <a:t>Library</a:t>
            </a:r>
            <a:endParaRPr lang="en-US" sz="1400" dirty="0">
              <a:cs typeface="Arial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84399" y="1535259"/>
            <a:ext cx="1129315" cy="5946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cs typeface="Arial" charset="0"/>
              </a:rPr>
              <a:t>EIMessage</a:t>
            </a:r>
            <a:endParaRPr lang="en-US" sz="1400" dirty="0" smtClean="0">
              <a:cs typeface="Arial" charset="0"/>
            </a:endParaRPr>
          </a:p>
          <a:p>
            <a:pPr algn="ctr">
              <a:defRPr/>
            </a:pPr>
            <a:r>
              <a:rPr lang="en-US" sz="1400" dirty="0" smtClean="0">
                <a:cs typeface="Arial" charset="0"/>
              </a:rPr>
              <a:t>Container</a:t>
            </a:r>
            <a:endParaRPr lang="en-US" sz="1400" dirty="0">
              <a:cs typeface="Arial" charset="0"/>
            </a:endParaRP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1885460" y="194235"/>
            <a:ext cx="2886751" cy="1903805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Administrative Front-End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362195" y="1435019"/>
            <a:ext cx="2061882" cy="3681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cs typeface="Arial" charset="0"/>
              </a:rPr>
              <a:t>Business Logic</a:t>
            </a:r>
            <a:endParaRPr lang="en-US" sz="1400" dirty="0">
              <a:cs typeface="Arial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62195" y="805449"/>
            <a:ext cx="2061882" cy="3681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cs typeface="Arial" charset="0"/>
              </a:rPr>
              <a:t>Presentation Logic</a:t>
            </a:r>
            <a:endParaRPr lang="en-US" sz="1400" dirty="0"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147074" y="52138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80474" y="52138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39" name="Elbow Connector 46"/>
          <p:cNvCxnSpPr>
            <a:cxnSpLocks noChangeShapeType="1"/>
          </p:cNvCxnSpPr>
          <p:nvPr/>
        </p:nvCxnSpPr>
        <p:spPr bwMode="auto">
          <a:xfrm flipV="1">
            <a:off x="7375674" y="630927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7136948" y="745227"/>
            <a:ext cx="153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allowed to use B</a:t>
            </a:r>
            <a:endParaRPr lang="en-US" sz="1400" dirty="0"/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5060468" y="642628"/>
            <a:ext cx="1515151" cy="66541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err="1" smtClean="0">
                <a:cs typeface="Arial" charset="0"/>
              </a:rPr>
              <a:t>EiEvent</a:t>
            </a:r>
            <a:r>
              <a:rPr lang="en-US" sz="1400" dirty="0" smtClean="0">
                <a:cs typeface="Arial" charset="0"/>
              </a:rPr>
              <a:t> Service</a:t>
            </a:r>
          </a:p>
          <a:p>
            <a:pPr algn="ctr"/>
            <a:r>
              <a:rPr lang="en-US" sz="1400" dirty="0" smtClean="0">
                <a:cs typeface="Arial" charset="0"/>
              </a:rPr>
              <a:t>Definition</a:t>
            </a:r>
            <a:endParaRPr lang="en-US" sz="1400" dirty="0">
              <a:cs typeface="Arial" charset="0"/>
            </a:endParaRPr>
          </a:p>
        </p:txBody>
      </p:sp>
      <p:sp>
        <p:nvSpPr>
          <p:cNvPr id="42" name="Rounded Rectangle 41"/>
          <p:cNvSpPr>
            <a:spLocks noChangeArrowheads="1"/>
          </p:cNvSpPr>
          <p:nvPr/>
        </p:nvSpPr>
        <p:spPr bwMode="auto">
          <a:xfrm>
            <a:off x="5060468" y="2169514"/>
            <a:ext cx="1515151" cy="66541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err="1" smtClean="0">
                <a:cs typeface="Arial" charset="0"/>
              </a:rPr>
              <a:t>Config</a:t>
            </a:r>
            <a:r>
              <a:rPr lang="en-US" sz="1400" dirty="0" smtClean="0">
                <a:cs typeface="Arial" charset="0"/>
              </a:rPr>
              <a:t> Service</a:t>
            </a:r>
          </a:p>
          <a:p>
            <a:pPr algn="ctr"/>
            <a:r>
              <a:rPr lang="en-US" sz="1400" dirty="0" smtClean="0">
                <a:cs typeface="Arial" charset="0"/>
              </a:rPr>
              <a:t>Definition</a:t>
            </a:r>
            <a:endParaRPr lang="en-US" sz="1400" dirty="0">
              <a:cs typeface="Arial" charset="0"/>
            </a:endParaRP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2362194" y="2699294"/>
            <a:ext cx="2061883" cy="66541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>
                <a:cs typeface="Arial" charset="0"/>
              </a:rPr>
              <a:t>Service </a:t>
            </a:r>
            <a:r>
              <a:rPr lang="en-US" sz="1400" dirty="0" smtClean="0">
                <a:cs typeface="Arial" charset="0"/>
              </a:rPr>
              <a:t>Façade</a:t>
            </a:r>
            <a:endParaRPr lang="en-US" sz="1400" dirty="0">
              <a:cs typeface="Arial" charset="0"/>
            </a:endParaRPr>
          </a:p>
        </p:txBody>
      </p:sp>
      <p:sp>
        <p:nvSpPr>
          <p:cNvPr id="47" name="Rounded Rectangle 46"/>
          <p:cNvSpPr>
            <a:spLocks noChangeArrowheads="1"/>
          </p:cNvSpPr>
          <p:nvPr/>
        </p:nvSpPr>
        <p:spPr bwMode="auto">
          <a:xfrm>
            <a:off x="2362196" y="3576870"/>
            <a:ext cx="2061882" cy="66541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Service Configuration</a:t>
            </a:r>
            <a:endParaRPr lang="en-US" sz="1400" dirty="0">
              <a:cs typeface="Arial" charset="0"/>
            </a:endParaRPr>
          </a:p>
        </p:txBody>
      </p:sp>
      <p:cxnSp>
        <p:nvCxnSpPr>
          <p:cNvPr id="48" name="Straight Arrow Connector 47"/>
          <p:cNvCxnSpPr>
            <a:stCxn id="46" idx="3"/>
          </p:cNvCxnSpPr>
          <p:nvPr/>
        </p:nvCxnSpPr>
        <p:spPr>
          <a:xfrm>
            <a:off x="4424077" y="3031999"/>
            <a:ext cx="530300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</p:cxnSp>
      <p:cxnSp>
        <p:nvCxnSpPr>
          <p:cNvPr id="51" name="Straight Arrow Connector 50"/>
          <p:cNvCxnSpPr>
            <a:stCxn id="46" idx="2"/>
            <a:endCxn id="47" idx="0"/>
          </p:cNvCxnSpPr>
          <p:nvPr/>
        </p:nvCxnSpPr>
        <p:spPr>
          <a:xfrm>
            <a:off x="3393136" y="3364704"/>
            <a:ext cx="1" cy="212166"/>
          </a:xfrm>
          <a:prstGeom prst="straightConnector1">
            <a:avLst/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</p:cxnSp>
      <p:cxnSp>
        <p:nvCxnSpPr>
          <p:cNvPr id="58" name="Straight Arrow Connector 57"/>
          <p:cNvCxnSpPr>
            <a:stCxn id="46" idx="1"/>
          </p:cNvCxnSpPr>
          <p:nvPr/>
        </p:nvCxnSpPr>
        <p:spPr>
          <a:xfrm flipH="1">
            <a:off x="1703296" y="3031999"/>
            <a:ext cx="658898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</p:cxnSp>
      <p:cxnSp>
        <p:nvCxnSpPr>
          <p:cNvPr id="67" name="Straight Arrow Connector 66"/>
          <p:cNvCxnSpPr>
            <a:stCxn id="36" idx="2"/>
            <a:endCxn id="35" idx="0"/>
          </p:cNvCxnSpPr>
          <p:nvPr/>
        </p:nvCxnSpPr>
        <p:spPr>
          <a:xfrm>
            <a:off x="3393136" y="1173552"/>
            <a:ext cx="0" cy="261467"/>
          </a:xfrm>
          <a:prstGeom prst="straightConnector1">
            <a:avLst/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</p:cxnSp>
      <p:sp>
        <p:nvSpPr>
          <p:cNvPr id="71" name="Rounded Rectangle 70"/>
          <p:cNvSpPr>
            <a:spLocks noChangeArrowheads="1"/>
          </p:cNvSpPr>
          <p:nvPr/>
        </p:nvSpPr>
        <p:spPr bwMode="auto">
          <a:xfrm>
            <a:off x="1879422" y="4512235"/>
            <a:ext cx="4784343" cy="1993103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Service Handler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2" name="Rounded Rectangle 71"/>
          <p:cNvSpPr>
            <a:spLocks noChangeArrowheads="1"/>
          </p:cNvSpPr>
          <p:nvPr/>
        </p:nvSpPr>
        <p:spPr bwMode="auto">
          <a:xfrm>
            <a:off x="188143" y="3570941"/>
            <a:ext cx="1515151" cy="293439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Service API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73" name="Straight Arrow Connector 72"/>
          <p:cNvCxnSpPr>
            <a:stCxn id="72" idx="0"/>
            <a:endCxn id="31" idx="2"/>
          </p:cNvCxnSpPr>
          <p:nvPr/>
        </p:nvCxnSpPr>
        <p:spPr>
          <a:xfrm flipV="1">
            <a:off x="945719" y="3364704"/>
            <a:ext cx="0" cy="206237"/>
          </a:xfrm>
          <a:prstGeom prst="straightConnector1">
            <a:avLst/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</p:cxnSp>
      <p:sp>
        <p:nvSpPr>
          <p:cNvPr id="76" name="Rounded Rectangle 75"/>
          <p:cNvSpPr>
            <a:spLocks noChangeArrowheads="1"/>
          </p:cNvSpPr>
          <p:nvPr/>
        </p:nvSpPr>
        <p:spPr bwMode="auto">
          <a:xfrm>
            <a:off x="2015502" y="4986213"/>
            <a:ext cx="1196851" cy="66541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err="1" smtClean="0">
                <a:cs typeface="Arial" charset="0"/>
              </a:rPr>
              <a:t>EiEvent</a:t>
            </a:r>
            <a:r>
              <a:rPr lang="en-US" sz="1400" dirty="0" smtClean="0">
                <a:cs typeface="Arial" charset="0"/>
              </a:rPr>
              <a:t> Service</a:t>
            </a:r>
          </a:p>
          <a:p>
            <a:pPr algn="ctr"/>
            <a:r>
              <a:rPr lang="en-US" sz="1400" dirty="0" smtClean="0">
                <a:cs typeface="Arial" charset="0"/>
              </a:rPr>
              <a:t>Handler</a:t>
            </a:r>
            <a:endParaRPr lang="en-US" sz="1400" dirty="0">
              <a:cs typeface="Arial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381061" y="3999017"/>
            <a:ext cx="1129315" cy="7255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cs typeface="Arial" charset="0"/>
              </a:rPr>
              <a:t>Base Handler Classes</a:t>
            </a:r>
            <a:endParaRPr lang="en-US" sz="1400" dirty="0">
              <a:cs typeface="Arial" charset="0"/>
            </a:endParaRPr>
          </a:p>
        </p:txBody>
      </p:sp>
      <p:sp>
        <p:nvSpPr>
          <p:cNvPr id="81" name="Rounded Rectangle 80"/>
          <p:cNvSpPr>
            <a:spLocks noChangeArrowheads="1"/>
          </p:cNvSpPr>
          <p:nvPr/>
        </p:nvSpPr>
        <p:spPr bwMode="auto">
          <a:xfrm>
            <a:off x="3292977" y="4986213"/>
            <a:ext cx="1196851" cy="66541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err="1" smtClean="0">
                <a:cs typeface="Arial" charset="0"/>
              </a:rPr>
              <a:t>EiAvail</a:t>
            </a:r>
            <a:r>
              <a:rPr lang="en-US" sz="1400" dirty="0" smtClean="0">
                <a:cs typeface="Arial" charset="0"/>
              </a:rPr>
              <a:t> Service</a:t>
            </a:r>
          </a:p>
          <a:p>
            <a:pPr algn="ctr"/>
            <a:r>
              <a:rPr lang="en-US" sz="1400" dirty="0" smtClean="0">
                <a:cs typeface="Arial" charset="0"/>
              </a:rPr>
              <a:t>Handler</a:t>
            </a:r>
            <a:endParaRPr lang="en-US" sz="1400" dirty="0">
              <a:cs typeface="Arial" charset="0"/>
            </a:endParaRPr>
          </a:p>
        </p:txBody>
      </p:sp>
      <p:sp>
        <p:nvSpPr>
          <p:cNvPr id="82" name="Rounded Rectangle 81"/>
          <p:cNvSpPr>
            <a:spLocks noChangeArrowheads="1"/>
          </p:cNvSpPr>
          <p:nvPr/>
        </p:nvSpPr>
        <p:spPr bwMode="auto">
          <a:xfrm>
            <a:off x="4570452" y="4986213"/>
            <a:ext cx="1196851" cy="66541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err="1" smtClean="0">
                <a:cs typeface="Arial" charset="0"/>
              </a:rPr>
              <a:t>Config</a:t>
            </a:r>
            <a:r>
              <a:rPr lang="en-US" sz="1400" dirty="0" smtClean="0">
                <a:cs typeface="Arial" charset="0"/>
              </a:rPr>
              <a:t> Service</a:t>
            </a:r>
          </a:p>
          <a:p>
            <a:pPr algn="ctr"/>
            <a:r>
              <a:rPr lang="en-US" sz="1400" dirty="0" smtClean="0">
                <a:cs typeface="Arial" charset="0"/>
              </a:rPr>
              <a:t>Handler</a:t>
            </a:r>
            <a:endParaRPr lang="en-US" sz="1400" dirty="0">
              <a:cs typeface="Arial" charset="0"/>
            </a:endParaRPr>
          </a:p>
        </p:txBody>
      </p:sp>
      <p:sp>
        <p:nvSpPr>
          <p:cNvPr id="83" name="Rounded Rectangle 82"/>
          <p:cNvSpPr>
            <a:spLocks noChangeArrowheads="1"/>
          </p:cNvSpPr>
          <p:nvPr/>
        </p:nvSpPr>
        <p:spPr bwMode="auto">
          <a:xfrm>
            <a:off x="5847926" y="4984284"/>
            <a:ext cx="727693" cy="66541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…</a:t>
            </a:r>
            <a:endParaRPr lang="en-US" sz="1400" dirty="0">
              <a:cs typeface="Arial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1703294" y="5739340"/>
            <a:ext cx="176128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</p:cxn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7147079" y="2092955"/>
            <a:ext cx="228600" cy="2238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>
              <a:solidFill>
                <a:schemeClr val="dk1"/>
              </a:solidFill>
              <a:cs typeface="Arial" charset="0"/>
            </a:endParaRPr>
          </a:p>
        </p:txBody>
      </p:sp>
      <p:sp>
        <p:nvSpPr>
          <p:cNvPr id="111" name="TextBox 60"/>
          <p:cNvSpPr txBox="1">
            <a:spLocks noChangeArrowheads="1"/>
          </p:cNvSpPr>
          <p:nvPr/>
        </p:nvSpPr>
        <p:spPr bwMode="auto">
          <a:xfrm>
            <a:off x="7375679" y="2039794"/>
            <a:ext cx="1056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Extensible</a:t>
            </a:r>
          </a:p>
          <a:p>
            <a:pPr eaLnBrk="1" hangingPunct="1"/>
            <a:r>
              <a:rPr lang="en-US" sz="1200" dirty="0" smtClean="0"/>
              <a:t>Sub module</a:t>
            </a:r>
          </a:p>
          <a:p>
            <a:pPr eaLnBrk="1" hangingPunct="1"/>
            <a:r>
              <a:rPr lang="en-US" sz="1200" dirty="0" smtClean="0"/>
              <a:t>(Add/Modify)</a:t>
            </a:r>
            <a:endParaRPr lang="en-US" sz="1200" dirty="0"/>
          </a:p>
        </p:txBody>
      </p:sp>
      <p:sp>
        <p:nvSpPr>
          <p:cNvPr id="114" name="Rounded Rectangle 113"/>
          <p:cNvSpPr>
            <a:spLocks noChangeArrowheads="1"/>
          </p:cNvSpPr>
          <p:nvPr/>
        </p:nvSpPr>
        <p:spPr bwMode="auto">
          <a:xfrm>
            <a:off x="5060468" y="1406071"/>
            <a:ext cx="1515151" cy="66541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err="1" smtClean="0">
                <a:cs typeface="Arial" charset="0"/>
              </a:rPr>
              <a:t>EiAvail</a:t>
            </a:r>
            <a:r>
              <a:rPr lang="en-US" sz="1400" dirty="0" smtClean="0">
                <a:cs typeface="Arial" charset="0"/>
              </a:rPr>
              <a:t> Service</a:t>
            </a:r>
          </a:p>
          <a:p>
            <a:pPr algn="ctr"/>
            <a:r>
              <a:rPr lang="en-US" sz="1400" dirty="0" smtClean="0">
                <a:cs typeface="Arial" charset="0"/>
              </a:rPr>
              <a:t>Definition</a:t>
            </a:r>
            <a:endParaRPr lang="en-US" sz="1400" dirty="0">
              <a:cs typeface="Arial" charset="0"/>
            </a:endParaRPr>
          </a:p>
        </p:txBody>
      </p:sp>
      <p:sp>
        <p:nvSpPr>
          <p:cNvPr id="115" name="Rounded Rectangle 114"/>
          <p:cNvSpPr>
            <a:spLocks noChangeArrowheads="1"/>
          </p:cNvSpPr>
          <p:nvPr/>
        </p:nvSpPr>
        <p:spPr bwMode="auto">
          <a:xfrm>
            <a:off x="5060468" y="2932957"/>
            <a:ext cx="1515151" cy="43174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…</a:t>
            </a:r>
            <a:endParaRPr lang="en-US" sz="1400" dirty="0">
              <a:cs typeface="Arial" charset="0"/>
            </a:endParaRPr>
          </a:p>
        </p:txBody>
      </p:sp>
      <p:sp>
        <p:nvSpPr>
          <p:cNvPr id="116" name="Rounded Rectangle 115"/>
          <p:cNvSpPr>
            <a:spLocks noChangeArrowheads="1"/>
          </p:cNvSpPr>
          <p:nvPr/>
        </p:nvSpPr>
        <p:spPr bwMode="auto">
          <a:xfrm>
            <a:off x="5060468" y="3570941"/>
            <a:ext cx="1515151" cy="66541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Interface Definition Schema</a:t>
            </a:r>
            <a:endParaRPr lang="en-US" sz="1400" dirty="0">
              <a:cs typeface="Arial" charset="0"/>
            </a:endParaRPr>
          </a:p>
        </p:txBody>
      </p:sp>
      <p:cxnSp>
        <p:nvCxnSpPr>
          <p:cNvPr id="117" name="Straight Arrow Connector 116"/>
          <p:cNvCxnSpPr>
            <a:stCxn id="35" idx="3"/>
          </p:cNvCxnSpPr>
          <p:nvPr/>
        </p:nvCxnSpPr>
        <p:spPr>
          <a:xfrm>
            <a:off x="4424077" y="1619071"/>
            <a:ext cx="530300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</p:cxnSp>
      <p:sp>
        <p:nvSpPr>
          <p:cNvPr id="121" name="Rounded Rectangle 120"/>
          <p:cNvSpPr>
            <a:spLocks noChangeArrowheads="1"/>
          </p:cNvSpPr>
          <p:nvPr/>
        </p:nvSpPr>
        <p:spPr bwMode="auto">
          <a:xfrm>
            <a:off x="2015502" y="5839928"/>
            <a:ext cx="1196851" cy="525013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err="1" smtClean="0">
                <a:cs typeface="Arial" charset="0"/>
              </a:rPr>
              <a:t>EiEvent</a:t>
            </a:r>
            <a:r>
              <a:rPr lang="en-US" sz="1400" dirty="0" smtClean="0">
                <a:cs typeface="Arial" charset="0"/>
              </a:rPr>
              <a:t> </a:t>
            </a:r>
          </a:p>
          <a:p>
            <a:pPr algn="ctr"/>
            <a:r>
              <a:rPr lang="en-US" sz="1400" dirty="0" smtClean="0">
                <a:cs typeface="Arial" charset="0"/>
              </a:rPr>
              <a:t>Payloads</a:t>
            </a:r>
            <a:endParaRPr lang="en-US" sz="1400" dirty="0">
              <a:cs typeface="Arial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381061" y="5658298"/>
            <a:ext cx="1129315" cy="7066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cs typeface="Arial" charset="0"/>
              </a:rPr>
              <a:t>Utility </a:t>
            </a:r>
          </a:p>
          <a:p>
            <a:pPr algn="ctr">
              <a:defRPr/>
            </a:pPr>
            <a:r>
              <a:rPr lang="en-US" sz="1400" dirty="0" smtClean="0">
                <a:cs typeface="Arial" charset="0"/>
              </a:rPr>
              <a:t>Classes</a:t>
            </a:r>
          </a:p>
        </p:txBody>
      </p:sp>
      <p:sp>
        <p:nvSpPr>
          <p:cNvPr id="123" name="Rounded Rectangle 122"/>
          <p:cNvSpPr>
            <a:spLocks noChangeArrowheads="1"/>
          </p:cNvSpPr>
          <p:nvPr/>
        </p:nvSpPr>
        <p:spPr bwMode="auto">
          <a:xfrm>
            <a:off x="3292977" y="5839928"/>
            <a:ext cx="1196851" cy="525013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err="1" smtClean="0">
                <a:cs typeface="Arial" charset="0"/>
              </a:rPr>
              <a:t>EiReport</a:t>
            </a:r>
            <a:r>
              <a:rPr lang="en-US" sz="1400" dirty="0" smtClean="0">
                <a:cs typeface="Arial" charset="0"/>
              </a:rPr>
              <a:t> </a:t>
            </a:r>
          </a:p>
          <a:p>
            <a:pPr algn="ctr"/>
            <a:r>
              <a:rPr lang="en-US" sz="1400" dirty="0" smtClean="0">
                <a:cs typeface="Arial" charset="0"/>
              </a:rPr>
              <a:t>Payloads</a:t>
            </a:r>
            <a:endParaRPr lang="en-US" sz="1400" dirty="0">
              <a:cs typeface="Arial" charset="0"/>
            </a:endParaRPr>
          </a:p>
        </p:txBody>
      </p:sp>
      <p:sp>
        <p:nvSpPr>
          <p:cNvPr id="124" name="Rounded Rectangle 123"/>
          <p:cNvSpPr>
            <a:spLocks noChangeArrowheads="1"/>
          </p:cNvSpPr>
          <p:nvPr/>
        </p:nvSpPr>
        <p:spPr bwMode="auto">
          <a:xfrm>
            <a:off x="4570452" y="5839928"/>
            <a:ext cx="1196851" cy="525013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err="1" smtClean="0">
                <a:cs typeface="Arial" charset="0"/>
              </a:rPr>
              <a:t>Config</a:t>
            </a:r>
            <a:endParaRPr lang="en-US" sz="1400" dirty="0" smtClean="0">
              <a:cs typeface="Arial" charset="0"/>
            </a:endParaRPr>
          </a:p>
          <a:p>
            <a:pPr algn="ctr"/>
            <a:r>
              <a:rPr lang="en-US" sz="1400" dirty="0" smtClean="0">
                <a:cs typeface="Arial" charset="0"/>
              </a:rPr>
              <a:t>Payloads</a:t>
            </a:r>
            <a:endParaRPr lang="en-US" sz="1400" dirty="0">
              <a:cs typeface="Arial" charset="0"/>
            </a:endParaRPr>
          </a:p>
        </p:txBody>
      </p:sp>
      <p:sp>
        <p:nvSpPr>
          <p:cNvPr id="125" name="Rounded Rectangle 124"/>
          <p:cNvSpPr>
            <a:spLocks noChangeArrowheads="1"/>
          </p:cNvSpPr>
          <p:nvPr/>
        </p:nvSpPr>
        <p:spPr bwMode="auto">
          <a:xfrm>
            <a:off x="5847926" y="5839927"/>
            <a:ext cx="727693" cy="525013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…</a:t>
            </a:r>
            <a:endParaRPr lang="en-US" sz="1400" dirty="0">
              <a:cs typeface="Arial" charset="0"/>
            </a:endParaRPr>
          </a:p>
        </p:txBody>
      </p:sp>
      <p:cxnSp>
        <p:nvCxnSpPr>
          <p:cNvPr id="126" name="Straight Arrow Connector 125"/>
          <p:cNvCxnSpPr>
            <a:stCxn id="76" idx="2"/>
            <a:endCxn id="121" idx="0"/>
          </p:cNvCxnSpPr>
          <p:nvPr/>
        </p:nvCxnSpPr>
        <p:spPr>
          <a:xfrm>
            <a:off x="2613928" y="5651623"/>
            <a:ext cx="0" cy="188305"/>
          </a:xfrm>
          <a:prstGeom prst="straightConnector1">
            <a:avLst/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</p:cxnSp>
      <p:cxnSp>
        <p:nvCxnSpPr>
          <p:cNvPr id="129" name="Straight Arrow Connector 128"/>
          <p:cNvCxnSpPr>
            <a:stCxn id="81" idx="2"/>
            <a:endCxn id="123" idx="0"/>
          </p:cNvCxnSpPr>
          <p:nvPr/>
        </p:nvCxnSpPr>
        <p:spPr>
          <a:xfrm>
            <a:off x="3891403" y="5651623"/>
            <a:ext cx="0" cy="188305"/>
          </a:xfrm>
          <a:prstGeom prst="straightConnector1">
            <a:avLst/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</p:cxnSp>
      <p:cxnSp>
        <p:nvCxnSpPr>
          <p:cNvPr id="132" name="Straight Arrow Connector 131"/>
          <p:cNvCxnSpPr>
            <a:stCxn id="82" idx="2"/>
            <a:endCxn id="124" idx="0"/>
          </p:cNvCxnSpPr>
          <p:nvPr/>
        </p:nvCxnSpPr>
        <p:spPr>
          <a:xfrm>
            <a:off x="5168878" y="5651623"/>
            <a:ext cx="0" cy="188305"/>
          </a:xfrm>
          <a:prstGeom prst="straightConnector1">
            <a:avLst/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</p:cxnSp>
      <p:cxnSp>
        <p:nvCxnSpPr>
          <p:cNvPr id="135" name="Straight Arrow Connector 134"/>
          <p:cNvCxnSpPr>
            <a:stCxn id="83" idx="2"/>
            <a:endCxn id="125" idx="0"/>
          </p:cNvCxnSpPr>
          <p:nvPr/>
        </p:nvCxnSpPr>
        <p:spPr>
          <a:xfrm>
            <a:off x="6211773" y="5649694"/>
            <a:ext cx="0" cy="190233"/>
          </a:xfrm>
          <a:prstGeom prst="straightConnector1">
            <a:avLst/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</p:cxnSp>
      <p:cxnSp>
        <p:nvCxnSpPr>
          <p:cNvPr id="138" name="Straight Arrow Connector 137"/>
          <p:cNvCxnSpPr>
            <a:stCxn id="115" idx="2"/>
            <a:endCxn id="116" idx="0"/>
          </p:cNvCxnSpPr>
          <p:nvPr/>
        </p:nvCxnSpPr>
        <p:spPr>
          <a:xfrm>
            <a:off x="5818044" y="3364704"/>
            <a:ext cx="0" cy="206237"/>
          </a:xfrm>
          <a:prstGeom prst="straightConnector1">
            <a:avLst/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</p:cxnSp>
      <p:cxnSp>
        <p:nvCxnSpPr>
          <p:cNvPr id="141" name="Straight Arrow Connector 140"/>
          <p:cNvCxnSpPr>
            <a:stCxn id="35" idx="1"/>
          </p:cNvCxnSpPr>
          <p:nvPr/>
        </p:nvCxnSpPr>
        <p:spPr>
          <a:xfrm flipH="1">
            <a:off x="1703294" y="1619071"/>
            <a:ext cx="658901" cy="17809"/>
          </a:xfrm>
          <a:prstGeom prst="straightConnector1">
            <a:avLst/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</p:cxn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381061" y="2265069"/>
            <a:ext cx="1129315" cy="7066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cs typeface="Arial" charset="0"/>
              </a:rPr>
              <a:t>Application State Container</a:t>
            </a:r>
            <a:endParaRPr lang="en-US" sz="1400" dirty="0">
              <a:cs typeface="Arial" charset="0"/>
            </a:endParaRP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384399" y="4838127"/>
            <a:ext cx="1129315" cy="7066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cs typeface="Arial" charset="0"/>
              </a:rPr>
              <a:t>Base </a:t>
            </a:r>
            <a:endParaRPr lang="en-US" sz="1400" dirty="0">
              <a:cs typeface="Arial" charset="0"/>
            </a:endParaRPr>
          </a:p>
          <a:p>
            <a:pPr algn="ctr">
              <a:defRPr/>
            </a:pPr>
            <a:r>
              <a:rPr lang="en-US" sz="1400" dirty="0" smtClean="0">
                <a:cs typeface="Arial" charset="0"/>
              </a:rPr>
              <a:t>Payload</a:t>
            </a:r>
            <a:endParaRPr lang="en-US" sz="1400" dirty="0">
              <a:cs typeface="Arial" charset="0"/>
            </a:endParaRPr>
          </a:p>
          <a:p>
            <a:pPr algn="ctr">
              <a:defRPr/>
            </a:pPr>
            <a:r>
              <a:rPr lang="en-US" sz="1400" dirty="0" smtClean="0">
                <a:cs typeface="Arial" charset="0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95340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32" grpId="0" animBg="1"/>
      <p:bldP spid="33" grpId="0" animBg="1"/>
      <p:bldP spid="35" grpId="0" animBg="1"/>
      <p:bldP spid="36" grpId="0" animBg="1"/>
      <p:bldP spid="78" grpId="0" animBg="1"/>
      <p:bldP spid="110" grpId="0" animBg="1"/>
      <p:bldP spid="111" grpId="0"/>
      <p:bldP spid="122" grpId="0" animBg="1"/>
      <p:bldP spid="146" grpId="0" animBg="1"/>
      <p:bldP spid="1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5834" y="1871505"/>
            <a:ext cx="5888677" cy="39915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dk1"/>
                </a:solidFill>
              </a:rPr>
              <a:t>OADR Application Service Provider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655660" y="2330541"/>
            <a:ext cx="5604498" cy="66541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Service Façade</a:t>
            </a:r>
            <a:endParaRPr lang="en-US" sz="1400" dirty="0">
              <a:cs typeface="Arial" charset="0"/>
            </a:endParaRP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655660" y="3364470"/>
            <a:ext cx="1181909" cy="1525152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Service </a:t>
            </a:r>
          </a:p>
          <a:p>
            <a:pPr algn="ctr"/>
            <a:r>
              <a:rPr lang="en-US" sz="1400" dirty="0" smtClean="0">
                <a:cs typeface="Arial" charset="0"/>
              </a:rPr>
              <a:t>Handler</a:t>
            </a:r>
            <a:endParaRPr lang="en-US" sz="1400" dirty="0">
              <a:cs typeface="Arial" charset="0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866955" y="3364470"/>
            <a:ext cx="1181909" cy="1525152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Service </a:t>
            </a:r>
          </a:p>
          <a:p>
            <a:pPr algn="ctr"/>
            <a:r>
              <a:rPr lang="en-US" sz="1400" dirty="0" smtClean="0">
                <a:cs typeface="Arial" charset="0"/>
              </a:rPr>
              <a:t>Handler</a:t>
            </a:r>
            <a:endParaRPr lang="en-US" sz="1400" dirty="0">
              <a:cs typeface="Arial" charset="0"/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5078249" y="3364470"/>
            <a:ext cx="1181909" cy="1525152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Service </a:t>
            </a:r>
          </a:p>
          <a:p>
            <a:pPr algn="ctr"/>
            <a:r>
              <a:rPr lang="en-US" sz="1400" dirty="0" smtClean="0">
                <a:cs typeface="Arial" charset="0"/>
              </a:rPr>
              <a:t>Handler</a:t>
            </a:r>
            <a:endParaRPr lang="en-US" sz="1400" dirty="0">
              <a:cs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95529" y="55622"/>
            <a:ext cx="1996071" cy="660852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75612" y="4423799"/>
            <a:ext cx="762000" cy="2238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 dirty="0"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19169" y="4672529"/>
            <a:ext cx="74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14" name="Can 13"/>
          <p:cNvSpPr/>
          <p:nvPr/>
        </p:nvSpPr>
        <p:spPr>
          <a:xfrm>
            <a:off x="7230477" y="3637699"/>
            <a:ext cx="467311" cy="41310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135552" y="4672529"/>
            <a:ext cx="698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Thread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164388" y="51530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97788" y="51530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8" name="Elbow Connector 46"/>
          <p:cNvCxnSpPr>
            <a:cxnSpLocks noChangeShapeType="1"/>
          </p:cNvCxnSpPr>
          <p:nvPr/>
        </p:nvCxnSpPr>
        <p:spPr bwMode="auto">
          <a:xfrm flipV="1">
            <a:off x="7392988" y="624846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arrow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86470" y="751676"/>
            <a:ext cx="1618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calls B to get data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164388" y="1138224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97788" y="1138224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2" name="Elbow Connector 46"/>
          <p:cNvCxnSpPr>
            <a:cxnSpLocks noChangeShapeType="1"/>
          </p:cNvCxnSpPr>
          <p:nvPr/>
        </p:nvCxnSpPr>
        <p:spPr bwMode="auto">
          <a:xfrm flipV="1">
            <a:off x="7392988" y="1247762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86470" y="1381522"/>
            <a:ext cx="1633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calls B to put data</a:t>
            </a: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 rot="5400000">
            <a:off x="7782750" y="1636387"/>
            <a:ext cx="220878" cy="579841"/>
            <a:chOff x="5104167" y="1635893"/>
            <a:chExt cx="220878" cy="579841"/>
          </a:xfrm>
        </p:grpSpPr>
        <p:sp>
          <p:nvSpPr>
            <p:cNvPr id="25" name="Rectangle 24"/>
            <p:cNvSpPr/>
            <p:nvPr/>
          </p:nvSpPr>
          <p:spPr>
            <a:xfrm>
              <a:off x="5104167" y="1635893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04167" y="1925322"/>
              <a:ext cx="220878" cy="1452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04167" y="2070528"/>
              <a:ext cx="220878" cy="1452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214606" y="1670998"/>
              <a:ext cx="0" cy="1997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7164388" y="1811827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75834" y="181586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31" name="Straight Connector 30"/>
          <p:cNvCxnSpPr>
            <a:stCxn id="29" idx="3"/>
            <a:endCxn id="25" idx="2"/>
          </p:cNvCxnSpPr>
          <p:nvPr/>
        </p:nvCxnSpPr>
        <p:spPr>
          <a:xfrm>
            <a:off x="7392988" y="1923746"/>
            <a:ext cx="210281" cy="25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5" idx="0"/>
            <a:endCxn id="30" idx="1"/>
          </p:cNvCxnSpPr>
          <p:nvPr/>
        </p:nvCxnSpPr>
        <p:spPr>
          <a:xfrm>
            <a:off x="8183110" y="1926308"/>
            <a:ext cx="192724" cy="1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86470" y="2109836"/>
            <a:ext cx="1329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Message queue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7392988" y="2591125"/>
            <a:ext cx="98284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86470" y="2690534"/>
            <a:ext cx="1910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Async</a:t>
            </a:r>
            <a:r>
              <a:rPr lang="en-US" sz="1400" dirty="0" smtClean="0"/>
              <a:t> INPROC REQ/REP</a:t>
            </a:r>
            <a:endParaRPr lang="en-US" sz="1400" dirty="0" smtClean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7392988" y="3176078"/>
            <a:ext cx="98284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793799" y="3084219"/>
            <a:ext cx="199764" cy="1997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01576" y="3251165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RESTful</a:t>
            </a:r>
            <a:r>
              <a:rPr lang="en-US" sz="1400" dirty="0" smtClean="0"/>
              <a:t> </a:t>
            </a:r>
            <a:r>
              <a:rPr lang="en-US" sz="1400" dirty="0" smtClean="0"/>
              <a:t>connector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86470" y="4050802"/>
            <a:ext cx="9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Store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 rot="10800000">
            <a:off x="7172110" y="5514209"/>
            <a:ext cx="220878" cy="14520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0800000">
            <a:off x="7172110" y="5951689"/>
            <a:ext cx="220878" cy="14520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379043" y="5432923"/>
            <a:ext cx="1429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Application State</a:t>
            </a:r>
          </a:p>
          <a:p>
            <a:r>
              <a:rPr lang="en-US" sz="1400" dirty="0" smtClean="0"/>
              <a:t>Container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7392988" y="5863045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EIMessage</a:t>
            </a:r>
            <a:endParaRPr lang="en-US" sz="1400" dirty="0" smtClean="0"/>
          </a:p>
          <a:p>
            <a:r>
              <a:rPr lang="en-US" sz="1400" dirty="0" smtClean="0"/>
              <a:t>Container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107964" y="5152522"/>
            <a:ext cx="1290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Message Types</a:t>
            </a:r>
            <a:endParaRPr lang="en-US" sz="1400" u="sng" dirty="0"/>
          </a:p>
        </p:txBody>
      </p:sp>
      <p:sp>
        <p:nvSpPr>
          <p:cNvPr id="48" name="Can 47"/>
          <p:cNvSpPr/>
          <p:nvPr/>
        </p:nvSpPr>
        <p:spPr>
          <a:xfrm>
            <a:off x="3914393" y="784042"/>
            <a:ext cx="1163856" cy="73550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</a:t>
            </a:r>
          </a:p>
          <a:p>
            <a:pPr algn="ctr"/>
            <a:r>
              <a:rPr lang="en-US" sz="1600" dirty="0" smtClean="0"/>
              <a:t>Definitions</a:t>
            </a:r>
          </a:p>
        </p:txBody>
      </p:sp>
      <p:sp>
        <p:nvSpPr>
          <p:cNvPr id="49" name="Can 48"/>
          <p:cNvSpPr/>
          <p:nvPr/>
        </p:nvSpPr>
        <p:spPr>
          <a:xfrm>
            <a:off x="5260655" y="786737"/>
            <a:ext cx="1163856" cy="73550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</a:t>
            </a:r>
          </a:p>
          <a:p>
            <a:pPr algn="ctr"/>
            <a:r>
              <a:rPr lang="en-US" sz="1600" dirty="0" err="1" smtClean="0"/>
              <a:t>Config</a:t>
            </a:r>
            <a:r>
              <a:rPr lang="en-US" sz="1600" dirty="0" smtClean="0"/>
              <a:t>.</a:t>
            </a:r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5842583" y="1522243"/>
            <a:ext cx="0" cy="80829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3"/>
          </p:cNvCxnSpPr>
          <p:nvPr/>
        </p:nvCxnSpPr>
        <p:spPr>
          <a:xfrm>
            <a:off x="4496321" y="1519548"/>
            <a:ext cx="0" cy="8109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07968" y="2008945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842583" y="2008945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4024210" y="117571"/>
            <a:ext cx="2400301" cy="5576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Administrative Front</a:t>
            </a:r>
            <a:r>
              <a:rPr lang="en-US" sz="1600" dirty="0" smtClean="0"/>
              <a:t>-End</a:t>
            </a:r>
            <a:endParaRPr lang="en-US" sz="1600" dirty="0"/>
          </a:p>
        </p:txBody>
      </p:sp>
      <p:grpSp>
        <p:nvGrpSpPr>
          <p:cNvPr id="60" name="Group 59"/>
          <p:cNvGrpSpPr/>
          <p:nvPr/>
        </p:nvGrpSpPr>
        <p:grpSpPr>
          <a:xfrm rot="10800000">
            <a:off x="1507323" y="6018667"/>
            <a:ext cx="220878" cy="579841"/>
            <a:chOff x="5804918" y="1755644"/>
            <a:chExt cx="220878" cy="579841"/>
          </a:xfrm>
        </p:grpSpPr>
        <p:sp>
          <p:nvSpPr>
            <p:cNvPr id="61" name="Rectangle 60"/>
            <p:cNvSpPr/>
            <p:nvPr/>
          </p:nvSpPr>
          <p:spPr>
            <a:xfrm>
              <a:off x="5804918" y="1755644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804918" y="2045073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04918" y="2190279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V="1">
              <a:off x="5914660" y="1790749"/>
              <a:ext cx="0" cy="199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Elbow Connector 69"/>
          <p:cNvCxnSpPr>
            <a:stCxn id="59" idx="1"/>
          </p:cNvCxnSpPr>
          <p:nvPr/>
        </p:nvCxnSpPr>
        <p:spPr>
          <a:xfrm rot="10800000" flipV="1">
            <a:off x="3686710" y="396381"/>
            <a:ext cx="337501" cy="19203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602318" y="312442"/>
            <a:ext cx="167878" cy="1678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31632" y="0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HTTP/REST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7172109" y="4421421"/>
            <a:ext cx="762000" cy="22383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 dirty="0">
              <a:cs typeface="Arial"/>
            </a:endParaRPr>
          </a:p>
        </p:txBody>
      </p:sp>
      <p:cxnSp>
        <p:nvCxnSpPr>
          <p:cNvPr id="77" name="Elbow Connector 76"/>
          <p:cNvCxnSpPr>
            <a:stCxn id="3" idx="2"/>
            <a:endCxn id="4" idx="0"/>
          </p:cNvCxnSpPr>
          <p:nvPr/>
        </p:nvCxnSpPr>
        <p:spPr>
          <a:xfrm rot="5400000">
            <a:off x="2168003" y="2074563"/>
            <a:ext cx="368519" cy="22112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" idx="2"/>
            <a:endCxn id="9" idx="0"/>
          </p:cNvCxnSpPr>
          <p:nvPr/>
        </p:nvCxnSpPr>
        <p:spPr>
          <a:xfrm rot="16200000" flipH="1">
            <a:off x="4379297" y="2074562"/>
            <a:ext cx="368519" cy="22112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3" idx="2"/>
            <a:endCxn id="7" idx="0"/>
          </p:cNvCxnSpPr>
          <p:nvPr/>
        </p:nvCxnSpPr>
        <p:spPr>
          <a:xfrm rot="16200000" flipH="1">
            <a:off x="3273650" y="3180209"/>
            <a:ext cx="36851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ross 85"/>
          <p:cNvSpPr/>
          <p:nvPr/>
        </p:nvSpPr>
        <p:spPr>
          <a:xfrm>
            <a:off x="7800123" y="2483654"/>
            <a:ext cx="187115" cy="187115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ross 86"/>
          <p:cNvSpPr/>
          <p:nvPr/>
        </p:nvSpPr>
        <p:spPr>
          <a:xfrm>
            <a:off x="3364352" y="3082520"/>
            <a:ext cx="187115" cy="187115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Elbow Connector 87"/>
          <p:cNvCxnSpPr>
            <a:stCxn id="7" idx="2"/>
            <a:endCxn id="61" idx="2"/>
          </p:cNvCxnSpPr>
          <p:nvPr/>
        </p:nvCxnSpPr>
        <p:spPr>
          <a:xfrm rot="5400000">
            <a:off x="1973314" y="4534070"/>
            <a:ext cx="1129045" cy="18401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8" idx="2"/>
            <a:endCxn id="4" idx="2"/>
          </p:cNvCxnSpPr>
          <p:nvPr/>
        </p:nvCxnSpPr>
        <p:spPr>
          <a:xfrm rot="16200000" flipV="1">
            <a:off x="2722898" y="3413340"/>
            <a:ext cx="1129045" cy="40816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9" idx="2"/>
            <a:endCxn id="68" idx="2"/>
          </p:cNvCxnSpPr>
          <p:nvPr/>
        </p:nvCxnSpPr>
        <p:spPr>
          <a:xfrm rot="5400000">
            <a:off x="4934192" y="5283654"/>
            <a:ext cx="1129045" cy="3409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 rot="10800000">
            <a:off x="5217785" y="6018667"/>
            <a:ext cx="220878" cy="579841"/>
            <a:chOff x="5104167" y="1635893"/>
            <a:chExt cx="220878" cy="579841"/>
          </a:xfrm>
        </p:grpSpPr>
        <p:sp>
          <p:nvSpPr>
            <p:cNvPr id="66" name="Rectangle 65"/>
            <p:cNvSpPr/>
            <p:nvPr/>
          </p:nvSpPr>
          <p:spPr>
            <a:xfrm>
              <a:off x="5104167" y="1635893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104167" y="1925322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104167" y="2070528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5214606" y="1670998"/>
              <a:ext cx="0" cy="199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1778957" y="6009984"/>
            <a:ext cx="2054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Dispatch Queue</a:t>
            </a:r>
          </a:p>
          <a:p>
            <a:r>
              <a:rPr lang="en-US" sz="1400" dirty="0" smtClean="0"/>
              <a:t>(To Message Dispatchers)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5403383" y="6009984"/>
            <a:ext cx="1659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 State Queue</a:t>
            </a:r>
          </a:p>
          <a:p>
            <a:r>
              <a:rPr lang="en-US" sz="1400" dirty="0" smtClean="0"/>
              <a:t>(To App. State Mgr.)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28051" y="501833"/>
            <a:ext cx="1200151" cy="5576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App. State Mgr.</a:t>
            </a:r>
            <a:endParaRPr lang="en-US" sz="1600" dirty="0"/>
          </a:p>
        </p:txBody>
      </p:sp>
      <p:sp>
        <p:nvSpPr>
          <p:cNvPr id="104" name="Can 103"/>
          <p:cNvSpPr/>
          <p:nvPr/>
        </p:nvSpPr>
        <p:spPr>
          <a:xfrm>
            <a:off x="2096240" y="981003"/>
            <a:ext cx="832020" cy="73550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</a:t>
            </a:r>
          </a:p>
          <a:p>
            <a:pPr algn="ctr"/>
            <a:r>
              <a:rPr lang="en-US" sz="1600" dirty="0"/>
              <a:t>DB</a:t>
            </a:r>
          </a:p>
        </p:txBody>
      </p:sp>
      <p:cxnSp>
        <p:nvCxnSpPr>
          <p:cNvPr id="105" name="Elbow Connector 104"/>
          <p:cNvCxnSpPr>
            <a:stCxn id="104" idx="1"/>
            <a:endCxn id="103" idx="3"/>
          </p:cNvCxnSpPr>
          <p:nvPr/>
        </p:nvCxnSpPr>
        <p:spPr>
          <a:xfrm rot="16200000" flipV="1">
            <a:off x="2020046" y="488799"/>
            <a:ext cx="200360" cy="7840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Diamond 105"/>
          <p:cNvSpPr/>
          <p:nvPr/>
        </p:nvSpPr>
        <p:spPr>
          <a:xfrm>
            <a:off x="2394738" y="707578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369497" y="3896913"/>
            <a:ext cx="4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178448" y="3896913"/>
            <a:ext cx="4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cxnSp>
        <p:nvCxnSpPr>
          <p:cNvPr id="110" name="Elbow Connector 109"/>
          <p:cNvCxnSpPr>
            <a:stCxn id="103" idx="1"/>
            <a:endCxn id="4" idx="1"/>
          </p:cNvCxnSpPr>
          <p:nvPr/>
        </p:nvCxnSpPr>
        <p:spPr>
          <a:xfrm rot="10800000" flipH="1" flipV="1">
            <a:off x="528050" y="780642"/>
            <a:ext cx="127609" cy="3346403"/>
          </a:xfrm>
          <a:prstGeom prst="bentConnector3">
            <a:avLst>
              <a:gd name="adj1" fmla="val -179141"/>
            </a:avLst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79086" y="3828392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cxnSp>
        <p:nvCxnSpPr>
          <p:cNvPr id="118" name="Straight Connector 117"/>
          <p:cNvCxnSpPr>
            <a:stCxn id="103" idx="0"/>
          </p:cNvCxnSpPr>
          <p:nvPr/>
        </p:nvCxnSpPr>
        <p:spPr>
          <a:xfrm flipV="1">
            <a:off x="1128127" y="117571"/>
            <a:ext cx="0" cy="384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207601" y="-28332"/>
            <a:ext cx="147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</a:t>
            </a:r>
          </a:p>
          <a:p>
            <a:r>
              <a:rPr lang="en-US" sz="1400" dirty="0" smtClean="0"/>
              <a:t>App State Queue</a:t>
            </a:r>
          </a:p>
        </p:txBody>
      </p:sp>
    </p:spTree>
    <p:extLst>
      <p:ext uri="{BB962C8B-B14F-4D97-AF65-F5344CB8AC3E}">
        <p14:creationId xmlns:p14="http://schemas.microsoft.com/office/powerpoint/2010/main" val="243245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1214</Words>
  <Application>Microsoft Macintosh PowerPoint</Application>
  <PresentationFormat>On-screen Show (4:3)</PresentationFormat>
  <Paragraphs>491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Context Views</vt:lpstr>
      <vt:lpstr>PowerPoint Presentation</vt:lpstr>
      <vt:lpstr>Scalability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 Stuff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Lenzo</dc:creator>
  <cp:lastModifiedBy>Matthew Lenzo</cp:lastModifiedBy>
  <cp:revision>84</cp:revision>
  <dcterms:created xsi:type="dcterms:W3CDTF">2012-03-07T15:24:36Z</dcterms:created>
  <dcterms:modified xsi:type="dcterms:W3CDTF">2012-04-05T17:36:15Z</dcterms:modified>
</cp:coreProperties>
</file>