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2" r:id="rId1"/>
    <p:sldMasterId id="2147483784" r:id="rId2"/>
  </p:sldMasterIdLst>
  <p:notesMasterIdLst>
    <p:notesMasterId r:id="rId5"/>
  </p:notesMasterIdLst>
  <p:handoutMasterIdLst>
    <p:handoutMasterId r:id="rId6"/>
  </p:handoutMasterIdLst>
  <p:sldIdLst>
    <p:sldId id="297" r:id="rId3"/>
    <p:sldId id="376" r:id="rId4"/>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Roadmap" id="{8930B1A9-D2BF-1949-A0AE-A290917BDD45}">
          <p14:sldIdLst>
            <p14:sldId id="297"/>
            <p14:sldId id="3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84C50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8" autoAdjust="0"/>
    <p:restoredTop sz="82771" autoAdjust="0"/>
  </p:normalViewPr>
  <p:slideViewPr>
    <p:cSldViewPr>
      <p:cViewPr>
        <p:scale>
          <a:sx n="94" d="100"/>
          <a:sy n="94" d="100"/>
        </p:scale>
        <p:origin x="-1248"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r>
              <a:rPr lang="en-US" dirty="0" smtClean="0"/>
              <a:t>Spring 2012 EOSP</a:t>
            </a:r>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6A052E1B-4035-244C-8C5B-3897FBC9E08A}" type="datetimeFigureOut">
              <a:rPr lang="en-US" smtClean="0"/>
              <a:t>8/9/12</a:t>
            </a:fld>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92DD6CAD-C896-5E4C-A615-C39805BB7C31}" type="slidenum">
              <a:rPr lang="en-US" smtClean="0"/>
              <a:t>‹#›</a:t>
            </a:fld>
            <a:endParaRPr lang="en-US"/>
          </a:p>
        </p:txBody>
      </p:sp>
      <p:pic>
        <p:nvPicPr>
          <p:cNvPr id="6" name="Picture 37" descr="trial_logo_argo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06478"/>
            <a:ext cx="1862667" cy="27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760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26833" cy="464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2958" tIns="46479" rIns="92958" bIns="46479"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58167" y="0"/>
            <a:ext cx="3026833" cy="464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2958" tIns="46479" rIns="92958" bIns="46479"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1334" y="4409758"/>
            <a:ext cx="5122333" cy="4177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2958" tIns="46479" rIns="92958" bIns="4647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819515"/>
            <a:ext cx="3026833" cy="464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2958" tIns="46479" rIns="92958" bIns="46479"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58167" y="8819515"/>
            <a:ext cx="3026833" cy="464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2958" tIns="46479" rIns="92958" bIns="46479" numCol="1" anchor="b" anchorCtr="0" compatLnSpc="1">
            <a:prstTxWarp prst="textNoShape">
              <a:avLst/>
            </a:prstTxWarp>
          </a:bodyPr>
          <a:lstStyle>
            <a:lvl1pPr algn="r">
              <a:defRPr sz="1200"/>
            </a:lvl1pPr>
          </a:lstStyle>
          <a:p>
            <a:fld id="{808DC025-7D65-6B44-B00A-E55C534F13A5}" type="slidenum">
              <a:rPr lang="en-US"/>
              <a:pPr/>
              <a:t>‹#›</a:t>
            </a:fld>
            <a:endParaRPr lang="en-US"/>
          </a:p>
        </p:txBody>
      </p:sp>
    </p:spTree>
    <p:extLst>
      <p:ext uri="{BB962C8B-B14F-4D97-AF65-F5344CB8AC3E}">
        <p14:creationId xmlns:p14="http://schemas.microsoft.com/office/powerpoint/2010/main" val="32571413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walk through the high-level activities that were conducted in the last 3 semesters in order to achieve the project objectives and the necessary deliverables. Also, I will quickly give an overview of the strategy the team is planning to adopt in the upcoming fall semester for achieving the necessary objectives and results</a:t>
            </a:r>
          </a:p>
          <a:p>
            <a:endParaRPr lang="en-US" dirty="0"/>
          </a:p>
          <a:p>
            <a:pPr marL="174296" indent="-174296">
              <a:buFontTx/>
              <a:buChar char="-"/>
            </a:pPr>
            <a:r>
              <a:rPr lang="en-US" dirty="0"/>
              <a:t>In the </a:t>
            </a:r>
            <a:r>
              <a:rPr lang="en-US" b="1" dirty="0"/>
              <a:t>first semester</a:t>
            </a:r>
            <a:r>
              <a:rPr lang="en-US" dirty="0"/>
              <a:t>, we were identifying and refining the architectural drivers, so that we could understand what will be driving the project.</a:t>
            </a:r>
          </a:p>
          <a:p>
            <a:endParaRPr lang="en-US" dirty="0"/>
          </a:p>
          <a:p>
            <a:pPr marL="174296" indent="-174296">
              <a:buFontTx/>
              <a:buChar char="-"/>
            </a:pPr>
            <a:r>
              <a:rPr lang="en-US" dirty="0"/>
              <a:t>In the </a:t>
            </a:r>
            <a:r>
              <a:rPr lang="en-US" b="1" dirty="0"/>
              <a:t>second semester, </a:t>
            </a:r>
            <a:r>
              <a:rPr lang="en-US" dirty="0"/>
              <a:t>based on the architectural drivers, we came up with an architecture and we iteratively refined it through customer feedback and architecture evaluation workshops. At the end of this semester, we left with a set of issues that had to be addressed using a prototype.</a:t>
            </a:r>
          </a:p>
          <a:p>
            <a:pPr marL="174296" indent="-174296">
              <a:buFontTx/>
              <a:buChar char="-"/>
            </a:pPr>
            <a:endParaRPr lang="en-US" dirty="0"/>
          </a:p>
          <a:p>
            <a:pPr marL="174296" indent="-174296">
              <a:buFontTx/>
              <a:buChar char="-"/>
            </a:pPr>
            <a:r>
              <a:rPr lang="en-US" dirty="0"/>
              <a:t>In the </a:t>
            </a:r>
            <a:r>
              <a:rPr lang="en-US" b="1" dirty="0"/>
              <a:t>third semester, </a:t>
            </a:r>
            <a:r>
              <a:rPr lang="en-US" dirty="0"/>
              <a:t>our experiments became more concrete and we started focusing our efforts in building a prototype, in order to validate the design decisions we took in the previous semester. We also executed some tests on the prototype to prove high-priority quality attributes such as performance and scalability. We collected results and quantitatively evaluated the architecture for performance and scalability. </a:t>
            </a:r>
          </a:p>
          <a:p>
            <a:pPr marL="174296" indent="-174296">
              <a:buFontTx/>
              <a:buChar char="-"/>
            </a:pPr>
            <a:endParaRPr lang="en-US" dirty="0"/>
          </a:p>
          <a:p>
            <a:pPr marL="174296" indent="-174296">
              <a:buFontTx/>
              <a:buChar char="-"/>
            </a:pPr>
            <a:r>
              <a:rPr lang="en-US" dirty="0"/>
              <a:t>In the </a:t>
            </a:r>
            <a:r>
              <a:rPr lang="en-US" b="1" dirty="0"/>
              <a:t>fourth semester, </a:t>
            </a:r>
            <a:r>
              <a:rPr lang="en-US" dirty="0"/>
              <a:t>we will continue to prove the architecture for its feasibility and we will also conduct tests and experiments on the prototype to prove the remaining high/medium priority quality attributes. Also, our focus will be on updating the architectural design document based on concrete results of all our experiments as guidance for those who might adopt this architectural approach. It is important to note that we will change our direction and focus based on the customer’s interest in a particular section of the architecture.</a:t>
            </a:r>
          </a:p>
          <a:p>
            <a:pPr marL="174296" indent="-174296">
              <a:buFontTx/>
              <a:buChar char="-"/>
            </a:pPr>
            <a:endParaRPr lang="en-US" dirty="0"/>
          </a:p>
          <a:p>
            <a:pPr marL="174296" indent="-174296">
              <a:buFontTx/>
              <a:buChar char="-"/>
            </a:pPr>
            <a:r>
              <a:rPr lang="en-US" dirty="0"/>
              <a:t>So, in the big picture, this is where we currently are. </a:t>
            </a:r>
          </a:p>
          <a:p>
            <a:pPr marL="174296" indent="-174296">
              <a:buFontTx/>
              <a:buChar char="-"/>
            </a:pPr>
            <a:endParaRPr lang="en-US" dirty="0"/>
          </a:p>
          <a:p>
            <a:pPr marL="174296" indent="-174296">
              <a:buFontTx/>
              <a:buChar char="-"/>
            </a:pPr>
            <a:r>
              <a:rPr lang="en-US" dirty="0"/>
              <a:t>The green diamonds are the milestones we achieved on our way as a result of conducting these high-level activities, and the gray ones are those that we are planning to achieve in the upcoming fall semester.  Now, let’s focus on the red diamonds that represent some critical milestones for our project. At the end of the spring semester, we had hoped to achieve a “go” decision on our architecture. However, we did not get a “go” signal as we left the semester with a set of issues that had to be addressed using a prototype. Again, in the mid of summer, we had a check-point for our architecture. The prototype we were building did give us sufficient amount of confidence in our architecture. However, the prototype wasn’t giving us the performance numbers the client wanted to achieve. Hence, it was a no-go decision again. Now, we realized that a “go” decision actually represents the final deliverable of our project, where the architecture has been sufficiently verified for the quality attributes, and enough confidence has been gained into the architecture. For our project, this is what “go” decision means in terms of architectural proof. Hence, we hope to get a go decision by the end of the project. </a:t>
            </a:r>
            <a:r>
              <a:rPr lang="en-US" b="1" dirty="0"/>
              <a:t>Potential question: What if we get a no-go decision in December?</a:t>
            </a:r>
            <a:endParaRPr lang="en-US" dirty="0"/>
          </a:p>
          <a:p>
            <a:pPr marL="174296" indent="-174296">
              <a:buFontTx/>
              <a:buChar char="-"/>
            </a:pPr>
            <a:endParaRPr lang="en-US" dirty="0"/>
          </a:p>
          <a:p>
            <a:pPr marL="174296" indent="-174296">
              <a:buFontTx/>
              <a:buChar char="-"/>
            </a:pPr>
            <a:endParaRPr lang="en-US" i="0"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1</a:t>
            </a:fld>
            <a:endParaRPr lang="en-US"/>
          </a:p>
        </p:txBody>
      </p:sp>
    </p:spTree>
    <p:extLst>
      <p:ext uri="{BB962C8B-B14F-4D97-AF65-F5344CB8AC3E}">
        <p14:creationId xmlns:p14="http://schemas.microsoft.com/office/powerpoint/2010/main" val="175273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2</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r>
              <a:rPr lang="en-US" dirty="0"/>
              <a:t>- This is my team that comprises of Tharanga, Rui, Matt, Danny, and myself.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86184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55051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45013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17882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41392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701775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05086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425798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067887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157657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7344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2018419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2255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34505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5115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52591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97097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164198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9193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791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13160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009189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latin typeface="Calibri" charset="0"/>
              </a:rPr>
              <a:t>TEAM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4572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1295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a:t>
            </a:r>
            <a:r>
              <a:rPr lang="en-US" sz="1600">
                <a:latin typeface="Calibri" charset="0"/>
              </a:rPr>
              <a:t>PROGRESS</a:t>
            </a:r>
            <a:r>
              <a:rPr lang="en-US" sz="1600">
                <a:solidFill>
                  <a:srgbClr val="D0D0D0"/>
                </a:solidFill>
                <a:latin typeface="Calibri" charset="0"/>
              </a:rPr>
              <a:t>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2819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4114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2012 Roadmap</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4339807"/>
              </p:ext>
            </p:extLst>
          </p:nvPr>
        </p:nvGraphicFramePr>
        <p:xfrm>
          <a:off x="533400" y="1676400"/>
          <a:ext cx="8218488" cy="4230694"/>
        </p:xfrm>
        <a:graphic>
          <a:graphicData uri="http://schemas.openxmlformats.org/drawingml/2006/table">
            <a:tbl>
              <a:tblPr/>
              <a:tblGrid>
                <a:gridCol w="514350"/>
                <a:gridCol w="512763"/>
                <a:gridCol w="514350"/>
                <a:gridCol w="512762"/>
                <a:gridCol w="514350"/>
                <a:gridCol w="512763"/>
                <a:gridCol w="514350"/>
                <a:gridCol w="514350"/>
                <a:gridCol w="512762"/>
                <a:gridCol w="514350"/>
                <a:gridCol w="512763"/>
                <a:gridCol w="522287"/>
                <a:gridCol w="504825"/>
                <a:gridCol w="514350"/>
                <a:gridCol w="512763"/>
                <a:gridCol w="514350"/>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7</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8</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9</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10</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11</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12</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10668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September</a:t>
            </a:r>
            <a:endParaRPr lang="en-US" sz="1600" b="1" dirty="0"/>
          </a:p>
        </p:txBody>
      </p:sp>
      <p:sp>
        <p:nvSpPr>
          <p:cNvPr id="8" name="Rectangle 7"/>
          <p:cNvSpPr/>
          <p:nvPr/>
        </p:nvSpPr>
        <p:spPr>
          <a:xfrm>
            <a:off x="3124200" y="1295400"/>
            <a:ext cx="22860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October</a:t>
            </a:r>
            <a:endParaRPr lang="en-US" sz="1600" b="1" dirty="0"/>
          </a:p>
        </p:txBody>
      </p:sp>
      <p:sp>
        <p:nvSpPr>
          <p:cNvPr id="9" name="Rectangle 8"/>
          <p:cNvSpPr/>
          <p:nvPr/>
        </p:nvSpPr>
        <p:spPr>
          <a:xfrm>
            <a:off x="5410200" y="1295400"/>
            <a:ext cx="22860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November</a:t>
            </a:r>
            <a:endParaRPr lang="en-US" sz="1600" b="1" dirty="0"/>
          </a:p>
        </p:txBody>
      </p:sp>
      <p:sp>
        <p:nvSpPr>
          <p:cNvPr id="10" name="Rectangle 9"/>
          <p:cNvSpPr/>
          <p:nvPr/>
        </p:nvSpPr>
        <p:spPr>
          <a:xfrm>
            <a:off x="7696200" y="1295400"/>
            <a:ext cx="10668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December</a:t>
            </a:r>
            <a:endParaRPr lang="en-US" sz="1600" b="1" dirty="0"/>
          </a:p>
        </p:txBody>
      </p:sp>
      <p:sp>
        <p:nvSpPr>
          <p:cNvPr id="12" name="AutoShape 48"/>
          <p:cNvSpPr>
            <a:spLocks noChangeArrowheads="1"/>
          </p:cNvSpPr>
          <p:nvPr/>
        </p:nvSpPr>
        <p:spPr bwMode="auto">
          <a:xfrm>
            <a:off x="7543800" y="32766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7737058" y="5257800"/>
            <a:ext cx="102594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Reflection</a:t>
            </a:r>
          </a:p>
          <a:p>
            <a:pPr eaLnBrk="1" hangingPunct="1"/>
            <a:r>
              <a:rPr lang="en-US" sz="1600" dirty="0" smtClean="0">
                <a:latin typeface="Calibri"/>
                <a:cs typeface="Calibri"/>
              </a:rPr>
              <a:t>Paper</a:t>
            </a:r>
            <a:endParaRPr lang="en-US" sz="1600" dirty="0">
              <a:latin typeface="Calibri"/>
              <a:cs typeface="Calibri"/>
            </a:endParaRPr>
          </a:p>
        </p:txBody>
      </p:sp>
      <p:cxnSp>
        <p:nvCxnSpPr>
          <p:cNvPr id="14" name="Straight Connector 13"/>
          <p:cNvCxnSpPr>
            <a:cxnSpLocks noChangeShapeType="1"/>
          </p:cNvCxnSpPr>
          <p:nvPr/>
        </p:nvCxnSpPr>
        <p:spPr bwMode="auto">
          <a:xfrm>
            <a:off x="2590800" y="1636713"/>
            <a:ext cx="13649" cy="427038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H="1">
            <a:off x="4648200"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H="1">
            <a:off x="6700044"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AutoShape 48"/>
          <p:cNvSpPr>
            <a:spLocks noChangeArrowheads="1"/>
          </p:cNvSpPr>
          <p:nvPr/>
        </p:nvSpPr>
        <p:spPr bwMode="auto">
          <a:xfrm>
            <a:off x="8382000" y="55626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3" name="TextBox 54"/>
          <p:cNvSpPr txBox="1">
            <a:spLocks noChangeArrowheads="1"/>
          </p:cNvSpPr>
          <p:nvPr/>
        </p:nvSpPr>
        <p:spPr bwMode="auto">
          <a:xfrm>
            <a:off x="6705600" y="3429000"/>
            <a:ext cx="10567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Package &amp;</a:t>
            </a:r>
          </a:p>
          <a:p>
            <a:pPr eaLnBrk="1" hangingPunct="1"/>
            <a:r>
              <a:rPr lang="en-US" sz="1600" dirty="0" smtClean="0">
                <a:latin typeface="Calibri"/>
                <a:cs typeface="Calibri"/>
              </a:rPr>
              <a:t>Delivery</a:t>
            </a:r>
          </a:p>
        </p:txBody>
      </p:sp>
      <p:sp>
        <p:nvSpPr>
          <p:cNvPr id="25" name="AutoShape 48"/>
          <p:cNvSpPr>
            <a:spLocks noChangeArrowheads="1"/>
          </p:cNvSpPr>
          <p:nvPr/>
        </p:nvSpPr>
        <p:spPr bwMode="auto">
          <a:xfrm>
            <a:off x="6553200" y="44196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6" name="TextBox 1"/>
          <p:cNvSpPr txBox="1">
            <a:spLocks noChangeArrowheads="1"/>
          </p:cNvSpPr>
          <p:nvPr/>
        </p:nvSpPr>
        <p:spPr bwMode="auto">
          <a:xfrm>
            <a:off x="4648200" y="2844224"/>
            <a:ext cx="137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Architecture</a:t>
            </a:r>
          </a:p>
          <a:p>
            <a:pPr eaLnBrk="1" hangingPunct="1"/>
            <a:r>
              <a:rPr lang="en-US" sz="1600" dirty="0" smtClean="0">
                <a:latin typeface="Calibri"/>
                <a:cs typeface="Calibri"/>
              </a:rPr>
              <a:t>Frozen</a:t>
            </a:r>
            <a:endParaRPr lang="en-US" sz="1600" dirty="0">
              <a:latin typeface="Calibri"/>
              <a:cs typeface="Calibri"/>
            </a:endParaRPr>
          </a:p>
        </p:txBody>
      </p:sp>
      <p:sp>
        <p:nvSpPr>
          <p:cNvPr id="28" name="AutoShape 48"/>
          <p:cNvSpPr>
            <a:spLocks noChangeArrowheads="1"/>
          </p:cNvSpPr>
          <p:nvPr/>
        </p:nvSpPr>
        <p:spPr bwMode="auto">
          <a:xfrm>
            <a:off x="5029200" y="25908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9" name="TextBox 22"/>
          <p:cNvSpPr txBox="1">
            <a:spLocks noChangeArrowheads="1"/>
          </p:cNvSpPr>
          <p:nvPr/>
        </p:nvSpPr>
        <p:spPr bwMode="auto">
          <a:xfrm>
            <a:off x="533400" y="2819400"/>
            <a:ext cx="1143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Verification</a:t>
            </a:r>
          </a:p>
          <a:p>
            <a:pPr eaLnBrk="1" hangingPunct="1"/>
            <a:r>
              <a:rPr lang="en-US" sz="1600" dirty="0" smtClean="0">
                <a:latin typeface="Calibri"/>
                <a:cs typeface="Calibri"/>
              </a:rPr>
              <a:t>Scoped</a:t>
            </a:r>
            <a:endParaRPr lang="en-US" sz="1600" dirty="0">
              <a:latin typeface="Calibri"/>
              <a:cs typeface="Calibri"/>
            </a:endParaRPr>
          </a:p>
        </p:txBody>
      </p:sp>
      <p:sp>
        <p:nvSpPr>
          <p:cNvPr id="31" name="TextBox 22"/>
          <p:cNvSpPr txBox="1">
            <a:spLocks noChangeArrowheads="1"/>
          </p:cNvSpPr>
          <p:nvPr/>
        </p:nvSpPr>
        <p:spPr bwMode="auto">
          <a:xfrm>
            <a:off x="5334000" y="4538246"/>
            <a:ext cx="1600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Poster Session</a:t>
            </a:r>
          </a:p>
        </p:txBody>
      </p:sp>
      <p:sp>
        <p:nvSpPr>
          <p:cNvPr id="3" name="Slide Number Placeholder 2"/>
          <p:cNvSpPr>
            <a:spLocks noGrp="1"/>
          </p:cNvSpPr>
          <p:nvPr>
            <p:ph type="sldNum" sz="quarter" idx="10"/>
          </p:nvPr>
        </p:nvSpPr>
        <p:spPr/>
        <p:txBody>
          <a:bodyPr/>
          <a:lstStyle/>
          <a:p>
            <a:fld id="{8BE75BF4-F827-664A-A667-67002CB07057}" type="slidenum">
              <a:rPr lang="en-US" smtClean="0"/>
              <a:pPr/>
              <a:t>1</a:t>
            </a:fld>
            <a:endParaRPr lang="en-US"/>
          </a:p>
        </p:txBody>
      </p:sp>
      <p:cxnSp>
        <p:nvCxnSpPr>
          <p:cNvPr id="19" name="Straight Connector 18"/>
          <p:cNvCxnSpPr>
            <a:cxnSpLocks noChangeShapeType="1"/>
          </p:cNvCxnSpPr>
          <p:nvPr/>
        </p:nvCxnSpPr>
        <p:spPr bwMode="auto">
          <a:xfrm flipH="1">
            <a:off x="8757444" y="1676399"/>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 name="AutoShape 48"/>
          <p:cNvSpPr>
            <a:spLocks noChangeArrowheads="1"/>
          </p:cNvSpPr>
          <p:nvPr/>
        </p:nvSpPr>
        <p:spPr bwMode="auto">
          <a:xfrm>
            <a:off x="6248400" y="32766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44" name="Rectangle 43"/>
          <p:cNvSpPr/>
          <p:nvPr/>
        </p:nvSpPr>
        <p:spPr>
          <a:xfrm>
            <a:off x="533400" y="1295400"/>
            <a:ext cx="533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endParaRPr lang="en-US" sz="1600" b="1" dirty="0"/>
          </a:p>
        </p:txBody>
      </p:sp>
      <p:sp>
        <p:nvSpPr>
          <p:cNvPr id="45" name="TextBox 1"/>
          <p:cNvSpPr txBox="1">
            <a:spLocks noChangeArrowheads="1"/>
          </p:cNvSpPr>
          <p:nvPr/>
        </p:nvSpPr>
        <p:spPr bwMode="auto">
          <a:xfrm>
            <a:off x="5257800" y="3429000"/>
            <a:ext cx="117021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a:t>
            </a:r>
            <a:r>
              <a:rPr lang="en-US" sz="1600" dirty="0" smtClean="0">
                <a:latin typeface="Calibri"/>
                <a:cs typeface="Calibri"/>
              </a:rPr>
              <a:t>/No</a:t>
            </a:r>
            <a:r>
              <a:rPr lang="en-US" sz="1600" dirty="0" smtClean="0">
                <a:latin typeface="Calibri"/>
                <a:cs typeface="Calibri"/>
              </a:rPr>
              <a:t>-Go</a:t>
            </a:r>
          </a:p>
          <a:p>
            <a:pPr eaLnBrk="1" hangingPunct="1"/>
            <a:r>
              <a:rPr lang="en-US" sz="1600" dirty="0" smtClean="0">
                <a:latin typeface="Calibri"/>
                <a:cs typeface="Calibri"/>
              </a:rPr>
              <a:t>Decision</a:t>
            </a:r>
            <a:endParaRPr lang="en-US" sz="1600" dirty="0">
              <a:latin typeface="Calibri"/>
              <a:cs typeface="Calibri"/>
            </a:endParaRPr>
          </a:p>
        </p:txBody>
      </p:sp>
      <p:sp>
        <p:nvSpPr>
          <p:cNvPr id="47" name="AutoShape 48"/>
          <p:cNvSpPr>
            <a:spLocks noChangeArrowheads="1"/>
          </p:cNvSpPr>
          <p:nvPr/>
        </p:nvSpPr>
        <p:spPr bwMode="auto">
          <a:xfrm>
            <a:off x="914400" y="2590800"/>
            <a:ext cx="304800" cy="304800"/>
          </a:xfrm>
          <a:prstGeom prst="diamond">
            <a:avLst/>
          </a:prstGeom>
          <a:solidFill>
            <a:srgbClr val="92D050"/>
          </a:soli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Tree>
    <p:extLst>
      <p:ext uri="{BB962C8B-B14F-4D97-AF65-F5344CB8AC3E}">
        <p14:creationId xmlns:p14="http://schemas.microsoft.com/office/powerpoint/2010/main" val="5680679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Team Roles – Fall 2012</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Siddharth Subramanian</a:t>
            </a:r>
          </a:p>
          <a:p>
            <a:pPr eaLnBrk="1" hangingPunct="1">
              <a:lnSpc>
                <a:spcPct val="60000"/>
              </a:lnSpc>
              <a:spcBef>
                <a:spcPct val="50000"/>
              </a:spcBef>
            </a:pPr>
            <a:r>
              <a:rPr lang="en-US" sz="1600" dirty="0">
                <a:latin typeface="Calibri"/>
                <a:cs typeface="Calibri"/>
              </a:rPr>
              <a:t>Quality Assurance </a:t>
            </a:r>
            <a:r>
              <a:rPr lang="en-US" sz="1600" dirty="0" smtClean="0">
                <a:latin typeface="Calibri"/>
                <a:cs typeface="Calibri"/>
              </a:rPr>
              <a:t>Lead</a:t>
            </a:r>
            <a:endParaRPr lang="en-US" sz="1600" dirty="0">
              <a:latin typeface="Calibri"/>
              <a:cs typeface="Calibri"/>
            </a:endParaRP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Rui Li</a:t>
            </a:r>
          </a:p>
          <a:p>
            <a:pPr eaLnBrk="1" hangingPunct="1">
              <a:lnSpc>
                <a:spcPct val="60000"/>
              </a:lnSpc>
              <a:spcBef>
                <a:spcPct val="50000"/>
              </a:spcBef>
            </a:pPr>
            <a:r>
              <a:rPr lang="en-US" sz="1600" dirty="0">
                <a:latin typeface="+mj-lt"/>
                <a:cs typeface="Arial"/>
              </a:rPr>
              <a:t>Development </a:t>
            </a:r>
            <a:r>
              <a:rPr lang="en-US" sz="1600" dirty="0" smtClean="0">
                <a:latin typeface="+mj-lt"/>
                <a:cs typeface="Arial"/>
              </a:rPr>
              <a:t>Lead</a:t>
            </a:r>
            <a:endParaRPr lang="en-US" sz="1600" dirty="0">
              <a:latin typeface="+mj-lt"/>
              <a:cs typeface="Arial"/>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Tharanga Gamaethige</a:t>
            </a:r>
            <a:endParaRPr lang="en-US" sz="2000" b="1" cap="small" dirty="0">
              <a:latin typeface="Calibri" charset="0"/>
            </a:endParaRPr>
          </a:p>
          <a:p>
            <a:r>
              <a:rPr lang="en-US" sz="1600" dirty="0">
                <a:latin typeface="Calibri" charset="0"/>
              </a:rPr>
              <a:t>Team </a:t>
            </a:r>
            <a:r>
              <a:rPr lang="en-US" sz="1600" dirty="0" smtClean="0">
                <a:latin typeface="Calibri" charset="0"/>
              </a:rPr>
              <a:t>Lead</a:t>
            </a:r>
            <a:endParaRPr lang="en-US" sz="1600" dirty="0">
              <a:latin typeface="Calibri" charset="0"/>
            </a:endParaRPr>
          </a:p>
        </p:txBody>
      </p:sp>
      <p:sp>
        <p:nvSpPr>
          <p:cNvPr id="4114" name="TextBox 2"/>
          <p:cNvSpPr txBox="1">
            <a:spLocks noChangeArrowheads="1"/>
          </p:cNvSpPr>
          <p:nvPr/>
        </p:nvSpPr>
        <p:spPr bwMode="auto">
          <a:xfrm>
            <a:off x="5943600" y="1676400"/>
            <a:ext cx="2667000" cy="9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cap="small" dirty="0" smtClean="0"/>
              <a:t>Matt Lenzo</a:t>
            </a:r>
          </a:p>
          <a:p>
            <a:r>
              <a:rPr lang="en-US" sz="1600" dirty="0"/>
              <a:t>Chief Architect</a:t>
            </a:r>
          </a:p>
          <a:p>
            <a:endParaRPr lang="en-US" cap="small" dirty="0"/>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mn-lt"/>
                <a:cs typeface="Arial"/>
              </a:rPr>
              <a:t>Dandan Zheng</a:t>
            </a:r>
            <a:endParaRPr lang="en-US" sz="2000" b="1" cap="small" dirty="0">
              <a:latin typeface="+mn-lt"/>
              <a:cs typeface="Arial"/>
            </a:endParaRPr>
          </a:p>
          <a:p>
            <a:r>
              <a:rPr lang="en-US" sz="1600" dirty="0">
                <a:latin typeface="Calibri"/>
                <a:cs typeface="Calibri"/>
              </a:rPr>
              <a:t>Planning </a:t>
            </a:r>
            <a:r>
              <a:rPr lang="en-US" sz="1600" dirty="0" smtClean="0">
                <a:latin typeface="Calibri"/>
                <a:cs typeface="Calibri"/>
              </a:rPr>
              <a:t>Manager</a:t>
            </a:r>
            <a:endParaRPr lang="en-US" sz="1600" dirty="0">
              <a:latin typeface="Calibri"/>
              <a:cs typeface="Calibri"/>
            </a:endParaRP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8BE75BF4-F827-664A-A667-67002CB07057}" type="slidenum">
              <a:rPr lang="en-US" smtClean="0"/>
              <a:pPr/>
              <a:t>2</a:t>
            </a:fld>
            <a:endParaRPr lang="en-US" dirty="0"/>
          </a:p>
        </p:txBody>
      </p:sp>
    </p:spTree>
    <p:extLst>
      <p:ext uri="{BB962C8B-B14F-4D97-AF65-F5344CB8AC3E}">
        <p14:creationId xmlns:p14="http://schemas.microsoft.com/office/powerpoint/2010/main" val="20920852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rgonauts_design_team">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rgonauts_design_progres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665</Words>
  <Application>Microsoft Macintosh PowerPoint</Application>
  <PresentationFormat>On-screen Show (4:3)</PresentationFormat>
  <Paragraphs>61</Paragraphs>
  <Slides>2</Slides>
  <Notes>2</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argonauts_design_team</vt:lpstr>
      <vt:lpstr>argonauts_design_progress</vt:lpstr>
      <vt:lpstr>Fall 2012 Roadmap</vt:lpstr>
      <vt:lpstr>Team Roles – Fall 2012</vt:lpstr>
    </vt:vector>
  </TitlesOfParts>
  <Company>Marissa Lenzo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Lenzo</dc:creator>
  <cp:lastModifiedBy>Matthew Lenzo</cp:lastModifiedBy>
  <cp:revision>345</cp:revision>
  <cp:lastPrinted>2012-08-08T18:09:15Z</cp:lastPrinted>
  <dcterms:created xsi:type="dcterms:W3CDTF">2012-05-08T14:45:18Z</dcterms:created>
  <dcterms:modified xsi:type="dcterms:W3CDTF">2012-08-09T04:29:35Z</dcterms:modified>
</cp:coreProperties>
</file>