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00" r:id="rId1"/>
  </p:sldMasterIdLst>
  <p:notesMasterIdLst>
    <p:notesMasterId r:id="rId6"/>
  </p:notesMasterIdLst>
  <p:handoutMasterIdLst>
    <p:handoutMasterId r:id="rId7"/>
  </p:handoutMasterIdLst>
  <p:sldIdLst>
    <p:sldId id="363" r:id="rId2"/>
    <p:sldId id="370" r:id="rId3"/>
    <p:sldId id="369" r:id="rId4"/>
    <p:sldId id="371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Title" id="{BD807439-59C9-3F44-BBAC-4AC7C7457856}">
          <p14:sldIdLst/>
        </p14:section>
        <p14:section name="Intro" id="{72F649E6-57AE-6947-B097-12071DA503CC}">
          <p14:sldIdLst/>
        </p14:section>
        <p14:section name="Team" id="{6713544B-1DDD-704E-BC91-9991C22143A4}">
          <p14:sldIdLst/>
        </p14:section>
        <p14:section name="Project" id="{CF6E4796-9B72-A044-997B-7AFAEDBD536D}">
          <p14:sldIdLst/>
        </p14:section>
        <p14:section name="Progress" id="{481F4E4C-C6AE-A041-B893-86232C9EB660}">
          <p14:sldIdLst/>
        </p14:section>
        <p14:section name="Approach" id="{DC510BE1-77B9-534F-BA6B-EE21526E8897}">
          <p14:sldIdLst/>
        </p14:section>
        <p14:section name="Lessons" id="{67F6F4B2-873B-FD4E-917B-DC561BF181EE}">
          <p14:sldIdLst/>
        </p14:section>
        <p14:section name="Roadmap" id="{81AC7E30-41FA-BB4C-8437-004F340796DB}">
          <p14:sldIdLst/>
        </p14:section>
        <p14:section name="Backup" id="{AB47F29E-45A7-1247-975D-66DE5DEC50A9}">
          <p14:sldIdLst>
            <p14:sldId id="363"/>
            <p14:sldId id="370"/>
            <p14:sldId id="369"/>
            <p14:sldId id="3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84C5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54" autoAdjust="0"/>
    <p:restoredTop sz="80863" autoAdjust="0"/>
  </p:normalViewPr>
  <p:slideViewPr>
    <p:cSldViewPr>
      <p:cViewPr>
        <p:scale>
          <a:sx n="72" d="100"/>
          <a:sy n="72" d="100"/>
        </p:scale>
        <p:origin x="-1794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iv\Desktop\testcas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iv\Desktop\testcas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v>Relative Error</c:v>
          </c:tx>
          <c:invertIfNegative val="0"/>
          <c:cat>
            <c:strRef>
              <c:f>Sheet1!$A$1:$A$3</c:f>
              <c:strCache>
                <c:ptCount val="3"/>
                <c:pt idx="0">
                  <c:v>0 to 6hr</c:v>
                </c:pt>
                <c:pt idx="1">
                  <c:v>6 to 10hr</c:v>
                </c:pt>
                <c:pt idx="2">
                  <c:v>10 to 50hr</c:v>
                </c:pt>
              </c:strCache>
            </c:strRef>
          </c:cat>
          <c:val>
            <c:numRef>
              <c:f>Sheet1!$B$1:$B$3</c:f>
              <c:numCache>
                <c:formatCode>0.00%</c:formatCode>
                <c:ptCount val="3"/>
                <c:pt idx="0">
                  <c:v>1.0510999999999999</c:v>
                </c:pt>
                <c:pt idx="1">
                  <c:v>0.35470000000000002</c:v>
                </c:pt>
                <c:pt idx="2">
                  <c:v>0.4163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4289920"/>
        <c:axId val="74291456"/>
        <c:axId val="0"/>
      </c:bar3DChart>
      <c:catAx>
        <c:axId val="74289920"/>
        <c:scaling>
          <c:orientation val="minMax"/>
        </c:scaling>
        <c:delete val="0"/>
        <c:axPos val="b"/>
        <c:majorTickMark val="out"/>
        <c:minorTickMark val="none"/>
        <c:tickLblPos val="nextTo"/>
        <c:crossAx val="74291456"/>
        <c:crosses val="autoZero"/>
        <c:auto val="1"/>
        <c:lblAlgn val="ctr"/>
        <c:lblOffset val="100"/>
        <c:noMultiLvlLbl val="0"/>
      </c:catAx>
      <c:valAx>
        <c:axId val="74291456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742899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v>Average Task Relative Error</c:v>
          </c:tx>
          <c:invertIfNegative val="0"/>
          <c:cat>
            <c:strRef>
              <c:f>Sheet2!$A$1:$A$6</c:f>
              <c:strCache>
                <c:ptCount val="6"/>
                <c:pt idx="0">
                  <c:v>iteration 12</c:v>
                </c:pt>
                <c:pt idx="1">
                  <c:v>iteration 13</c:v>
                </c:pt>
                <c:pt idx="2">
                  <c:v>iteration 14</c:v>
                </c:pt>
                <c:pt idx="3">
                  <c:v>iteration 15</c:v>
                </c:pt>
                <c:pt idx="4">
                  <c:v>iteration 16</c:v>
                </c:pt>
                <c:pt idx="5">
                  <c:v>iteration 17</c:v>
                </c:pt>
              </c:strCache>
            </c:strRef>
          </c:cat>
          <c:val>
            <c:numRef>
              <c:f>Sheet2!$B$1:$B$6</c:f>
              <c:numCache>
                <c:formatCode>0.00%</c:formatCode>
                <c:ptCount val="6"/>
                <c:pt idx="0">
                  <c:v>0.63780000000000003</c:v>
                </c:pt>
                <c:pt idx="1">
                  <c:v>0.76670000000000005</c:v>
                </c:pt>
                <c:pt idx="2">
                  <c:v>0.52259999999999995</c:v>
                </c:pt>
                <c:pt idx="3">
                  <c:v>0.55389999999999995</c:v>
                </c:pt>
                <c:pt idx="4">
                  <c:v>0.55189999999999995</c:v>
                </c:pt>
                <c:pt idx="5">
                  <c:v>0.97589999999999999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5960192"/>
        <c:axId val="85961728"/>
        <c:axId val="0"/>
      </c:bar3DChart>
      <c:catAx>
        <c:axId val="85960192"/>
        <c:scaling>
          <c:orientation val="minMax"/>
        </c:scaling>
        <c:delete val="0"/>
        <c:axPos val="b"/>
        <c:majorTickMark val="out"/>
        <c:minorTickMark val="none"/>
        <c:tickLblPos val="nextTo"/>
        <c:crossAx val="85961728"/>
        <c:crosses val="autoZero"/>
        <c:auto val="1"/>
        <c:lblAlgn val="ctr"/>
        <c:lblOffset val="100"/>
        <c:noMultiLvlLbl val="0"/>
      </c:catAx>
      <c:valAx>
        <c:axId val="85961728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8596019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Sheet1!$A$1:$A$7</c:f>
              <c:strCache>
                <c:ptCount val="7"/>
                <c:pt idx="0">
                  <c:v>datamodel</c:v>
                </c:pt>
                <c:pt idx="1">
                  <c:v>core</c:v>
                </c:pt>
                <c:pt idx="2">
                  <c:v>services</c:v>
                </c:pt>
                <c:pt idx="3">
                  <c:v>dispatcher</c:v>
                </c:pt>
                <c:pt idx="4">
                  <c:v>persistenceservice</c:v>
                </c:pt>
                <c:pt idx="5">
                  <c:v>oadrservice</c:v>
                </c:pt>
                <c:pt idx="6">
                  <c:v>gateway</c:v>
                </c:pt>
              </c:strCache>
            </c:strRef>
          </c:cat>
          <c:val>
            <c:numRef>
              <c:f>Sheet1!$B$1:$B$7</c:f>
              <c:numCache>
                <c:formatCode>General</c:formatCode>
                <c:ptCount val="7"/>
                <c:pt idx="0">
                  <c:v>1</c:v>
                </c:pt>
                <c:pt idx="1">
                  <c:v>121</c:v>
                </c:pt>
                <c:pt idx="2">
                  <c:v>8</c:v>
                </c:pt>
                <c:pt idx="3">
                  <c:v>2</c:v>
                </c:pt>
                <c:pt idx="4">
                  <c:v>14</c:v>
                </c:pt>
                <c:pt idx="5">
                  <c:v>1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4206894311478389"/>
          <c:y val="0.18252716153262502"/>
          <c:w val="0.24717847769028875"/>
          <c:h val="0.56827899568656948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/>
              <a:t>Spring 2012 EOSP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052E1B-4035-244C-8C5B-3897FBC9E08A}" type="datetimeFigureOut">
              <a:rPr lang="en-US" smtClean="0"/>
              <a:t>8/9/2012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D6CAD-C896-5E4C-A615-C39805BB7C3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37" descr="trial_logo_argo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70950"/>
            <a:ext cx="1828800" cy="27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7600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8DC025-7D65-6B44-B00A-E55C534F13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41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DC025-7D65-6B44-B00A-E55C534F13A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69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DC025-7D65-6B44-B00A-E55C534F13A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02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DC025-7D65-6B44-B00A-E55C534F13A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64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DC025-7D65-6B44-B00A-E55C534F13A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64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AD7C0D7-1270-0840-B5EA-D4B6F72EF0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57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B711AB1-5249-9F47-BB1C-BC32C33526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05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685800"/>
            <a:ext cx="2019300" cy="487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685800"/>
            <a:ext cx="5905500" cy="4876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BFD96D-1B4B-644D-BF3D-2EFD69A56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57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E75BF4-F827-664A-A667-67002CB070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6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DD7A8B-1343-F84D-83AF-B80D2A94C9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7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9A4ED07-CC02-B447-BD13-44581A5CFE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52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183F0C4-2F26-FF40-AF6F-F1140E0B50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3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C4B1826-118E-1C4E-857B-FCF6CB5B49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87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236C40-E453-DE49-A3C1-B4958185E1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9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275E2A0-06C2-0D4C-A883-B0B95A53C5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5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34F7F13-7E70-EA4E-AA85-D1D794EC32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7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1" name="Picture 37" descr="trial_logo_argo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32550"/>
            <a:ext cx="1828800" cy="27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685800"/>
            <a:ext cx="807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447800"/>
            <a:ext cx="8077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4D7FB63-B8F1-DD40-8806-7C1523B87D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609600" y="76200"/>
            <a:ext cx="792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D0D0D0"/>
                </a:solidFill>
                <a:latin typeface="Calibri" charset="0"/>
              </a:rPr>
              <a:t>TEAM</a:t>
            </a:r>
            <a:r>
              <a:rPr lang="en-US" sz="1600" dirty="0">
                <a:latin typeface="Calibri" charset="0"/>
              </a:rPr>
              <a:t>             </a:t>
            </a:r>
            <a:r>
              <a:rPr lang="en-US" sz="1600" dirty="0">
                <a:solidFill>
                  <a:srgbClr val="D0D0D0"/>
                </a:solidFill>
                <a:latin typeface="Calibri" charset="0"/>
              </a:rPr>
              <a:t>PROJECT             PROGRESS             APPROACH             LESSONS             ROADMAP</a:t>
            </a: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152400" y="381000"/>
            <a:ext cx="8686800" cy="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533400" y="76200"/>
            <a:ext cx="8458200" cy="1588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457200" y="838200"/>
            <a:ext cx="1588" cy="9906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304800" y="1219200"/>
            <a:ext cx="4876800" cy="1588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76200" y="6400800"/>
            <a:ext cx="2743200" cy="1588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76200" y="6705600"/>
            <a:ext cx="8610600" cy="3175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230188" y="6248400"/>
            <a:ext cx="0" cy="5334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0" name="Line 16"/>
          <p:cNvSpPr>
            <a:spLocks noChangeShapeType="1"/>
          </p:cNvSpPr>
          <p:nvPr/>
        </p:nvSpPr>
        <p:spPr bwMode="auto">
          <a:xfrm>
            <a:off x="76200" y="6324600"/>
            <a:ext cx="2362200" cy="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76200" y="6781800"/>
            <a:ext cx="8001000" cy="3175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2" name="Line 18"/>
          <p:cNvSpPr>
            <a:spLocks noChangeShapeType="1"/>
          </p:cNvSpPr>
          <p:nvPr/>
        </p:nvSpPr>
        <p:spPr bwMode="auto">
          <a:xfrm>
            <a:off x="8534400" y="6248400"/>
            <a:ext cx="0" cy="5334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3" name="Line 19"/>
          <p:cNvSpPr>
            <a:spLocks noChangeShapeType="1"/>
          </p:cNvSpPr>
          <p:nvPr/>
        </p:nvSpPr>
        <p:spPr bwMode="auto">
          <a:xfrm>
            <a:off x="8001000" y="6477000"/>
            <a:ext cx="0" cy="3048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8" name="Line 24"/>
          <p:cNvSpPr>
            <a:spLocks noChangeShapeType="1"/>
          </p:cNvSpPr>
          <p:nvPr/>
        </p:nvSpPr>
        <p:spPr bwMode="auto">
          <a:xfrm>
            <a:off x="457200" y="228600"/>
            <a:ext cx="1588" cy="2286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0" name="Line 26"/>
          <p:cNvSpPr>
            <a:spLocks noChangeShapeType="1"/>
          </p:cNvSpPr>
          <p:nvPr/>
        </p:nvSpPr>
        <p:spPr bwMode="auto">
          <a:xfrm>
            <a:off x="2819400" y="228600"/>
            <a:ext cx="1588" cy="2286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3" name="Line 29"/>
          <p:cNvSpPr>
            <a:spLocks noChangeShapeType="1"/>
          </p:cNvSpPr>
          <p:nvPr/>
        </p:nvSpPr>
        <p:spPr bwMode="auto">
          <a:xfrm>
            <a:off x="5867400" y="228600"/>
            <a:ext cx="0" cy="2286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6" name="Line 32"/>
          <p:cNvSpPr>
            <a:spLocks noChangeShapeType="1"/>
          </p:cNvSpPr>
          <p:nvPr/>
        </p:nvSpPr>
        <p:spPr bwMode="auto">
          <a:xfrm>
            <a:off x="8686800" y="228600"/>
            <a:ext cx="0" cy="2286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7" name="Line 33"/>
          <p:cNvSpPr>
            <a:spLocks noChangeShapeType="1"/>
          </p:cNvSpPr>
          <p:nvPr/>
        </p:nvSpPr>
        <p:spPr bwMode="auto">
          <a:xfrm>
            <a:off x="1447800" y="-228600"/>
            <a:ext cx="1588" cy="5334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>
            <a:off x="4267200" y="-228600"/>
            <a:ext cx="1588" cy="5334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0" name="Line 36"/>
          <p:cNvSpPr>
            <a:spLocks noChangeShapeType="1"/>
          </p:cNvSpPr>
          <p:nvPr/>
        </p:nvSpPr>
        <p:spPr bwMode="auto">
          <a:xfrm>
            <a:off x="7162800" y="-228600"/>
            <a:ext cx="1588" cy="5334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Relative 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75BF4-F827-664A-A667-67002CB07057}" type="slidenum">
              <a:rPr lang="en-US" smtClean="0"/>
              <a:pPr/>
              <a:t>1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9944676"/>
              </p:ext>
            </p:extLst>
          </p:nvPr>
        </p:nvGraphicFramePr>
        <p:xfrm>
          <a:off x="990600" y="1600200"/>
          <a:ext cx="67818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4296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Task Relative 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75BF4-F827-664A-A667-67002CB07057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077903"/>
              </p:ext>
            </p:extLst>
          </p:nvPr>
        </p:nvGraphicFramePr>
        <p:xfrm>
          <a:off x="1066800" y="1447800"/>
          <a:ext cx="6477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1950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75BF4-F827-664A-A667-67002CB07057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1169617"/>
              </p:ext>
            </p:extLst>
          </p:nvPr>
        </p:nvGraphicFramePr>
        <p:xfrm>
          <a:off x="762000" y="1371600"/>
          <a:ext cx="7696200" cy="4571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4"/>
          <p:cNvSpPr txBox="1"/>
          <p:nvPr/>
        </p:nvSpPr>
        <p:spPr>
          <a:xfrm>
            <a:off x="2458278" y="5638800"/>
            <a:ext cx="259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Total Test Cases: 151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5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 smtClean="0"/>
              <a:t>11 Throughput (Scalability)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75BF4-F827-664A-A667-67002CB07057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71587"/>
            <a:ext cx="8496473" cy="558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176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gonauts_design_basic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6340</TotalTime>
  <Words>29</Words>
  <Application>Microsoft Office PowerPoint</Application>
  <PresentationFormat>On-screen Show (4:3)</PresentationFormat>
  <Paragraphs>13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argonauts_design_basic</vt:lpstr>
      <vt:lpstr>Task Relative Error</vt:lpstr>
      <vt:lpstr>Average Task Relative Error</vt:lpstr>
      <vt:lpstr>Test Cases Distribution</vt:lpstr>
      <vt:lpstr>Test 11 Throughput (Scalability)</vt:lpstr>
    </vt:vector>
  </TitlesOfParts>
  <Company>Marissa Lenzo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Marissa Lenzo</dc:creator>
  <cp:lastModifiedBy>div</cp:lastModifiedBy>
  <cp:revision>382</cp:revision>
  <cp:lastPrinted>2012-08-09T15:55:09Z</cp:lastPrinted>
  <dcterms:created xsi:type="dcterms:W3CDTF">2012-05-08T14:45:18Z</dcterms:created>
  <dcterms:modified xsi:type="dcterms:W3CDTF">2012-08-09T22:24:57Z</dcterms:modified>
</cp:coreProperties>
</file>