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6"/>
  </p:notesMasterIdLst>
  <p:handoutMasterIdLst>
    <p:handoutMasterId r:id="rId7"/>
  </p:handoutMasterIdLst>
  <p:sldIdLst>
    <p:sldId id="363" r:id="rId2"/>
    <p:sldId id="364" r:id="rId3"/>
    <p:sldId id="365" r:id="rId4"/>
    <p:sldId id="36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BD807439-59C9-3F44-BBAC-4AC7C7457856}">
          <p14:sldIdLst/>
        </p14:section>
        <p14:section name="Intro" id="{72F649E6-57AE-6947-B097-12071DA503CC}">
          <p14:sldIdLst/>
        </p14:section>
        <p14:section name="Team" id="{6713544B-1DDD-704E-BC91-9991C22143A4}">
          <p14:sldIdLst/>
        </p14:section>
        <p14:section name="Project" id="{CF6E4796-9B72-A044-997B-7AFAEDBD536D}">
          <p14:sldIdLst/>
        </p14:section>
        <p14:section name="Progress" id="{481F4E4C-C6AE-A041-B893-86232C9EB660}">
          <p14:sldIdLst/>
        </p14:section>
        <p14:section name="Approach" id="{DC510BE1-77B9-534F-BA6B-EE21526E8897}">
          <p14:sldIdLst/>
        </p14:section>
        <p14:section name="Lessons" id="{67F6F4B2-873B-FD4E-917B-DC561BF181EE}">
          <p14:sldIdLst/>
        </p14:section>
        <p14:section name="Roadmap" id="{81AC7E30-41FA-BB4C-8437-004F340796DB}">
          <p14:sldIdLst/>
        </p14:section>
        <p14:section name="Backup" id="{AB47F29E-45A7-1247-975D-66DE5DEC50A9}">
          <p14:sldIdLst>
            <p14:sldId id="363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4C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4" autoAdjust="0"/>
    <p:restoredTop sz="73090" autoAdjust="0"/>
  </p:normalViewPr>
  <p:slideViewPr>
    <p:cSldViewPr>
      <p:cViewPr>
        <p:scale>
          <a:sx n="72" d="100"/>
          <a:sy n="72" d="100"/>
        </p:scale>
        <p:origin x="-10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Spring 2012 EOSP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2E1B-4035-244C-8C5B-3897FBC9E08A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6CAD-C896-5E4C-A615-C39805BB7C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7" descr="trial_logo_argo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09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60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DC025-7D65-6B44-B00A-E55C534F1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Our system will reside with energy aggregators,</a:t>
            </a:r>
            <a:r>
              <a:rPr lang="en-US" baseline="0" dirty="0" smtClean="0"/>
              <a:t> such as EnerNOC to handle notification and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Project scope is denoted by the grey dotted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7C0D7-1270-0840-B5EA-D4B6F72EF0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11AB1-5249-9F47-BB1C-BC32C3352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BFD96D-1B4B-644D-BF3D-2EFD69A56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75BF4-F827-664A-A667-67002CB07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D7A8B-1343-F84D-83AF-B80D2A94C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4ED07-CC02-B447-BD13-44581A5CF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83F0C4-2F26-FF40-AF6F-F1140E0B5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B1826-118E-1C4E-857B-FCF6CB5B49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36C40-E453-DE49-A3C1-B4958185E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5E2A0-06C2-0D4C-A883-B0B95A53C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F7F13-7E70-EA4E-AA85-D1D794EC3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D7FB63-B8F1-DD40-8806-7C1523B87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D0D0D0"/>
                </a:solidFill>
                <a:latin typeface="Calibri" charset="0"/>
              </a:rPr>
              <a:t>TEAM</a:t>
            </a:r>
            <a:r>
              <a:rPr lang="en-US" sz="1600" dirty="0">
                <a:latin typeface="Calibri" charset="0"/>
              </a:rPr>
              <a:t>             </a:t>
            </a:r>
            <a:r>
              <a:rPr lang="en-US" sz="1600" dirty="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architecture that supports XMPP, HTTP, and AMQP transports</a:t>
            </a:r>
          </a:p>
          <a:p>
            <a:r>
              <a:rPr lang="en-US" sz="2400" dirty="0" smtClean="0"/>
              <a:t>An analysis of scalability and performance thresholds</a:t>
            </a:r>
            <a:endParaRPr lang="en-US" sz="2400" dirty="0"/>
          </a:p>
          <a:p>
            <a:r>
              <a:rPr lang="en-US" sz="2400" dirty="0" smtClean="0"/>
              <a:t>A reference implementation appropriate for demonstrating and verifying key architectural qualities</a:t>
            </a:r>
            <a:endParaRPr lang="en-US" sz="2400" dirty="0"/>
          </a:p>
          <a:p>
            <a:r>
              <a:rPr lang="en-US" sz="2400" dirty="0" smtClean="0"/>
              <a:t>Well-documented design rationale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 – Demand Response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48021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6685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03975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34987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524000"/>
            <a:ext cx="1993900" cy="1358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278187" y="2362200"/>
            <a:ext cx="2895600" cy="5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4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/>
              <a:t>Peak energy usage</a:t>
            </a:r>
          </a:p>
          <a:p>
            <a:r>
              <a:rPr lang="en-US" sz="1600" dirty="0"/>
              <a:t>Emergency curtailment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839787" y="2862263"/>
            <a:ext cx="198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Calibri"/>
                <a:cs typeface="Calibri"/>
              </a:rPr>
              <a:t>Utility</a:t>
            </a:r>
            <a:r>
              <a:rPr lang="en-US" sz="1600" dirty="0">
                <a:latin typeface="Calibri"/>
                <a:cs typeface="Calibri"/>
              </a:rPr>
              <a:t>/Grid Operator</a:t>
            </a:r>
          </a:p>
        </p:txBody>
      </p:sp>
      <p:pic>
        <p:nvPicPr>
          <p:cNvPr id="11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447800"/>
            <a:ext cx="2057400" cy="1200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Enernoc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667000"/>
            <a:ext cx="2457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MC9004348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7" y="4391025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MC9004348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7" y="4572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685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Institutional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48021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Commercial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34987" y="4572000"/>
            <a:ext cx="1978025" cy="1398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34987" y="5589588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Industrial</a:t>
            </a:r>
          </a:p>
        </p:txBody>
      </p:sp>
      <p:pic>
        <p:nvPicPr>
          <p:cNvPr id="19" name="Picture 9223" descr="MC90043155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" y="46751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Bent Arrow 77"/>
          <p:cNvSpPr>
            <a:spLocks/>
          </p:cNvSpPr>
          <p:nvPr/>
        </p:nvSpPr>
        <p:spPr bwMode="auto">
          <a:xfrm rot="10800000">
            <a:off x="6784975" y="3352800"/>
            <a:ext cx="1066800" cy="1752600"/>
          </a:xfrm>
          <a:custGeom>
            <a:avLst/>
            <a:gdLst>
              <a:gd name="T0" fmla="*/ 0 w 1066800"/>
              <a:gd name="T1" fmla="*/ 1752600 h 1752600"/>
              <a:gd name="T2" fmla="*/ 0 w 1066800"/>
              <a:gd name="T3" fmla="*/ 600075 h 1752600"/>
              <a:gd name="T4" fmla="*/ 466725 w 1066800"/>
              <a:gd name="T5" fmla="*/ 133350 h 1752600"/>
              <a:gd name="T6" fmla="*/ 800100 w 1066800"/>
              <a:gd name="T7" fmla="*/ 133350 h 1752600"/>
              <a:gd name="T8" fmla="*/ 800100 w 1066800"/>
              <a:gd name="T9" fmla="*/ 0 h 1752600"/>
              <a:gd name="T10" fmla="*/ 1066800 w 1066800"/>
              <a:gd name="T11" fmla="*/ 266700 h 1752600"/>
              <a:gd name="T12" fmla="*/ 800100 w 1066800"/>
              <a:gd name="T13" fmla="*/ 533400 h 1752600"/>
              <a:gd name="T14" fmla="*/ 800100 w 1066800"/>
              <a:gd name="T15" fmla="*/ 400050 h 1752600"/>
              <a:gd name="T16" fmla="*/ 466725 w 1066800"/>
              <a:gd name="T17" fmla="*/ 400050 h 1752600"/>
              <a:gd name="T18" fmla="*/ 266700 w 1066800"/>
              <a:gd name="T19" fmla="*/ 600075 h 1752600"/>
              <a:gd name="T20" fmla="*/ 266700 w 1066800"/>
              <a:gd name="T21" fmla="*/ 1752600 h 1752600"/>
              <a:gd name="T22" fmla="*/ 0 w 1066800"/>
              <a:gd name="T23" fmla="*/ 1752600 h 1752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2600">
                <a:moveTo>
                  <a:pt x="0" y="1752600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2600"/>
                </a:lnTo>
                <a:lnTo>
                  <a:pt x="0" y="1752600"/>
                </a:lnTo>
                <a:close/>
              </a:path>
            </a:pathLst>
          </a:cu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3279775" y="1447800"/>
            <a:ext cx="2971800" cy="795338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Demand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Response Event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>
            <a:off x="8080375" y="3352800"/>
            <a:ext cx="533400" cy="16764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Bent Arrow 80"/>
          <p:cNvSpPr>
            <a:spLocks/>
          </p:cNvSpPr>
          <p:nvPr/>
        </p:nvSpPr>
        <p:spPr bwMode="auto">
          <a:xfrm rot="5400000" flipH="1">
            <a:off x="7186613" y="4456112"/>
            <a:ext cx="1066800" cy="1755775"/>
          </a:xfrm>
          <a:custGeom>
            <a:avLst/>
            <a:gdLst>
              <a:gd name="T0" fmla="*/ 0 w 1066800"/>
              <a:gd name="T1" fmla="*/ 1755775 h 1755775"/>
              <a:gd name="T2" fmla="*/ 0 w 1066800"/>
              <a:gd name="T3" fmla="*/ 600075 h 1755775"/>
              <a:gd name="T4" fmla="*/ 466725 w 1066800"/>
              <a:gd name="T5" fmla="*/ 133350 h 1755775"/>
              <a:gd name="T6" fmla="*/ 800100 w 1066800"/>
              <a:gd name="T7" fmla="*/ 133350 h 1755775"/>
              <a:gd name="T8" fmla="*/ 800100 w 1066800"/>
              <a:gd name="T9" fmla="*/ 0 h 1755775"/>
              <a:gd name="T10" fmla="*/ 1066800 w 1066800"/>
              <a:gd name="T11" fmla="*/ 266700 h 1755775"/>
              <a:gd name="T12" fmla="*/ 800100 w 1066800"/>
              <a:gd name="T13" fmla="*/ 533400 h 1755775"/>
              <a:gd name="T14" fmla="*/ 800100 w 1066800"/>
              <a:gd name="T15" fmla="*/ 400050 h 1755775"/>
              <a:gd name="T16" fmla="*/ 466725 w 1066800"/>
              <a:gd name="T17" fmla="*/ 400050 h 1755775"/>
              <a:gd name="T18" fmla="*/ 266700 w 1066800"/>
              <a:gd name="T19" fmla="*/ 600075 h 1755775"/>
              <a:gd name="T20" fmla="*/ 266700 w 1066800"/>
              <a:gd name="T21" fmla="*/ 1755775 h 1755775"/>
              <a:gd name="T22" fmla="*/ 0 w 1066800"/>
              <a:gd name="T23" fmla="*/ 1755775 h 1755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5775">
                <a:moveTo>
                  <a:pt x="0" y="1755775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5775"/>
                </a:lnTo>
                <a:lnTo>
                  <a:pt x="0" y="1755775"/>
                </a:lnTo>
                <a:close/>
              </a:path>
            </a:pathLst>
          </a:cu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61881B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TextBox 9239"/>
          <p:cNvSpPr txBox="1">
            <a:spLocks noChangeArrowheads="1"/>
          </p:cNvSpPr>
          <p:nvPr/>
        </p:nvSpPr>
        <p:spPr bwMode="auto">
          <a:xfrm rot="5400000">
            <a:off x="7000875" y="380365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Notification</a:t>
            </a:r>
          </a:p>
        </p:txBody>
      </p:sp>
      <p:sp>
        <p:nvSpPr>
          <p:cNvPr id="25" name="TextBox 85"/>
          <p:cNvSpPr txBox="1">
            <a:spLocks noChangeArrowheads="1"/>
          </p:cNvSpPr>
          <p:nvPr/>
        </p:nvSpPr>
        <p:spPr bwMode="auto">
          <a:xfrm>
            <a:off x="6861175" y="5486400"/>
            <a:ext cx="1175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Feedback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3276600" y="1219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ＭＳ Ｐゴシック" charset="0"/>
                <a:cs typeface="Calibri"/>
              </a:rPr>
              <a:t>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1628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ＭＳ Ｐゴシック" charset="0"/>
                <a:cs typeface="Calibri"/>
              </a:rPr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9" name="Rectangular Callout 28"/>
          <p:cNvSpPr/>
          <p:nvPr/>
        </p:nvSpPr>
        <p:spPr bwMode="auto">
          <a:xfrm>
            <a:off x="762000" y="3962400"/>
            <a:ext cx="5867400" cy="533400"/>
          </a:xfrm>
          <a:prstGeom prst="wedgeRectCallout">
            <a:avLst/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/>
        </p:spPr>
        <p:txBody>
          <a:bodyPr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Execute Energy Reduction Plans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38200" y="4038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ＭＳ Ｐゴシック" charset="0"/>
                <a:cs typeface="Calibri"/>
              </a:rPr>
              <a:t>3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58000" y="586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ＭＳ Ｐゴシック" charset="0"/>
                <a:cs typeface="Calibri"/>
              </a:rPr>
              <a:t>4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9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– Automated Demand Response</a:t>
            </a:r>
            <a:endParaRPr lang="en-US" dirty="0"/>
          </a:p>
        </p:txBody>
      </p:sp>
      <p:pic>
        <p:nvPicPr>
          <p:cNvPr id="4" name="Picture 2" descr="MC9004348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948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85800" y="2819400"/>
            <a:ext cx="2362200" cy="63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 smtClean="0"/>
              <a:t>Vi</a:t>
            </a:r>
            <a:r>
              <a:rPr lang="en-US" sz="2000" dirty="0" smtClean="0"/>
              <a:t>rtual </a:t>
            </a:r>
            <a:r>
              <a:rPr lang="en-US" sz="2000" b="1" dirty="0" smtClean="0"/>
              <a:t>T</a:t>
            </a:r>
            <a:r>
              <a:rPr lang="en-US" sz="2000" dirty="0" smtClean="0"/>
              <a:t>op </a:t>
            </a:r>
            <a:r>
              <a:rPr lang="en-US" sz="2000" b="1" dirty="0"/>
              <a:t>N</a:t>
            </a:r>
            <a:r>
              <a:rPr lang="en-US" sz="2000" dirty="0"/>
              <a:t>ode</a:t>
            </a:r>
          </a:p>
          <a:p>
            <a:r>
              <a:rPr lang="en-US" sz="2000" dirty="0"/>
              <a:t>(EnerNOC)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38800" y="1219200"/>
            <a:ext cx="3124200" cy="1371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638800" y="3657600"/>
            <a:ext cx="2057400" cy="755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Large Industrial  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067300" y="4495800"/>
            <a:ext cx="3200400" cy="735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ADC"/>
              </a:gs>
              <a:gs pos="64999">
                <a:srgbClr val="FFCDAB"/>
              </a:gs>
              <a:gs pos="100000">
                <a:srgbClr val="FFB987"/>
              </a:gs>
            </a:gsLst>
            <a:lin ang="5400000" scaled="1"/>
          </a:gradFill>
          <a:ln w="9525">
            <a:solidFill>
              <a:srgbClr val="E6811C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Small Commercial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419600" y="5334000"/>
            <a:ext cx="4495800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Residential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1200" y="1371600"/>
            <a:ext cx="454408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r>
              <a:rPr lang="en-US" sz="1800" dirty="0" smtClean="0">
                <a:latin typeface="Calibri"/>
                <a:cs typeface="Calibri"/>
              </a:rPr>
              <a:t>VEN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12954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dist">
              <a:lnSpc>
                <a:spcPct val="60000"/>
              </a:lnSpc>
              <a:defRPr/>
            </a:pPr>
            <a:endParaRPr lang="en-US" sz="16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29400" y="17145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629400" y="21336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>
            <a:cxnSpLocks noChangeShapeType="1"/>
            <a:stCxn id="10" idx="3"/>
            <a:endCxn id="11" idx="2"/>
          </p:cNvCxnSpPr>
          <p:nvPr/>
        </p:nvCxnSpPr>
        <p:spPr bwMode="auto">
          <a:xfrm flipV="1">
            <a:off x="6245225" y="1468438"/>
            <a:ext cx="384175" cy="436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stCxn id="10" idx="3"/>
            <a:endCxn id="12" idx="2"/>
          </p:cNvCxnSpPr>
          <p:nvPr/>
        </p:nvCxnSpPr>
        <p:spPr bwMode="auto">
          <a:xfrm flipV="1">
            <a:off x="6245225" y="1887538"/>
            <a:ext cx="384175" cy="17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  <a:stCxn id="10" idx="3"/>
            <a:endCxn id="13" idx="2"/>
          </p:cNvCxnSpPr>
          <p:nvPr/>
        </p:nvCxnSpPr>
        <p:spPr bwMode="auto">
          <a:xfrm>
            <a:off x="6245225" y="1905000"/>
            <a:ext cx="384175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51" descr="MC900434814.PNG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6956425" y="1295400"/>
            <a:ext cx="864339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Lighting</a:t>
            </a:r>
          </a:p>
        </p:txBody>
      </p: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6956425" y="1676400"/>
            <a:ext cx="668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 charset="0"/>
              </a:rPr>
              <a:t>HVAC</a:t>
            </a:r>
          </a:p>
        </p:txBody>
      </p:sp>
      <p:sp>
        <p:nvSpPr>
          <p:cNvPr id="20" name="TextBox 60"/>
          <p:cNvSpPr txBox="1">
            <a:spLocks noChangeArrowheads="1"/>
          </p:cNvSpPr>
          <p:nvPr/>
        </p:nvSpPr>
        <p:spPr bwMode="auto">
          <a:xfrm>
            <a:off x="6956425" y="2181920"/>
            <a:ext cx="1095172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Machinery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020820"/>
            <a:ext cx="4495800" cy="13131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/>
              <a:t>Business Goals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Untapped demand response markets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Lower implementation costs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Real-time monitoring and control</a:t>
            </a:r>
          </a:p>
        </p:txBody>
      </p:sp>
      <p:sp>
        <p:nvSpPr>
          <p:cNvPr id="22" name="Up Arrow 21"/>
          <p:cNvSpPr>
            <a:spLocks noChangeArrowheads="1"/>
          </p:cNvSpPr>
          <p:nvPr/>
        </p:nvSpPr>
        <p:spPr bwMode="auto">
          <a:xfrm rot="16200000">
            <a:off x="3505200" y="104080"/>
            <a:ext cx="609600" cy="3200400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Feedback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 rot="5400000">
            <a:off x="3543300" y="904180"/>
            <a:ext cx="609600" cy="31242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2000" dirty="0">
                <a:latin typeface="Calibri"/>
                <a:cs typeface="Calibri"/>
              </a:rPr>
              <a:t>Notification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2918869" y="1856680"/>
            <a:ext cx="2034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Calibri"/>
                <a:cs typeface="Calibri"/>
              </a:rPr>
              <a:t>&lt;OpenADR 2.0 /&gt;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5638800" y="2743200"/>
            <a:ext cx="335280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 smtClean="0"/>
              <a:t>V</a:t>
            </a:r>
            <a:r>
              <a:rPr lang="en-US" sz="2000" dirty="0" smtClean="0"/>
              <a:t>irtual </a:t>
            </a:r>
            <a:r>
              <a:rPr lang="en-US" sz="2000" b="1" dirty="0" smtClean="0"/>
              <a:t>E</a:t>
            </a:r>
            <a:r>
              <a:rPr lang="en-US" sz="2000" dirty="0" smtClean="0"/>
              <a:t>nd </a:t>
            </a:r>
            <a:r>
              <a:rPr lang="en-US" sz="2000" b="1" dirty="0"/>
              <a:t>N</a:t>
            </a:r>
            <a:r>
              <a:rPr lang="en-US" sz="2000" dirty="0"/>
              <a:t>ode (Customer)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" y="1323280"/>
            <a:ext cx="4953000" cy="2514600"/>
          </a:xfrm>
          <a:prstGeom prst="rect">
            <a:avLst/>
          </a:prstGeom>
          <a:noFill/>
          <a:ln w="571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theme/theme1.xml><?xml version="1.0" encoding="utf-8"?>
<a:theme xmlns:a="http://schemas.openxmlformats.org/drawingml/2006/main" name="argonauts_design_basic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6211</TotalTime>
  <Words>149</Words>
  <Application>Microsoft Office PowerPoint</Application>
  <PresentationFormat>On-screen Show (4:3)</PresentationFormat>
  <Paragraphs>51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argonauts_design_basic</vt:lpstr>
      <vt:lpstr>Backup</vt:lpstr>
      <vt:lpstr>Acceptance Criteria</vt:lpstr>
      <vt:lpstr>Project Context – Demand Response</vt:lpstr>
      <vt:lpstr>Project Scope – Automated Demand Response</vt:lpstr>
    </vt:vector>
  </TitlesOfParts>
  <Company>Marissa Lenzo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Lenzo</dc:creator>
  <cp:lastModifiedBy>Siddharth</cp:lastModifiedBy>
  <cp:revision>376</cp:revision>
  <cp:lastPrinted>2012-08-09T15:55:09Z</cp:lastPrinted>
  <dcterms:created xsi:type="dcterms:W3CDTF">2012-05-08T14:45:18Z</dcterms:created>
  <dcterms:modified xsi:type="dcterms:W3CDTF">2012-08-09T21:38:04Z</dcterms:modified>
</cp:coreProperties>
</file>