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notesSlides/notesSlide15.xml" ContentType="application/vnd.openxmlformats-officedocument.presentationml.notesSlide+xml"/>
  <Override PartName="/ppt/charts/chart15.xml" ContentType="application/vnd.openxmlformats-officedocument.drawingml.chart+xml"/>
  <Override PartName="/ppt/notesSlides/notesSlide16.xml" ContentType="application/vnd.openxmlformats-officedocument.presentationml.notesSlide+xml"/>
  <Override PartName="/ppt/charts/chart16.xml" ContentType="application/vnd.openxmlformats-officedocument.drawingml.chart+xml"/>
  <Override PartName="/ppt/notesSlides/notesSlide17.xml" ContentType="application/vnd.openxmlformats-officedocument.presentationml.notesSlide+xml"/>
  <Override PartName="/ppt/charts/chart17.xml" ContentType="application/vnd.openxmlformats-officedocument.drawingml.chart+xml"/>
  <Override PartName="/ppt/notesSlides/notesSlide18.xml" ContentType="application/vnd.openxmlformats-officedocument.presentationml.notesSlide+xml"/>
  <Override PartName="/ppt/charts/chart18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00" r:id="rId1"/>
  </p:sldMasterIdLst>
  <p:notesMasterIdLst>
    <p:notesMasterId r:id="rId34"/>
  </p:notesMasterIdLst>
  <p:handoutMasterIdLst>
    <p:handoutMasterId r:id="rId35"/>
  </p:handoutMasterIdLst>
  <p:sldIdLst>
    <p:sldId id="406" r:id="rId2"/>
    <p:sldId id="407" r:id="rId3"/>
    <p:sldId id="408" r:id="rId4"/>
    <p:sldId id="363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93" r:id="rId19"/>
    <p:sldId id="394" r:id="rId20"/>
    <p:sldId id="392" r:id="rId21"/>
    <p:sldId id="385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Title" id="{BD807439-59C9-3F44-BBAC-4AC7C7457856}">
          <p14:sldIdLst/>
        </p14:section>
        <p14:section name="Intro" id="{72F649E6-57AE-6947-B097-12071DA503CC}">
          <p14:sldIdLst/>
        </p14:section>
        <p14:section name="Team" id="{6713544B-1DDD-704E-BC91-9991C22143A4}">
          <p14:sldIdLst/>
        </p14:section>
        <p14:section name="Project" id="{CF6E4796-9B72-A044-997B-7AFAEDBD536D}">
          <p14:sldIdLst/>
        </p14:section>
        <p14:section name="Progress" id="{481F4E4C-C6AE-A041-B893-86232C9EB660}">
          <p14:sldIdLst/>
        </p14:section>
        <p14:section name="Approach" id="{DC510BE1-77B9-534F-BA6B-EE21526E8897}">
          <p14:sldIdLst/>
        </p14:section>
        <p14:section name="Lessons" id="{67F6F4B2-873B-FD4E-917B-DC561BF181EE}">
          <p14:sldIdLst/>
        </p14:section>
        <p14:section name="Roadmap" id="{81AC7E30-41FA-BB4C-8437-004F340796DB}">
          <p14:sldIdLst/>
        </p14:section>
        <p14:section name="Backup" id="{AB47F29E-45A7-1247-975D-66DE5DEC50A9}">
          <p14:sldIdLst>
            <p14:sldId id="406"/>
            <p14:sldId id="407"/>
            <p14:sldId id="408"/>
            <p14:sldId id="363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93"/>
            <p14:sldId id="394"/>
            <p14:sldId id="392"/>
            <p14:sldId id="385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84C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54" autoAdjust="0"/>
    <p:restoredTop sz="99700" autoAdjust="0"/>
  </p:normalViewPr>
  <p:slideViewPr>
    <p:cSldViewPr>
      <p:cViewPr>
        <p:scale>
          <a:sx n="150" d="100"/>
          <a:sy n="150" d="100"/>
        </p:scale>
        <p:origin x="-848" y="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Documents:EarnedValu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Documents:Iteration12-BurnDown.xls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Documents:Iteration12-BurnDown.xls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v\Desktop\testcases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2012-Summer:schedule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iv\Desktop\testcas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Documents:EarnedValue_V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Downloads:EarnedValue_V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tharanga:MSE:GitHub:argonauts:project:plan:EarnedValue_V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Sheet1!$D$27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Sheet1!$C$28:$C$37</c:f>
              <c:numCache>
                <c:formatCode>General</c:formatCode>
                <c:ptCount val="1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12.0</c:v>
                </c:pt>
                <c:pt idx="8">
                  <c:v>14.0</c:v>
                </c:pt>
                <c:pt idx="9">
                  <c:v>16.0</c:v>
                </c:pt>
              </c:numCache>
            </c:numRef>
          </c:cat>
          <c:val>
            <c:numRef>
              <c:f>Sheet1!$D$28:$D$37</c:f>
              <c:numCache>
                <c:formatCode>General</c:formatCode>
                <c:ptCount val="10"/>
                <c:pt idx="0">
                  <c:v>0.0</c:v>
                </c:pt>
                <c:pt idx="1">
                  <c:v>3.0</c:v>
                </c:pt>
                <c:pt idx="2">
                  <c:v>7.0</c:v>
                </c:pt>
                <c:pt idx="3">
                  <c:v>12.0</c:v>
                </c:pt>
                <c:pt idx="4">
                  <c:v>15.0</c:v>
                </c:pt>
                <c:pt idx="5">
                  <c:v>17.0</c:v>
                </c:pt>
                <c:pt idx="6">
                  <c:v>18.0</c:v>
                </c:pt>
                <c:pt idx="7">
                  <c:v>20.0</c:v>
                </c:pt>
                <c:pt idx="8">
                  <c:v>21.0</c:v>
                </c:pt>
                <c:pt idx="9">
                  <c:v>22.0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Sheet1!$E$27</c:f>
              <c:strCache>
                <c:ptCount val="1"/>
                <c:pt idx="0">
                  <c:v>Actual EV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Sheet1!$C$28:$C$37</c:f>
              <c:numCache>
                <c:formatCode>General</c:formatCode>
                <c:ptCount val="1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12.0</c:v>
                </c:pt>
                <c:pt idx="8">
                  <c:v>14.0</c:v>
                </c:pt>
                <c:pt idx="9">
                  <c:v>16.0</c:v>
                </c:pt>
              </c:numCache>
            </c:numRef>
          </c:cat>
          <c:val>
            <c:numRef>
              <c:f>Sheet1!$E$28:$E$37</c:f>
              <c:numCache>
                <c:formatCode>General</c:formatCode>
                <c:ptCount val="10"/>
                <c:pt idx="0">
                  <c:v>0.0</c:v>
                </c:pt>
                <c:pt idx="1">
                  <c:v>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2299608"/>
        <c:axId val="-2122146408"/>
      </c:lineChart>
      <c:catAx>
        <c:axId val="-2122299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2146408"/>
        <c:crosses val="autoZero"/>
        <c:auto val="1"/>
        <c:lblAlgn val="ctr"/>
        <c:lblOffset val="100"/>
        <c:noMultiLvlLbl val="0"/>
      </c:catAx>
      <c:valAx>
        <c:axId val="-2122146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2299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EV!$D$37</c:f>
              <c:strCache>
                <c:ptCount val="1"/>
                <c:pt idx="0">
                  <c:v>Planned EV</c:v>
                </c:pt>
              </c:strCache>
            </c:strRef>
          </c:tx>
          <c:spPr>
            <a:ln>
              <a:solidFill>
                <a:srgbClr val="000090"/>
              </a:solidFill>
            </a:ln>
          </c:spPr>
          <c:marker>
            <c:symbol val="none"/>
          </c:marker>
          <c:val>
            <c:numRef>
              <c:f>EV!$D$38:$D$50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17.0</c:v>
                </c:pt>
                <c:pt idx="8">
                  <c:v>19.0</c:v>
                </c:pt>
                <c:pt idx="9">
                  <c:v>23.0</c:v>
                </c:pt>
                <c:pt idx="10">
                  <c:v>25.0</c:v>
                </c:pt>
                <c:pt idx="11">
                  <c:v>27.0</c:v>
                </c:pt>
                <c:pt idx="12">
                  <c:v>29.0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EV!$E$37</c:f>
              <c:strCache>
                <c:ptCount val="1"/>
                <c:pt idx="0">
                  <c:v>Actual EV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EV!$E$38:$E$50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  <c:pt idx="5">
                  <c:v>13.0</c:v>
                </c:pt>
                <c:pt idx="6">
                  <c:v>14.0</c:v>
                </c:pt>
                <c:pt idx="7">
                  <c:v>16.0</c:v>
                </c:pt>
                <c:pt idx="8">
                  <c:v>19.0</c:v>
                </c:pt>
                <c:pt idx="9">
                  <c:v>20.0</c:v>
                </c:pt>
                <c:pt idx="10">
                  <c:v>21.0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2070840"/>
        <c:axId val="-2075157000"/>
      </c:lineChart>
      <c:catAx>
        <c:axId val="-210207084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5157000"/>
        <c:crosses val="autoZero"/>
        <c:auto val="1"/>
        <c:lblAlgn val="ctr"/>
        <c:lblOffset val="100"/>
        <c:noMultiLvlLbl val="0"/>
      </c:catAx>
      <c:valAx>
        <c:axId val="-2075157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207084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EV!$D$37</c:f>
              <c:strCache>
                <c:ptCount val="1"/>
                <c:pt idx="0">
                  <c:v>Planned EV</c:v>
                </c:pt>
              </c:strCache>
            </c:strRef>
          </c:tx>
          <c:spPr>
            <a:ln>
              <a:solidFill>
                <a:srgbClr val="000090"/>
              </a:solidFill>
            </a:ln>
          </c:spPr>
          <c:marker>
            <c:symbol val="none"/>
          </c:marker>
          <c:val>
            <c:numRef>
              <c:f>EV!$D$38:$D$50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17.0</c:v>
                </c:pt>
                <c:pt idx="8">
                  <c:v>19.0</c:v>
                </c:pt>
                <c:pt idx="9">
                  <c:v>23.0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EV!$E$37</c:f>
              <c:strCache>
                <c:ptCount val="1"/>
                <c:pt idx="0">
                  <c:v>Actual EV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EV!$E$38:$E$50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  <c:pt idx="5">
                  <c:v>13.0</c:v>
                </c:pt>
                <c:pt idx="6">
                  <c:v>14.0</c:v>
                </c:pt>
                <c:pt idx="7">
                  <c:v>16.0</c:v>
                </c:pt>
                <c:pt idx="8">
                  <c:v>19.0</c:v>
                </c:pt>
                <c:pt idx="9">
                  <c:v>20.0</c:v>
                </c:pt>
                <c:pt idx="10">
                  <c:v>21.0</c:v>
                </c:pt>
                <c:pt idx="11">
                  <c:v>22.0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9956936"/>
        <c:axId val="-2090456568"/>
      </c:lineChart>
      <c:catAx>
        <c:axId val="-20899569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090456568"/>
        <c:crosses val="autoZero"/>
        <c:auto val="1"/>
        <c:lblAlgn val="ctr"/>
        <c:lblOffset val="100"/>
        <c:noMultiLvlLbl val="0"/>
      </c:catAx>
      <c:valAx>
        <c:axId val="-2090456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99569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EV!$D$37</c:f>
              <c:strCache>
                <c:ptCount val="1"/>
                <c:pt idx="0">
                  <c:v>Planned EV</c:v>
                </c:pt>
              </c:strCache>
            </c:strRef>
          </c:tx>
          <c:spPr>
            <a:ln>
              <a:solidFill>
                <a:srgbClr val="000090"/>
              </a:solidFill>
            </a:ln>
          </c:spPr>
          <c:marker>
            <c:symbol val="none"/>
          </c:marker>
          <c:val>
            <c:numRef>
              <c:f>EV!$D$38:$D$50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17.0</c:v>
                </c:pt>
                <c:pt idx="8">
                  <c:v>19.0</c:v>
                </c:pt>
                <c:pt idx="9">
                  <c:v>23.0</c:v>
                </c:pt>
                <c:pt idx="10">
                  <c:v>25.0</c:v>
                </c:pt>
                <c:pt idx="11">
                  <c:v>25.0</c:v>
                </c:pt>
                <c:pt idx="12">
                  <c:v>25.0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EV!$E$37</c:f>
              <c:strCache>
                <c:ptCount val="1"/>
                <c:pt idx="0">
                  <c:v>Actual EV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EV!$E$38:$E$50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  <c:pt idx="5">
                  <c:v>13.0</c:v>
                </c:pt>
                <c:pt idx="6">
                  <c:v>14.0</c:v>
                </c:pt>
                <c:pt idx="7">
                  <c:v>16.0</c:v>
                </c:pt>
                <c:pt idx="8">
                  <c:v>19.0</c:v>
                </c:pt>
                <c:pt idx="9">
                  <c:v>20.0</c:v>
                </c:pt>
                <c:pt idx="10">
                  <c:v>21.0</c:v>
                </c:pt>
                <c:pt idx="11">
                  <c:v>22.0</c:v>
                </c:pt>
                <c:pt idx="12">
                  <c:v>24.0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9042280"/>
        <c:axId val="-2079039304"/>
      </c:lineChart>
      <c:catAx>
        <c:axId val="-2079042280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9039304"/>
        <c:crosses val="autoZero"/>
        <c:auto val="1"/>
        <c:lblAlgn val="ctr"/>
        <c:lblOffset val="100"/>
        <c:noMultiLvlLbl val="0"/>
      </c:catAx>
      <c:valAx>
        <c:axId val="-2079039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90422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Sheet1!$C$30:$C$37</c:f>
            </c:numRef>
          </c:val>
          <c:smooth val="0"/>
        </c:ser>
        <c:ser>
          <c:idx val="1"/>
          <c:order val="1"/>
          <c:tx>
            <c:strRef>
              <c:f>Sheet1!$D$29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Sheet1!$D$30:$D$37</c:f>
            </c:numRef>
          </c:val>
          <c:smooth val="0"/>
        </c:ser>
        <c:ser>
          <c:idx val="2"/>
          <c:order val="2"/>
          <c:tx>
            <c:strRef>
              <c:f>Sheet1!$E$29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Sheet1!$E$30:$E$37</c:f>
            </c:numRef>
          </c:val>
          <c:smooth val="0"/>
        </c:ser>
        <c:ser>
          <c:idx val="3"/>
          <c:order val="3"/>
          <c:tx>
            <c:strRef>
              <c:f>Sheet1!$F$29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Sheet1!$F$30:$F$37</c:f>
            </c:numRef>
          </c:val>
          <c:smooth val="0"/>
        </c:ser>
        <c:ser>
          <c:idx val="4"/>
          <c:order val="4"/>
          <c:tx>
            <c:strRef>
              <c:f>Sheet1!$G$29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Sheet1!$G$30:$G$37</c:f>
            </c:numRef>
          </c:val>
          <c:smooth val="0"/>
        </c:ser>
        <c:ser>
          <c:idx val="5"/>
          <c:order val="5"/>
          <c:tx>
            <c:strRef>
              <c:f>Sheet1!$H$29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Sheet1!$H$30:$H$37</c:f>
            </c:numRef>
          </c:val>
          <c:smooth val="0"/>
        </c:ser>
        <c:ser>
          <c:idx val="6"/>
          <c:order val="6"/>
          <c:tx>
            <c:strRef>
              <c:f>Sheet1!$I$29</c:f>
              <c:strCache>
                <c:ptCount val="1"/>
              </c:strCache>
            </c:strRef>
          </c:tx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Sheet1!$I$30:$I$37</c:f>
            </c:numRef>
          </c:val>
          <c:smooth val="0"/>
        </c:ser>
        <c:ser>
          <c:idx val="7"/>
          <c:order val="7"/>
          <c:tx>
            <c:strRef>
              <c:f>Sheet1!$J$29</c:f>
              <c:strCache>
                <c:ptCount val="1"/>
                <c:pt idx="0">
                  <c:v>Planned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Sheet1!$J$30:$J$37</c:f>
              <c:numCache>
                <c:formatCode>#,##0.00</c:formatCode>
                <c:ptCount val="8"/>
                <c:pt idx="0">
                  <c:v>170.33</c:v>
                </c:pt>
                <c:pt idx="1">
                  <c:v>145.98</c:v>
                </c:pt>
                <c:pt idx="2">
                  <c:v>121.65</c:v>
                </c:pt>
                <c:pt idx="3">
                  <c:v>97.32</c:v>
                </c:pt>
                <c:pt idx="4">
                  <c:v>72.99</c:v>
                </c:pt>
                <c:pt idx="5">
                  <c:v>48.66</c:v>
                </c:pt>
                <c:pt idx="6">
                  <c:v>14.33</c:v>
                </c:pt>
                <c:pt idx="7">
                  <c:v>0.0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Sheet1!$K$29</c:f>
              <c:strCache>
                <c:ptCount val="1"/>
                <c:pt idx="0">
                  <c:v>Actual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Sheet1!$B$30:$B$37</c:f>
              <c:strCache>
                <c:ptCount val="8"/>
                <c:pt idx="0">
                  <c:v>Start Date</c:v>
                </c:pt>
                <c:pt idx="1">
                  <c:v>22nd Tuesday</c:v>
                </c:pt>
                <c:pt idx="2">
                  <c:v>23rd Wednesday</c:v>
                </c:pt>
                <c:pt idx="3">
                  <c:v>24th Thursday</c:v>
                </c:pt>
                <c:pt idx="4">
                  <c:v>25th Friday</c:v>
                </c:pt>
                <c:pt idx="5">
                  <c:v>26th Saturday</c:v>
                </c:pt>
                <c:pt idx="6">
                  <c:v>27th Sunday</c:v>
                </c:pt>
                <c:pt idx="7">
                  <c:v>28th Monday</c:v>
                </c:pt>
              </c:strCache>
            </c:strRef>
          </c:cat>
          <c:val>
            <c:numRef>
              <c:f>Sheet1!$K$30:$K$37</c:f>
              <c:numCache>
                <c:formatCode>General</c:formatCode>
                <c:ptCount val="8"/>
                <c:pt idx="0">
                  <c:v>170.33</c:v>
                </c:pt>
                <c:pt idx="1">
                  <c:v>152.58</c:v>
                </c:pt>
                <c:pt idx="2">
                  <c:v>150.25</c:v>
                </c:pt>
                <c:pt idx="3" formatCode="#,##0.00">
                  <c:v>135.75</c:v>
                </c:pt>
                <c:pt idx="4" formatCode="#,##0.00">
                  <c:v>82.0</c:v>
                </c:pt>
                <c:pt idx="5">
                  <c:v>82.0</c:v>
                </c:pt>
                <c:pt idx="6">
                  <c:v>72.0</c:v>
                </c:pt>
                <c:pt idx="7" formatCode="#,##0.00">
                  <c:v>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4592792"/>
        <c:axId val="-2096137512"/>
      </c:lineChart>
      <c:catAx>
        <c:axId val="-2104592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96137512"/>
        <c:crosses val="autoZero"/>
        <c:auto val="1"/>
        <c:lblAlgn val="ctr"/>
        <c:lblOffset val="100"/>
        <c:noMultiLvlLbl val="0"/>
      </c:catAx>
      <c:valAx>
        <c:axId val="-2096137512"/>
        <c:scaling>
          <c:orientation val="minMax"/>
        </c:scaling>
        <c:delete val="0"/>
        <c:axPos val="l"/>
        <c:majorGridlines/>
        <c:numFmt formatCode="#,##0.00" sourceLinked="1"/>
        <c:majorTickMark val="out"/>
        <c:minorTickMark val="none"/>
        <c:tickLblPos val="nextTo"/>
        <c:crossAx val="-2104592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Iteration13!$C$16</c:f>
              <c:strCache>
                <c:ptCount val="1"/>
                <c:pt idx="0">
                  <c:v>Planned</c:v>
                </c:pt>
              </c:strCache>
            </c:strRef>
          </c:tx>
          <c:spPr>
            <a:ln>
              <a:solidFill>
                <a:srgbClr val="0000FF"/>
              </a:solidFill>
            </a:ln>
          </c:spPr>
          <c:marker>
            <c:symbol val="none"/>
          </c:marker>
          <c:cat>
            <c:strRef>
              <c:f>Iteration13!$B$17:$B$24</c:f>
              <c:strCache>
                <c:ptCount val="8"/>
                <c:pt idx="0">
                  <c:v>Start Date</c:v>
                </c:pt>
                <c:pt idx="1">
                  <c:v>29th Tuesday</c:v>
                </c:pt>
                <c:pt idx="2">
                  <c:v>30th Wednesday</c:v>
                </c:pt>
                <c:pt idx="3">
                  <c:v>31st Thursday</c:v>
                </c:pt>
                <c:pt idx="4">
                  <c:v>1st Friday</c:v>
                </c:pt>
                <c:pt idx="5">
                  <c:v>2nd Saturday</c:v>
                </c:pt>
                <c:pt idx="6">
                  <c:v>3rd Sunday</c:v>
                </c:pt>
                <c:pt idx="7">
                  <c:v>4th Monday</c:v>
                </c:pt>
              </c:strCache>
            </c:strRef>
          </c:cat>
          <c:val>
            <c:numRef>
              <c:f>Iteration13!$C$17:$C$24</c:f>
              <c:numCache>
                <c:formatCode>#,##0.00</c:formatCode>
                <c:ptCount val="8"/>
                <c:pt idx="0" formatCode="General">
                  <c:v>161.88</c:v>
                </c:pt>
                <c:pt idx="1">
                  <c:v>138.74</c:v>
                </c:pt>
                <c:pt idx="2">
                  <c:v>115.6</c:v>
                </c:pt>
                <c:pt idx="3">
                  <c:v>92.46</c:v>
                </c:pt>
                <c:pt idx="4">
                  <c:v>69.32</c:v>
                </c:pt>
                <c:pt idx="5">
                  <c:v>46.18000000000001</c:v>
                </c:pt>
                <c:pt idx="6">
                  <c:v>23.04000000000001</c:v>
                </c:pt>
                <c:pt idx="7">
                  <c:v>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Iteration13!$D$16</c:f>
              <c:strCache>
                <c:ptCount val="1"/>
                <c:pt idx="0">
                  <c:v>Actual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strRef>
              <c:f>Iteration13!$B$17:$B$24</c:f>
              <c:strCache>
                <c:ptCount val="8"/>
                <c:pt idx="0">
                  <c:v>Start Date</c:v>
                </c:pt>
                <c:pt idx="1">
                  <c:v>29th Tuesday</c:v>
                </c:pt>
                <c:pt idx="2">
                  <c:v>30th Wednesday</c:v>
                </c:pt>
                <c:pt idx="3">
                  <c:v>31st Thursday</c:v>
                </c:pt>
                <c:pt idx="4">
                  <c:v>1st Friday</c:v>
                </c:pt>
                <c:pt idx="5">
                  <c:v>2nd Saturday</c:v>
                </c:pt>
                <c:pt idx="6">
                  <c:v>3rd Sunday</c:v>
                </c:pt>
                <c:pt idx="7">
                  <c:v>4th Monday</c:v>
                </c:pt>
              </c:strCache>
            </c:strRef>
          </c:cat>
          <c:val>
            <c:numRef>
              <c:f>Iteration13!$D$17:$D$24</c:f>
              <c:numCache>
                <c:formatCode>General</c:formatCode>
                <c:ptCount val="8"/>
                <c:pt idx="0">
                  <c:v>161.88</c:v>
                </c:pt>
                <c:pt idx="1">
                  <c:v>130.88</c:v>
                </c:pt>
                <c:pt idx="2">
                  <c:v>130.88</c:v>
                </c:pt>
                <c:pt idx="3" formatCode="#,##0.00">
                  <c:v>89.88</c:v>
                </c:pt>
                <c:pt idx="4" formatCode="#,##0.00">
                  <c:v>67.17999999999998</c:v>
                </c:pt>
                <c:pt idx="5">
                  <c:v>67.17999999999998</c:v>
                </c:pt>
                <c:pt idx="6">
                  <c:v>67.17999999999998</c:v>
                </c:pt>
                <c:pt idx="7" formatCode="#,##0.00">
                  <c:v>31.98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6833368"/>
        <c:axId val="-2107361528"/>
      </c:lineChart>
      <c:catAx>
        <c:axId val="-21068333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7361528"/>
        <c:crosses val="autoZero"/>
        <c:auto val="1"/>
        <c:lblAlgn val="ctr"/>
        <c:lblOffset val="100"/>
        <c:noMultiLvlLbl val="0"/>
      </c:catAx>
      <c:valAx>
        <c:axId val="-21073615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68333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Relative Error</c:v>
          </c:tx>
          <c:invertIfNegative val="0"/>
          <c:cat>
            <c:strRef>
              <c:f>Sheet1!$A$1:$A$3</c:f>
              <c:strCache>
                <c:ptCount val="3"/>
                <c:pt idx="0">
                  <c:v>0 to 6hr</c:v>
                </c:pt>
                <c:pt idx="1">
                  <c:v>6 to 10hr</c:v>
                </c:pt>
                <c:pt idx="2">
                  <c:v>10 to 50hr</c:v>
                </c:pt>
              </c:strCache>
            </c:strRef>
          </c:cat>
          <c:val>
            <c:numRef>
              <c:f>Sheet1!$B$1:$B$3</c:f>
              <c:numCache>
                <c:formatCode>0.00%</c:formatCode>
                <c:ptCount val="3"/>
                <c:pt idx="0">
                  <c:v>1.0511</c:v>
                </c:pt>
                <c:pt idx="1">
                  <c:v>0.3547</c:v>
                </c:pt>
                <c:pt idx="2">
                  <c:v>0.4163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79215304"/>
        <c:axId val="-2103600104"/>
        <c:axId val="0"/>
      </c:bar3DChart>
      <c:catAx>
        <c:axId val="-207921530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03600104"/>
        <c:crosses val="autoZero"/>
        <c:auto val="1"/>
        <c:lblAlgn val="ctr"/>
        <c:lblOffset val="100"/>
        <c:noMultiLvlLbl val="0"/>
      </c:catAx>
      <c:valAx>
        <c:axId val="-2103600104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-20792153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Average Task Relative Error</c:v>
          </c:tx>
          <c:invertIfNegative val="0"/>
          <c:cat>
            <c:strRef>
              <c:f>Sheet2!$A$1:$A$6</c:f>
              <c:strCache>
                <c:ptCount val="6"/>
                <c:pt idx="0">
                  <c:v>iteration 12</c:v>
                </c:pt>
                <c:pt idx="1">
                  <c:v>iteration 13</c:v>
                </c:pt>
                <c:pt idx="2">
                  <c:v>iteration 14</c:v>
                </c:pt>
                <c:pt idx="3">
                  <c:v>iteration 15</c:v>
                </c:pt>
                <c:pt idx="4">
                  <c:v>iteration 16</c:v>
                </c:pt>
                <c:pt idx="5">
                  <c:v>iteration 17</c:v>
                </c:pt>
              </c:strCache>
            </c:strRef>
          </c:cat>
          <c:val>
            <c:numRef>
              <c:f>Sheet2!$B$1:$B$6</c:f>
              <c:numCache>
                <c:formatCode>0.00%</c:formatCode>
                <c:ptCount val="6"/>
                <c:pt idx="0">
                  <c:v>0.6378</c:v>
                </c:pt>
                <c:pt idx="1">
                  <c:v>0.7667</c:v>
                </c:pt>
                <c:pt idx="2">
                  <c:v>0.5226</c:v>
                </c:pt>
                <c:pt idx="3">
                  <c:v>0.5539</c:v>
                </c:pt>
                <c:pt idx="4">
                  <c:v>0.5519</c:v>
                </c:pt>
                <c:pt idx="5">
                  <c:v>0.9759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36919256"/>
        <c:axId val="-2121292136"/>
        <c:axId val="0"/>
      </c:bar3DChart>
      <c:catAx>
        <c:axId val="-21369192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1292136"/>
        <c:crosses val="autoZero"/>
        <c:auto val="1"/>
        <c:lblAlgn val="ctr"/>
        <c:lblOffset val="100"/>
        <c:noMultiLvlLbl val="0"/>
      </c:catAx>
      <c:valAx>
        <c:axId val="-212129213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-21369192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Sheet1!$B$13</c:f>
              <c:strCache>
                <c:ptCount val="1"/>
                <c:pt idx="0">
                  <c:v>Open</c:v>
                </c:pt>
              </c:strCache>
            </c:strRef>
          </c:tx>
          <c:spPr>
            <a:ln>
              <a:solidFill>
                <a:srgbClr val="FF6600"/>
              </a:solidFill>
            </a:ln>
          </c:spPr>
          <c:marker>
            <c:symbol val="none"/>
          </c:marker>
          <c:cat>
            <c:numRef>
              <c:f>Sheet1!$C$12:$N$12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Sheet1!$C$13:$N$13</c:f>
              <c:numCache>
                <c:formatCode>General</c:formatCode>
                <c:ptCount val="12"/>
                <c:pt idx="0">
                  <c:v>19.0</c:v>
                </c:pt>
                <c:pt idx="1">
                  <c:v>16.0</c:v>
                </c:pt>
                <c:pt idx="2">
                  <c:v>17.0</c:v>
                </c:pt>
                <c:pt idx="3">
                  <c:v>17.0</c:v>
                </c:pt>
                <c:pt idx="4">
                  <c:v>17.0</c:v>
                </c:pt>
                <c:pt idx="5">
                  <c:v>18.0</c:v>
                </c:pt>
                <c:pt idx="6">
                  <c:v>18.0</c:v>
                </c:pt>
                <c:pt idx="7">
                  <c:v>16.0</c:v>
                </c:pt>
                <c:pt idx="8">
                  <c:v>14.0</c:v>
                </c:pt>
                <c:pt idx="9">
                  <c:v>14.0</c:v>
                </c:pt>
                <c:pt idx="10">
                  <c:v>14.0</c:v>
                </c:pt>
                <c:pt idx="11">
                  <c:v>17.0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Sheet1!$B$14</c:f>
              <c:strCache>
                <c:ptCount val="1"/>
                <c:pt idx="0">
                  <c:v>Closed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Sheet1!$C$12:$N$12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Sheet1!$C$14:$N$14</c:f>
              <c:numCache>
                <c:formatCode>General</c:formatCode>
                <c:ptCount val="1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2.0</c:v>
                </c:pt>
                <c:pt idx="10">
                  <c:v>2.0</c:v>
                </c:pt>
                <c:pt idx="11">
                  <c:v>2.0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Sheet1!$B$15</c:f>
              <c:strCache>
                <c:ptCount val="1"/>
                <c:pt idx="0">
                  <c:v>Mitigated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ymbol val="none"/>
          </c:marker>
          <c:cat>
            <c:numRef>
              <c:f>Sheet1!$C$12:$N$12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Sheet1!$C$15:$N$15</c:f>
              <c:numCache>
                <c:formatCode>General</c:formatCode>
                <c:ptCount val="12"/>
                <c:pt idx="0">
                  <c:v>1.0</c:v>
                </c:pt>
                <c:pt idx="1">
                  <c:v>5.0</c:v>
                </c:pt>
                <c:pt idx="2">
                  <c:v>6.0</c:v>
                </c:pt>
                <c:pt idx="3">
                  <c:v>6.0</c:v>
                </c:pt>
                <c:pt idx="4">
                  <c:v>6.0</c:v>
                </c:pt>
                <c:pt idx="5">
                  <c:v>6.0</c:v>
                </c:pt>
                <c:pt idx="6">
                  <c:v>7.0</c:v>
                </c:pt>
                <c:pt idx="7">
                  <c:v>7.0</c:v>
                </c:pt>
                <c:pt idx="8">
                  <c:v>9.0</c:v>
                </c:pt>
                <c:pt idx="9">
                  <c:v>9.0</c:v>
                </c:pt>
                <c:pt idx="10">
                  <c:v>9.0</c:v>
                </c:pt>
                <c:pt idx="11">
                  <c:v>9.0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Sheet1!$B$16</c:f>
              <c:strCache>
                <c:ptCount val="1"/>
                <c:pt idx="0">
                  <c:v>Issues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Sheet1!$C$12:$N$12</c:f>
              <c:numCache>
                <c:formatCode>General</c:formatCode>
                <c:ptCount val="12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Sheet1!$C$16:$N$16</c:f>
              <c:numCache>
                <c:formatCode>General</c:formatCode>
                <c:ptCount val="12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2.0</c:v>
                </c:pt>
                <c:pt idx="8">
                  <c:v>2.0</c:v>
                </c:pt>
                <c:pt idx="9">
                  <c:v>2.0</c:v>
                </c:pt>
                <c:pt idx="10">
                  <c:v>2.0</c:v>
                </c:pt>
                <c:pt idx="11">
                  <c:v>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0253672"/>
        <c:axId val="-2090425304"/>
      </c:lineChart>
      <c:catAx>
        <c:axId val="-2090253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90425304"/>
        <c:crosses val="autoZero"/>
        <c:auto val="1"/>
        <c:lblAlgn val="ctr"/>
        <c:lblOffset val="100"/>
        <c:noMultiLvlLbl val="0"/>
      </c:catAx>
      <c:valAx>
        <c:axId val="-2090425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02536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Sheet1!$A$1:$A$7</c:f>
              <c:strCache>
                <c:ptCount val="7"/>
                <c:pt idx="0">
                  <c:v>datamodel</c:v>
                </c:pt>
                <c:pt idx="1">
                  <c:v>core</c:v>
                </c:pt>
                <c:pt idx="2">
                  <c:v>services</c:v>
                </c:pt>
                <c:pt idx="3">
                  <c:v>dispatcher</c:v>
                </c:pt>
                <c:pt idx="4">
                  <c:v>persistenceservice</c:v>
                </c:pt>
                <c:pt idx="5">
                  <c:v>oadrservice</c:v>
                </c:pt>
                <c:pt idx="6">
                  <c:v>gateway</c:v>
                </c:pt>
              </c:strCache>
            </c:strRef>
          </c:cat>
          <c:val>
            <c:numRef>
              <c:f>Sheet1!$B$1:$B$7</c:f>
              <c:numCache>
                <c:formatCode>General</c:formatCode>
                <c:ptCount val="7"/>
                <c:pt idx="0">
                  <c:v>1.0</c:v>
                </c:pt>
                <c:pt idx="1">
                  <c:v>121.0</c:v>
                </c:pt>
                <c:pt idx="2">
                  <c:v>8.0</c:v>
                </c:pt>
                <c:pt idx="3">
                  <c:v>2.0</c:v>
                </c:pt>
                <c:pt idx="4">
                  <c:v>14.0</c:v>
                </c:pt>
                <c:pt idx="5">
                  <c:v>1.0</c:v>
                </c:pt>
                <c:pt idx="6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42068943114784"/>
          <c:y val="0.182527161532625"/>
          <c:w val="0.247178477690289"/>
          <c:h val="0.56827899568657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Sheet1!$D$39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Sheet1!$C$40:$C$51</c:f>
              <c:numCache>
                <c:formatCode>General</c:formatCode>
                <c:ptCount val="1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11.0</c:v>
                </c:pt>
                <c:pt idx="11">
                  <c:v>13.0</c:v>
                </c:pt>
              </c:numCache>
            </c:numRef>
          </c:cat>
          <c:val>
            <c:numRef>
              <c:f>Sheet1!$D$40:$D$51</c:f>
              <c:numCache>
                <c:formatCode>General</c:formatCode>
                <c:ptCount val="12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12.0</c:v>
                </c:pt>
                <c:pt idx="5">
                  <c:v>14.0</c:v>
                </c:pt>
                <c:pt idx="6">
                  <c:v>17.0</c:v>
                </c:pt>
                <c:pt idx="7">
                  <c:v>22.0</c:v>
                </c:pt>
                <c:pt idx="8">
                  <c:v>27.0</c:v>
                </c:pt>
                <c:pt idx="9">
                  <c:v>29.0</c:v>
                </c:pt>
                <c:pt idx="10">
                  <c:v>31.0</c:v>
                </c:pt>
                <c:pt idx="11">
                  <c:v>33.0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Sheet1!$E$39</c:f>
              <c:strCache>
                <c:ptCount val="1"/>
                <c:pt idx="0">
                  <c:v>Actual EV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Sheet1!$C$40:$C$51</c:f>
              <c:numCache>
                <c:formatCode>General</c:formatCode>
                <c:ptCount val="1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11.0</c:v>
                </c:pt>
                <c:pt idx="11">
                  <c:v>13.0</c:v>
                </c:pt>
              </c:numCache>
            </c:numRef>
          </c:cat>
          <c:val>
            <c:numRef>
              <c:f>Sheet1!$E$40:$E$51</c:f>
              <c:numCache>
                <c:formatCode>General</c:formatCode>
                <c:ptCount val="12"/>
                <c:pt idx="0">
                  <c:v>0.0</c:v>
                </c:pt>
                <c:pt idx="1">
                  <c:v>3.0</c:v>
                </c:pt>
                <c:pt idx="2">
                  <c:v>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5316280"/>
        <c:axId val="-2071418056"/>
      </c:lineChart>
      <c:catAx>
        <c:axId val="-2075316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71418056"/>
        <c:crosses val="autoZero"/>
        <c:auto val="1"/>
        <c:lblAlgn val="ctr"/>
        <c:lblOffset val="100"/>
        <c:noMultiLvlLbl val="0"/>
      </c:catAx>
      <c:valAx>
        <c:axId val="-20714180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53162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EV!$D$41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EV!$C$42:$C$53</c:f>
              <c:numCache>
                <c:formatCode>General</c:formatCode>
                <c:ptCount val="1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11.0</c:v>
                </c:pt>
                <c:pt idx="11">
                  <c:v>13.0</c:v>
                </c:pt>
              </c:numCache>
            </c:numRef>
          </c:cat>
          <c:val>
            <c:numRef>
              <c:f>EV!$D$42:$D$53</c:f>
              <c:numCache>
                <c:formatCode>General</c:formatCode>
                <c:ptCount val="12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12.0</c:v>
                </c:pt>
                <c:pt idx="5">
                  <c:v>14.0</c:v>
                </c:pt>
                <c:pt idx="6">
                  <c:v>17.0</c:v>
                </c:pt>
                <c:pt idx="7">
                  <c:v>22.0</c:v>
                </c:pt>
                <c:pt idx="8">
                  <c:v>27.0</c:v>
                </c:pt>
                <c:pt idx="9">
                  <c:v>29.0</c:v>
                </c:pt>
                <c:pt idx="10">
                  <c:v>31.0</c:v>
                </c:pt>
                <c:pt idx="11">
                  <c:v>33.0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EV!$E$41</c:f>
              <c:strCache>
                <c:ptCount val="1"/>
                <c:pt idx="0">
                  <c:v>Actual EV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EV!$C$42:$C$53</c:f>
              <c:numCache>
                <c:formatCode>General</c:formatCode>
                <c:ptCount val="1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11.0</c:v>
                </c:pt>
                <c:pt idx="11">
                  <c:v>13.0</c:v>
                </c:pt>
              </c:numCache>
            </c:numRef>
          </c:cat>
          <c:val>
            <c:numRef>
              <c:f>EV!$E$42:$E$53</c:f>
              <c:numCache>
                <c:formatCode>General</c:formatCode>
                <c:ptCount val="12"/>
                <c:pt idx="0">
                  <c:v>0.0</c:v>
                </c:pt>
                <c:pt idx="1">
                  <c:v>3.0</c:v>
                </c:pt>
                <c:pt idx="2">
                  <c:v>4.0</c:v>
                </c:pt>
                <c:pt idx="3">
                  <c:v>7.0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71810344"/>
        <c:axId val="-2071655912"/>
      </c:lineChart>
      <c:catAx>
        <c:axId val="-2071810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71655912"/>
        <c:crosses val="autoZero"/>
        <c:auto val="1"/>
        <c:lblAlgn val="ctr"/>
        <c:lblOffset val="100"/>
        <c:noMultiLvlLbl val="0"/>
      </c:catAx>
      <c:valAx>
        <c:axId val="-2071655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1810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EV!$D$41</c:f>
              <c:strCache>
                <c:ptCount val="1"/>
                <c:pt idx="0">
                  <c:v>Planned EV</c:v>
                </c:pt>
              </c:strCache>
            </c:strRef>
          </c:tx>
          <c:marker>
            <c:symbol val="none"/>
          </c:marker>
          <c:cat>
            <c:numRef>
              <c:f>EV!$C$42:$C$53</c:f>
              <c:numCache>
                <c:formatCode>General</c:formatCode>
                <c:ptCount val="1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EV!$D$42:$D$53</c:f>
              <c:numCache>
                <c:formatCode>General</c:formatCode>
                <c:ptCount val="12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12.0</c:v>
                </c:pt>
                <c:pt idx="5">
                  <c:v>14.0</c:v>
                </c:pt>
                <c:pt idx="6">
                  <c:v>17.0</c:v>
                </c:pt>
                <c:pt idx="7">
                  <c:v>22.0</c:v>
                </c:pt>
                <c:pt idx="8">
                  <c:v>27.0</c:v>
                </c:pt>
                <c:pt idx="9">
                  <c:v>29.0</c:v>
                </c:pt>
                <c:pt idx="10">
                  <c:v>31.0</c:v>
                </c:pt>
                <c:pt idx="11">
                  <c:v>33.0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EV!$E$41</c:f>
              <c:strCache>
                <c:ptCount val="1"/>
                <c:pt idx="0">
                  <c:v>Actual EV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EV!$C$42:$C$53</c:f>
              <c:numCache>
                <c:formatCode>General</c:formatCode>
                <c:ptCount val="1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EV!$E$42:$E$53</c:f>
              <c:numCache>
                <c:formatCode>General</c:formatCode>
                <c:ptCount val="12"/>
                <c:pt idx="0">
                  <c:v>0.0</c:v>
                </c:pt>
                <c:pt idx="1">
                  <c:v>3.0</c:v>
                </c:pt>
                <c:pt idx="2">
                  <c:v>4.0</c:v>
                </c:pt>
                <c:pt idx="3">
                  <c:v>7.0</c:v>
                </c:pt>
                <c:pt idx="4">
                  <c:v>10.0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38232792"/>
        <c:axId val="-2138445480"/>
      </c:lineChart>
      <c:catAx>
        <c:axId val="-2138232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8445480"/>
        <c:crosses val="autoZero"/>
        <c:auto val="1"/>
        <c:lblAlgn val="ctr"/>
        <c:lblOffset val="100"/>
        <c:noMultiLvlLbl val="0"/>
      </c:catAx>
      <c:valAx>
        <c:axId val="-2138445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82327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EV!$D$37</c:f>
              <c:strCache>
                <c:ptCount val="1"/>
                <c:pt idx="0">
                  <c:v>Planned EV</c:v>
                </c:pt>
              </c:strCache>
            </c:strRef>
          </c:tx>
          <c:spPr>
            <a:ln>
              <a:solidFill>
                <a:srgbClr val="000090"/>
              </a:solidFill>
            </a:ln>
          </c:spPr>
          <c:marker>
            <c:symbol val="none"/>
          </c:marker>
          <c:val>
            <c:numRef>
              <c:f>EV!$D$38:$D$50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17.0</c:v>
                </c:pt>
                <c:pt idx="8">
                  <c:v>19.0</c:v>
                </c:pt>
                <c:pt idx="9">
                  <c:v>23.0</c:v>
                </c:pt>
                <c:pt idx="10">
                  <c:v>25.0</c:v>
                </c:pt>
                <c:pt idx="11">
                  <c:v>27.0</c:v>
                </c:pt>
                <c:pt idx="12">
                  <c:v>29.0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EV!$E$37</c:f>
              <c:strCache>
                <c:ptCount val="1"/>
                <c:pt idx="0">
                  <c:v>Actual EV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EV!$E$38:$E$50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  <c:pt idx="5">
                  <c:v>13.0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2081368"/>
        <c:axId val="-2122022344"/>
      </c:lineChart>
      <c:catAx>
        <c:axId val="-212208136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2022344"/>
        <c:crosses val="autoZero"/>
        <c:auto val="1"/>
        <c:lblAlgn val="ctr"/>
        <c:lblOffset val="100"/>
        <c:noMultiLvlLbl val="0"/>
      </c:catAx>
      <c:valAx>
        <c:axId val="-2122022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208136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EV!$D$37</c:f>
              <c:strCache>
                <c:ptCount val="1"/>
                <c:pt idx="0">
                  <c:v>Planned EV</c:v>
                </c:pt>
              </c:strCache>
            </c:strRef>
          </c:tx>
          <c:spPr>
            <a:ln>
              <a:solidFill>
                <a:srgbClr val="000090"/>
              </a:solidFill>
            </a:ln>
          </c:spPr>
          <c:marker>
            <c:symbol val="none"/>
          </c:marker>
          <c:val>
            <c:numRef>
              <c:f>EV!$D$38:$D$50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17.0</c:v>
                </c:pt>
                <c:pt idx="8">
                  <c:v>19.0</c:v>
                </c:pt>
                <c:pt idx="9">
                  <c:v>23.0</c:v>
                </c:pt>
                <c:pt idx="10">
                  <c:v>25.0</c:v>
                </c:pt>
                <c:pt idx="11">
                  <c:v>27.0</c:v>
                </c:pt>
                <c:pt idx="12">
                  <c:v>29.0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EV!$E$37</c:f>
              <c:strCache>
                <c:ptCount val="1"/>
                <c:pt idx="0">
                  <c:v>Actual EV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EV!$E$38:$E$50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  <c:pt idx="5">
                  <c:v>13.0</c:v>
                </c:pt>
                <c:pt idx="6">
                  <c:v>14.0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89940312"/>
        <c:axId val="-2121447112"/>
      </c:lineChart>
      <c:catAx>
        <c:axId val="-208994031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1447112"/>
        <c:crosses val="autoZero"/>
        <c:auto val="1"/>
        <c:lblAlgn val="ctr"/>
        <c:lblOffset val="100"/>
        <c:noMultiLvlLbl val="0"/>
      </c:catAx>
      <c:valAx>
        <c:axId val="-2121447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899403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EV!$D$37</c:f>
              <c:strCache>
                <c:ptCount val="1"/>
                <c:pt idx="0">
                  <c:v>Planned EV</c:v>
                </c:pt>
              </c:strCache>
            </c:strRef>
          </c:tx>
          <c:spPr>
            <a:ln>
              <a:solidFill>
                <a:srgbClr val="000090"/>
              </a:solidFill>
            </a:ln>
          </c:spPr>
          <c:marker>
            <c:symbol val="none"/>
          </c:marker>
          <c:val>
            <c:numRef>
              <c:f>EV!$D$38:$D$50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17.0</c:v>
                </c:pt>
                <c:pt idx="8">
                  <c:v>19.0</c:v>
                </c:pt>
                <c:pt idx="9">
                  <c:v>23.0</c:v>
                </c:pt>
                <c:pt idx="10">
                  <c:v>25.0</c:v>
                </c:pt>
                <c:pt idx="11">
                  <c:v>27.0</c:v>
                </c:pt>
                <c:pt idx="12">
                  <c:v>29.0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EV!$E$37</c:f>
              <c:strCache>
                <c:ptCount val="1"/>
                <c:pt idx="0">
                  <c:v>Actual EV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EV!$E$38:$E$50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  <c:pt idx="5">
                  <c:v>13.0</c:v>
                </c:pt>
                <c:pt idx="6">
                  <c:v>14.0</c:v>
                </c:pt>
                <c:pt idx="7">
                  <c:v>16.0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5665208"/>
        <c:axId val="-2120498392"/>
      </c:lineChart>
      <c:catAx>
        <c:axId val="-2125665208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0498392"/>
        <c:crosses val="autoZero"/>
        <c:auto val="1"/>
        <c:lblAlgn val="ctr"/>
        <c:lblOffset val="100"/>
        <c:noMultiLvlLbl val="0"/>
      </c:catAx>
      <c:valAx>
        <c:axId val="-2120498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56652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EV!$D$37</c:f>
              <c:strCache>
                <c:ptCount val="1"/>
                <c:pt idx="0">
                  <c:v>Planned EV</c:v>
                </c:pt>
              </c:strCache>
            </c:strRef>
          </c:tx>
          <c:spPr>
            <a:ln>
              <a:solidFill>
                <a:srgbClr val="000090"/>
              </a:solidFill>
            </a:ln>
          </c:spPr>
          <c:marker>
            <c:symbol val="none"/>
          </c:marker>
          <c:val>
            <c:numRef>
              <c:f>EV!$D$38:$D$50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17.0</c:v>
                </c:pt>
                <c:pt idx="8">
                  <c:v>19.0</c:v>
                </c:pt>
                <c:pt idx="9">
                  <c:v>23.0</c:v>
                </c:pt>
                <c:pt idx="10">
                  <c:v>25.0</c:v>
                </c:pt>
                <c:pt idx="11">
                  <c:v>27.0</c:v>
                </c:pt>
                <c:pt idx="12">
                  <c:v>29.0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EV!$E$37</c:f>
              <c:strCache>
                <c:ptCount val="1"/>
                <c:pt idx="0">
                  <c:v>Actual EV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EV!$E$38:$E$50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  <c:pt idx="5">
                  <c:v>13.0</c:v>
                </c:pt>
                <c:pt idx="6">
                  <c:v>14.0</c:v>
                </c:pt>
                <c:pt idx="7">
                  <c:v>16.0</c:v>
                </c:pt>
                <c:pt idx="8">
                  <c:v>19.0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90265816"/>
        <c:axId val="-2078824744"/>
      </c:lineChart>
      <c:catAx>
        <c:axId val="-2090265816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8824744"/>
        <c:crosses val="autoZero"/>
        <c:auto val="1"/>
        <c:lblAlgn val="ctr"/>
        <c:lblOffset val="100"/>
        <c:noMultiLvlLbl val="0"/>
      </c:catAx>
      <c:valAx>
        <c:axId val="-20788247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90265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EV!$D$37</c:f>
              <c:strCache>
                <c:ptCount val="1"/>
                <c:pt idx="0">
                  <c:v>Planned EV</c:v>
                </c:pt>
              </c:strCache>
            </c:strRef>
          </c:tx>
          <c:spPr>
            <a:ln>
              <a:solidFill>
                <a:srgbClr val="000090"/>
              </a:solidFill>
            </a:ln>
          </c:spPr>
          <c:marker>
            <c:symbol val="none"/>
          </c:marker>
          <c:val>
            <c:numRef>
              <c:f>EV!$D$38:$D$50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9.0</c:v>
                </c:pt>
                <c:pt idx="4">
                  <c:v>13.0</c:v>
                </c:pt>
                <c:pt idx="5">
                  <c:v>14.0</c:v>
                </c:pt>
                <c:pt idx="6">
                  <c:v>15.0</c:v>
                </c:pt>
                <c:pt idx="7">
                  <c:v>17.0</c:v>
                </c:pt>
                <c:pt idx="8">
                  <c:v>19.0</c:v>
                </c:pt>
                <c:pt idx="9">
                  <c:v>23.0</c:v>
                </c:pt>
                <c:pt idx="10">
                  <c:v>25.0</c:v>
                </c:pt>
                <c:pt idx="11">
                  <c:v>27.0</c:v>
                </c:pt>
                <c:pt idx="12">
                  <c:v>29.0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EV!$E$37</c:f>
              <c:strCache>
                <c:ptCount val="1"/>
                <c:pt idx="0">
                  <c:v>Actual EV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val>
            <c:numRef>
              <c:f>EV!$E$38:$E$50</c:f>
              <c:numCache>
                <c:formatCode>General</c:formatCode>
                <c:ptCount val="13"/>
                <c:pt idx="0">
                  <c:v>0.0</c:v>
                </c:pt>
                <c:pt idx="1">
                  <c:v>3.0</c:v>
                </c:pt>
                <c:pt idx="2">
                  <c:v>5.0</c:v>
                </c:pt>
                <c:pt idx="3">
                  <c:v>7.0</c:v>
                </c:pt>
                <c:pt idx="4">
                  <c:v>10.0</c:v>
                </c:pt>
                <c:pt idx="5">
                  <c:v>13.0</c:v>
                </c:pt>
                <c:pt idx="6">
                  <c:v>14.0</c:v>
                </c:pt>
                <c:pt idx="7">
                  <c:v>16.0</c:v>
                </c:pt>
                <c:pt idx="8">
                  <c:v>19.0</c:v>
                </c:pt>
                <c:pt idx="9">
                  <c:v>20.0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01404856"/>
        <c:axId val="-2075487128"/>
      </c:lineChart>
      <c:catAx>
        <c:axId val="-2101404856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5487128"/>
        <c:crosses val="autoZero"/>
        <c:auto val="1"/>
        <c:lblAlgn val="ctr"/>
        <c:lblOffset val="100"/>
        <c:noMultiLvlLbl val="0"/>
      </c:catAx>
      <c:valAx>
        <c:axId val="-20754871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404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Spring 2012 EOSP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52E1B-4035-244C-8C5B-3897FBC9E08A}" type="datetimeFigureOut">
              <a:rPr lang="en-US" smtClean="0"/>
              <a:t>8/9/12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D6CAD-C896-5E4C-A615-C39805BB7C3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37" descr="trial_logo_argo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70950"/>
            <a:ext cx="18288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760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8DC025-7D65-6B44-B00A-E55C534F1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41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Our system will reside with energy aggregators,</a:t>
            </a:r>
            <a:r>
              <a:rPr lang="en-US" baseline="0" dirty="0" smtClean="0"/>
              <a:t> such as EnerNOC to handle notification and feedback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5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02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34">
              <a:defRPr/>
            </a:pPr>
            <a:r>
              <a:rPr lang="en-US" dirty="0"/>
              <a:t>- Status of the top 3 risks that were shown in Spring EOSP</a:t>
            </a:r>
            <a:br>
              <a:rPr lang="en-US" dirty="0"/>
            </a:br>
            <a:r>
              <a:rPr lang="en-US" dirty="0"/>
              <a:t>- What did we do to mitigate the top 3 risks.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07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64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Project scope is denoted by the grey dotted 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2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DC025-7D65-6B44-B00A-E55C534F13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D7C0D7-1270-0840-B5EA-D4B6F72EF0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711AB1-5249-9F47-BB1C-BC32C33526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0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685800"/>
            <a:ext cx="2019300" cy="4876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685800"/>
            <a:ext cx="5905500" cy="4876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BFD96D-1B4B-644D-BF3D-2EFD69A562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5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E75BF4-F827-664A-A667-67002CB070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3DD7A8B-1343-F84D-83AF-B80D2A94C9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A4ED07-CC02-B447-BD13-44581A5CF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83F0C4-2F26-FF40-AF6F-F1140E0B50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3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4B1826-118E-1C4E-857B-FCF6CB5B49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8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236C40-E453-DE49-A3C1-B4958185E1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9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75E2A0-06C2-0D4C-A883-B0B95A53C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5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34F7F13-7E70-EA4E-AA85-D1D794EC32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1" name="Picture 37" descr="trial_logo_argo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32550"/>
            <a:ext cx="18288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85800"/>
            <a:ext cx="807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D7FB63-B8F1-DD40-8806-7C1523B87D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609600" y="76200"/>
            <a:ext cx="792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D0D0D0"/>
                </a:solidFill>
                <a:latin typeface="Calibri" charset="0"/>
              </a:rPr>
              <a:t>TEAM</a:t>
            </a:r>
            <a:r>
              <a:rPr lang="en-US" sz="1600" dirty="0">
                <a:latin typeface="Calibri" charset="0"/>
              </a:rPr>
              <a:t>             </a:t>
            </a:r>
            <a:r>
              <a:rPr lang="en-US" sz="1600" dirty="0">
                <a:solidFill>
                  <a:srgbClr val="D0D0D0"/>
                </a:solidFill>
                <a:latin typeface="Calibri" charset="0"/>
              </a:rPr>
              <a:t>PROJECT             PROGRESS             APPROACH             LESSONS             ROADMAP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152400" y="381000"/>
            <a:ext cx="86868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533400" y="76200"/>
            <a:ext cx="8458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457200" y="838200"/>
            <a:ext cx="1588" cy="990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304800" y="1219200"/>
            <a:ext cx="48768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76200" y="6400800"/>
            <a:ext cx="2743200" cy="1588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76200" y="6705600"/>
            <a:ext cx="86106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230188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Line 16"/>
          <p:cNvSpPr>
            <a:spLocks noChangeShapeType="1"/>
          </p:cNvSpPr>
          <p:nvPr/>
        </p:nvSpPr>
        <p:spPr bwMode="auto">
          <a:xfrm>
            <a:off x="76200" y="6324600"/>
            <a:ext cx="2362200" cy="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76200" y="6781800"/>
            <a:ext cx="8001000" cy="3175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8534400" y="6248400"/>
            <a:ext cx="0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8001000" y="6477000"/>
            <a:ext cx="0" cy="3048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auto">
          <a:xfrm>
            <a:off x="4572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2819400" y="228600"/>
            <a:ext cx="1588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Line 29"/>
          <p:cNvSpPr>
            <a:spLocks noChangeShapeType="1"/>
          </p:cNvSpPr>
          <p:nvPr/>
        </p:nvSpPr>
        <p:spPr bwMode="auto">
          <a:xfrm>
            <a:off x="58674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6" name="Line 32"/>
          <p:cNvSpPr>
            <a:spLocks noChangeShapeType="1"/>
          </p:cNvSpPr>
          <p:nvPr/>
        </p:nvSpPr>
        <p:spPr bwMode="auto">
          <a:xfrm>
            <a:off x="8686800" y="228600"/>
            <a:ext cx="0" cy="2286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7" name="Line 33"/>
          <p:cNvSpPr>
            <a:spLocks noChangeShapeType="1"/>
          </p:cNvSpPr>
          <p:nvPr/>
        </p:nvSpPr>
        <p:spPr bwMode="auto">
          <a:xfrm>
            <a:off x="1447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42672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7162800" y="-228600"/>
            <a:ext cx="1588" cy="533400"/>
          </a:xfrm>
          <a:prstGeom prst="line">
            <a:avLst/>
          </a:prstGeom>
          <a:noFill/>
          <a:ln w="381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An architecture that supports XMPP, HTTP, and AMQP transports</a:t>
            </a:r>
          </a:p>
          <a:p>
            <a:r>
              <a:rPr lang="en-US" sz="2400" dirty="0" smtClean="0"/>
              <a:t>An analysis of scalability and performance thresholds</a:t>
            </a:r>
            <a:endParaRPr lang="en-US" sz="2400" dirty="0"/>
          </a:p>
          <a:p>
            <a:r>
              <a:rPr lang="en-US" sz="2400" dirty="0" smtClean="0"/>
              <a:t>A reference implementation appropriate for demonstrating and verifying key architectural qualities</a:t>
            </a:r>
            <a:endParaRPr lang="en-US" sz="2400" dirty="0"/>
          </a:p>
          <a:p>
            <a:r>
              <a:rPr lang="en-US" sz="2400" dirty="0" smtClean="0"/>
              <a:t>Well-documented design rationale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61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213862"/>
              </p:ext>
            </p:extLst>
          </p:nvPr>
        </p:nvGraphicFramePr>
        <p:xfrm>
          <a:off x="685800" y="1447800"/>
          <a:ext cx="6847416" cy="477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704201"/>
            <a:ext cx="94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 value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5791200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345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4467489"/>
              </p:ext>
            </p:extLst>
          </p:nvPr>
        </p:nvGraphicFramePr>
        <p:xfrm>
          <a:off x="685800" y="1447800"/>
          <a:ext cx="6847416" cy="477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704201"/>
            <a:ext cx="94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 value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5791200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345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460969"/>
              </p:ext>
            </p:extLst>
          </p:nvPr>
        </p:nvGraphicFramePr>
        <p:xfrm>
          <a:off x="685800" y="1447800"/>
          <a:ext cx="6847416" cy="477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704201"/>
            <a:ext cx="94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 value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5791200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345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580169"/>
              </p:ext>
            </p:extLst>
          </p:nvPr>
        </p:nvGraphicFramePr>
        <p:xfrm>
          <a:off x="762000" y="1447800"/>
          <a:ext cx="6847416" cy="477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704201"/>
            <a:ext cx="94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 value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5791200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345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5784498"/>
              </p:ext>
            </p:extLst>
          </p:nvPr>
        </p:nvGraphicFramePr>
        <p:xfrm>
          <a:off x="762000" y="1447800"/>
          <a:ext cx="6847416" cy="477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704201"/>
            <a:ext cx="94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 value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5791200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345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408220"/>
              </p:ext>
            </p:extLst>
          </p:nvPr>
        </p:nvGraphicFramePr>
        <p:xfrm>
          <a:off x="762000" y="1447800"/>
          <a:ext cx="6847416" cy="477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704201"/>
            <a:ext cx="94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 value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5791200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345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12 Burndown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343427"/>
              </p:ext>
            </p:extLst>
          </p:nvPr>
        </p:nvGraphicFramePr>
        <p:xfrm>
          <a:off x="1169142" y="1800236"/>
          <a:ext cx="6480491" cy="4783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1981200"/>
            <a:ext cx="595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0401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13 Burndown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181465"/>
              </p:ext>
            </p:extLst>
          </p:nvPr>
        </p:nvGraphicFramePr>
        <p:xfrm>
          <a:off x="762000" y="1524000"/>
          <a:ext cx="6749229" cy="4264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1981200"/>
            <a:ext cx="595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Hours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0622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Relative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897492"/>
              </p:ext>
            </p:extLst>
          </p:nvPr>
        </p:nvGraphicFramePr>
        <p:xfrm>
          <a:off x="990600" y="1600200"/>
          <a:ext cx="67818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5605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Task Relative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568181"/>
              </p:ext>
            </p:extLst>
          </p:nvPr>
        </p:nvGraphicFramePr>
        <p:xfrm>
          <a:off x="1066800" y="1447800"/>
          <a:ext cx="6477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9713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Context – Demand Response</a:t>
            </a:r>
            <a:endParaRPr lang="en-US" dirty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4802187" y="4572000"/>
            <a:ext cx="1981200" cy="1400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2668587" y="4572000"/>
            <a:ext cx="1981200" cy="14001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6403975" y="1371600"/>
            <a:ext cx="2587625" cy="182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34987" y="1371600"/>
            <a:ext cx="2587625" cy="1828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1524000"/>
            <a:ext cx="1993900" cy="1358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3278187" y="2362200"/>
            <a:ext cx="2895600" cy="527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4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1600" dirty="0"/>
              <a:t>Peak energy usage</a:t>
            </a:r>
          </a:p>
          <a:p>
            <a:r>
              <a:rPr lang="en-US" sz="1600" dirty="0"/>
              <a:t>Emergency curtailment</a:t>
            </a: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839787" y="2862263"/>
            <a:ext cx="1981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 smtClean="0">
                <a:latin typeface="Calibri"/>
                <a:cs typeface="Calibri"/>
              </a:rPr>
              <a:t>Utility</a:t>
            </a:r>
            <a:r>
              <a:rPr lang="en-US" sz="1600" dirty="0">
                <a:latin typeface="Calibri"/>
                <a:cs typeface="Calibri"/>
              </a:rPr>
              <a:t>/Grid Operator</a:t>
            </a:r>
          </a:p>
        </p:txBody>
      </p:sp>
      <p:pic>
        <p:nvPicPr>
          <p:cNvPr id="11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1447800"/>
            <a:ext cx="2057400" cy="12001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Enernoc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2667000"/>
            <a:ext cx="24574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 descr="MC90043481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7" y="4391025"/>
            <a:ext cx="14001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MC900434814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387" y="4572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668587" y="5562600"/>
            <a:ext cx="198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1600">
                <a:latin typeface="Calibri"/>
                <a:cs typeface="Calibri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9pPr>
          </a:lstStyle>
          <a:p>
            <a:pPr algn="ctr"/>
            <a:r>
              <a:rPr lang="en-US" dirty="0"/>
              <a:t>Institutional</a:t>
            </a: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4802187" y="5562600"/>
            <a:ext cx="198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 eaLnBrk="1" hangingPunct="1">
              <a:defRPr sz="1600">
                <a:latin typeface="Calibri"/>
                <a:cs typeface="Calibri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/>
              <a:t>Commercial</a:t>
            </a: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534987" y="4572000"/>
            <a:ext cx="1978025" cy="13985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534987" y="5589588"/>
            <a:ext cx="198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eaLnBrk="1" hangingPunct="1">
              <a:defRPr sz="1600">
                <a:latin typeface="Calibri"/>
                <a:cs typeface="Calibri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/>
            </a:lvl9pPr>
          </a:lstStyle>
          <a:p>
            <a:pPr algn="ctr"/>
            <a:r>
              <a:rPr lang="en-US" dirty="0"/>
              <a:t>Industrial</a:t>
            </a:r>
          </a:p>
        </p:txBody>
      </p:sp>
      <p:pic>
        <p:nvPicPr>
          <p:cNvPr id="19" name="Picture 9223" descr="MC90043155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7" y="46751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Bent Arrow 77"/>
          <p:cNvSpPr>
            <a:spLocks/>
          </p:cNvSpPr>
          <p:nvPr/>
        </p:nvSpPr>
        <p:spPr bwMode="auto">
          <a:xfrm rot="10800000">
            <a:off x="6784975" y="3352800"/>
            <a:ext cx="1066800" cy="1752600"/>
          </a:xfrm>
          <a:custGeom>
            <a:avLst/>
            <a:gdLst>
              <a:gd name="T0" fmla="*/ 0 w 1066800"/>
              <a:gd name="T1" fmla="*/ 1752600 h 1752600"/>
              <a:gd name="T2" fmla="*/ 0 w 1066800"/>
              <a:gd name="T3" fmla="*/ 600075 h 1752600"/>
              <a:gd name="T4" fmla="*/ 466725 w 1066800"/>
              <a:gd name="T5" fmla="*/ 133350 h 1752600"/>
              <a:gd name="T6" fmla="*/ 800100 w 1066800"/>
              <a:gd name="T7" fmla="*/ 133350 h 1752600"/>
              <a:gd name="T8" fmla="*/ 800100 w 1066800"/>
              <a:gd name="T9" fmla="*/ 0 h 1752600"/>
              <a:gd name="T10" fmla="*/ 1066800 w 1066800"/>
              <a:gd name="T11" fmla="*/ 266700 h 1752600"/>
              <a:gd name="T12" fmla="*/ 800100 w 1066800"/>
              <a:gd name="T13" fmla="*/ 533400 h 1752600"/>
              <a:gd name="T14" fmla="*/ 800100 w 1066800"/>
              <a:gd name="T15" fmla="*/ 400050 h 1752600"/>
              <a:gd name="T16" fmla="*/ 466725 w 1066800"/>
              <a:gd name="T17" fmla="*/ 400050 h 1752600"/>
              <a:gd name="T18" fmla="*/ 266700 w 1066800"/>
              <a:gd name="T19" fmla="*/ 600075 h 1752600"/>
              <a:gd name="T20" fmla="*/ 266700 w 1066800"/>
              <a:gd name="T21" fmla="*/ 1752600 h 1752600"/>
              <a:gd name="T22" fmla="*/ 0 w 1066800"/>
              <a:gd name="T23" fmla="*/ 1752600 h 1752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66800" h="1752600">
                <a:moveTo>
                  <a:pt x="0" y="1752600"/>
                </a:moveTo>
                <a:lnTo>
                  <a:pt x="0" y="600075"/>
                </a:lnTo>
                <a:cubicBezTo>
                  <a:pt x="0" y="342310"/>
                  <a:pt x="208960" y="133350"/>
                  <a:pt x="466725" y="133350"/>
                </a:cubicBezTo>
                <a:lnTo>
                  <a:pt x="800100" y="133350"/>
                </a:lnTo>
                <a:lnTo>
                  <a:pt x="800100" y="0"/>
                </a:lnTo>
                <a:lnTo>
                  <a:pt x="1066800" y="266700"/>
                </a:lnTo>
                <a:lnTo>
                  <a:pt x="800100" y="533400"/>
                </a:lnTo>
                <a:lnTo>
                  <a:pt x="800100" y="400050"/>
                </a:lnTo>
                <a:lnTo>
                  <a:pt x="466725" y="400050"/>
                </a:lnTo>
                <a:cubicBezTo>
                  <a:pt x="356254" y="400050"/>
                  <a:pt x="266700" y="489604"/>
                  <a:pt x="266700" y="600075"/>
                </a:cubicBezTo>
                <a:lnTo>
                  <a:pt x="266700" y="1752600"/>
                </a:lnTo>
                <a:lnTo>
                  <a:pt x="0" y="1752600"/>
                </a:lnTo>
                <a:close/>
              </a:path>
            </a:pathLst>
          </a:cu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 cap="flat" cmpd="sng">
            <a:solidFill>
              <a:srgbClr val="9A4E4E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" name="Right Arrow 20"/>
          <p:cNvSpPr>
            <a:spLocks noChangeArrowheads="1"/>
          </p:cNvSpPr>
          <p:nvPr/>
        </p:nvSpPr>
        <p:spPr bwMode="auto">
          <a:xfrm>
            <a:off x="3279775" y="1447800"/>
            <a:ext cx="2971800" cy="795338"/>
          </a:xfrm>
          <a:prstGeom prst="rightArrow">
            <a:avLst>
              <a:gd name="adj1" fmla="val 50000"/>
              <a:gd name="adj2" fmla="val 50001"/>
            </a:avLst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>
            <a:solidFill>
              <a:srgbClr val="9A4E4E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Demand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Response Event</a:t>
            </a:r>
          </a:p>
        </p:txBody>
      </p:sp>
      <p:sp>
        <p:nvSpPr>
          <p:cNvPr id="23" name="Up Arrow 22"/>
          <p:cNvSpPr>
            <a:spLocks noChangeArrowheads="1"/>
          </p:cNvSpPr>
          <p:nvPr/>
        </p:nvSpPr>
        <p:spPr bwMode="auto">
          <a:xfrm>
            <a:off x="8080375" y="3352800"/>
            <a:ext cx="533400" cy="1676400"/>
          </a:xfrm>
          <a:prstGeom prst="up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>
            <a:solidFill>
              <a:srgbClr val="61881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Bent Arrow 80"/>
          <p:cNvSpPr>
            <a:spLocks/>
          </p:cNvSpPr>
          <p:nvPr/>
        </p:nvSpPr>
        <p:spPr bwMode="auto">
          <a:xfrm rot="5400000" flipH="1">
            <a:off x="7186613" y="4456112"/>
            <a:ext cx="1066800" cy="1755775"/>
          </a:xfrm>
          <a:custGeom>
            <a:avLst/>
            <a:gdLst>
              <a:gd name="T0" fmla="*/ 0 w 1066800"/>
              <a:gd name="T1" fmla="*/ 1755775 h 1755775"/>
              <a:gd name="T2" fmla="*/ 0 w 1066800"/>
              <a:gd name="T3" fmla="*/ 600075 h 1755775"/>
              <a:gd name="T4" fmla="*/ 466725 w 1066800"/>
              <a:gd name="T5" fmla="*/ 133350 h 1755775"/>
              <a:gd name="T6" fmla="*/ 800100 w 1066800"/>
              <a:gd name="T7" fmla="*/ 133350 h 1755775"/>
              <a:gd name="T8" fmla="*/ 800100 w 1066800"/>
              <a:gd name="T9" fmla="*/ 0 h 1755775"/>
              <a:gd name="T10" fmla="*/ 1066800 w 1066800"/>
              <a:gd name="T11" fmla="*/ 266700 h 1755775"/>
              <a:gd name="T12" fmla="*/ 800100 w 1066800"/>
              <a:gd name="T13" fmla="*/ 533400 h 1755775"/>
              <a:gd name="T14" fmla="*/ 800100 w 1066800"/>
              <a:gd name="T15" fmla="*/ 400050 h 1755775"/>
              <a:gd name="T16" fmla="*/ 466725 w 1066800"/>
              <a:gd name="T17" fmla="*/ 400050 h 1755775"/>
              <a:gd name="T18" fmla="*/ 266700 w 1066800"/>
              <a:gd name="T19" fmla="*/ 600075 h 1755775"/>
              <a:gd name="T20" fmla="*/ 266700 w 1066800"/>
              <a:gd name="T21" fmla="*/ 1755775 h 1755775"/>
              <a:gd name="T22" fmla="*/ 0 w 1066800"/>
              <a:gd name="T23" fmla="*/ 1755775 h 175577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66800" h="1755775">
                <a:moveTo>
                  <a:pt x="0" y="1755775"/>
                </a:moveTo>
                <a:lnTo>
                  <a:pt x="0" y="600075"/>
                </a:lnTo>
                <a:cubicBezTo>
                  <a:pt x="0" y="342310"/>
                  <a:pt x="208960" y="133350"/>
                  <a:pt x="466725" y="133350"/>
                </a:cubicBezTo>
                <a:lnTo>
                  <a:pt x="800100" y="133350"/>
                </a:lnTo>
                <a:lnTo>
                  <a:pt x="800100" y="0"/>
                </a:lnTo>
                <a:lnTo>
                  <a:pt x="1066800" y="266700"/>
                </a:lnTo>
                <a:lnTo>
                  <a:pt x="800100" y="533400"/>
                </a:lnTo>
                <a:lnTo>
                  <a:pt x="800100" y="400050"/>
                </a:lnTo>
                <a:lnTo>
                  <a:pt x="466725" y="400050"/>
                </a:lnTo>
                <a:cubicBezTo>
                  <a:pt x="356254" y="400050"/>
                  <a:pt x="266700" y="489604"/>
                  <a:pt x="266700" y="600075"/>
                </a:cubicBezTo>
                <a:lnTo>
                  <a:pt x="266700" y="1755775"/>
                </a:lnTo>
                <a:lnTo>
                  <a:pt x="0" y="1755775"/>
                </a:lnTo>
                <a:close/>
              </a:path>
            </a:pathLst>
          </a:cu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 cap="flat" cmpd="sng">
            <a:solidFill>
              <a:srgbClr val="61881B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TextBox 9239"/>
          <p:cNvSpPr txBox="1">
            <a:spLocks noChangeArrowheads="1"/>
          </p:cNvSpPr>
          <p:nvPr/>
        </p:nvSpPr>
        <p:spPr bwMode="auto">
          <a:xfrm rot="5400000">
            <a:off x="7000875" y="3803650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Notification</a:t>
            </a:r>
          </a:p>
        </p:txBody>
      </p:sp>
      <p:sp>
        <p:nvSpPr>
          <p:cNvPr id="25" name="TextBox 85"/>
          <p:cNvSpPr txBox="1">
            <a:spLocks noChangeArrowheads="1"/>
          </p:cNvSpPr>
          <p:nvPr/>
        </p:nvSpPr>
        <p:spPr bwMode="auto">
          <a:xfrm>
            <a:off x="6861175" y="5486400"/>
            <a:ext cx="1175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Feedback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7" name="Oval 26"/>
          <p:cNvSpPr/>
          <p:nvPr/>
        </p:nvSpPr>
        <p:spPr bwMode="auto">
          <a:xfrm>
            <a:off x="3276600" y="12192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ＭＳ Ｐゴシック" charset="0"/>
                <a:cs typeface="Calibri"/>
              </a:rPr>
              <a:t>1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7162800" y="33528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ＭＳ Ｐゴシック" charset="0"/>
                <a:cs typeface="Calibri"/>
              </a:rPr>
              <a:t>2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29" name="Rectangular Callout 28"/>
          <p:cNvSpPr/>
          <p:nvPr/>
        </p:nvSpPr>
        <p:spPr bwMode="auto">
          <a:xfrm>
            <a:off x="762000" y="3962400"/>
            <a:ext cx="5867400" cy="533400"/>
          </a:xfrm>
          <a:prstGeom prst="wedgeRectCallout">
            <a:avLst/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/>
        </p:spPr>
        <p:txBody>
          <a:bodyPr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  <a:ea typeface="ＭＳ Ｐゴシック" charset="0"/>
                <a:cs typeface="Calibri"/>
              </a:rPr>
              <a:t>Execute Energy Reduction Plans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38200" y="40386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ＭＳ Ｐゴシック" charset="0"/>
                <a:cs typeface="Calibri"/>
              </a:rPr>
              <a:t>3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858000" y="5867400"/>
            <a:ext cx="381000" cy="381000"/>
          </a:xfrm>
          <a:prstGeom prst="ellipse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ＭＳ Ｐゴシック" charset="0"/>
                <a:cs typeface="Calibri"/>
              </a:rPr>
              <a:t>4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510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Risks – Beginning of Summer 2012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293893"/>
              </p:ext>
            </p:extLst>
          </p:nvPr>
        </p:nvGraphicFramePr>
        <p:xfrm>
          <a:off x="533400" y="1447800"/>
          <a:ext cx="8077200" cy="4302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92400"/>
                <a:gridCol w="2692400"/>
                <a:gridCol w="269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Consequence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</a:t>
                      </a:r>
                      <a:r>
                        <a:rPr lang="en-US" baseline="0" dirty="0" smtClean="0"/>
                        <a:t> Strategy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effectLst/>
                        </a:rPr>
                        <a:t>Transport-level</a:t>
                      </a:r>
                      <a:r>
                        <a:rPr lang="en-US" sz="1600" kern="1200" baseline="0" dirty="0" smtClean="0">
                          <a:effectLst/>
                        </a:rPr>
                        <a:t> security decisions not yet finalized in the OpenADR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 smtClean="0">
                          <a:effectLst/>
                        </a:rPr>
                        <a:t>May not finalize architecture design without addressing security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r>
                        <a:rPr lang="en-US" sz="1600" kern="1200" dirty="0" smtClean="0"/>
                        <a:t>Continuous communication with customer on specification</a:t>
                      </a:r>
                    </a:p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r>
                        <a:rPr lang="en-US" sz="1600" kern="1200" dirty="0" smtClean="0"/>
                        <a:t>Isolate transport security components</a:t>
                      </a:r>
                      <a:r>
                        <a:rPr lang="en-US" sz="1600" kern="1200" baseline="0" dirty="0" smtClean="0"/>
                        <a:t> to enable future modifiability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effectLst/>
                        </a:rPr>
                        <a:t>Team will use Amazon Web Services for architecture verification</a:t>
                      </a:r>
                      <a:r>
                        <a:rPr lang="en-US" sz="1600" kern="1200" baseline="0" dirty="0" smtClean="0">
                          <a:effectLst/>
                        </a:rPr>
                        <a:t>; design mistakes can cost money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effectLst/>
                        </a:rPr>
                        <a:t>Team may</a:t>
                      </a:r>
                      <a:r>
                        <a:rPr lang="en-US" sz="1600" kern="1200" baseline="0" dirty="0" smtClean="0">
                          <a:effectLst/>
                        </a:rPr>
                        <a:t> deplete test budget</a:t>
                      </a:r>
                      <a:endParaRPr lang="en-US" sz="1600" kern="1200" dirty="0" smtClean="0">
                        <a:effectLst/>
                      </a:endParaRPr>
                    </a:p>
                    <a:p>
                      <a:pPr marL="0" indent="0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/>
                        <a:t>Define</a:t>
                      </a:r>
                      <a:r>
                        <a:rPr lang="en-US" sz="1600" baseline="0" dirty="0" smtClean="0"/>
                        <a:t> the budget before doing verification on AWS and continuously monitor actual cost against budget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 smtClean="0"/>
                        <a:t>Test approval process</a:t>
                      </a:r>
                      <a:endParaRPr lang="en-US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effectLst/>
                        </a:rPr>
                        <a:t>No hands-on experience with large-scale systems and  detailed knowledge of transport protocols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effectLst/>
                        </a:rPr>
                        <a:t>May not deliver multi-transport architecture</a:t>
                      </a:r>
                    </a:p>
                    <a:p>
                      <a:pPr marL="0" indent="0"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r>
                        <a:rPr lang="en-US" sz="1600" kern="1200" dirty="0" smtClean="0"/>
                        <a:t>Protocol extensibility experiments (half done)</a:t>
                      </a:r>
                    </a:p>
                    <a:p>
                      <a:pPr marL="342900" indent="-342900" algn="l" defTabSz="457200" rtl="0" eaLnBrk="1" latinLnBrk="0" hangingPunct="1">
                        <a:buAutoNum type="arabicPeriod"/>
                      </a:pPr>
                      <a:r>
                        <a:rPr lang="en-US" sz="1600" kern="1200" dirty="0" smtClean="0"/>
                        <a:t>Short and iterative design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6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Risks over the Summer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178078"/>
              </p:ext>
            </p:extLst>
          </p:nvPr>
        </p:nvGraphicFramePr>
        <p:xfrm>
          <a:off x="609600" y="1371600"/>
          <a:ext cx="73152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" y="1524000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Number</a:t>
            </a:r>
          </a:p>
          <a:p>
            <a:r>
              <a:rPr lang="en-US" sz="1200" dirty="0" smtClean="0"/>
              <a:t>Of</a:t>
            </a:r>
          </a:p>
          <a:p>
            <a:r>
              <a:rPr lang="en-US" sz="1200" dirty="0" smtClean="0"/>
              <a:t>Risks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5638800"/>
            <a:ext cx="575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</a:p>
        </p:txBody>
      </p:sp>
    </p:spTree>
    <p:extLst>
      <p:ext uri="{BB962C8B-B14F-4D97-AF65-F5344CB8AC3E}">
        <p14:creationId xmlns:p14="http://schemas.microsoft.com/office/powerpoint/2010/main" val="250062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623809"/>
              </p:ext>
            </p:extLst>
          </p:nvPr>
        </p:nvGraphicFramePr>
        <p:xfrm>
          <a:off x="762000" y="1371600"/>
          <a:ext cx="7696200" cy="4571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4"/>
          <p:cNvSpPr txBox="1"/>
          <p:nvPr/>
        </p:nvSpPr>
        <p:spPr>
          <a:xfrm>
            <a:off x="2458278" y="56388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Test Cases: 151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9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consistency between architecture and prototype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114800"/>
          </a:xfrm>
        </p:spPr>
        <p:txBody>
          <a:bodyPr/>
          <a:lstStyle/>
          <a:p>
            <a:r>
              <a:rPr lang="en-US" dirty="0" smtClean="0"/>
              <a:t>Downstream </a:t>
            </a:r>
          </a:p>
          <a:p>
            <a:pPr marL="400050" lvl="1" indent="0">
              <a:buNone/>
            </a:pPr>
            <a:r>
              <a:rPr lang="en-US" dirty="0" smtClean="0"/>
              <a:t>- Detail design team review make sure the detail design mapping to    architecture design.</a:t>
            </a:r>
          </a:p>
          <a:p>
            <a:pPr marL="400050" lvl="1" indent="0">
              <a:buNone/>
            </a:pPr>
            <a:r>
              <a:rPr lang="en-US" dirty="0" smtClean="0"/>
              <a:t>- Code review make sure the detail deign can mapping to the detail design.</a:t>
            </a:r>
          </a:p>
          <a:p>
            <a:pPr marL="342900" lvl="1" indent="-342900">
              <a:buChar char="•"/>
            </a:pPr>
            <a:r>
              <a:rPr lang="en-US" dirty="0">
                <a:cs typeface="+mn-cs"/>
              </a:rPr>
              <a:t>Upstream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Implementation verify the quality attributes 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If the implementation do not match the requirement on the quality attributes, change the detail design and re-</a:t>
            </a:r>
            <a:r>
              <a:rPr lang="en-US" dirty="0" err="1" smtClean="0"/>
              <a:t>implemention</a:t>
            </a:r>
            <a:r>
              <a:rPr lang="en-US" dirty="0" smtClean="0"/>
              <a:t>.</a:t>
            </a:r>
          </a:p>
          <a:p>
            <a:pPr lvl="1" indent="-342900">
              <a:buFontTx/>
              <a:buChar char="-"/>
            </a:pPr>
            <a:r>
              <a:rPr lang="en-US" dirty="0" smtClean="0"/>
              <a:t>If the implementation match the requirement, change ADD.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72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</a:t>
            </a:r>
            <a:r>
              <a:rPr lang="en-US" dirty="0" smtClean="0"/>
              <a:t>for QA: Protocol </a:t>
            </a:r>
            <a:r>
              <a:rPr lang="en-US" dirty="0"/>
              <a:t>E</a:t>
            </a:r>
            <a:r>
              <a:rPr lang="en-US" dirty="0" smtClean="0"/>
              <a:t>xtensibility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98461"/>
              </p:ext>
            </p:extLst>
          </p:nvPr>
        </p:nvGraphicFramePr>
        <p:xfrm>
          <a:off x="457200" y="1295400"/>
          <a:ext cx="8382000" cy="4975531"/>
        </p:xfrm>
        <a:graphic>
          <a:graphicData uri="http://schemas.openxmlformats.org/drawingml/2006/table">
            <a:tbl>
              <a:tblPr/>
              <a:tblGrid>
                <a:gridCol w="2132013"/>
                <a:gridCol w="6249987"/>
              </a:tblGrid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Source of stimulus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ADR vendors agree to use a new protocol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Stimulus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 software developer is adding support for a new protocol to the system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Environment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The developer is familiar with the relevant documentation and APIs, and the first three protocols are already provided by the reference implementation. The new protocol is based on TCP/IP. Reference architecture is released to the community.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Artifact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VTN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The new protocol is successfully implemented and integrated into the system.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5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 measure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Implementation and integration should require no changes to the existing system. Extensibility should be achieved through the existing interfaces.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07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</a:t>
            </a:r>
            <a:r>
              <a:rPr lang="en-US" dirty="0" smtClean="0"/>
              <a:t>for QA : Service Extensibility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92268"/>
              </p:ext>
            </p:extLst>
          </p:nvPr>
        </p:nvGraphicFramePr>
        <p:xfrm>
          <a:off x="609600" y="1524000"/>
          <a:ext cx="8305800" cy="4610101"/>
        </p:xfrm>
        <a:graphic>
          <a:graphicData uri="http://schemas.openxmlformats.org/drawingml/2006/table">
            <a:tbl>
              <a:tblPr/>
              <a:tblGrid>
                <a:gridCol w="2743200"/>
                <a:gridCol w="556260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Source of stimulus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OASIS publishes a new version of the Energy Interoperation standard, which specifies new services or operations.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Stimulus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 developer adds a new OpenADR service or operation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Environment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Abstract service interfaces exist to support communication between VTN and VENs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Artifact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VTN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The new service is added to the system.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 measure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No interface modifications or deletions are required. However, adding new interfaces is permitted.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92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</a:t>
            </a:r>
            <a:r>
              <a:rPr lang="en-US" dirty="0"/>
              <a:t>for QA : </a:t>
            </a:r>
            <a:r>
              <a:rPr lang="en-US" dirty="0" smtClean="0"/>
              <a:t>Scalability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3400" y="1447800"/>
          <a:ext cx="8305800" cy="4643750"/>
        </p:xfrm>
        <a:graphic>
          <a:graphicData uri="http://schemas.openxmlformats.org/drawingml/2006/table">
            <a:tbl>
              <a:tblPr/>
              <a:tblGrid>
                <a:gridCol w="2743200"/>
                <a:gridCol w="5562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Source of stimulus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The number of messages/unit time increases.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Stimulus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New VTNs are added to the system due to growth of the business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Environment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Assuming each server stack can manage 50,000 VENs for the defined throughput (specified in a SLA), the VTN is now overloaded . However, limitations of underlying technologies may be disregarded.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Artifact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VTN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The server resource is added and configured to handle the load.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 measure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No software code-level changes are permitted and the required throughput is maintained. However, code changes are acceptable when scaling in order of magnitude (e.g. 10,000 VENs to 1,000,000 VENs).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229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</a:t>
            </a:r>
            <a:r>
              <a:rPr lang="en-US" dirty="0" smtClean="0"/>
              <a:t>for QA: Performance Outbound latency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12812"/>
              </p:ext>
            </p:extLst>
          </p:nvPr>
        </p:nvGraphicFramePr>
        <p:xfrm>
          <a:off x="533400" y="1447800"/>
          <a:ext cx="8305800" cy="4643750"/>
        </p:xfrm>
        <a:graphic>
          <a:graphicData uri="http://schemas.openxmlformats.org/drawingml/2006/table">
            <a:tbl>
              <a:tblPr/>
              <a:tblGrid>
                <a:gridCol w="2743200"/>
                <a:gridCol w="5562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Source of stimulus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aggregator wants to send the DR event to end node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users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Stimulus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automated or manual message transfer is initiated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Environment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VEN ready for receive the event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Artifact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VTN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particular DR event is delivered to each of the intended VENs.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 measure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 Refer to Slow DR profile, Medium DR profile, Real-time DR profile.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395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</a:t>
            </a:r>
            <a:r>
              <a:rPr lang="en-US" dirty="0" smtClean="0"/>
              <a:t>for QA: Performance Inbound latency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472410"/>
              </p:ext>
            </p:extLst>
          </p:nvPr>
        </p:nvGraphicFramePr>
        <p:xfrm>
          <a:off x="533400" y="1447800"/>
          <a:ext cx="8305800" cy="4750113"/>
        </p:xfrm>
        <a:graphic>
          <a:graphicData uri="http://schemas.openxmlformats.org/drawingml/2006/table">
            <a:tbl>
              <a:tblPr/>
              <a:tblGrid>
                <a:gridCol w="2743200"/>
                <a:gridCol w="5562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Source of stimulus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10,000 VENs need to find out if they are intended to receive an event from the VTN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Stimulus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VENs send messages to the VTN, polling for events.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Or responding to events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Environment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VEN can communicate with VTN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Artifact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VTN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Persistence the event from VEN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 measure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Refer to Slow DR profile, Medium DR profile, Real-time DR profile.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80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</a:t>
            </a:r>
            <a:r>
              <a:rPr lang="en-US" dirty="0" smtClean="0"/>
              <a:t>for QA: Performance Throughput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490012"/>
              </p:ext>
            </p:extLst>
          </p:nvPr>
        </p:nvGraphicFramePr>
        <p:xfrm>
          <a:off x="533400" y="1447800"/>
          <a:ext cx="8305800" cy="4933304"/>
        </p:xfrm>
        <a:graphic>
          <a:graphicData uri="http://schemas.openxmlformats.org/drawingml/2006/table">
            <a:tbl>
              <a:tblPr/>
              <a:tblGrid>
                <a:gridCol w="2743200"/>
                <a:gridCol w="5562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Source of stimulus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Messages sent from the VTN to the VENs in the case of a DR event.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Stimulus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automated or manual message transfer is initiated 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Environment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VEN VTN can communicate with each other.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Artifact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VEN,VTN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particular DR event is delivered to each of the intended VENs.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Persistence the event from VEN.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9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Response measure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MS Mincho"/>
                        </a:rPr>
                        <a:t>At any given time, the VTN system should be able to process 200 messages, both outgoing and incoming.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effectLst/>
                          <a:latin typeface="Times New Roman"/>
                          <a:ea typeface="MS Mincho"/>
                        </a:rPr>
                        <a:t>For each message (outgoing or incoming), the processing time should not be more than 200ms</a:t>
                      </a:r>
                      <a:r>
                        <a:rPr lang="en-US" sz="1100" dirty="0" smtClean="0">
                          <a:effectLst/>
                          <a:latin typeface="Times New Roman"/>
                          <a:ea typeface="MS Mincho"/>
                        </a:rPr>
                        <a:t> </a:t>
                      </a:r>
                      <a:r>
                        <a:rPr lang="en-US" sz="1800" dirty="0" smtClean="0">
                          <a:effectLst/>
                          <a:latin typeface="Times New Roman"/>
                          <a:ea typeface="MS Mincho"/>
                        </a:rPr>
                        <a:t>.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03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 – Automated Demand Response</a:t>
            </a:r>
            <a:endParaRPr lang="en-US" dirty="0"/>
          </a:p>
        </p:txBody>
      </p:sp>
      <p:pic>
        <p:nvPicPr>
          <p:cNvPr id="4" name="Picture 2" descr="MC90043484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9948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685800" y="2819400"/>
            <a:ext cx="2362200" cy="63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2000" b="1" dirty="0" smtClean="0"/>
              <a:t>Vi</a:t>
            </a:r>
            <a:r>
              <a:rPr lang="en-US" sz="2000" dirty="0" smtClean="0"/>
              <a:t>rtual </a:t>
            </a:r>
            <a:r>
              <a:rPr lang="en-US" sz="2000" b="1" dirty="0" smtClean="0"/>
              <a:t>T</a:t>
            </a:r>
            <a:r>
              <a:rPr lang="en-US" sz="2000" dirty="0" smtClean="0"/>
              <a:t>op </a:t>
            </a:r>
            <a:r>
              <a:rPr lang="en-US" sz="2000" b="1" dirty="0"/>
              <a:t>N</a:t>
            </a:r>
            <a:r>
              <a:rPr lang="en-US" sz="2000" dirty="0"/>
              <a:t>ode</a:t>
            </a:r>
          </a:p>
          <a:p>
            <a:r>
              <a:rPr lang="en-US" sz="2000" dirty="0"/>
              <a:t>(EnerNOC)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638800" y="1219200"/>
            <a:ext cx="3124200" cy="13716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2F3"/>
              </a:gs>
              <a:gs pos="64999">
                <a:srgbClr val="D6DCDF"/>
              </a:gs>
              <a:gs pos="100000">
                <a:srgbClr val="C5CED2"/>
              </a:gs>
            </a:gsLst>
            <a:lin ang="5400000" scaled="1"/>
          </a:gradFill>
          <a:ln w="9525">
            <a:solidFill>
              <a:srgbClr val="727D82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638800" y="3657600"/>
            <a:ext cx="2057400" cy="7556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>
            <a:solidFill>
              <a:srgbClr val="61881B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1,000 Nodes</a:t>
            </a:r>
          </a:p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Large Industrial  </a:t>
            </a:r>
          </a:p>
        </p:txBody>
      </p: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067300" y="4495800"/>
            <a:ext cx="3200400" cy="7350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EADC"/>
              </a:gs>
              <a:gs pos="64999">
                <a:srgbClr val="FFCDAB"/>
              </a:gs>
              <a:gs pos="100000">
                <a:srgbClr val="FFB987"/>
              </a:gs>
            </a:gsLst>
            <a:lin ang="5400000" scaled="1"/>
          </a:gradFill>
          <a:ln w="9525">
            <a:solidFill>
              <a:srgbClr val="E6811C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100,000 Nodes</a:t>
            </a:r>
          </a:p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Small Commercial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4419600" y="5334000"/>
            <a:ext cx="4495800" cy="7143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>
            <a:solidFill>
              <a:srgbClr val="9A4E4E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1,000,000 Nodes</a:t>
            </a:r>
          </a:p>
          <a:p>
            <a:pPr algn="ctr">
              <a:lnSpc>
                <a:spcPct val="70000"/>
              </a:lnSpc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Residential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791200" y="1371600"/>
            <a:ext cx="454408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/>
          <a:lstStyle/>
          <a:p>
            <a:pPr algn="ctr">
              <a:defRPr/>
            </a:pPr>
            <a:r>
              <a:rPr lang="en-US" sz="1800" dirty="0" smtClean="0">
                <a:latin typeface="Calibri"/>
                <a:cs typeface="Calibri"/>
              </a:rPr>
              <a:t>VEN</a:t>
            </a:r>
            <a:endParaRPr lang="en-US" sz="1800" dirty="0">
              <a:latin typeface="Calibri"/>
              <a:cs typeface="Calibri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629400" y="1295400"/>
            <a:ext cx="347663" cy="3476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dist">
              <a:lnSpc>
                <a:spcPct val="60000"/>
              </a:lnSpc>
              <a:defRPr/>
            </a:pPr>
            <a:endParaRPr lang="en-US" sz="160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6629400" y="1714500"/>
            <a:ext cx="347663" cy="3476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629400" y="2133600"/>
            <a:ext cx="347663" cy="34766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cxnSp>
        <p:nvCxnSpPr>
          <p:cNvPr id="14" name="Straight Connector 13"/>
          <p:cNvCxnSpPr>
            <a:cxnSpLocks noChangeShapeType="1"/>
            <a:stCxn id="10" idx="3"/>
            <a:endCxn id="11" idx="2"/>
          </p:cNvCxnSpPr>
          <p:nvPr/>
        </p:nvCxnSpPr>
        <p:spPr bwMode="auto">
          <a:xfrm flipV="1">
            <a:off x="6245225" y="1468438"/>
            <a:ext cx="384175" cy="4365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  <a:stCxn id="10" idx="3"/>
            <a:endCxn id="12" idx="2"/>
          </p:cNvCxnSpPr>
          <p:nvPr/>
        </p:nvCxnSpPr>
        <p:spPr bwMode="auto">
          <a:xfrm flipV="1">
            <a:off x="6245225" y="1887538"/>
            <a:ext cx="384175" cy="17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  <a:stCxn id="10" idx="3"/>
            <a:endCxn id="13" idx="2"/>
          </p:cNvCxnSpPr>
          <p:nvPr/>
        </p:nvCxnSpPr>
        <p:spPr bwMode="auto">
          <a:xfrm>
            <a:off x="6245225" y="1905000"/>
            <a:ext cx="384175" cy="401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" name="Picture 51" descr="MC900434814.PNG"/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1430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49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36"/>
          <p:cNvSpPr txBox="1">
            <a:spLocks noChangeArrowheads="1"/>
          </p:cNvSpPr>
          <p:nvPr/>
        </p:nvSpPr>
        <p:spPr bwMode="auto">
          <a:xfrm>
            <a:off x="6956425" y="1295400"/>
            <a:ext cx="864339" cy="2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 b="1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b="0" dirty="0"/>
              <a:t>Lighting</a:t>
            </a:r>
          </a:p>
        </p:txBody>
      </p:sp>
      <p:sp>
        <p:nvSpPr>
          <p:cNvPr id="19" name="TextBox 42"/>
          <p:cNvSpPr txBox="1">
            <a:spLocks noChangeArrowheads="1"/>
          </p:cNvSpPr>
          <p:nvPr/>
        </p:nvSpPr>
        <p:spPr bwMode="auto">
          <a:xfrm>
            <a:off x="6956425" y="1676400"/>
            <a:ext cx="668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 charset="0"/>
              </a:rPr>
              <a:t>HVAC</a:t>
            </a:r>
          </a:p>
        </p:txBody>
      </p:sp>
      <p:sp>
        <p:nvSpPr>
          <p:cNvPr id="20" name="TextBox 60"/>
          <p:cNvSpPr txBox="1">
            <a:spLocks noChangeArrowheads="1"/>
          </p:cNvSpPr>
          <p:nvPr/>
        </p:nvSpPr>
        <p:spPr bwMode="auto">
          <a:xfrm>
            <a:off x="6956425" y="2181920"/>
            <a:ext cx="1095172" cy="25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 b="1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b="0" dirty="0"/>
              <a:t>Machinery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" y="4020820"/>
            <a:ext cx="4495800" cy="13131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2000" b="1" dirty="0"/>
              <a:t>Business Goals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Untapped demand response markets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Lower implementation costs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Real-time monitoring and control</a:t>
            </a:r>
          </a:p>
        </p:txBody>
      </p:sp>
      <p:sp>
        <p:nvSpPr>
          <p:cNvPr id="22" name="Up Arrow 21"/>
          <p:cNvSpPr>
            <a:spLocks noChangeArrowheads="1"/>
          </p:cNvSpPr>
          <p:nvPr/>
        </p:nvSpPr>
        <p:spPr bwMode="auto">
          <a:xfrm rot="16200000">
            <a:off x="3505200" y="104080"/>
            <a:ext cx="609600" cy="3200400"/>
          </a:xfrm>
          <a:prstGeom prst="up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EFF7E8"/>
              </a:gs>
              <a:gs pos="64999">
                <a:srgbClr val="D6E9C4"/>
              </a:gs>
              <a:gs pos="100000">
                <a:srgbClr val="C5E2AA"/>
              </a:gs>
            </a:gsLst>
            <a:lin ang="5400000" scaled="1"/>
          </a:gradFill>
          <a:ln w="9525">
            <a:solidFill>
              <a:srgbClr val="61881B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vert="eaVert" anchor="ctr"/>
          <a:lstStyle/>
          <a:p>
            <a:pPr algn="ctr">
              <a:defRPr/>
            </a:pPr>
            <a:r>
              <a:rPr lang="en-US" sz="2000" dirty="0">
                <a:solidFill>
                  <a:schemeClr val="dk1"/>
                </a:solidFill>
                <a:latin typeface="Calibri"/>
                <a:ea typeface="+mn-ea"/>
                <a:cs typeface="Calibri"/>
              </a:rPr>
              <a:t>Feedback</a:t>
            </a:r>
          </a:p>
        </p:txBody>
      </p:sp>
      <p:sp>
        <p:nvSpPr>
          <p:cNvPr id="23" name="Up Arrow 22"/>
          <p:cNvSpPr>
            <a:spLocks noChangeArrowheads="1"/>
          </p:cNvSpPr>
          <p:nvPr/>
        </p:nvSpPr>
        <p:spPr bwMode="auto">
          <a:xfrm rot="5400000">
            <a:off x="3543300" y="904180"/>
            <a:ext cx="609600" cy="3124200"/>
          </a:xfrm>
          <a:prstGeom prst="upArrow">
            <a:avLst>
              <a:gd name="adj1" fmla="val 50000"/>
              <a:gd name="adj2" fmla="val 49999"/>
            </a:avLst>
          </a:prstGeom>
          <a:gradFill rotWithShape="1">
            <a:gsLst>
              <a:gs pos="0">
                <a:srgbClr val="F9E9E9"/>
              </a:gs>
              <a:gs pos="64999">
                <a:srgbClr val="EEC8C8"/>
              </a:gs>
              <a:gs pos="100000">
                <a:srgbClr val="E8B0B0"/>
              </a:gs>
            </a:gsLst>
            <a:lin ang="5400000" scaled="1"/>
          </a:gradFill>
          <a:ln w="9525" cap="flat" cmpd="sng">
            <a:solidFill>
              <a:srgbClr val="9A4E4E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vert="vert270" anchor="ctr"/>
          <a:lstStyle/>
          <a:p>
            <a:pPr algn="ctr">
              <a:defRPr/>
            </a:pPr>
            <a:r>
              <a:rPr lang="en-US" sz="2000" dirty="0">
                <a:latin typeface="Calibri"/>
                <a:cs typeface="Calibri"/>
              </a:rPr>
              <a:t>Notification</a:t>
            </a:r>
          </a:p>
        </p:txBody>
      </p:sp>
      <p:sp>
        <p:nvSpPr>
          <p:cNvPr id="24" name="TextBox 1"/>
          <p:cNvSpPr txBox="1">
            <a:spLocks noChangeArrowheads="1"/>
          </p:cNvSpPr>
          <p:nvPr/>
        </p:nvSpPr>
        <p:spPr bwMode="auto">
          <a:xfrm>
            <a:off x="2918869" y="1856680"/>
            <a:ext cx="2034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Calibri"/>
                <a:cs typeface="Calibri"/>
              </a:rPr>
              <a:t>&lt;OpenADR 2.0 /&gt;</a:t>
            </a:r>
          </a:p>
        </p:txBody>
      </p:sp>
      <p:sp>
        <p:nvSpPr>
          <p:cNvPr id="25" name="TextBox 3"/>
          <p:cNvSpPr txBox="1">
            <a:spLocks noChangeArrowheads="1"/>
          </p:cNvSpPr>
          <p:nvPr/>
        </p:nvSpPr>
        <p:spPr bwMode="auto">
          <a:xfrm>
            <a:off x="5638800" y="2743200"/>
            <a:ext cx="3352800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lnSpc>
                <a:spcPct val="60000"/>
              </a:lnSpc>
              <a:spcBef>
                <a:spcPct val="50000"/>
              </a:spcBef>
              <a:defRPr sz="1600">
                <a:latin typeface="Calibri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sz="2000" b="1" dirty="0" smtClean="0"/>
              <a:t>V</a:t>
            </a:r>
            <a:r>
              <a:rPr lang="en-US" sz="2000" dirty="0" smtClean="0"/>
              <a:t>irtual </a:t>
            </a:r>
            <a:r>
              <a:rPr lang="en-US" sz="2000" b="1" dirty="0" smtClean="0"/>
              <a:t>E</a:t>
            </a:r>
            <a:r>
              <a:rPr lang="en-US" sz="2000" dirty="0" smtClean="0"/>
              <a:t>nd </a:t>
            </a:r>
            <a:r>
              <a:rPr lang="en-US" sz="2000" b="1" dirty="0"/>
              <a:t>N</a:t>
            </a:r>
            <a:r>
              <a:rPr lang="en-US" sz="2000" dirty="0"/>
              <a:t>ode (Customer)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33400" y="1323280"/>
            <a:ext cx="4953000" cy="2514600"/>
          </a:xfrm>
          <a:prstGeom prst="rect">
            <a:avLst/>
          </a:prstGeom>
          <a:noFill/>
          <a:ln w="57150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79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 smtClean="0"/>
              <a:t>on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077200" cy="4114800"/>
          </a:xfrm>
        </p:spPr>
        <p:txBody>
          <a:bodyPr/>
          <a:lstStyle/>
          <a:p>
            <a:r>
              <a:rPr lang="en-US" dirty="0" smtClean="0"/>
              <a:t>Modify the split algorithm  to enhance the performance </a:t>
            </a:r>
          </a:p>
          <a:p>
            <a:r>
              <a:rPr lang="en-US" dirty="0" smtClean="0"/>
              <a:t>Modify Gateway API to be more practical </a:t>
            </a:r>
          </a:p>
          <a:p>
            <a:r>
              <a:rPr lang="en-US" dirty="0" smtClean="0"/>
              <a:t>Service handlers change according to the requirement </a:t>
            </a:r>
          </a:p>
          <a:p>
            <a:r>
              <a:rPr lang="en-US" dirty="0" smtClean="0"/>
              <a:t>Remove receiver component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16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</a:t>
            </a:r>
            <a:r>
              <a:rPr lang="en-US" dirty="0" smtClean="0"/>
              <a:t>view and initial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38725"/>
            <a:ext cx="7162800" cy="525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</a:t>
            </a:r>
            <a:r>
              <a:rPr lang="en-US" dirty="0" smtClean="0"/>
              <a:t>view and initial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BE75BF4-F827-664A-A667-67002CB07057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 descr="gatewa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12" y="1371600"/>
            <a:ext cx="7853588" cy="475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7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8039015"/>
              </p:ext>
            </p:extLst>
          </p:nvPr>
        </p:nvGraphicFramePr>
        <p:xfrm>
          <a:off x="685800" y="1447800"/>
          <a:ext cx="6843510" cy="435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704201"/>
            <a:ext cx="94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 value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5410200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296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741970"/>
              </p:ext>
            </p:extLst>
          </p:nvPr>
        </p:nvGraphicFramePr>
        <p:xfrm>
          <a:off x="685800" y="1447800"/>
          <a:ext cx="6870718" cy="3913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704201"/>
            <a:ext cx="94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 value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5057001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024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463006"/>
              </p:ext>
            </p:extLst>
          </p:nvPr>
        </p:nvGraphicFramePr>
        <p:xfrm>
          <a:off x="685800" y="1447800"/>
          <a:ext cx="6899388" cy="3902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1704201"/>
            <a:ext cx="94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 value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4953000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039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8808185"/>
              </p:ext>
            </p:extLst>
          </p:nvPr>
        </p:nvGraphicFramePr>
        <p:xfrm>
          <a:off x="685800" y="1447800"/>
          <a:ext cx="7044326" cy="3913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704201"/>
            <a:ext cx="94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 value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4953000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345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440422"/>
              </p:ext>
            </p:extLst>
          </p:nvPr>
        </p:nvGraphicFramePr>
        <p:xfrm>
          <a:off x="685800" y="1447800"/>
          <a:ext cx="6847416" cy="477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704201"/>
            <a:ext cx="94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 value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5791200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345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5BF4-F827-664A-A667-67002CB07057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958529"/>
              </p:ext>
            </p:extLst>
          </p:nvPr>
        </p:nvGraphicFramePr>
        <p:xfrm>
          <a:off x="685800" y="1447800"/>
          <a:ext cx="6847416" cy="4770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704201"/>
            <a:ext cx="94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 value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5791200"/>
            <a:ext cx="544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Week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345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rgonauts_design_basic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6571</TotalTime>
  <Words>1115</Words>
  <Application>Microsoft Macintosh PowerPoint</Application>
  <PresentationFormat>On-screen Show (4:3)</PresentationFormat>
  <Paragraphs>267</Paragraphs>
  <Slides>32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argonauts_design_basic</vt:lpstr>
      <vt:lpstr>Acceptance Criteria</vt:lpstr>
      <vt:lpstr>Project Context – Demand Response</vt:lpstr>
      <vt:lpstr>Project Scope – Automated Demand Response</vt:lpstr>
      <vt:lpstr>Week 1</vt:lpstr>
      <vt:lpstr>Week 2</vt:lpstr>
      <vt:lpstr>Week 3</vt:lpstr>
      <vt:lpstr>Week 4</vt:lpstr>
      <vt:lpstr>Week 5</vt:lpstr>
      <vt:lpstr>Week 6</vt:lpstr>
      <vt:lpstr>Week 7</vt:lpstr>
      <vt:lpstr>Week 8</vt:lpstr>
      <vt:lpstr>Week 9</vt:lpstr>
      <vt:lpstr>Week 10</vt:lpstr>
      <vt:lpstr>Week 11</vt:lpstr>
      <vt:lpstr>Week 12</vt:lpstr>
      <vt:lpstr>Iteration 12 Burndown</vt:lpstr>
      <vt:lpstr>Iteration 13 Burndown</vt:lpstr>
      <vt:lpstr>Task Relative Error</vt:lpstr>
      <vt:lpstr>Average Task Relative Error</vt:lpstr>
      <vt:lpstr>Top 3 Risks – Beginning of Summer 2012</vt:lpstr>
      <vt:lpstr>Status of Risks over the Summer 2012</vt:lpstr>
      <vt:lpstr>Test Cases Distribution</vt:lpstr>
      <vt:lpstr>The consistency between architecture and prototype</vt:lpstr>
      <vt:lpstr>Scenarios for QA: Protocol Extensibility </vt:lpstr>
      <vt:lpstr>Scenarios for QA : Service Extensibility </vt:lpstr>
      <vt:lpstr>Scenarios for QA : Scalability </vt:lpstr>
      <vt:lpstr>Scenarios for QA: Performance Outbound latency </vt:lpstr>
      <vt:lpstr>Scenarios for QA: Performance Inbound latency </vt:lpstr>
      <vt:lpstr>Scenarios for QA: Performance Throughput </vt:lpstr>
      <vt:lpstr>Change on Architecture</vt:lpstr>
      <vt:lpstr>Allocation view and initial diagrams</vt:lpstr>
      <vt:lpstr>Allocation view and initial diagrams</vt:lpstr>
    </vt:vector>
  </TitlesOfParts>
  <Company>Marissa Lenzo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Lenzo</dc:creator>
  <cp:lastModifiedBy>tharanga gamaethige</cp:lastModifiedBy>
  <cp:revision>386</cp:revision>
  <cp:lastPrinted>2012-08-09T15:55:09Z</cp:lastPrinted>
  <dcterms:created xsi:type="dcterms:W3CDTF">2012-05-08T14:45:18Z</dcterms:created>
  <dcterms:modified xsi:type="dcterms:W3CDTF">2012-08-10T00:20:38Z</dcterms:modified>
</cp:coreProperties>
</file>