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91DE7E-0ABB-492E-B9BE-12D313D0AB8B}" type="datetimeFigureOut">
              <a:rPr lang="en-US" smtClean="0"/>
              <a:t>5/10/2012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E693-BE04-4DA4-948D-EF3061D94542}" type="slidenum">
              <a:rPr lang="en-US" smtClean="0"/>
              <a:t>‹#›</a:t>
            </a:fld>
            <a:endParaRPr lang="en-US"/>
          </a:p>
        </p:txBody>
      </p:sp>
    </p:spTree>
    <p:extLst>
      <p:ext uri="{BB962C8B-B14F-4D97-AF65-F5344CB8AC3E}">
        <p14:creationId xmlns:p14="http://schemas.microsoft.com/office/powerpoint/2010/main" val="234550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System wide</a:t>
            </a:r>
            <a:r>
              <a:rPr lang="en-US" baseline="0" dirty="0" smtClean="0"/>
              <a:t> architecture design is in place, but we verified it through just informal reasoning. This project requires harder evidence. Therefore we need to get more confidence on the design through experimentation or formal modeling.</a:t>
            </a:r>
          </a:p>
          <a:p>
            <a:pPr marL="171450" indent="-171450">
              <a:buFontTx/>
              <a:buChar char="-"/>
            </a:pPr>
            <a:r>
              <a:rPr lang="en-US" baseline="0" dirty="0" smtClean="0"/>
              <a:t>Our process is based on ACDM</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1</a:t>
            </a:fld>
            <a:endParaRPr lang="en-US"/>
          </a:p>
        </p:txBody>
      </p:sp>
    </p:spTree>
    <p:extLst>
      <p:ext uri="{BB962C8B-B14F-4D97-AF65-F5344CB8AC3E}">
        <p14:creationId xmlns:p14="http://schemas.microsoft.com/office/powerpoint/2010/main" val="175273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23563B-303D-4DFF-9A28-FFBEB3AAF247}" type="datetimeFigureOut">
              <a:rPr lang="en-US" smtClean="0"/>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66365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3563B-303D-4DFF-9A28-FFBEB3AAF247}" type="datetimeFigureOut">
              <a:rPr lang="en-US" smtClean="0"/>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309586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3563B-303D-4DFF-9A28-FFBEB3AAF247}" type="datetimeFigureOut">
              <a:rPr lang="en-US" smtClean="0"/>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12979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3563B-303D-4DFF-9A28-FFBEB3AAF247}" type="datetimeFigureOut">
              <a:rPr lang="en-US" smtClean="0"/>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356996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3563B-303D-4DFF-9A28-FFBEB3AAF247}" type="datetimeFigureOut">
              <a:rPr lang="en-US" smtClean="0"/>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186449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23563B-303D-4DFF-9A28-FFBEB3AAF247}" type="datetimeFigureOut">
              <a:rPr lang="en-US" smtClean="0"/>
              <a:t>5/10/2012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160738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23563B-303D-4DFF-9A28-FFBEB3AAF247}" type="datetimeFigureOut">
              <a:rPr lang="en-US" smtClean="0"/>
              <a:t>5/10/2012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95819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23563B-303D-4DFF-9A28-FFBEB3AAF247}" type="datetimeFigureOut">
              <a:rPr lang="en-US" smtClean="0"/>
              <a:t>5/10/2012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424406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3563B-303D-4DFF-9A28-FFBEB3AAF247}" type="datetimeFigureOut">
              <a:rPr lang="en-US" smtClean="0"/>
              <a:t>5/10/2012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426381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3563B-303D-4DFF-9A28-FFBEB3AAF247}" type="datetimeFigureOut">
              <a:rPr lang="en-US" smtClean="0"/>
              <a:t>5/10/2012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400275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3563B-303D-4DFF-9A28-FFBEB3AAF247}" type="datetimeFigureOut">
              <a:rPr lang="en-US" smtClean="0"/>
              <a:t>5/10/2012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19A93-92D1-4B25-82F9-8C141D516252}" type="slidenum">
              <a:rPr lang="en-US" smtClean="0"/>
              <a:t>‹#›</a:t>
            </a:fld>
            <a:endParaRPr lang="en-US"/>
          </a:p>
        </p:txBody>
      </p:sp>
    </p:spTree>
    <p:extLst>
      <p:ext uri="{BB962C8B-B14F-4D97-AF65-F5344CB8AC3E}">
        <p14:creationId xmlns:p14="http://schemas.microsoft.com/office/powerpoint/2010/main" val="288217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3563B-303D-4DFF-9A28-FFBEB3AAF247}" type="datetimeFigureOut">
              <a:rPr lang="en-US" smtClean="0"/>
              <a:t>5/10/2012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19A93-92D1-4B25-82F9-8C141D516252}" type="slidenum">
              <a:rPr lang="en-US" smtClean="0"/>
              <a:t>‹#›</a:t>
            </a:fld>
            <a:endParaRPr lang="en-US"/>
          </a:p>
        </p:txBody>
      </p:sp>
    </p:spTree>
    <p:extLst>
      <p:ext uri="{BB962C8B-B14F-4D97-AF65-F5344CB8AC3E}">
        <p14:creationId xmlns:p14="http://schemas.microsoft.com/office/powerpoint/2010/main" val="417749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86151529"/>
              </p:ext>
            </p:extLst>
          </p:nvPr>
        </p:nvGraphicFramePr>
        <p:xfrm>
          <a:off x="533400" y="1676400"/>
          <a:ext cx="8218488" cy="4230694"/>
        </p:xfrm>
        <a:graphic>
          <a:graphicData uri="http://schemas.openxmlformats.org/drawingml/2006/table">
            <a:tbl>
              <a:tblPr/>
              <a:tblGrid>
                <a:gridCol w="514350"/>
                <a:gridCol w="512763"/>
                <a:gridCol w="514350"/>
                <a:gridCol w="512762"/>
                <a:gridCol w="514350"/>
                <a:gridCol w="512763"/>
                <a:gridCol w="514350"/>
                <a:gridCol w="514350"/>
                <a:gridCol w="512762"/>
                <a:gridCol w="514350"/>
                <a:gridCol w="512763"/>
                <a:gridCol w="522287"/>
                <a:gridCol w="504825"/>
                <a:gridCol w="514350"/>
                <a:gridCol w="512763"/>
                <a:gridCol w="514350"/>
              </a:tblGrid>
              <a:tr h="6400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Sep</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Oct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Nov</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charset="0"/>
                          <a:ea typeface="ＭＳ Ｐゴシック" charset="0"/>
                          <a:cs typeface="ＭＳ Ｐゴシック" charset="0"/>
                        </a:rPr>
                        <a:t>Dec</a:t>
                      </a: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Jan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Feb</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Mar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Apr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May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Jun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Jul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Aug</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Sep</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Oct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Nov</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rPr>
                        <a:t>Dec</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58085"/>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8D9"/>
                    </a:solidFill>
                  </a:tcPr>
                </a:tc>
              </a:tr>
              <a:tr h="5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31" marR="91431"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DED"/>
                    </a:solidFill>
                  </a:tcPr>
                </a:tc>
              </a:tr>
            </a:tbl>
          </a:graphicData>
        </a:graphic>
      </p:graphicFrame>
      <p:sp>
        <p:nvSpPr>
          <p:cNvPr id="7" name="Rectangle 6"/>
          <p:cNvSpPr/>
          <p:nvPr/>
        </p:nvSpPr>
        <p:spPr>
          <a:xfrm>
            <a:off x="5334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1</a:t>
            </a:r>
            <a:r>
              <a:rPr lang="en-US" sz="1600" b="1" baseline="30000" dirty="0"/>
              <a:t>st</a:t>
            </a:r>
            <a:r>
              <a:rPr lang="en-US" sz="1600" b="1" dirty="0"/>
              <a:t> </a:t>
            </a:r>
            <a:r>
              <a:rPr lang="en-US" sz="1600" b="1" dirty="0" smtClean="0"/>
              <a:t>Semester - 2011 </a:t>
            </a:r>
            <a:endParaRPr lang="en-US" sz="1600" b="1" dirty="0"/>
          </a:p>
        </p:txBody>
      </p:sp>
      <p:sp>
        <p:nvSpPr>
          <p:cNvPr id="8" name="Rectangle 7"/>
          <p:cNvSpPr/>
          <p:nvPr/>
        </p:nvSpPr>
        <p:spPr>
          <a:xfrm>
            <a:off x="25908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2</a:t>
            </a:r>
            <a:r>
              <a:rPr lang="en-US" sz="1600" b="1" baseline="30000" dirty="0"/>
              <a:t>nd</a:t>
            </a:r>
            <a:r>
              <a:rPr lang="en-US" sz="1600" b="1" dirty="0"/>
              <a:t> </a:t>
            </a:r>
            <a:r>
              <a:rPr lang="en-US" sz="1600" b="1" dirty="0" smtClean="0"/>
              <a:t>Semester - 2012</a:t>
            </a:r>
            <a:endParaRPr lang="en-US" sz="1600" b="1" dirty="0"/>
          </a:p>
        </p:txBody>
      </p:sp>
      <p:sp>
        <p:nvSpPr>
          <p:cNvPr id="9" name="Rectangle 8"/>
          <p:cNvSpPr/>
          <p:nvPr/>
        </p:nvSpPr>
        <p:spPr>
          <a:xfrm>
            <a:off x="4648200" y="1295400"/>
            <a:ext cx="2057400" cy="38100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3</a:t>
            </a:r>
            <a:r>
              <a:rPr lang="en-US" sz="1600" b="1" baseline="30000" dirty="0"/>
              <a:t>rd</a:t>
            </a:r>
            <a:r>
              <a:rPr lang="en-US" sz="1600" b="1" dirty="0"/>
              <a:t> </a:t>
            </a:r>
            <a:r>
              <a:rPr lang="en-US" sz="1600" b="1" dirty="0" smtClean="0"/>
              <a:t>Semester - 2012</a:t>
            </a:r>
            <a:endParaRPr lang="en-US" sz="1600" b="1" dirty="0"/>
          </a:p>
        </p:txBody>
      </p:sp>
      <p:sp>
        <p:nvSpPr>
          <p:cNvPr id="10" name="Rectangle 9"/>
          <p:cNvSpPr/>
          <p:nvPr/>
        </p:nvSpPr>
        <p:spPr>
          <a:xfrm>
            <a:off x="6705600" y="1295400"/>
            <a:ext cx="2057400" cy="366712"/>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sz="1600" b="1" dirty="0"/>
              <a:t>4</a:t>
            </a:r>
            <a:r>
              <a:rPr lang="en-US" sz="1600" b="1" baseline="30000" dirty="0"/>
              <a:t>th</a:t>
            </a:r>
            <a:r>
              <a:rPr lang="en-US" sz="1600" b="1" dirty="0"/>
              <a:t> </a:t>
            </a:r>
            <a:r>
              <a:rPr lang="en-US" sz="1600" b="1" dirty="0" smtClean="0"/>
              <a:t>Semester - 2012</a:t>
            </a:r>
            <a:endParaRPr lang="en-US" sz="1600" b="1" dirty="0"/>
          </a:p>
        </p:txBody>
      </p:sp>
      <p:sp>
        <p:nvSpPr>
          <p:cNvPr id="12" name="AutoShape 48"/>
          <p:cNvSpPr>
            <a:spLocks noChangeArrowheads="1"/>
          </p:cNvSpPr>
          <p:nvPr/>
        </p:nvSpPr>
        <p:spPr bwMode="auto">
          <a:xfrm>
            <a:off x="485775"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13" name="TextBox 48"/>
          <p:cNvSpPr txBox="1">
            <a:spLocks noChangeArrowheads="1"/>
          </p:cNvSpPr>
          <p:nvPr/>
        </p:nvSpPr>
        <p:spPr bwMode="auto">
          <a:xfrm>
            <a:off x="449263" y="4927024"/>
            <a:ext cx="748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Kickoff</a:t>
            </a:r>
          </a:p>
          <a:p>
            <a:pPr eaLnBrk="1" hangingPunct="1"/>
            <a:r>
              <a:rPr lang="en-US" sz="1600" dirty="0">
                <a:latin typeface="Calibri"/>
                <a:cs typeface="Calibri"/>
              </a:rPr>
              <a:t>Sep 23</a:t>
            </a:r>
          </a:p>
        </p:txBody>
      </p:sp>
      <p:cxnSp>
        <p:nvCxnSpPr>
          <p:cNvPr id="14" name="Straight Connector 13"/>
          <p:cNvCxnSpPr>
            <a:cxnSpLocks noChangeShapeType="1"/>
          </p:cNvCxnSpPr>
          <p:nvPr/>
        </p:nvCxnSpPr>
        <p:spPr bwMode="auto">
          <a:xfrm>
            <a:off x="2590800" y="1636713"/>
            <a:ext cx="13649" cy="4270381"/>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flipH="1">
            <a:off x="4648200"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flipH="1">
            <a:off x="6700044" y="1676400"/>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0" name="Rectangle 19"/>
          <p:cNvSpPr/>
          <p:nvPr/>
        </p:nvSpPr>
        <p:spPr>
          <a:xfrm>
            <a:off x="557552" y="2362200"/>
            <a:ext cx="2701925" cy="709613"/>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1400" b="1" dirty="0">
                <a:solidFill>
                  <a:schemeClr val="tx1"/>
                </a:solidFill>
              </a:rPr>
              <a:t>Identify, </a:t>
            </a:r>
            <a:r>
              <a:rPr lang="en-US" sz="1400" b="1" dirty="0" smtClean="0">
                <a:solidFill>
                  <a:schemeClr val="tx1"/>
                </a:solidFill>
              </a:rPr>
              <a:t>define, and refine </a:t>
            </a:r>
            <a:r>
              <a:rPr lang="en-US" sz="1400" b="1" dirty="0">
                <a:solidFill>
                  <a:schemeClr val="tx1"/>
                </a:solidFill>
              </a:rPr>
              <a:t>architectural drivers in iterative manner</a:t>
            </a:r>
          </a:p>
        </p:txBody>
      </p:sp>
      <p:sp>
        <p:nvSpPr>
          <p:cNvPr id="22" name="AutoShape 48"/>
          <p:cNvSpPr>
            <a:spLocks noChangeArrowheads="1"/>
          </p:cNvSpPr>
          <p:nvPr/>
        </p:nvSpPr>
        <p:spPr bwMode="auto">
          <a:xfrm>
            <a:off x="2438400"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3" name="TextBox 54"/>
          <p:cNvSpPr txBox="1">
            <a:spLocks noChangeArrowheads="1"/>
          </p:cNvSpPr>
          <p:nvPr/>
        </p:nvSpPr>
        <p:spPr bwMode="auto">
          <a:xfrm>
            <a:off x="1928813" y="5130224"/>
            <a:ext cx="597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a:latin typeface="Calibri"/>
                <a:cs typeface="Calibri"/>
              </a:rPr>
              <a:t>SOW</a:t>
            </a:r>
          </a:p>
        </p:txBody>
      </p:sp>
      <p:sp>
        <p:nvSpPr>
          <p:cNvPr id="25" name="AutoShape 48"/>
          <p:cNvSpPr>
            <a:spLocks noChangeArrowheads="1"/>
          </p:cNvSpPr>
          <p:nvPr/>
        </p:nvSpPr>
        <p:spPr bwMode="auto">
          <a:xfrm>
            <a:off x="3124200"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6" name="TextBox 1"/>
          <p:cNvSpPr txBox="1">
            <a:spLocks noChangeArrowheads="1"/>
          </p:cNvSpPr>
          <p:nvPr/>
        </p:nvSpPr>
        <p:spPr bwMode="auto">
          <a:xfrm>
            <a:off x="2667000" y="4977824"/>
            <a:ext cx="1017814"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Protocol Selection </a:t>
            </a:r>
            <a:endParaRPr lang="en-US" sz="1600" dirty="0">
              <a:latin typeface="Calibri"/>
              <a:cs typeface="Calibri"/>
            </a:endParaRPr>
          </a:p>
        </p:txBody>
      </p:sp>
      <p:sp>
        <p:nvSpPr>
          <p:cNvPr id="27" name="TextBox 21"/>
          <p:cNvSpPr txBox="1">
            <a:spLocks noChangeArrowheads="1"/>
          </p:cNvSpPr>
          <p:nvPr/>
        </p:nvSpPr>
        <p:spPr bwMode="auto">
          <a:xfrm>
            <a:off x="3259476" y="3276600"/>
            <a:ext cx="2379323" cy="11064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defRPr/>
            </a:pPr>
            <a:r>
              <a:rPr lang="en-US" sz="1400" b="1" dirty="0" smtClean="0"/>
              <a:t>Create and refine architecture through evaluation and experimentation</a:t>
            </a:r>
          </a:p>
        </p:txBody>
      </p:sp>
      <p:sp>
        <p:nvSpPr>
          <p:cNvPr id="28" name="AutoShape 48"/>
          <p:cNvSpPr>
            <a:spLocks noChangeArrowheads="1"/>
          </p:cNvSpPr>
          <p:nvPr/>
        </p:nvSpPr>
        <p:spPr bwMode="auto">
          <a:xfrm>
            <a:off x="4490244" y="5503286"/>
            <a:ext cx="304800" cy="304800"/>
          </a:xfrm>
          <a:prstGeom prst="diamond">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p>
        </p:txBody>
      </p:sp>
      <p:sp>
        <p:nvSpPr>
          <p:cNvPr id="29" name="TextBox 22"/>
          <p:cNvSpPr txBox="1">
            <a:spLocks noChangeArrowheads="1"/>
          </p:cNvSpPr>
          <p:nvPr/>
        </p:nvSpPr>
        <p:spPr bwMode="auto">
          <a:xfrm>
            <a:off x="4038600" y="4977824"/>
            <a:ext cx="914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a:t>
            </a:r>
          </a:p>
          <a:p>
            <a:pPr eaLnBrk="1" hangingPunct="1"/>
            <a:r>
              <a:rPr lang="en-US" sz="1600" dirty="0" smtClean="0">
                <a:latin typeface="Calibri"/>
                <a:cs typeface="Calibri"/>
              </a:rPr>
              <a:t>V1.0</a:t>
            </a:r>
            <a:endParaRPr lang="en-US" sz="1600" dirty="0">
              <a:latin typeface="Calibri"/>
              <a:cs typeface="Calibri"/>
            </a:endParaRPr>
          </a:p>
        </p:txBody>
      </p:sp>
      <p:sp>
        <p:nvSpPr>
          <p:cNvPr id="30" name="AutoShape 48"/>
          <p:cNvSpPr>
            <a:spLocks noChangeArrowheads="1"/>
          </p:cNvSpPr>
          <p:nvPr/>
        </p:nvSpPr>
        <p:spPr bwMode="auto">
          <a:xfrm>
            <a:off x="55245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pPr>
              <a:defRPr/>
            </a:pPr>
            <a:endParaRPr lang="en-US" sz="1600">
              <a:solidFill>
                <a:srgbClr val="FFFFFF"/>
              </a:solidFill>
              <a:latin typeface="Calibri"/>
              <a:ea typeface="ＭＳ Ｐゴシック" charset="0"/>
              <a:cs typeface="Calibri"/>
            </a:endParaRPr>
          </a:p>
        </p:txBody>
      </p:sp>
      <p:sp>
        <p:nvSpPr>
          <p:cNvPr id="31" name="TextBox 22"/>
          <p:cNvSpPr txBox="1">
            <a:spLocks noChangeArrowheads="1"/>
          </p:cNvSpPr>
          <p:nvPr/>
        </p:nvSpPr>
        <p:spPr bwMode="auto">
          <a:xfrm>
            <a:off x="5181600" y="4901624"/>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Core Implementation</a:t>
            </a:r>
          </a:p>
        </p:txBody>
      </p:sp>
      <p:sp>
        <p:nvSpPr>
          <p:cNvPr id="32" name="TextBox 21"/>
          <p:cNvSpPr txBox="1">
            <a:spLocks noChangeArrowheads="1"/>
          </p:cNvSpPr>
          <p:nvPr/>
        </p:nvSpPr>
        <p:spPr bwMode="auto">
          <a:xfrm>
            <a:off x="5181600" y="2380456"/>
            <a:ext cx="2057400" cy="8135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defRPr/>
            </a:pPr>
            <a:r>
              <a:rPr lang="en-US" sz="1400" b="1" dirty="0" smtClean="0"/>
              <a:t>Implement, integrate, and verify the architecture</a:t>
            </a:r>
          </a:p>
        </p:txBody>
      </p:sp>
      <p:sp>
        <p:nvSpPr>
          <p:cNvPr id="33" name="AutoShape 48"/>
          <p:cNvSpPr>
            <a:spLocks noChangeArrowheads="1"/>
          </p:cNvSpPr>
          <p:nvPr/>
        </p:nvSpPr>
        <p:spPr bwMode="auto">
          <a:xfrm>
            <a:off x="70485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sp>
        <p:nvSpPr>
          <p:cNvPr id="34" name="TextBox 16"/>
          <p:cNvSpPr txBox="1">
            <a:spLocks noChangeArrowheads="1"/>
          </p:cNvSpPr>
          <p:nvPr/>
        </p:nvSpPr>
        <p:spPr bwMode="auto">
          <a:xfrm>
            <a:off x="6705600" y="4901624"/>
            <a:ext cx="1714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Reference Implementation</a:t>
            </a:r>
            <a:endParaRPr lang="en-US" sz="1600" dirty="0">
              <a:latin typeface="Calibri"/>
              <a:cs typeface="Calibri"/>
            </a:endParaRPr>
          </a:p>
        </p:txBody>
      </p:sp>
      <p:sp>
        <p:nvSpPr>
          <p:cNvPr id="35" name="TextBox 21"/>
          <p:cNvSpPr txBox="1">
            <a:spLocks noChangeArrowheads="1"/>
          </p:cNvSpPr>
          <p:nvPr/>
        </p:nvSpPr>
        <p:spPr bwMode="auto">
          <a:xfrm>
            <a:off x="7271657" y="2380456"/>
            <a:ext cx="1485787" cy="813594"/>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anchor="ctr"/>
          <a:lstStyle>
            <a:defPPr>
              <a:defRPr lang="en-US"/>
            </a:defPPr>
            <a:lvl1pPr>
              <a:defRPr sz="1200">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spcBef>
                <a:spcPts val="0"/>
              </a:spcBef>
              <a:defRPr/>
            </a:pPr>
            <a:r>
              <a:rPr lang="en-US" sz="1400" b="1" dirty="0" smtClean="0">
                <a:solidFill>
                  <a:srgbClr val="000000"/>
                </a:solidFill>
                <a:ea typeface="ＭＳ Ｐゴシック" pitchFamily="34" charset="-128"/>
              </a:rPr>
              <a:t>Transition activities,</a:t>
            </a:r>
          </a:p>
          <a:p>
            <a:pPr>
              <a:spcBef>
                <a:spcPts val="0"/>
              </a:spcBef>
              <a:defRPr/>
            </a:pPr>
            <a:r>
              <a:rPr lang="en-US" sz="1400" b="1" dirty="0" smtClean="0">
                <a:solidFill>
                  <a:srgbClr val="000000"/>
                </a:solidFill>
                <a:ea typeface="ＭＳ Ｐゴシック" pitchFamily="34" charset="-128"/>
              </a:rPr>
              <a:t>Postmortem</a:t>
            </a:r>
          </a:p>
        </p:txBody>
      </p:sp>
      <p:sp>
        <p:nvSpPr>
          <p:cNvPr id="37" name="TextBox 73"/>
          <p:cNvSpPr txBox="1">
            <a:spLocks noChangeArrowheads="1"/>
          </p:cNvSpPr>
          <p:nvPr/>
        </p:nvSpPr>
        <p:spPr bwMode="auto">
          <a:xfrm>
            <a:off x="7924800" y="5638800"/>
            <a:ext cx="13716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ADD*</a:t>
            </a:r>
          </a:p>
          <a:p>
            <a:pPr eaLnBrk="1" hangingPunct="1"/>
            <a:r>
              <a:rPr lang="en-US" sz="1600" dirty="0" smtClean="0">
                <a:latin typeface="Calibri"/>
                <a:cs typeface="Calibri"/>
              </a:rPr>
              <a:t>White Paper</a:t>
            </a:r>
            <a:endParaRPr lang="en-US" sz="1600" dirty="0">
              <a:latin typeface="Calibri"/>
              <a:cs typeface="Calibri"/>
            </a:endParaRPr>
          </a:p>
        </p:txBody>
      </p:sp>
      <p:sp>
        <p:nvSpPr>
          <p:cNvPr id="38" name="Down Arrow 37"/>
          <p:cNvSpPr>
            <a:spLocks noChangeArrowheads="1"/>
          </p:cNvSpPr>
          <p:nvPr/>
        </p:nvSpPr>
        <p:spPr bwMode="auto">
          <a:xfrm>
            <a:off x="4495800" y="2743200"/>
            <a:ext cx="366832" cy="550962"/>
          </a:xfrm>
          <a:prstGeom prst="downArrow">
            <a:avLst>
              <a:gd name="adj1" fmla="val 50000"/>
              <a:gd name="adj2" fmla="val 49970"/>
            </a:avLst>
          </a:prstGeom>
          <a:gradFill rotWithShape="1">
            <a:gsLst>
              <a:gs pos="0">
                <a:srgbClr val="EFF7E8"/>
              </a:gs>
              <a:gs pos="64999">
                <a:srgbClr val="D6E9C4"/>
              </a:gs>
              <a:gs pos="100000">
                <a:srgbClr val="C5E2AA"/>
              </a:gs>
            </a:gsLst>
            <a:lin ang="5400000" scaled="1"/>
          </a:gradFill>
          <a:ln w="9525" cap="flat" cmpd="sng">
            <a:solidFill>
              <a:srgbClr val="000000"/>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a:solidFill>
                <a:schemeClr val="tx1"/>
              </a:solidFill>
              <a:latin typeface="Arial" charset="0"/>
              <a:ea typeface="ＭＳ Ｐゴシック" charset="0"/>
              <a:cs typeface="ＭＳ Ｐゴシック" charset="0"/>
            </a:endParaRPr>
          </a:p>
        </p:txBody>
      </p:sp>
      <p:sp>
        <p:nvSpPr>
          <p:cNvPr id="17" name="TextBox 16"/>
          <p:cNvSpPr txBox="1"/>
          <p:nvPr/>
        </p:nvSpPr>
        <p:spPr>
          <a:xfrm>
            <a:off x="457200" y="5943600"/>
            <a:ext cx="3962400" cy="369332"/>
          </a:xfrm>
          <a:prstGeom prst="rect">
            <a:avLst/>
          </a:prstGeom>
          <a:noFill/>
          <a:ln>
            <a:noFill/>
          </a:ln>
        </p:spPr>
        <p:txBody>
          <a:bodyPr wrap="square" rtlCol="0">
            <a:spAutoFit/>
          </a:bodyPr>
          <a:lstStyle/>
          <a:p>
            <a:r>
              <a:rPr lang="en-US" sz="1800" dirty="0" smtClean="0">
                <a:latin typeface="+mn-lt"/>
              </a:rPr>
              <a:t>*Architecture Design Document</a:t>
            </a:r>
            <a:endParaRPr lang="en-US" sz="1800" dirty="0">
              <a:latin typeface="+mn-lt"/>
            </a:endParaRPr>
          </a:p>
        </p:txBody>
      </p:sp>
      <p:sp>
        <p:nvSpPr>
          <p:cNvPr id="3" name="Slide Number Placeholder 2"/>
          <p:cNvSpPr>
            <a:spLocks noGrp="1"/>
          </p:cNvSpPr>
          <p:nvPr>
            <p:ph type="sldNum" sz="quarter" idx="10"/>
          </p:nvPr>
        </p:nvSpPr>
        <p:spPr/>
        <p:txBody>
          <a:bodyPr/>
          <a:lstStyle/>
          <a:p>
            <a:fld id="{8BE75BF4-F827-664A-A667-67002CB07057}" type="slidenum">
              <a:rPr lang="en-US" smtClean="0"/>
              <a:pPr/>
              <a:t>1</a:t>
            </a:fld>
            <a:endParaRPr lang="en-US"/>
          </a:p>
        </p:txBody>
      </p:sp>
      <p:sp>
        <p:nvSpPr>
          <p:cNvPr id="40" name="AutoShape 48"/>
          <p:cNvSpPr>
            <a:spLocks noChangeArrowheads="1"/>
          </p:cNvSpPr>
          <p:nvPr/>
        </p:nvSpPr>
        <p:spPr bwMode="auto">
          <a:xfrm>
            <a:off x="4495800" y="4572000"/>
            <a:ext cx="304800" cy="304800"/>
          </a:xfrm>
          <a:prstGeom prst="diamond">
            <a:avLst/>
          </a:prstGeom>
          <a:gradFill rotWithShape="1">
            <a:gsLst>
              <a:gs pos="0">
                <a:srgbClr val="F9E9E9"/>
              </a:gs>
              <a:gs pos="64999">
                <a:srgbClr val="EEC8C8"/>
              </a:gs>
              <a:gs pos="100000">
                <a:srgbClr val="E8B0B0"/>
              </a:gs>
            </a:gsLst>
            <a:lin ang="5400000" scaled="1"/>
          </a:gradFill>
          <a:ln w="9525" cap="flat" cmpd="sng">
            <a:solidFill>
              <a:srgbClr val="9A4E4E"/>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dirty="0"/>
          </a:p>
        </p:txBody>
      </p:sp>
      <p:sp>
        <p:nvSpPr>
          <p:cNvPr id="42" name="TextBox 22"/>
          <p:cNvSpPr txBox="1">
            <a:spLocks noChangeArrowheads="1"/>
          </p:cNvSpPr>
          <p:nvPr/>
        </p:nvSpPr>
        <p:spPr bwMode="auto">
          <a:xfrm>
            <a:off x="3352800" y="4343400"/>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
        <p:nvSpPr>
          <p:cNvPr id="43" name="AutoShape 48"/>
          <p:cNvSpPr>
            <a:spLocks noChangeArrowheads="1"/>
          </p:cNvSpPr>
          <p:nvPr/>
        </p:nvSpPr>
        <p:spPr bwMode="auto">
          <a:xfrm>
            <a:off x="6019800" y="4572000"/>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cxnSp>
        <p:nvCxnSpPr>
          <p:cNvPr id="19" name="Straight Connector 18"/>
          <p:cNvCxnSpPr>
            <a:cxnSpLocks noChangeShapeType="1"/>
          </p:cNvCxnSpPr>
          <p:nvPr/>
        </p:nvCxnSpPr>
        <p:spPr bwMode="auto">
          <a:xfrm flipH="1">
            <a:off x="8757444" y="1676399"/>
            <a:ext cx="5556" cy="4259269"/>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 name="TextBox 22"/>
          <p:cNvSpPr txBox="1">
            <a:spLocks noChangeArrowheads="1"/>
          </p:cNvSpPr>
          <p:nvPr/>
        </p:nvSpPr>
        <p:spPr bwMode="auto">
          <a:xfrm>
            <a:off x="4876800" y="4343400"/>
            <a:ext cx="1371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2000">
                <a:solidFill>
                  <a:schemeClr val="tx1"/>
                </a:solidFill>
                <a:latin typeface="Arial" pitchFamily="34" charset="0"/>
                <a:ea typeface="ＭＳ Ｐゴシック" pitchFamily="34" charset="-128"/>
              </a:defRPr>
            </a:lvl9pPr>
          </a:lstStyle>
          <a:p>
            <a:pPr eaLnBrk="1" hangingPunct="1"/>
            <a:r>
              <a:rPr lang="en-US" sz="1600" dirty="0" smtClean="0">
                <a:latin typeface="Calibri"/>
                <a:cs typeface="Calibri"/>
              </a:rPr>
              <a:t>“Go decision”</a:t>
            </a:r>
            <a:endParaRPr lang="en-US" sz="1600" dirty="0">
              <a:latin typeface="Calibri"/>
              <a:cs typeface="Calibri"/>
            </a:endParaRPr>
          </a:p>
        </p:txBody>
      </p:sp>
      <p:sp>
        <p:nvSpPr>
          <p:cNvPr id="36" name="AutoShape 48"/>
          <p:cNvSpPr>
            <a:spLocks noChangeArrowheads="1"/>
          </p:cNvSpPr>
          <p:nvPr/>
        </p:nvSpPr>
        <p:spPr bwMode="auto">
          <a:xfrm>
            <a:off x="8610600" y="5503286"/>
            <a:ext cx="304800" cy="304800"/>
          </a:xfrm>
          <a:prstGeom prst="diamond">
            <a:avLst/>
          </a:prstGeom>
          <a:solidFill>
            <a:schemeClr val="bg2"/>
          </a:solidFill>
          <a:ln w="38100">
            <a:solidFill>
              <a:schemeClr val="tx1"/>
            </a:solidFill>
            <a:miter lim="800000"/>
            <a:headEnd/>
            <a:tailEnd/>
          </a:ln>
          <a:effectLst>
            <a:outerShdw blurRad="40000" dist="20000" dir="5400000" rotWithShape="0">
              <a:srgbClr val="808080">
                <a:alpha val="37999"/>
              </a:srgbClr>
            </a:outerShdw>
          </a:effectLst>
        </p:spPr>
        <p:txBody>
          <a:bodyPr wrap="none" lIns="128588" tIns="65088" rIns="128588" bIns="65088" anchor="ctr"/>
          <a:lstStyle/>
          <a:p>
            <a:endParaRPr lang="en-US" sz="1600">
              <a:solidFill>
                <a:srgbClr val="FFFFFF"/>
              </a:solidFill>
              <a:latin typeface="Calibri"/>
              <a:cs typeface="Calibri"/>
            </a:endParaRPr>
          </a:p>
        </p:txBody>
      </p:sp>
    </p:spTree>
    <p:extLst>
      <p:ext uri="{BB962C8B-B14F-4D97-AF65-F5344CB8AC3E}">
        <p14:creationId xmlns:p14="http://schemas.microsoft.com/office/powerpoint/2010/main" val="282986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141</Words>
  <Application>Microsoft Office PowerPoint</Application>
  <PresentationFormat>On-screen Show (4:3)</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Project Milestones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Project Strategy</dc:title>
  <dc:creator>Siddharth</dc:creator>
  <cp:lastModifiedBy>Siddharth</cp:lastModifiedBy>
  <cp:revision>7</cp:revision>
  <dcterms:created xsi:type="dcterms:W3CDTF">2012-01-26T19:32:52Z</dcterms:created>
  <dcterms:modified xsi:type="dcterms:W3CDTF">2012-05-11T01:12:44Z</dcterms:modified>
</cp:coreProperties>
</file>