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4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05B76-C3A5-8342-B0B0-8A72C361F296}" type="doc">
      <dgm:prSet loTypeId="urn:microsoft.com/office/officeart/2005/8/layout/cycle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1DD203-D441-6147-8951-51AB25FE7476}">
      <dgm:prSet phldrT="[Text]" custT="1"/>
      <dgm:spPr/>
      <dgm:t>
        <a:bodyPr/>
        <a:lstStyle/>
        <a:p>
          <a:r>
            <a:rPr lang="en-US" sz="1200" b="1" dirty="0" smtClean="0">
              <a:hlinkClick xmlns:r="http://schemas.openxmlformats.org/officeDocument/2006/relationships" r:id="rId1" action="ppaction://hlinksldjump"/>
            </a:rPr>
            <a:t>Stage 3 </a:t>
          </a:r>
          <a:endParaRPr lang="en-US" sz="1200" b="1" dirty="0" smtClean="0"/>
        </a:p>
        <a:p>
          <a:r>
            <a:rPr lang="en-US" sz="1200" dirty="0" smtClean="0"/>
            <a:t>Create/ Refine Architecture</a:t>
          </a:r>
          <a:endParaRPr lang="en-US" sz="1200" dirty="0"/>
        </a:p>
      </dgm:t>
    </dgm:pt>
    <dgm:pt modelId="{F1242EEC-5A1B-4649-90E1-407783816913}" type="parTrans" cxnId="{41864A12-E5F1-2242-8BFB-241BB7962280}">
      <dgm:prSet/>
      <dgm:spPr/>
      <dgm:t>
        <a:bodyPr/>
        <a:lstStyle/>
        <a:p>
          <a:endParaRPr lang="en-US" sz="1200"/>
        </a:p>
      </dgm:t>
    </dgm:pt>
    <dgm:pt modelId="{7F66B6FD-FBF0-5B43-B3CC-024F17140619}" type="sibTrans" cxnId="{41864A12-E5F1-2242-8BFB-241BB7962280}">
      <dgm:prSet/>
      <dgm:spPr/>
      <dgm:t>
        <a:bodyPr/>
        <a:lstStyle/>
        <a:p>
          <a:endParaRPr lang="en-US" sz="1200"/>
        </a:p>
      </dgm:t>
    </dgm:pt>
    <dgm:pt modelId="{FE73A461-1732-E74F-B654-EBCD4600E53E}">
      <dgm:prSet phldrT="[Text]" custT="1"/>
      <dgm:spPr/>
      <dgm:t>
        <a:bodyPr/>
        <a:lstStyle/>
        <a:p>
          <a:r>
            <a:rPr lang="en-US" sz="1200" b="1" dirty="0" smtClean="0">
              <a:hlinkClick xmlns:r="http://schemas.openxmlformats.org/officeDocument/2006/relationships" r:id="rId2" action="ppaction://hlinksldjump"/>
            </a:rPr>
            <a:t>Stage 4</a:t>
          </a:r>
          <a:endParaRPr lang="en-US" sz="1200" b="1" dirty="0" smtClean="0"/>
        </a:p>
        <a:p>
          <a:r>
            <a:rPr lang="en-US" sz="1200" dirty="0" smtClean="0"/>
            <a:t>Architecture Review</a:t>
          </a:r>
          <a:endParaRPr lang="en-US" sz="1200" dirty="0"/>
        </a:p>
      </dgm:t>
    </dgm:pt>
    <dgm:pt modelId="{4B5C4667-67B2-F848-900B-E2F29AF415C3}" type="parTrans" cxnId="{ADE6D4FB-E942-844B-B629-AB14BF62565F}">
      <dgm:prSet/>
      <dgm:spPr/>
      <dgm:t>
        <a:bodyPr/>
        <a:lstStyle/>
        <a:p>
          <a:endParaRPr lang="en-US" sz="1200"/>
        </a:p>
      </dgm:t>
    </dgm:pt>
    <dgm:pt modelId="{4D8B676B-0452-5141-A384-4FCE21926943}" type="sibTrans" cxnId="{ADE6D4FB-E942-844B-B629-AB14BF62565F}">
      <dgm:prSet/>
      <dgm:spPr/>
      <dgm:t>
        <a:bodyPr/>
        <a:lstStyle/>
        <a:p>
          <a:endParaRPr lang="en-US" sz="1200"/>
        </a:p>
      </dgm:t>
    </dgm:pt>
    <dgm:pt modelId="{B29D9713-2643-824D-B99B-EC574BA47CDC}">
      <dgm:prSet phldrT="[Text]" custT="1"/>
      <dgm:spPr/>
      <dgm:t>
        <a:bodyPr/>
        <a:lstStyle/>
        <a:p>
          <a:r>
            <a:rPr lang="en-US" sz="1200" b="1" dirty="0" smtClean="0">
              <a:hlinkClick xmlns:r="http://schemas.openxmlformats.org/officeDocument/2006/relationships" r:id="rId3" action="ppaction://hlinksldjump"/>
            </a:rPr>
            <a:t>Stage 5</a:t>
          </a:r>
          <a:endParaRPr lang="en-US" sz="1200" b="1" dirty="0" smtClean="0"/>
        </a:p>
        <a:p>
          <a:r>
            <a:rPr lang="en-US" sz="1200" b="0" dirty="0" smtClean="0"/>
            <a:t>P</a:t>
          </a:r>
          <a:r>
            <a:rPr lang="en-US" sz="1200" dirty="0" smtClean="0"/>
            <a:t>roduction Go/ No-Go Decision</a:t>
          </a:r>
          <a:endParaRPr lang="en-US" sz="1200" dirty="0"/>
        </a:p>
      </dgm:t>
    </dgm:pt>
    <dgm:pt modelId="{74710906-19C2-054F-B8EE-D498CD2640F8}" type="parTrans" cxnId="{F66C71C7-1B0E-BE43-B2BE-4BDE1201E386}">
      <dgm:prSet/>
      <dgm:spPr/>
      <dgm:t>
        <a:bodyPr/>
        <a:lstStyle/>
        <a:p>
          <a:endParaRPr lang="en-US" sz="1200"/>
        </a:p>
      </dgm:t>
    </dgm:pt>
    <dgm:pt modelId="{846F7755-54AE-6542-8B6C-FE8A58DC19F7}" type="sibTrans" cxnId="{F66C71C7-1B0E-BE43-B2BE-4BDE1201E386}">
      <dgm:prSet/>
      <dgm:spPr/>
      <dgm:t>
        <a:bodyPr/>
        <a:lstStyle/>
        <a:p>
          <a:endParaRPr lang="en-US" sz="1200"/>
        </a:p>
      </dgm:t>
    </dgm:pt>
    <dgm:pt modelId="{AAE2965C-5CF6-4049-AE4C-205F54233F69}">
      <dgm:prSet phldrT="[Text]" custT="1"/>
      <dgm:spPr/>
      <dgm:t>
        <a:bodyPr/>
        <a:lstStyle/>
        <a:p>
          <a:r>
            <a:rPr lang="en-US" sz="1200" b="1" dirty="0" smtClean="0">
              <a:hlinkClick xmlns:r="http://schemas.openxmlformats.org/officeDocument/2006/relationships" r:id="rId4" action="ppaction://hlinksldjump"/>
            </a:rPr>
            <a:t>Stage 6</a:t>
          </a:r>
          <a:endParaRPr lang="en-US" sz="1200" b="1" dirty="0" smtClean="0"/>
        </a:p>
        <a:p>
          <a:r>
            <a:rPr lang="en-US" sz="1200" dirty="0" smtClean="0"/>
            <a:t>Experimentation</a:t>
          </a:r>
          <a:endParaRPr lang="en-US" sz="1200" dirty="0"/>
        </a:p>
      </dgm:t>
    </dgm:pt>
    <dgm:pt modelId="{080C6266-4C41-284C-A04E-39F5C23F8DC8}" type="parTrans" cxnId="{811E520B-AAA3-514F-9919-F26DE105AC9F}">
      <dgm:prSet/>
      <dgm:spPr/>
      <dgm:t>
        <a:bodyPr/>
        <a:lstStyle/>
        <a:p>
          <a:endParaRPr lang="en-US" sz="1200"/>
        </a:p>
      </dgm:t>
    </dgm:pt>
    <dgm:pt modelId="{897E04F5-676E-8345-8E26-9DE12015C543}" type="sibTrans" cxnId="{811E520B-AAA3-514F-9919-F26DE105AC9F}">
      <dgm:prSet/>
      <dgm:spPr/>
      <dgm:t>
        <a:bodyPr/>
        <a:lstStyle/>
        <a:p>
          <a:endParaRPr lang="en-US" sz="1200"/>
        </a:p>
      </dgm:t>
    </dgm:pt>
    <dgm:pt modelId="{79750A80-8C78-B443-A136-DF19880B9C81}" type="pres">
      <dgm:prSet presAssocID="{BD605B76-C3A5-8342-B0B0-8A72C361F29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759146-F34B-3049-A968-16E6FEF49338}" type="pres">
      <dgm:prSet presAssocID="{2F1DD203-D441-6147-8951-51AB25FE7476}" presName="node" presStyleLbl="node1" presStyleIdx="0" presStyleCnt="4" custScaleX="160760" custRadScaleRad="105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FE966-643B-8742-91EB-BE4C4CDAEA45}" type="pres">
      <dgm:prSet presAssocID="{2F1DD203-D441-6147-8951-51AB25FE7476}" presName="spNode" presStyleCnt="0"/>
      <dgm:spPr/>
    </dgm:pt>
    <dgm:pt modelId="{D40A37D4-019D-2D49-91B0-AC02DB79F8DC}" type="pres">
      <dgm:prSet presAssocID="{7F66B6FD-FBF0-5B43-B3CC-024F17140619}" presName="sibTrans" presStyleLbl="sibTrans1D1" presStyleIdx="0" presStyleCnt="4"/>
      <dgm:spPr/>
      <dgm:t>
        <a:bodyPr/>
        <a:lstStyle/>
        <a:p>
          <a:endParaRPr lang="en-US"/>
        </a:p>
      </dgm:t>
    </dgm:pt>
    <dgm:pt modelId="{BF825B6B-828C-C640-8AB6-BF3099F0ACEE}" type="pres">
      <dgm:prSet presAssocID="{FE73A461-1732-E74F-B654-EBCD4600E53E}" presName="node" presStyleLbl="node1" presStyleIdx="1" presStyleCnt="4" custScaleX="184434" custRadScaleRad="767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C3FC7-801D-9E48-9BB4-C5F6B4134215}" type="pres">
      <dgm:prSet presAssocID="{FE73A461-1732-E74F-B654-EBCD4600E53E}" presName="spNode" presStyleCnt="0"/>
      <dgm:spPr/>
    </dgm:pt>
    <dgm:pt modelId="{9E3CADE4-065E-BE4C-8CD9-E7CBB55700AA}" type="pres">
      <dgm:prSet presAssocID="{4D8B676B-0452-5141-A384-4FCE21926943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934D3D9-D86E-7843-A149-C76C37E0EE2F}" type="pres">
      <dgm:prSet presAssocID="{B29D9713-2643-824D-B99B-EC574BA47CDC}" presName="node" presStyleLbl="node1" presStyleIdx="2" presStyleCnt="4" custScaleX="176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C0C1C-4B80-034F-8185-403F332A3710}" type="pres">
      <dgm:prSet presAssocID="{B29D9713-2643-824D-B99B-EC574BA47CDC}" presName="spNode" presStyleCnt="0"/>
      <dgm:spPr/>
    </dgm:pt>
    <dgm:pt modelId="{DA50957B-59E6-2D4F-9ABB-C7AB71113DCE}" type="pres">
      <dgm:prSet presAssocID="{846F7755-54AE-6542-8B6C-FE8A58DC19F7}" presName="sibTrans" presStyleLbl="sibTrans1D1" presStyleIdx="2" presStyleCnt="4"/>
      <dgm:spPr/>
      <dgm:t>
        <a:bodyPr/>
        <a:lstStyle/>
        <a:p>
          <a:endParaRPr lang="en-US"/>
        </a:p>
      </dgm:t>
    </dgm:pt>
    <dgm:pt modelId="{B8D6F22D-1A62-C845-8B01-379553CB66AB}" type="pres">
      <dgm:prSet presAssocID="{AAE2965C-5CF6-4049-AE4C-205F54233F69}" presName="node" presStyleLbl="node1" presStyleIdx="3" presStyleCnt="4" custScaleX="158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1741A-7980-8446-9E08-6CABCCCC55D7}" type="pres">
      <dgm:prSet presAssocID="{AAE2965C-5CF6-4049-AE4C-205F54233F69}" presName="spNode" presStyleCnt="0"/>
      <dgm:spPr/>
    </dgm:pt>
    <dgm:pt modelId="{B1997A6B-C4BC-EA45-B0D7-78EA7B60140C}" type="pres">
      <dgm:prSet presAssocID="{897E04F5-676E-8345-8E26-9DE12015C543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9B09B33-AAC8-4412-97BE-0711F2BBAA80}" type="presOf" srcId="{7F66B6FD-FBF0-5B43-B3CC-024F17140619}" destId="{D40A37D4-019D-2D49-91B0-AC02DB79F8DC}" srcOrd="0" destOrd="0" presId="urn:microsoft.com/office/officeart/2005/8/layout/cycle5"/>
    <dgm:cxn modelId="{67D866A6-BF31-407C-998B-19AA63B07AD5}" type="presOf" srcId="{846F7755-54AE-6542-8B6C-FE8A58DC19F7}" destId="{DA50957B-59E6-2D4F-9ABB-C7AB71113DCE}" srcOrd="0" destOrd="0" presId="urn:microsoft.com/office/officeart/2005/8/layout/cycle5"/>
    <dgm:cxn modelId="{46D6DEC6-F274-49DA-8D0E-E10FB5E73DF9}" type="presOf" srcId="{AAE2965C-5CF6-4049-AE4C-205F54233F69}" destId="{B8D6F22D-1A62-C845-8B01-379553CB66AB}" srcOrd="0" destOrd="0" presId="urn:microsoft.com/office/officeart/2005/8/layout/cycle5"/>
    <dgm:cxn modelId="{3531894F-F6B9-4218-BA9F-0B97F9D45017}" type="presOf" srcId="{4D8B676B-0452-5141-A384-4FCE21926943}" destId="{9E3CADE4-065E-BE4C-8CD9-E7CBB55700AA}" srcOrd="0" destOrd="0" presId="urn:microsoft.com/office/officeart/2005/8/layout/cycle5"/>
    <dgm:cxn modelId="{ADE6D4FB-E942-844B-B629-AB14BF62565F}" srcId="{BD605B76-C3A5-8342-B0B0-8A72C361F296}" destId="{FE73A461-1732-E74F-B654-EBCD4600E53E}" srcOrd="1" destOrd="0" parTransId="{4B5C4667-67B2-F848-900B-E2F29AF415C3}" sibTransId="{4D8B676B-0452-5141-A384-4FCE21926943}"/>
    <dgm:cxn modelId="{3BB5B4CB-F992-4A18-BD91-2E8D374D2185}" type="presOf" srcId="{2F1DD203-D441-6147-8951-51AB25FE7476}" destId="{14759146-F34B-3049-A968-16E6FEF49338}" srcOrd="0" destOrd="0" presId="urn:microsoft.com/office/officeart/2005/8/layout/cycle5"/>
    <dgm:cxn modelId="{811E520B-AAA3-514F-9919-F26DE105AC9F}" srcId="{BD605B76-C3A5-8342-B0B0-8A72C361F296}" destId="{AAE2965C-5CF6-4049-AE4C-205F54233F69}" srcOrd="3" destOrd="0" parTransId="{080C6266-4C41-284C-A04E-39F5C23F8DC8}" sibTransId="{897E04F5-676E-8345-8E26-9DE12015C543}"/>
    <dgm:cxn modelId="{D1730098-33B5-4104-A84E-37411F804C25}" type="presOf" srcId="{FE73A461-1732-E74F-B654-EBCD4600E53E}" destId="{BF825B6B-828C-C640-8AB6-BF3099F0ACEE}" srcOrd="0" destOrd="0" presId="urn:microsoft.com/office/officeart/2005/8/layout/cycle5"/>
    <dgm:cxn modelId="{41864A12-E5F1-2242-8BFB-241BB7962280}" srcId="{BD605B76-C3A5-8342-B0B0-8A72C361F296}" destId="{2F1DD203-D441-6147-8951-51AB25FE7476}" srcOrd="0" destOrd="0" parTransId="{F1242EEC-5A1B-4649-90E1-407783816913}" sibTransId="{7F66B6FD-FBF0-5B43-B3CC-024F17140619}"/>
    <dgm:cxn modelId="{F21B9681-9CB9-4550-B153-2127E7041CC4}" type="presOf" srcId="{897E04F5-676E-8345-8E26-9DE12015C543}" destId="{B1997A6B-C4BC-EA45-B0D7-78EA7B60140C}" srcOrd="0" destOrd="0" presId="urn:microsoft.com/office/officeart/2005/8/layout/cycle5"/>
    <dgm:cxn modelId="{69257256-C7C0-4515-A1AC-ED0FD8F2071F}" type="presOf" srcId="{BD605B76-C3A5-8342-B0B0-8A72C361F296}" destId="{79750A80-8C78-B443-A136-DF19880B9C81}" srcOrd="0" destOrd="0" presId="urn:microsoft.com/office/officeart/2005/8/layout/cycle5"/>
    <dgm:cxn modelId="{F66C71C7-1B0E-BE43-B2BE-4BDE1201E386}" srcId="{BD605B76-C3A5-8342-B0B0-8A72C361F296}" destId="{B29D9713-2643-824D-B99B-EC574BA47CDC}" srcOrd="2" destOrd="0" parTransId="{74710906-19C2-054F-B8EE-D498CD2640F8}" sibTransId="{846F7755-54AE-6542-8B6C-FE8A58DC19F7}"/>
    <dgm:cxn modelId="{B04DC975-36C4-4F09-8921-98A3CB9E2B87}" type="presOf" srcId="{B29D9713-2643-824D-B99B-EC574BA47CDC}" destId="{C934D3D9-D86E-7843-A149-C76C37E0EE2F}" srcOrd="0" destOrd="0" presId="urn:microsoft.com/office/officeart/2005/8/layout/cycle5"/>
    <dgm:cxn modelId="{A1A28EEC-EEA8-48FE-A74A-9D384C39976A}" type="presParOf" srcId="{79750A80-8C78-B443-A136-DF19880B9C81}" destId="{14759146-F34B-3049-A968-16E6FEF49338}" srcOrd="0" destOrd="0" presId="urn:microsoft.com/office/officeart/2005/8/layout/cycle5"/>
    <dgm:cxn modelId="{00C8DA26-E6E2-448A-8E47-B03DEAC70767}" type="presParOf" srcId="{79750A80-8C78-B443-A136-DF19880B9C81}" destId="{1F6FE966-643B-8742-91EB-BE4C4CDAEA45}" srcOrd="1" destOrd="0" presId="urn:microsoft.com/office/officeart/2005/8/layout/cycle5"/>
    <dgm:cxn modelId="{7E93681A-72E9-43E7-8ACB-59531131256B}" type="presParOf" srcId="{79750A80-8C78-B443-A136-DF19880B9C81}" destId="{D40A37D4-019D-2D49-91B0-AC02DB79F8DC}" srcOrd="2" destOrd="0" presId="urn:microsoft.com/office/officeart/2005/8/layout/cycle5"/>
    <dgm:cxn modelId="{8E243FD2-9AF2-48B5-A615-2921972E13BC}" type="presParOf" srcId="{79750A80-8C78-B443-A136-DF19880B9C81}" destId="{BF825B6B-828C-C640-8AB6-BF3099F0ACEE}" srcOrd="3" destOrd="0" presId="urn:microsoft.com/office/officeart/2005/8/layout/cycle5"/>
    <dgm:cxn modelId="{843A920E-2320-433F-9BF4-9052064116B1}" type="presParOf" srcId="{79750A80-8C78-B443-A136-DF19880B9C81}" destId="{CA8C3FC7-801D-9E48-9BB4-C5F6B4134215}" srcOrd="4" destOrd="0" presId="urn:microsoft.com/office/officeart/2005/8/layout/cycle5"/>
    <dgm:cxn modelId="{47E8C4BF-3A30-4897-8233-800E1C035F32}" type="presParOf" srcId="{79750A80-8C78-B443-A136-DF19880B9C81}" destId="{9E3CADE4-065E-BE4C-8CD9-E7CBB55700AA}" srcOrd="5" destOrd="0" presId="urn:microsoft.com/office/officeart/2005/8/layout/cycle5"/>
    <dgm:cxn modelId="{D67C224C-D182-4A17-8084-8B33C15333C7}" type="presParOf" srcId="{79750A80-8C78-B443-A136-DF19880B9C81}" destId="{C934D3D9-D86E-7843-A149-C76C37E0EE2F}" srcOrd="6" destOrd="0" presId="urn:microsoft.com/office/officeart/2005/8/layout/cycle5"/>
    <dgm:cxn modelId="{54DBA300-AFF0-4FC9-BA19-365A1A896319}" type="presParOf" srcId="{79750A80-8C78-B443-A136-DF19880B9C81}" destId="{C09C0C1C-4B80-034F-8185-403F332A3710}" srcOrd="7" destOrd="0" presId="urn:microsoft.com/office/officeart/2005/8/layout/cycle5"/>
    <dgm:cxn modelId="{2C03824F-8F0E-4480-B909-A3BDBE24CEFD}" type="presParOf" srcId="{79750A80-8C78-B443-A136-DF19880B9C81}" destId="{DA50957B-59E6-2D4F-9ABB-C7AB71113DCE}" srcOrd="8" destOrd="0" presId="urn:microsoft.com/office/officeart/2005/8/layout/cycle5"/>
    <dgm:cxn modelId="{EAA224A6-A211-431D-B332-E1A3F3140709}" type="presParOf" srcId="{79750A80-8C78-B443-A136-DF19880B9C81}" destId="{B8D6F22D-1A62-C845-8B01-379553CB66AB}" srcOrd="9" destOrd="0" presId="urn:microsoft.com/office/officeart/2005/8/layout/cycle5"/>
    <dgm:cxn modelId="{5E2DF1D4-E57C-49C6-B501-9481E92000DF}" type="presParOf" srcId="{79750A80-8C78-B443-A136-DF19880B9C81}" destId="{0C71741A-7980-8446-9E08-6CABCCCC55D7}" srcOrd="10" destOrd="0" presId="urn:microsoft.com/office/officeart/2005/8/layout/cycle5"/>
    <dgm:cxn modelId="{D939DCD9-D936-4CA2-9476-DF88E9498BCC}" type="presParOf" srcId="{79750A80-8C78-B443-A136-DF19880B9C81}" destId="{B1997A6B-C4BC-EA45-B0D7-78EA7B60140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59146-F34B-3049-A968-16E6FEF49338}">
      <dsp:nvSpPr>
        <dsp:cNvPr id="0" name=""/>
        <dsp:cNvSpPr/>
      </dsp:nvSpPr>
      <dsp:spPr>
        <a:xfrm>
          <a:off x="939951" y="0"/>
          <a:ext cx="1502289" cy="607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" action="ppaction://hlinksldjump"/>
            </a:rPr>
            <a:t>Stage 3 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Create/ Refine Architecture</a:t>
          </a:r>
          <a:endParaRPr lang="en-US" sz="1200" kern="1200" dirty="0"/>
        </a:p>
      </dsp:txBody>
      <dsp:txXfrm>
        <a:off x="969603" y="29652"/>
        <a:ext cx="1442985" cy="548115"/>
      </dsp:txXfrm>
    </dsp:sp>
    <dsp:sp modelId="{D40A37D4-019D-2D49-91B0-AC02DB79F8DC}">
      <dsp:nvSpPr>
        <dsp:cNvPr id="0" name=""/>
        <dsp:cNvSpPr/>
      </dsp:nvSpPr>
      <dsp:spPr>
        <a:xfrm>
          <a:off x="300715" y="393800"/>
          <a:ext cx="2008524" cy="2008524"/>
        </a:xfrm>
        <a:custGeom>
          <a:avLst/>
          <a:gdLst/>
          <a:ahLst/>
          <a:cxnLst/>
          <a:rect l="0" t="0" r="0" b="0"/>
          <a:pathLst>
            <a:path>
              <a:moveTo>
                <a:pt x="1699066" y="279148"/>
              </a:moveTo>
              <a:arcTo wR="1004262" hR="1004262" stAng="18826630" swAng="10460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25B6B-828C-C640-8AB6-BF3099F0ACEE}">
      <dsp:nvSpPr>
        <dsp:cNvPr id="0" name=""/>
        <dsp:cNvSpPr/>
      </dsp:nvSpPr>
      <dsp:spPr>
        <a:xfrm>
          <a:off x="1600197" y="1004390"/>
          <a:ext cx="1723520" cy="607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" action="ppaction://hlinksldjump"/>
            </a:rPr>
            <a:t>Stage 4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Architecture Review</a:t>
          </a:r>
          <a:endParaRPr lang="en-US" sz="1200" kern="1200" dirty="0"/>
        </a:p>
      </dsp:txBody>
      <dsp:txXfrm>
        <a:off x="1629849" y="1034042"/>
        <a:ext cx="1664216" cy="548115"/>
      </dsp:txXfrm>
    </dsp:sp>
    <dsp:sp modelId="{9E3CADE4-065E-BE4C-8CD9-E7CBB55700AA}">
      <dsp:nvSpPr>
        <dsp:cNvPr id="0" name=""/>
        <dsp:cNvSpPr/>
      </dsp:nvSpPr>
      <dsp:spPr>
        <a:xfrm>
          <a:off x="300737" y="213752"/>
          <a:ext cx="2008524" cy="2008524"/>
        </a:xfrm>
        <a:custGeom>
          <a:avLst/>
          <a:gdLst/>
          <a:ahLst/>
          <a:cxnLst/>
          <a:rect l="0" t="0" r="0" b="0"/>
          <a:pathLst>
            <a:path>
              <a:moveTo>
                <a:pt x="1884345" y="1487994"/>
              </a:moveTo>
              <a:arcTo wR="1004262" hR="1004262" stAng="1727705" swAng="10457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4D3D9-D86E-7843-A149-C76C37E0EE2F}">
      <dsp:nvSpPr>
        <dsp:cNvPr id="0" name=""/>
        <dsp:cNvSpPr/>
      </dsp:nvSpPr>
      <dsp:spPr>
        <a:xfrm>
          <a:off x="866070" y="2008652"/>
          <a:ext cx="1650050" cy="607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" action="ppaction://hlinksldjump"/>
            </a:rPr>
            <a:t>Stage 5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</a:t>
          </a:r>
          <a:r>
            <a:rPr lang="en-US" sz="1200" kern="1200" dirty="0" smtClean="0"/>
            <a:t>roduction Go/ No-Go Decision</a:t>
          </a:r>
          <a:endParaRPr lang="en-US" sz="1200" kern="1200" dirty="0"/>
        </a:p>
      </dsp:txBody>
      <dsp:txXfrm>
        <a:off x="895722" y="2038304"/>
        <a:ext cx="1590746" cy="548115"/>
      </dsp:txXfrm>
    </dsp:sp>
    <dsp:sp modelId="{DA50957B-59E6-2D4F-9ABB-C7AB71113DCE}">
      <dsp:nvSpPr>
        <dsp:cNvPr id="0" name=""/>
        <dsp:cNvSpPr/>
      </dsp:nvSpPr>
      <dsp:spPr>
        <a:xfrm>
          <a:off x="866538" y="124132"/>
          <a:ext cx="2008524" cy="2008524"/>
        </a:xfrm>
        <a:custGeom>
          <a:avLst/>
          <a:gdLst/>
          <a:ahLst/>
          <a:cxnLst/>
          <a:rect l="0" t="0" r="0" b="0"/>
          <a:pathLst>
            <a:path>
              <a:moveTo>
                <a:pt x="425684" y="1825109"/>
              </a:moveTo>
              <a:arcTo wR="1004262" hR="1004262" stAng="7510696" swAng="11786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6F22D-1A62-C845-8B01-379553CB66AB}">
      <dsp:nvSpPr>
        <dsp:cNvPr id="0" name=""/>
        <dsp:cNvSpPr/>
      </dsp:nvSpPr>
      <dsp:spPr>
        <a:xfrm>
          <a:off x="-51919" y="1004390"/>
          <a:ext cx="1477506" cy="6074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hlinkClick xmlns:r="http://schemas.openxmlformats.org/officeDocument/2006/relationships" r:id="" action="ppaction://hlinksldjump"/>
            </a:rPr>
            <a:t>Stage 6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Experimentation</a:t>
          </a:r>
          <a:endParaRPr lang="en-US" sz="1200" kern="1200" dirty="0"/>
        </a:p>
      </dsp:txBody>
      <dsp:txXfrm>
        <a:off x="-22267" y="1034042"/>
        <a:ext cx="1418202" cy="548115"/>
      </dsp:txXfrm>
    </dsp:sp>
    <dsp:sp modelId="{B1997A6B-C4BC-EA45-B0D7-78EA7B60140C}">
      <dsp:nvSpPr>
        <dsp:cNvPr id="0" name=""/>
        <dsp:cNvSpPr/>
      </dsp:nvSpPr>
      <dsp:spPr>
        <a:xfrm>
          <a:off x="866567" y="483420"/>
          <a:ext cx="2008524" cy="2008524"/>
        </a:xfrm>
        <a:custGeom>
          <a:avLst/>
          <a:gdLst/>
          <a:ahLst/>
          <a:cxnLst/>
          <a:rect l="0" t="0" r="0" b="0"/>
          <a:pathLst>
            <a:path>
              <a:moveTo>
                <a:pt x="183351" y="425774"/>
              </a:moveTo>
              <a:arcTo wR="1004262" hR="1004262" stAng="12910319" swAng="1178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0B11-4BD7-469E-AF6F-07B76DEEDB19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AA78-4978-48C7-9CE8-85B2A5343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98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6204" indent="-275463"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852" indent="-220370"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2593" indent="-220370"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3334" indent="-220370"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4074" indent="-220370" algn="ctr" defTabSz="939635" eaLnBrk="0" fontAlgn="base" hangingPunct="0">
              <a:spcBef>
                <a:spcPct val="5000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4815" indent="-220370" algn="ctr" defTabSz="939635" eaLnBrk="0" fontAlgn="base" hangingPunct="0">
              <a:spcBef>
                <a:spcPct val="5000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5556" indent="-220370" algn="ctr" defTabSz="939635" eaLnBrk="0" fontAlgn="base" hangingPunct="0">
              <a:spcBef>
                <a:spcPct val="5000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6297" indent="-220370" algn="ctr" defTabSz="939635" eaLnBrk="0" fontAlgn="base" hangingPunct="0">
              <a:spcBef>
                <a:spcPct val="5000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000"/>
              <a:t>Presentation Title</a:t>
            </a:r>
          </a:p>
        </p:txBody>
      </p:sp>
      <p:sp>
        <p:nvSpPr>
          <p:cNvPr id="798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6204" indent="-275463"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852" indent="-220370"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2593" indent="-220370"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3334" indent="-220370" defTabSz="939635" eaLnBrk="0" hangingPunct="0"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4074" indent="-220370" algn="ctr" defTabSz="939635" eaLnBrk="0" fontAlgn="base" hangingPunct="0">
              <a:spcBef>
                <a:spcPct val="5000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4815" indent="-220370" algn="ctr" defTabSz="939635" eaLnBrk="0" fontAlgn="base" hangingPunct="0">
              <a:spcBef>
                <a:spcPct val="5000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5556" indent="-220370" algn="ctr" defTabSz="939635" eaLnBrk="0" fontAlgn="base" hangingPunct="0">
              <a:spcBef>
                <a:spcPct val="5000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6297" indent="-220370" algn="ctr" defTabSz="939635" eaLnBrk="0" fontAlgn="base" hangingPunct="0">
              <a:spcBef>
                <a:spcPct val="5000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954931F-4701-40AF-9433-7F5D6191EEEF}" type="datetime1">
              <a:rPr lang="en-US" sz="1000"/>
              <a:pPr/>
              <a:t>1/26/2012</a:t>
            </a:fld>
            <a:endParaRPr 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7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6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6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87DD-0683-466E-9210-249CEB2C1381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4F5E-072B-4E2D-9645-91E072F0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slide" Target="slide9.xml"/><Relationship Id="rId5" Type="http://schemas.openxmlformats.org/officeDocument/2006/relationships/diagramQuickStyle" Target="../diagrams/quickStyle1.xml"/><Relationship Id="rId10" Type="http://schemas.openxmlformats.org/officeDocument/2006/relationships/slide" Target="slide8.xml"/><Relationship Id="rId4" Type="http://schemas.openxmlformats.org/officeDocument/2006/relationships/diagramLayout" Target="../diagrams/layout1.xml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83238" y="914400"/>
            <a:ext cx="1731962" cy="5029200"/>
          </a:xfrm>
          <a:prstGeom prst="rect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+mn-lt"/>
                <a:ea typeface="+mn-ea"/>
              </a:rPr>
              <a:t>3</a:t>
            </a:r>
            <a:r>
              <a:rPr lang="en-US" sz="1800" kern="0" baseline="30000" dirty="0">
                <a:solidFill>
                  <a:sysClr val="windowText" lastClr="000000"/>
                </a:solidFill>
                <a:latin typeface="+mn-lt"/>
                <a:ea typeface="+mn-ea"/>
              </a:rPr>
              <a:t>rd</a:t>
            </a:r>
            <a:r>
              <a:rPr lang="en-US" sz="1800" kern="0" dirty="0">
                <a:solidFill>
                  <a:sysClr val="windowText" lastClr="000000"/>
                </a:solidFill>
                <a:latin typeface="+mn-lt"/>
                <a:ea typeface="+mn-ea"/>
              </a:rPr>
              <a:t> Semester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849438" y="914400"/>
            <a:ext cx="3636962" cy="5029200"/>
          </a:xfrm>
          <a:prstGeom prst="rect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+mn-lt"/>
                <a:ea typeface="+mn-ea"/>
              </a:rPr>
              <a:t>2</a:t>
            </a:r>
            <a:r>
              <a:rPr lang="en-US" sz="1800" kern="0" baseline="30000" dirty="0">
                <a:solidFill>
                  <a:sysClr val="windowText" lastClr="000000"/>
                </a:solidFill>
                <a:latin typeface="+mn-lt"/>
                <a:ea typeface="+mn-ea"/>
              </a:rPr>
              <a:t>nd</a:t>
            </a:r>
            <a:r>
              <a:rPr lang="en-US" sz="1800" kern="0" dirty="0">
                <a:solidFill>
                  <a:sysClr val="windowText" lastClr="000000"/>
                </a:solidFill>
                <a:latin typeface="+mn-lt"/>
                <a:ea typeface="+mn-ea"/>
              </a:rPr>
              <a:t> Semester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73038" y="914400"/>
            <a:ext cx="1600200" cy="5029200"/>
          </a:xfrm>
          <a:prstGeom prst="rect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+mn-lt"/>
                <a:ea typeface="+mn-ea"/>
              </a:rPr>
              <a:t>1</a:t>
            </a:r>
            <a:r>
              <a:rPr lang="en-US" sz="1800" kern="0" baseline="30000" dirty="0">
                <a:solidFill>
                  <a:sysClr val="windowText" lastClr="000000"/>
                </a:solidFill>
                <a:latin typeface="+mn-lt"/>
                <a:ea typeface="+mn-ea"/>
              </a:rPr>
              <a:t>st</a:t>
            </a:r>
            <a:r>
              <a:rPr lang="en-US" sz="1800" kern="0" dirty="0">
                <a:solidFill>
                  <a:sysClr val="windowText" lastClr="000000"/>
                </a:solidFill>
                <a:latin typeface="+mn-lt"/>
                <a:ea typeface="+mn-ea"/>
              </a:rPr>
              <a:t> Semester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391400" y="914400"/>
            <a:ext cx="1600200" cy="5029200"/>
          </a:xfrm>
          <a:prstGeom prst="rect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+mn-lt"/>
                <a:ea typeface="+mn-ea"/>
              </a:rPr>
              <a:t>4</a:t>
            </a:r>
            <a:r>
              <a:rPr lang="en-US" sz="1800" kern="0" baseline="30000" dirty="0">
                <a:solidFill>
                  <a:sysClr val="windowText" lastClr="000000"/>
                </a:solidFill>
                <a:latin typeface="+mn-lt"/>
                <a:ea typeface="+mn-ea"/>
              </a:rPr>
              <a:t>th</a:t>
            </a:r>
            <a:r>
              <a:rPr lang="en-US" sz="1800" kern="0" dirty="0">
                <a:solidFill>
                  <a:sysClr val="windowText" lastClr="000000"/>
                </a:solidFill>
                <a:latin typeface="+mn-lt"/>
                <a:ea typeface="+mn-ea"/>
              </a:rPr>
              <a:t> Semester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11956473"/>
              </p:ext>
            </p:extLst>
          </p:nvPr>
        </p:nvGraphicFramePr>
        <p:xfrm>
          <a:off x="1905000" y="3175000"/>
          <a:ext cx="3505200" cy="261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783711" y="1828800"/>
            <a:ext cx="1502289" cy="607419"/>
            <a:chOff x="939951" y="0"/>
            <a:chExt cx="1502289" cy="607419"/>
          </a:xfrm>
          <a:scene3d>
            <a:camera prst="orthographicFront"/>
            <a:lightRig rig="flat" dir="t"/>
          </a:scene3d>
        </p:grpSpPr>
        <p:sp>
          <p:nvSpPr>
            <p:cNvPr id="44" name="Rounded Rectangle 43"/>
            <p:cNvSpPr/>
            <p:nvPr/>
          </p:nvSpPr>
          <p:spPr>
            <a:xfrm>
              <a:off x="939951" y="0"/>
              <a:ext cx="1502289" cy="60741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969603" y="29652"/>
              <a:ext cx="1442985" cy="54811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45720" rIns="45720" spcCol="1270" anchor="ctr"/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200" b="1" dirty="0">
                  <a:hlinkClick r:id="rId8" action="ppaction://hlinksldjump"/>
                </a:rPr>
                <a:t>Stage 1 </a:t>
              </a:r>
              <a:endParaRPr lang="en-US" sz="1200" b="1" dirty="0"/>
            </a:p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200" dirty="0"/>
                <a:t>Discover Architecture Drivers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4600" y="1828800"/>
            <a:ext cx="1502289" cy="607419"/>
            <a:chOff x="939951" y="0"/>
            <a:chExt cx="1502289" cy="607419"/>
          </a:xfrm>
          <a:scene3d>
            <a:camera prst="orthographicFront"/>
            <a:lightRig rig="flat" dir="t"/>
          </a:scene3d>
        </p:grpSpPr>
        <p:sp>
          <p:nvSpPr>
            <p:cNvPr id="47" name="Rounded Rectangle 46"/>
            <p:cNvSpPr/>
            <p:nvPr/>
          </p:nvSpPr>
          <p:spPr>
            <a:xfrm>
              <a:off x="939951" y="0"/>
              <a:ext cx="1502289" cy="60741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8" name="Rounded Rectangle 4"/>
            <p:cNvSpPr/>
            <p:nvPr/>
          </p:nvSpPr>
          <p:spPr>
            <a:xfrm>
              <a:off x="969603" y="29652"/>
              <a:ext cx="1442985" cy="54811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45720" rIns="45720" spcCol="1270" anchor="ctr"/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200" b="1" dirty="0">
                  <a:hlinkClick r:id="rId9" action="ppaction://hlinksldjump"/>
                </a:rPr>
                <a:t>Stage 2 </a:t>
              </a:r>
              <a:endParaRPr lang="en-US" sz="1200" b="1" dirty="0"/>
            </a:p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200" dirty="0"/>
                <a:t>Establish Project Scope</a:t>
              </a:r>
            </a:p>
          </p:txBody>
        </p:sp>
      </p:grpSp>
      <p:cxnSp>
        <p:nvCxnSpPr>
          <p:cNvPr id="49" name="Straight Arrow Connector 48"/>
          <p:cNvCxnSpPr>
            <a:stCxn id="44" idx="3"/>
            <a:endCxn id="47" idx="1"/>
          </p:cNvCxnSpPr>
          <p:nvPr/>
        </p:nvCxnSpPr>
        <p:spPr>
          <a:xfrm>
            <a:off x="2286000" y="213201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0" idx="0"/>
          </p:cNvCxnSpPr>
          <p:nvPr/>
        </p:nvCxnSpPr>
        <p:spPr>
          <a:xfrm>
            <a:off x="3276600" y="2438400"/>
            <a:ext cx="381000" cy="73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736711" y="3352800"/>
            <a:ext cx="1502289" cy="607419"/>
            <a:chOff x="939951" y="0"/>
            <a:chExt cx="1502289" cy="607419"/>
          </a:xfrm>
          <a:scene3d>
            <a:camera prst="orthographicFront"/>
            <a:lightRig rig="flat" dir="t"/>
          </a:scene3d>
        </p:grpSpPr>
        <p:sp>
          <p:nvSpPr>
            <p:cNvPr id="52" name="Rounded Rectangle 51"/>
            <p:cNvSpPr/>
            <p:nvPr/>
          </p:nvSpPr>
          <p:spPr>
            <a:xfrm>
              <a:off x="939951" y="0"/>
              <a:ext cx="1502289" cy="60741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ounded Rectangle 4"/>
            <p:cNvSpPr/>
            <p:nvPr/>
          </p:nvSpPr>
          <p:spPr>
            <a:xfrm>
              <a:off x="969603" y="29652"/>
              <a:ext cx="1442985" cy="54811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45720" rIns="45720" spcCol="1270" anchor="ctr"/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200" b="1" dirty="0">
                  <a:hlinkClick r:id="rId10" action="ppaction://hlinksldjump"/>
                </a:rPr>
                <a:t>Stage 7 </a:t>
              </a:r>
              <a:endParaRPr lang="en-US" sz="1200" b="1" dirty="0"/>
            </a:p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200" dirty="0"/>
                <a:t>Production Planning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715000" y="4495800"/>
            <a:ext cx="1502289" cy="607419"/>
            <a:chOff x="939951" y="0"/>
            <a:chExt cx="1502289" cy="607419"/>
          </a:xfrm>
          <a:scene3d>
            <a:camera prst="orthographicFront"/>
            <a:lightRig rig="flat" dir="t"/>
          </a:scene3d>
        </p:grpSpPr>
        <p:sp>
          <p:nvSpPr>
            <p:cNvPr id="55" name="Rounded Rectangle 54"/>
            <p:cNvSpPr/>
            <p:nvPr/>
          </p:nvSpPr>
          <p:spPr>
            <a:xfrm>
              <a:off x="939951" y="0"/>
              <a:ext cx="1502289" cy="60741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6" name="Rounded Rectangle 4"/>
            <p:cNvSpPr/>
            <p:nvPr/>
          </p:nvSpPr>
          <p:spPr>
            <a:xfrm>
              <a:off x="969603" y="29652"/>
              <a:ext cx="1442985" cy="54811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45720" rIns="45720" spcCol="1270" anchor="ctr"/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200" b="1" dirty="0">
                  <a:hlinkClick r:id="rId11" action="ppaction://hlinksldjump"/>
                </a:rPr>
                <a:t>Stage 8 </a:t>
              </a:r>
              <a:endParaRPr lang="en-US" sz="1200" b="1" dirty="0"/>
            </a:p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200" dirty="0"/>
                <a:t>Production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419600" y="3886200"/>
            <a:ext cx="1371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5" idx="0"/>
          </p:cNvCxnSpPr>
          <p:nvPr/>
        </p:nvCxnSpPr>
        <p:spPr>
          <a:xfrm flipH="1">
            <a:off x="6465888" y="3962400"/>
            <a:ext cx="1111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62" name="Title 1"/>
          <p:cNvSpPr>
            <a:spLocks noGrp="1"/>
          </p:cNvSpPr>
          <p:nvPr>
            <p:ph type="title"/>
          </p:nvPr>
        </p:nvSpPr>
        <p:spPr>
          <a:xfrm>
            <a:off x="207674" y="228600"/>
            <a:ext cx="8501062" cy="395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Project Roadmap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467600" y="4495800"/>
            <a:ext cx="1502289" cy="607419"/>
            <a:chOff x="939951" y="0"/>
            <a:chExt cx="1502289" cy="607419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939951" y="0"/>
              <a:ext cx="1502289" cy="607419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969603" y="29652"/>
              <a:ext cx="1442985" cy="54811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45720" rIns="45720" spcCol="1270" anchor="ctr"/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200" dirty="0"/>
                <a:t>Transition</a:t>
              </a:r>
            </a:p>
          </p:txBody>
        </p:sp>
      </p:grpSp>
      <p:cxnSp>
        <p:nvCxnSpPr>
          <p:cNvPr id="39" name="Straight Arrow Connector 38"/>
          <p:cNvCxnSpPr>
            <a:stCxn id="56" idx="3"/>
            <a:endCxn id="37" idx="1"/>
          </p:cNvCxnSpPr>
          <p:nvPr/>
        </p:nvCxnSpPr>
        <p:spPr>
          <a:xfrm>
            <a:off x="7188200" y="4799013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7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- 1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Pre-conditions </a:t>
            </a:r>
          </a:p>
          <a:p>
            <a:pPr lvl="1"/>
            <a:r>
              <a:rPr lang="en-US" dirty="0" smtClean="0"/>
              <a:t>Architecture design team must be established.</a:t>
            </a:r>
          </a:p>
          <a:p>
            <a:pPr lvl="1"/>
            <a:r>
              <a:rPr lang="en-US" dirty="0" smtClean="0"/>
              <a:t>ACDM roles assigned to team members.</a:t>
            </a:r>
          </a:p>
          <a:p>
            <a:r>
              <a:rPr lang="en-US" dirty="0" smtClean="0"/>
              <a:t>Activities </a:t>
            </a:r>
          </a:p>
          <a:p>
            <a:pPr lvl="1"/>
            <a:r>
              <a:rPr lang="en-US" dirty="0" smtClean="0"/>
              <a:t>Project introduction provided by system stakeholders.</a:t>
            </a:r>
          </a:p>
          <a:p>
            <a:pPr lvl="1"/>
            <a:r>
              <a:rPr lang="en-US" dirty="0" smtClean="0"/>
              <a:t>Architectural drivers elicitation workshop (ADW)</a:t>
            </a:r>
          </a:p>
          <a:p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Initial master design plan created</a:t>
            </a:r>
          </a:p>
          <a:p>
            <a:pPr lvl="1"/>
            <a:r>
              <a:rPr lang="en-US" dirty="0" smtClean="0"/>
              <a:t>Stakeholders have been engaged in ADWs</a:t>
            </a:r>
          </a:p>
          <a:p>
            <a:pPr lvl="1"/>
            <a:r>
              <a:rPr lang="en-US" dirty="0" smtClean="0"/>
              <a:t>Raw architectural drivers collected, consolidated, and documented</a:t>
            </a:r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Initial draft of the master design plan</a:t>
            </a:r>
          </a:p>
          <a:p>
            <a:pPr lvl="1"/>
            <a:r>
              <a:rPr lang="en-US" dirty="0" smtClean="0"/>
              <a:t>The documented, consolidated </a:t>
            </a:r>
            <a:r>
              <a:rPr lang="en-US" b="1" dirty="0" smtClean="0"/>
              <a:t>raw</a:t>
            </a:r>
            <a:r>
              <a:rPr lang="en-US" dirty="0" smtClean="0"/>
              <a:t> architectural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The consolidated raw architecture drivers from stage 1 must be available.</a:t>
            </a:r>
          </a:p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Analysis of the consolidated raw architectural drivers.</a:t>
            </a:r>
          </a:p>
          <a:p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The architecture drivers specification is completed and reviewed and formally accepted by the stakeholders.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Architecture drivers specification</a:t>
            </a:r>
          </a:p>
          <a:p>
            <a:pPr lvl="1"/>
            <a:r>
              <a:rPr lang="en-US" dirty="0" smtClean="0"/>
              <a:t>Updated master design plan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300" dirty="0" smtClean="0"/>
              <a:t>Pre-conditions</a:t>
            </a:r>
          </a:p>
          <a:p>
            <a:pPr lvl="1"/>
            <a:r>
              <a:rPr lang="en-US" sz="3300" dirty="0" smtClean="0"/>
              <a:t>For 1</a:t>
            </a:r>
            <a:r>
              <a:rPr lang="en-US" sz="3300" baseline="30000" dirty="0" smtClean="0"/>
              <a:t>st</a:t>
            </a:r>
            <a:r>
              <a:rPr lang="en-US" sz="3300" dirty="0" smtClean="0"/>
              <a:t> iteration of stage 3, ADS must be present after analysis of the architectural drivers. If 2</a:t>
            </a:r>
            <a:r>
              <a:rPr lang="en-US" sz="3300" baseline="30000" dirty="0" smtClean="0"/>
              <a:t>nd</a:t>
            </a:r>
            <a:r>
              <a:rPr lang="en-US" sz="3300" dirty="0" smtClean="0"/>
              <a:t> (or n </a:t>
            </a:r>
            <a:r>
              <a:rPr lang="en-US" sz="3300" dirty="0" err="1" smtClean="0"/>
              <a:t>th</a:t>
            </a:r>
            <a:r>
              <a:rPr lang="en-US" sz="3300" dirty="0" smtClean="0"/>
              <a:t>) iteration, the issues raised in stage -4 evaluation must have been addressed by the team through the experiments (stage 6)</a:t>
            </a:r>
          </a:p>
          <a:p>
            <a:r>
              <a:rPr lang="en-US" sz="3300" dirty="0" smtClean="0"/>
              <a:t>Activities</a:t>
            </a:r>
          </a:p>
          <a:p>
            <a:pPr lvl="1"/>
            <a:r>
              <a:rPr lang="en-US" sz="3300" dirty="0" smtClean="0"/>
              <a:t>Create, design the initial architecture</a:t>
            </a:r>
          </a:p>
          <a:p>
            <a:pPr lvl="1"/>
            <a:r>
              <a:rPr lang="en-US" sz="3300" dirty="0" smtClean="0"/>
              <a:t>Refine architecture based on the output of design evaluation</a:t>
            </a:r>
          </a:p>
          <a:p>
            <a:r>
              <a:rPr lang="en-US" sz="3300" dirty="0" smtClean="0"/>
              <a:t>Post-conditions</a:t>
            </a:r>
          </a:p>
          <a:p>
            <a:pPr lvl="1"/>
            <a:r>
              <a:rPr lang="en-US" sz="3300" dirty="0" smtClean="0"/>
              <a:t>The initial design is to be created – notional architecture</a:t>
            </a:r>
          </a:p>
          <a:p>
            <a:pPr lvl="1"/>
            <a:r>
              <a:rPr lang="en-US" sz="3300" dirty="0" smtClean="0"/>
              <a:t>The design is to be refined based on the review and the experiments conducted</a:t>
            </a:r>
          </a:p>
          <a:p>
            <a:pPr lvl="1"/>
            <a:r>
              <a:rPr lang="en-US" sz="3300" dirty="0" smtClean="0"/>
              <a:t>The documentation of the architectural design  should be created or updated</a:t>
            </a:r>
          </a:p>
          <a:p>
            <a:r>
              <a:rPr lang="en-US" sz="3300" dirty="0" smtClean="0"/>
              <a:t>Artifacts</a:t>
            </a:r>
          </a:p>
          <a:p>
            <a:pPr lvl="1"/>
            <a:r>
              <a:rPr lang="en-US" sz="3300" dirty="0" smtClean="0"/>
              <a:t>The initial or refined architectural design</a:t>
            </a:r>
          </a:p>
          <a:p>
            <a:pPr lvl="1"/>
            <a:r>
              <a:rPr lang="en-US" sz="3300" dirty="0" smtClean="0"/>
              <a:t>Updated master design plan</a:t>
            </a:r>
          </a:p>
          <a:p>
            <a:pPr lvl="1"/>
            <a:r>
              <a:rPr lang="en-US" sz="3300" dirty="0" smtClean="0"/>
              <a:t>Documentation artifacts</a:t>
            </a:r>
          </a:p>
          <a:p>
            <a:pPr lvl="1"/>
            <a:r>
              <a:rPr lang="en-US" sz="3300" dirty="0" smtClean="0"/>
              <a:t>Traceability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A sufficiently designed architecture with representation form the three primary perspectives. There must also be sufficient prose to describe the design and its rationale.  </a:t>
            </a:r>
          </a:p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Evaluation and review of the architectural design.</a:t>
            </a:r>
          </a:p>
          <a:p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The design is reviewed, critiqued and evaluated. Key issues have been identified and documented.</a:t>
            </a:r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List of issues resulting from the review and the evaluation of the architectural design.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The design must have been evaluated and the issues from the evaluation recorded and available to all team members</a:t>
            </a:r>
          </a:p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Evaluation of the list of issues and ways to address them</a:t>
            </a:r>
          </a:p>
          <a:p>
            <a:pPr lvl="1"/>
            <a:r>
              <a:rPr lang="en-US" dirty="0" smtClean="0"/>
              <a:t>Go/No-go decision</a:t>
            </a:r>
          </a:p>
          <a:p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Strategy for tackling issues uncovered during stage 4</a:t>
            </a:r>
          </a:p>
          <a:p>
            <a:pPr lvl="1"/>
            <a:r>
              <a:rPr lang="en-US" dirty="0" smtClean="0"/>
              <a:t>Decision is taken to further refine the architecture or if the team will begin planning the implementation of the design in the production stages</a:t>
            </a:r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Issue deposition document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- 6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The team must have developed the issue deposition document and assigned responsible engineers to each issue for experimentation.</a:t>
            </a:r>
          </a:p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Engineers will plan and carry out the specified activities for the issues they are responsible for and record the results of their work.</a:t>
            </a:r>
          </a:p>
          <a:p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The experiments have been conducted for each issue according to the issue deposition document, which will provide the data that will be used to refine the architecture design.</a:t>
            </a:r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Collection of completed experimentation templates that contain the data that will be used to refine the architecture design.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- 7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The architecture design has to be fully stabilized through iterations of design, evaluation, and refinement.</a:t>
            </a:r>
          </a:p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Present the architecture to the detailed design and implementation engineers. Estimate the amount of time and resources required to develop the product.</a:t>
            </a:r>
          </a:p>
          <a:p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The team will create a production schedule that can be used to plan and track the product or system’s detailed design and implementation activities.</a:t>
            </a:r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Detailed design and implementation schedules.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- 8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The production planning activities of stage 7 are completed and a production schedule is ready for the production engineers. </a:t>
            </a:r>
          </a:p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Implement, test, and integrate the system/product elements. Test the integrated system </a:t>
            </a:r>
            <a:r>
              <a:rPr lang="en-US" smtClean="0"/>
              <a:t>or product.</a:t>
            </a:r>
            <a:endParaRPr lang="en-US" dirty="0" smtClean="0"/>
          </a:p>
          <a:p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The system/product is ready for deployment in whole or in part.</a:t>
            </a:r>
          </a:p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Detailed designs</a:t>
            </a:r>
          </a:p>
          <a:p>
            <a:pPr lvl="1"/>
            <a:r>
              <a:rPr lang="en-US" dirty="0" smtClean="0"/>
              <a:t>Units of implementation (software, hardware)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673</Words>
  <Application>Microsoft Office PowerPoint</Application>
  <PresentationFormat>On-screen Show (4:3)</PresentationFormat>
  <Paragraphs>112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Roadmap</vt:lpstr>
      <vt:lpstr>Stage - 1 </vt:lpstr>
      <vt:lpstr>Stage - 2</vt:lpstr>
      <vt:lpstr>Stage - 3</vt:lpstr>
      <vt:lpstr>Stage - 4</vt:lpstr>
      <vt:lpstr>Stage - 5</vt:lpstr>
      <vt:lpstr>Stage - 6</vt:lpstr>
      <vt:lpstr>Stage - 7</vt:lpstr>
      <vt:lpstr>Stage - 8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Roadmap</dc:title>
  <dc:creator>Siddharth</dc:creator>
  <cp:lastModifiedBy>Siddharth</cp:lastModifiedBy>
  <cp:revision>13</cp:revision>
  <dcterms:created xsi:type="dcterms:W3CDTF">2012-01-26T21:02:24Z</dcterms:created>
  <dcterms:modified xsi:type="dcterms:W3CDTF">2012-01-27T00:32:04Z</dcterms:modified>
</cp:coreProperties>
</file>