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71" r:id="rId2"/>
    <p:sldId id="272" r:id="rId3"/>
    <p:sldId id="273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3FF1A-0116-504F-89B1-073428F53FC3}" type="datetime1">
              <a:rPr lang="en-US" smtClean="0"/>
              <a:t>10/28/11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BC764-0680-084E-97A0-FB0AE90D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505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CE6C4-B88C-4042-A767-F27389440AC7}" type="datetime1">
              <a:rPr lang="en-US" smtClean="0"/>
              <a:t>10/28/11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FB8D5-035D-7F44-9AFB-DBEF79095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495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202E-3D23-DB49-8256-73F7BC8DD1B6}" type="datetime1">
              <a:rPr lang="en-US" smtClean="0"/>
              <a:t>10/28/11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0917EEF-1EB5-8341-8A77-BE0A280D7562}" type="datetime1">
              <a:rPr lang="en-US" smtClean="0"/>
              <a:t>10/28/11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EF04B-95CB-0C4F-ABCA-FFFB1075EA39}" type="datetime1">
              <a:rPr lang="en-US" smtClean="0"/>
              <a:t>10/28/11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3E073B1-0C5F-6040-898E-B6CAC15666A7}" type="datetime1">
              <a:rPr lang="en-US" smtClean="0"/>
              <a:t>10/28/11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D40BC1E-F3F6-9D4C-9A03-BF7B6845035A}" type="datetime1">
              <a:rPr lang="en-US" smtClean="0"/>
              <a:t>10/28/11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A67F-F4D5-DA43-A553-58815FD9C33B}" type="datetime1">
              <a:rPr lang="en-US" smtClean="0"/>
              <a:t>10/28/11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2D77-1C06-DC49-B151-9EC14FD5A4DC}" type="datetime1">
              <a:rPr lang="en-US" smtClean="0"/>
              <a:t>10/28/11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0FB9-B530-B844-8DB5-9872478EB64C}" type="datetime1">
              <a:rPr lang="en-US" smtClean="0"/>
              <a:t>10/28/11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469-AD8B-4942-B541-C70E62F4C14A}" type="datetime1">
              <a:rPr lang="en-US" smtClean="0"/>
              <a:t>10/28/11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4965-26D8-6A4B-9B13-BA31105CB4FF}" type="datetime1">
              <a:rPr lang="en-US" smtClean="0"/>
              <a:t>10/28/11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12046EA-9C72-4749-9A34-057DD00A1655}" type="datetime1">
              <a:rPr lang="en-US" smtClean="0"/>
              <a:t>10/28/11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BD9D80D-3A0E-0843-B874-06F2EEFA5CB5}" type="datetime1">
              <a:rPr lang="en-US" smtClean="0"/>
              <a:t>10/28/11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FBE6-5B7B-1348-9041-E0D080270CD9}" type="datetime1">
              <a:rPr lang="en-US" smtClean="0"/>
              <a:t>10/28/11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0499-4C7D-C54C-9D99-3193A4FF1B2A}" type="datetime1">
              <a:rPr lang="en-US" smtClean="0"/>
              <a:t>10/28/11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BE0C8D1-F369-6448-B5B1-C558495A2C21}" type="datetime1">
              <a:rPr lang="en-US" smtClean="0"/>
              <a:t>10/28/11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45B8A75-16C8-884A-9CF3-76734585FB23}" type="datetime1">
              <a:rPr lang="en-US" smtClean="0"/>
              <a:t>10/28/11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741608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1352775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2575109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3797443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5019777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5630944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6242111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7"/>
          <p:cNvSpPr>
            <a:spLocks noChangeShapeType="1"/>
          </p:cNvSpPr>
          <p:nvPr/>
        </p:nvSpPr>
        <p:spPr bwMode="auto">
          <a:xfrm>
            <a:off x="7464446" y="202555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27"/>
          <p:cNvSpPr>
            <a:spLocks noChangeShapeType="1"/>
          </p:cNvSpPr>
          <p:nvPr/>
        </p:nvSpPr>
        <p:spPr bwMode="auto">
          <a:xfrm>
            <a:off x="8075618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1963942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3186276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4408610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6853278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0993" y="2038256"/>
            <a:ext cx="1191782" cy="444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 dirty="0" smtClean="0">
                <a:latin typeface="Verdana" charset="0"/>
              </a:rPr>
              <a:t>SEP’11</a:t>
            </a:r>
            <a:endParaRPr lang="en-US" sz="1200" dirty="0">
              <a:latin typeface="Verdana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352775" y="2038256"/>
            <a:ext cx="1246618" cy="444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 dirty="0" smtClean="0">
                <a:latin typeface="Verdana" charset="0"/>
              </a:rPr>
              <a:t>OCT’11</a:t>
            </a:r>
            <a:endParaRPr lang="en-US" sz="1200" dirty="0">
              <a:latin typeface="Verdana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575109" y="2038256"/>
            <a:ext cx="1222334" cy="444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 dirty="0" smtClean="0">
                <a:latin typeface="Verdana" charset="0"/>
              </a:rPr>
              <a:t>NOV’11</a:t>
            </a:r>
            <a:endParaRPr lang="en-US" sz="1200" dirty="0">
              <a:latin typeface="Verdana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797443" y="2038256"/>
            <a:ext cx="1234000" cy="444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 dirty="0" smtClean="0">
                <a:latin typeface="Verdana" charset="0"/>
              </a:rPr>
              <a:t>DEC’11</a:t>
            </a:r>
            <a:endParaRPr lang="en-US" sz="1200" dirty="0">
              <a:latin typeface="Verdana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019777" y="2038256"/>
            <a:ext cx="1230866" cy="444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 dirty="0" smtClean="0">
                <a:latin typeface="Verdana" charset="0"/>
              </a:rPr>
              <a:t>JAN’12</a:t>
            </a:r>
            <a:endParaRPr lang="en-US" sz="1200" dirty="0">
              <a:latin typeface="Verdana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242111" y="2038256"/>
            <a:ext cx="1221382" cy="444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 dirty="0" smtClean="0">
                <a:latin typeface="Verdana" charset="0"/>
              </a:rPr>
              <a:t>FEB’12</a:t>
            </a:r>
            <a:endParaRPr lang="en-US" sz="1200" dirty="0">
              <a:latin typeface="Verdana" charset="0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54643" y="2489106"/>
            <a:ext cx="73152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Rectangle 43"/>
          <p:cNvSpPr>
            <a:spLocks noChangeArrowheads="1"/>
          </p:cNvSpPr>
          <p:nvPr/>
        </p:nvSpPr>
        <p:spPr bwMode="auto">
          <a:xfrm>
            <a:off x="160993" y="2038256"/>
            <a:ext cx="8515350" cy="44831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AutoShape 48"/>
          <p:cNvSpPr>
            <a:spLocks noChangeArrowheads="1"/>
          </p:cNvSpPr>
          <p:nvPr/>
        </p:nvSpPr>
        <p:spPr bwMode="auto">
          <a:xfrm>
            <a:off x="4256210" y="3273672"/>
            <a:ext cx="304800" cy="304800"/>
          </a:xfrm>
          <a:prstGeom prst="diamond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128588" tIns="65088" rIns="128588" bIns="65088" anchor="ctr"/>
          <a:lstStyle/>
          <a:p>
            <a:endParaRPr lang="en-US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Schedule</a:t>
            </a:r>
            <a:endParaRPr lang="en-US" dirty="0"/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7463493" y="2044606"/>
            <a:ext cx="1212850" cy="444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 dirty="0" smtClean="0">
                <a:latin typeface="Verdana" charset="0"/>
              </a:rPr>
              <a:t>MAR’12</a:t>
            </a:r>
            <a:endParaRPr lang="en-US" sz="1200" dirty="0">
              <a:latin typeface="Verdana" charset="0"/>
            </a:endParaRPr>
          </a:p>
        </p:txBody>
      </p:sp>
      <p:sp>
        <p:nvSpPr>
          <p:cNvPr id="30" name="Line 44"/>
          <p:cNvSpPr>
            <a:spLocks noChangeShapeType="1"/>
          </p:cNvSpPr>
          <p:nvPr/>
        </p:nvSpPr>
        <p:spPr bwMode="auto">
          <a:xfrm>
            <a:off x="168930" y="2460531"/>
            <a:ext cx="850741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588" tIns="65088" rIns="128588" bIns="65088" anchor="ctr"/>
          <a:lstStyle/>
          <a:p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7" name="AutoShape 48"/>
          <p:cNvSpPr>
            <a:spLocks noChangeArrowheads="1"/>
          </p:cNvSpPr>
          <p:nvPr/>
        </p:nvSpPr>
        <p:spPr bwMode="auto">
          <a:xfrm>
            <a:off x="1047975" y="3270890"/>
            <a:ext cx="304800" cy="304800"/>
          </a:xfrm>
          <a:prstGeom prst="diamond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128588" tIns="65088" rIns="128588" bIns="65088" anchor="ctr"/>
          <a:lstStyle/>
          <a:p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41609" y="2515763"/>
            <a:ext cx="8801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Kickoff</a:t>
            </a:r>
          </a:p>
          <a:p>
            <a:r>
              <a:rPr lang="en-US" sz="1600" i="1" dirty="0" smtClean="0"/>
              <a:t>Sep 23</a:t>
            </a:r>
            <a:endParaRPr lang="en-US" sz="1600" i="1" dirty="0"/>
          </a:p>
        </p:txBody>
      </p:sp>
      <p:sp>
        <p:nvSpPr>
          <p:cNvPr id="50" name="Rounded Rectangle 49"/>
          <p:cNvSpPr/>
          <p:nvPr/>
        </p:nvSpPr>
        <p:spPr>
          <a:xfrm>
            <a:off x="1988225" y="3804827"/>
            <a:ext cx="586884" cy="1068598"/>
          </a:xfrm>
          <a:prstGeom prst="roundRect">
            <a:avLst/>
          </a:prstGeom>
          <a:solidFill>
            <a:srgbClr val="BBC0AC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/>
          <a:lstStyle/>
          <a:p>
            <a:pPr algn="ctr"/>
            <a:r>
              <a:rPr lang="en-US" sz="1600" dirty="0" smtClean="0"/>
              <a:t>Identify</a:t>
            </a:r>
            <a:endParaRPr lang="en-US" sz="1600" dirty="0"/>
          </a:p>
        </p:txBody>
      </p:sp>
      <p:sp>
        <p:nvSpPr>
          <p:cNvPr id="51" name="Rounded Rectangle 50"/>
          <p:cNvSpPr/>
          <p:nvPr/>
        </p:nvSpPr>
        <p:spPr>
          <a:xfrm>
            <a:off x="897316" y="3804827"/>
            <a:ext cx="1066626" cy="106859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600" dirty="0" smtClean="0"/>
              <a:t>Project,</a:t>
            </a:r>
          </a:p>
          <a:p>
            <a:r>
              <a:rPr lang="en-US" sz="1600" dirty="0" smtClean="0"/>
              <a:t>Business </a:t>
            </a:r>
          </a:p>
          <a:p>
            <a:r>
              <a:rPr lang="en-US" sz="1600" dirty="0" smtClean="0"/>
              <a:t>Goals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97443" y="6182802"/>
            <a:ext cx="69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EOSP</a:t>
            </a:r>
            <a:endParaRPr lang="en-US" sz="1600" dirty="0"/>
          </a:p>
        </p:txBody>
      </p:sp>
      <p:sp>
        <p:nvSpPr>
          <p:cNvPr id="54" name="Rounded Rectangle 53"/>
          <p:cNvSpPr/>
          <p:nvPr/>
        </p:nvSpPr>
        <p:spPr>
          <a:xfrm>
            <a:off x="2599393" y="3804827"/>
            <a:ext cx="865629" cy="106859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/>
          <a:lstStyle/>
          <a:p>
            <a:pPr algn="ctr"/>
            <a:r>
              <a:rPr lang="en-US" sz="1600" dirty="0" smtClean="0"/>
              <a:t>Define</a:t>
            </a:r>
          </a:p>
          <a:p>
            <a:pPr algn="ctr"/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465022" y="3804827"/>
            <a:ext cx="943588" cy="106859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/>
          <a:lstStyle/>
          <a:p>
            <a:pPr algn="ctr"/>
            <a:r>
              <a:rPr lang="en-US" sz="1600" dirty="0" smtClean="0"/>
              <a:t>Refine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33943" y="2485412"/>
            <a:ext cx="1641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SOW/Scope</a:t>
            </a:r>
          </a:p>
          <a:p>
            <a:r>
              <a:rPr lang="en-US" sz="1600" i="1" dirty="0" smtClean="0"/>
              <a:t>SRS/WBS</a:t>
            </a:r>
            <a:endParaRPr lang="en-US" sz="1600" i="1" dirty="0" smtClean="0"/>
          </a:p>
          <a:p>
            <a:r>
              <a:rPr lang="en-US" sz="1600" i="1" dirty="0" smtClean="0"/>
              <a:t>Notional Arch.</a:t>
            </a:r>
            <a:endParaRPr lang="en-US" sz="1600" i="1" dirty="0"/>
          </a:p>
        </p:txBody>
      </p:sp>
      <p:sp>
        <p:nvSpPr>
          <p:cNvPr id="57" name="Right Brace 56"/>
          <p:cNvSpPr/>
          <p:nvPr/>
        </p:nvSpPr>
        <p:spPr>
          <a:xfrm rot="16200000">
            <a:off x="3048802" y="2362714"/>
            <a:ext cx="299234" cy="2420387"/>
          </a:xfrm>
          <a:prstGeom prst="righ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005960" y="2965895"/>
            <a:ext cx="2360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Arch. Drivers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1963941" y="4942453"/>
            <a:ext cx="2444669" cy="46939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600" dirty="0" smtClean="0"/>
              <a:t>Phase 1 - Inception</a:t>
            </a:r>
          </a:p>
        </p:txBody>
      </p:sp>
      <p:sp>
        <p:nvSpPr>
          <p:cNvPr id="60" name="Right Brace 59"/>
          <p:cNvSpPr/>
          <p:nvPr/>
        </p:nvSpPr>
        <p:spPr>
          <a:xfrm rot="16200000">
            <a:off x="7315270" y="2361449"/>
            <a:ext cx="296451" cy="2425699"/>
          </a:xfrm>
          <a:prstGeom prst="righ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5630946" y="3804827"/>
            <a:ext cx="619698" cy="106859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Iteration 1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250646" y="3804827"/>
            <a:ext cx="2425697" cy="106859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Iterati</a:t>
            </a:r>
            <a:r>
              <a:rPr lang="en-US" sz="1600" dirty="0" smtClean="0"/>
              <a:t>ons </a:t>
            </a:r>
          </a:p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2-n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701423" y="2963113"/>
            <a:ext cx="1867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Arch. Refinement</a:t>
            </a:r>
            <a:endParaRPr lang="en-US" sz="1400" dirty="0"/>
          </a:p>
        </p:txBody>
      </p:sp>
      <p:sp>
        <p:nvSpPr>
          <p:cNvPr id="64" name="AutoShape 48"/>
          <p:cNvSpPr>
            <a:spLocks noChangeArrowheads="1"/>
          </p:cNvSpPr>
          <p:nvPr/>
        </p:nvSpPr>
        <p:spPr bwMode="auto">
          <a:xfrm>
            <a:off x="6098243" y="3265859"/>
            <a:ext cx="304800" cy="304800"/>
          </a:xfrm>
          <a:prstGeom prst="diamond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128588" tIns="65088" rIns="128588" bIns="65088" anchor="ctr"/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7075907" y="6182802"/>
            <a:ext cx="77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MOSP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5790615" y="2668163"/>
            <a:ext cx="10563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/>
              <a:t>Notional</a:t>
            </a:r>
          </a:p>
          <a:p>
            <a:pPr algn="ctr"/>
            <a:r>
              <a:rPr lang="en-US" sz="1600" i="1" dirty="0" smtClean="0"/>
              <a:t>Arch.</a:t>
            </a:r>
            <a:endParaRPr lang="en-US" sz="1600" i="1" dirty="0"/>
          </a:p>
        </p:txBody>
      </p:sp>
      <p:sp>
        <p:nvSpPr>
          <p:cNvPr id="67" name="Rounded Rectangle 66"/>
          <p:cNvSpPr/>
          <p:nvPr/>
        </p:nvSpPr>
        <p:spPr>
          <a:xfrm>
            <a:off x="5630949" y="4942453"/>
            <a:ext cx="3045394" cy="46939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600" dirty="0" smtClean="0"/>
              <a:t>Phase 2 - Elaboration</a:t>
            </a:r>
          </a:p>
        </p:txBody>
      </p:sp>
    </p:spTree>
    <p:extLst>
      <p:ext uri="{BB962C8B-B14F-4D97-AF65-F5344CB8AC3E}">
        <p14:creationId xmlns:p14="http://schemas.microsoft.com/office/powerpoint/2010/main" val="162900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741608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1352775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2575109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3797443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5019777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5630944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6242111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7"/>
          <p:cNvSpPr>
            <a:spLocks noChangeShapeType="1"/>
          </p:cNvSpPr>
          <p:nvPr/>
        </p:nvSpPr>
        <p:spPr bwMode="auto">
          <a:xfrm>
            <a:off x="7464446" y="202555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27"/>
          <p:cNvSpPr>
            <a:spLocks noChangeShapeType="1"/>
          </p:cNvSpPr>
          <p:nvPr/>
        </p:nvSpPr>
        <p:spPr bwMode="auto">
          <a:xfrm>
            <a:off x="8075618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1963942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3186276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4408610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6853278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0993" y="2038256"/>
            <a:ext cx="1191782" cy="444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 dirty="0" smtClean="0">
                <a:latin typeface="Verdana" charset="0"/>
              </a:rPr>
              <a:t>APR’12</a:t>
            </a:r>
            <a:endParaRPr lang="en-US" sz="1200" dirty="0">
              <a:latin typeface="Verdana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352775" y="2038256"/>
            <a:ext cx="1246618" cy="444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 dirty="0" smtClean="0">
                <a:latin typeface="Verdana" charset="0"/>
              </a:rPr>
              <a:t>MAY’12</a:t>
            </a:r>
            <a:endParaRPr lang="en-US" sz="1200" dirty="0">
              <a:latin typeface="Verdana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575109" y="2038256"/>
            <a:ext cx="1222334" cy="444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 dirty="0" smtClean="0">
                <a:latin typeface="Verdana" charset="0"/>
              </a:rPr>
              <a:t>JUN’12</a:t>
            </a:r>
            <a:endParaRPr lang="en-US" sz="1200" dirty="0">
              <a:latin typeface="Verdana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797443" y="2038256"/>
            <a:ext cx="1234000" cy="444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 dirty="0" smtClean="0">
                <a:latin typeface="Verdana" charset="0"/>
              </a:rPr>
              <a:t>JUL’12</a:t>
            </a:r>
            <a:endParaRPr lang="en-US" sz="1200" dirty="0">
              <a:latin typeface="Verdana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019777" y="2038256"/>
            <a:ext cx="1230866" cy="444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 dirty="0" smtClean="0">
                <a:latin typeface="Verdana" charset="0"/>
              </a:rPr>
              <a:t>AUG’12</a:t>
            </a:r>
            <a:endParaRPr lang="en-US" sz="1200" dirty="0">
              <a:latin typeface="Verdana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242111" y="2038256"/>
            <a:ext cx="1221382" cy="444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 dirty="0" smtClean="0">
                <a:latin typeface="Verdana" charset="0"/>
              </a:rPr>
              <a:t>…</a:t>
            </a:r>
            <a:endParaRPr lang="en-US" sz="1200" dirty="0">
              <a:latin typeface="Verdana" charset="0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54643" y="2489106"/>
            <a:ext cx="73152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Rectangle 43"/>
          <p:cNvSpPr>
            <a:spLocks noChangeArrowheads="1"/>
          </p:cNvSpPr>
          <p:nvPr/>
        </p:nvSpPr>
        <p:spPr bwMode="auto">
          <a:xfrm>
            <a:off x="160993" y="2038256"/>
            <a:ext cx="8515350" cy="44831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Schedule</a:t>
            </a:r>
            <a:endParaRPr lang="en-US" dirty="0"/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7463493" y="2044606"/>
            <a:ext cx="1212850" cy="444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 dirty="0" smtClean="0">
                <a:latin typeface="Verdana" charset="0"/>
              </a:rPr>
              <a:t>DEC’12</a:t>
            </a:r>
            <a:endParaRPr lang="en-US" sz="1200" dirty="0">
              <a:latin typeface="Verdana" charset="0"/>
            </a:endParaRPr>
          </a:p>
        </p:txBody>
      </p:sp>
      <p:sp>
        <p:nvSpPr>
          <p:cNvPr id="30" name="Line 44"/>
          <p:cNvSpPr>
            <a:spLocks noChangeShapeType="1"/>
          </p:cNvSpPr>
          <p:nvPr/>
        </p:nvSpPr>
        <p:spPr bwMode="auto">
          <a:xfrm>
            <a:off x="168930" y="2460531"/>
            <a:ext cx="850741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588" tIns="65088" rIns="128588" bIns="65088" anchor="ctr"/>
          <a:lstStyle/>
          <a:p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73696" y="3804827"/>
            <a:ext cx="2104107" cy="106859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Iterati</a:t>
            </a:r>
            <a:r>
              <a:rPr lang="en-US" sz="1600" dirty="0" smtClean="0"/>
              <a:t>ons </a:t>
            </a:r>
          </a:p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2-n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33" name="Right Brace 32"/>
          <p:cNvSpPr/>
          <p:nvPr/>
        </p:nvSpPr>
        <p:spPr>
          <a:xfrm rot="16200000">
            <a:off x="1077525" y="2522244"/>
            <a:ext cx="296451" cy="2104106"/>
          </a:xfrm>
          <a:prstGeom prst="righ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54643" y="2798637"/>
            <a:ext cx="1809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Arch. Refinement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1950686" y="2681083"/>
            <a:ext cx="8451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/>
              <a:t>Stable</a:t>
            </a:r>
          </a:p>
          <a:p>
            <a:pPr algn="ctr"/>
            <a:r>
              <a:rPr lang="en-US" sz="1600" i="1" dirty="0" smtClean="0"/>
              <a:t>Arch.</a:t>
            </a:r>
            <a:endParaRPr lang="en-US" sz="1600" i="1" dirty="0"/>
          </a:p>
        </p:txBody>
      </p:sp>
      <p:sp>
        <p:nvSpPr>
          <p:cNvPr id="41" name="AutoShape 48"/>
          <p:cNvSpPr>
            <a:spLocks noChangeArrowheads="1"/>
          </p:cNvSpPr>
          <p:nvPr/>
        </p:nvSpPr>
        <p:spPr bwMode="auto">
          <a:xfrm>
            <a:off x="2202242" y="3265859"/>
            <a:ext cx="304800" cy="304800"/>
          </a:xfrm>
          <a:prstGeom prst="diamond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128588" tIns="65088" rIns="128588" bIns="65088" anchor="ctr"/>
          <a:lstStyle/>
          <a:p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978295" y="6230521"/>
            <a:ext cx="69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EOSP</a:t>
            </a:r>
            <a:endParaRPr lang="en-US" sz="1600" dirty="0"/>
          </a:p>
        </p:txBody>
      </p:sp>
      <p:sp>
        <p:nvSpPr>
          <p:cNvPr id="44" name="Right Brace 43"/>
          <p:cNvSpPr/>
          <p:nvPr/>
        </p:nvSpPr>
        <p:spPr>
          <a:xfrm rot="16200000">
            <a:off x="4187934" y="1668344"/>
            <a:ext cx="296449" cy="3811906"/>
          </a:xfrm>
          <a:prstGeom prst="righ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460091" y="2668163"/>
            <a:ext cx="18092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Detailed Design,</a:t>
            </a:r>
          </a:p>
          <a:p>
            <a:pPr algn="ctr"/>
            <a:r>
              <a:rPr lang="en-US" sz="1400" dirty="0" smtClean="0"/>
              <a:t>Construction, Integration, Testing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630946" y="6189152"/>
            <a:ext cx="69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EOSP</a:t>
            </a:r>
            <a:endParaRPr lang="en-US" sz="1600" dirty="0"/>
          </a:p>
        </p:txBody>
      </p:sp>
      <p:sp>
        <p:nvSpPr>
          <p:cNvPr id="47" name="Rounded Rectangle 46"/>
          <p:cNvSpPr/>
          <p:nvPr/>
        </p:nvSpPr>
        <p:spPr>
          <a:xfrm>
            <a:off x="6242110" y="3804827"/>
            <a:ext cx="2434233" cy="106859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Transition,</a:t>
            </a:r>
            <a:endParaRPr lang="en-US" sz="1600" dirty="0" smtClean="0">
              <a:solidFill>
                <a:schemeClr val="dk1"/>
              </a:solidFill>
            </a:endParaRPr>
          </a:p>
          <a:p>
            <a:pPr algn="ctr"/>
            <a:r>
              <a:rPr lang="en-US" sz="1600" dirty="0" smtClean="0"/>
              <a:t>White Paper,</a:t>
            </a:r>
          </a:p>
          <a:p>
            <a:pPr algn="ctr"/>
            <a:r>
              <a:rPr lang="en-US" sz="1600" dirty="0" smtClean="0"/>
              <a:t>Acceptance Tests</a:t>
            </a:r>
            <a:endParaRPr lang="en-US" sz="1600" dirty="0"/>
          </a:p>
          <a:p>
            <a:pPr algn="ctr"/>
            <a:endParaRPr lang="en-US" sz="1600" dirty="0" smtClean="0"/>
          </a:p>
        </p:txBody>
      </p:sp>
      <p:sp>
        <p:nvSpPr>
          <p:cNvPr id="51" name="Rounded Rectangle 50"/>
          <p:cNvSpPr/>
          <p:nvPr/>
        </p:nvSpPr>
        <p:spPr>
          <a:xfrm>
            <a:off x="2430206" y="3804827"/>
            <a:ext cx="3811904" cy="106859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/>
          <a:lstStyle/>
          <a:p>
            <a:pPr algn="ctr"/>
            <a:r>
              <a:rPr lang="en-US" sz="1600" dirty="0" smtClean="0"/>
              <a:t>Iterations</a:t>
            </a:r>
          </a:p>
          <a:p>
            <a:pPr algn="ctr"/>
            <a:r>
              <a:rPr lang="en-US" sz="1600" dirty="0" smtClean="0"/>
              <a:t>…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066754" y="6230521"/>
            <a:ext cx="69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EOSP</a:t>
            </a:r>
            <a:endParaRPr lang="en-US" sz="1600" dirty="0"/>
          </a:p>
        </p:txBody>
      </p:sp>
      <p:sp>
        <p:nvSpPr>
          <p:cNvPr id="55" name="Rounded Rectangle 54"/>
          <p:cNvSpPr/>
          <p:nvPr/>
        </p:nvSpPr>
        <p:spPr>
          <a:xfrm>
            <a:off x="2430206" y="4942453"/>
            <a:ext cx="3805588" cy="46939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600" dirty="0" smtClean="0"/>
              <a:t>Phase 3 - Construction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3697" y="4942453"/>
            <a:ext cx="2104106" cy="46939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600" dirty="0" smtClean="0"/>
              <a:t>… Phase </a:t>
            </a:r>
            <a:r>
              <a:rPr lang="en-US" sz="1600" dirty="0" smtClean="0"/>
              <a:t>2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235794" y="4942453"/>
            <a:ext cx="2440549" cy="46939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600" dirty="0" smtClean="0"/>
              <a:t>Phase 4 - Transition</a:t>
            </a:r>
          </a:p>
        </p:txBody>
      </p:sp>
      <p:sp>
        <p:nvSpPr>
          <p:cNvPr id="43" name="AutoShape 48"/>
          <p:cNvSpPr>
            <a:spLocks noChangeArrowheads="1"/>
          </p:cNvSpPr>
          <p:nvPr/>
        </p:nvSpPr>
        <p:spPr bwMode="auto">
          <a:xfrm>
            <a:off x="6098243" y="3265859"/>
            <a:ext cx="304800" cy="304800"/>
          </a:xfrm>
          <a:prstGeom prst="diamond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128588" tIns="65088" rIns="128588" bIns="65088" anchor="ctr"/>
          <a:lstStyle/>
          <a:p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668158" y="2681083"/>
            <a:ext cx="12608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/>
              <a:t>Reference</a:t>
            </a:r>
            <a:endParaRPr lang="en-US" sz="1600" i="1" dirty="0" smtClean="0"/>
          </a:p>
          <a:p>
            <a:pPr algn="ctr"/>
            <a:r>
              <a:rPr lang="en-US" sz="1600" i="1" dirty="0" err="1" smtClean="0"/>
              <a:t>Impl</a:t>
            </a:r>
            <a:r>
              <a:rPr lang="en-US" sz="1600" i="1" dirty="0" smtClean="0"/>
              <a:t>.</a:t>
            </a:r>
            <a:endParaRPr lang="en-US" sz="1600" i="1" dirty="0"/>
          </a:p>
        </p:txBody>
      </p:sp>
      <p:sp>
        <p:nvSpPr>
          <p:cNvPr id="49" name="AutoShape 48"/>
          <p:cNvSpPr>
            <a:spLocks noChangeArrowheads="1"/>
          </p:cNvSpPr>
          <p:nvPr/>
        </p:nvSpPr>
        <p:spPr bwMode="auto">
          <a:xfrm>
            <a:off x="8484197" y="3265859"/>
            <a:ext cx="304800" cy="304800"/>
          </a:xfrm>
          <a:prstGeom prst="diamond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128588" tIns="65088" rIns="128588" bIns="65088" anchor="ctr"/>
          <a:lstStyle/>
          <a:p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542974" y="2833483"/>
            <a:ext cx="10058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/>
              <a:t>Final</a:t>
            </a:r>
          </a:p>
          <a:p>
            <a:pPr algn="ctr"/>
            <a:r>
              <a:rPr lang="en-US" sz="1600" i="1" dirty="0" smtClean="0"/>
              <a:t>Delivery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73568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 History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07210"/>
              </p:ext>
            </p:extLst>
          </p:nvPr>
        </p:nvGraphicFramePr>
        <p:xfrm>
          <a:off x="307008" y="2750014"/>
          <a:ext cx="8482888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20722"/>
                <a:gridCol w="2120722"/>
                <a:gridCol w="2120722"/>
                <a:gridCol w="21207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Reason for Changes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Matt Lenzo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2011.10.28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Initial 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511118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3229</TotalTime>
  <Words>151</Words>
  <Application>Microsoft Macintosh PowerPoint</Application>
  <PresentationFormat>On-screen Show (4:3)</PresentationFormat>
  <Paragraphs>72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Perception</vt:lpstr>
      <vt:lpstr>Project Schedule</vt:lpstr>
      <vt:lpstr>Project Schedule</vt:lpstr>
      <vt:lpstr>Revision History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EnerNOC – Process Evaluation </dc:title>
  <dc:creator>tharanga gamaethige</dc:creator>
  <cp:lastModifiedBy>Matthew Lenzo</cp:lastModifiedBy>
  <cp:revision>81</cp:revision>
  <dcterms:created xsi:type="dcterms:W3CDTF">2011-10-11T04:58:00Z</dcterms:created>
  <dcterms:modified xsi:type="dcterms:W3CDTF">2011-10-28T04:23:01Z</dcterms:modified>
</cp:coreProperties>
</file>