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32918400" cy="51206400"/>
  <p:notesSz cx="32461200" cy="4343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1pPr>
    <a:lvl2pPr marL="472168"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2pPr>
    <a:lvl3pPr marL="944335"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3pPr>
    <a:lvl4pPr marL="1416497"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4pPr>
    <a:lvl5pPr marL="1888665" algn="l" rtl="0" fontAlgn="base">
      <a:spcBef>
        <a:spcPct val="0"/>
      </a:spcBef>
      <a:spcAft>
        <a:spcPct val="0"/>
      </a:spcAft>
      <a:defRPr sz="89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5pPr>
    <a:lvl6pPr marL="2360832" algn="l" defTabSz="944335" rtl="0" eaLnBrk="1" latinLnBrk="0" hangingPunct="1">
      <a:defRPr sz="89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6pPr>
    <a:lvl7pPr marL="2833000" algn="l" defTabSz="944335" rtl="0" eaLnBrk="1" latinLnBrk="0" hangingPunct="1">
      <a:defRPr sz="89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7pPr>
    <a:lvl8pPr marL="3305162" algn="l" defTabSz="944335" rtl="0" eaLnBrk="1" latinLnBrk="0" hangingPunct="1">
      <a:defRPr sz="89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8pPr>
    <a:lvl9pPr marL="3777330" algn="l" defTabSz="944335" rtl="0" eaLnBrk="1" latinLnBrk="0" hangingPunct="1">
      <a:defRPr sz="89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A50021"/>
    <a:srgbClr val="3B64B5"/>
    <a:srgbClr val="0099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0" autoAdjust="0"/>
  </p:normalViewPr>
  <p:slideViewPr>
    <p:cSldViewPr snapToGrid="0">
      <p:cViewPr>
        <p:scale>
          <a:sx n="30" d="100"/>
          <a:sy n="30" d="100"/>
        </p:scale>
        <p:origin x="-252" y="6570"/>
      </p:cViewPr>
      <p:guideLst>
        <p:guide orient="horz" pos="16128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t" anchorCtr="0" compatLnSpc="1">
            <a:prstTxWarp prst="textNoShape">
              <a:avLst/>
            </a:prstTxWarp>
          </a:bodyPr>
          <a:lstStyle>
            <a:lvl1pPr>
              <a:defRPr sz="57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386425" y="0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t" anchorCtr="0" compatLnSpc="1">
            <a:prstTxWarp prst="textNoShape">
              <a:avLst/>
            </a:prstTxWarp>
          </a:bodyPr>
          <a:lstStyle>
            <a:lvl1pPr algn="r">
              <a:defRPr sz="57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95025" y="3257550"/>
            <a:ext cx="10471150" cy="16287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46438" y="20631150"/>
            <a:ext cx="25968325" cy="195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1254363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b" anchorCtr="0" compatLnSpc="1">
            <a:prstTxWarp prst="textNoShape">
              <a:avLst/>
            </a:prstTxWarp>
          </a:bodyPr>
          <a:lstStyle>
            <a:lvl1pPr>
              <a:defRPr sz="57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386425" y="41254363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b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pPr>
              <a:defRPr/>
            </a:pPr>
            <a:fld id="{387D89E4-F2AB-4F9C-85E8-04CB33FA8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93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1pPr>
    <a:lvl2pPr marL="47216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2pPr>
    <a:lvl3pPr marL="94433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3pPr>
    <a:lvl4pPr marL="1416497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4pPr>
    <a:lvl5pPr marL="188866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5pPr>
    <a:lvl6pPr marL="2360832" algn="l" defTabSz="9443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833000" algn="l" defTabSz="9443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305162" algn="l" defTabSz="9443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777330" algn="l" defTabSz="9443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7D89E4-F2AB-4F9C-85E8-04CB33FA851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5907178"/>
            <a:ext cx="27980640" cy="10976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9016960"/>
            <a:ext cx="2304288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32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99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65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31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64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3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AE592-EFC4-4E6B-93FB-7A8D81BB93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3AF72-B127-4614-B5EF-49DD0690B0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2050643"/>
            <a:ext cx="7406640" cy="4369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2050643"/>
            <a:ext cx="21671280" cy="4369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8B6F6-D6B3-46C9-AA6A-12AA2906B5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2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233BDA-4FF5-4BD5-9C7D-F9EE339EF1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32904857"/>
            <a:ext cx="27980640" cy="10170160"/>
          </a:xfrm>
        </p:spPr>
        <p:txBody>
          <a:bodyPr anchor="t"/>
          <a:lstStyle>
            <a:lvl1pPr algn="l">
              <a:defRPr sz="19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21703468"/>
            <a:ext cx="27980640" cy="11201397"/>
          </a:xfrm>
        </p:spPr>
        <p:txBody>
          <a:bodyPr anchor="b"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226640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2pPr>
            <a:lvl3pPr marL="4532798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 marL="6799197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9065592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133199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59839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86478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813118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0B2D4-D3BC-405A-9C40-0118379EE0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1948173"/>
            <a:ext cx="14538960" cy="33793857"/>
          </a:xfrm>
        </p:spPr>
        <p:txBody>
          <a:bodyPr/>
          <a:lstStyle>
            <a:lvl1pPr>
              <a:defRPr sz="13800"/>
            </a:lvl1pPr>
            <a:lvl2pPr>
              <a:defRPr sz="11900"/>
            </a:lvl2pPr>
            <a:lvl3pPr>
              <a:defRPr sz="99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1948173"/>
            <a:ext cx="14538960" cy="33793857"/>
          </a:xfrm>
        </p:spPr>
        <p:txBody>
          <a:bodyPr/>
          <a:lstStyle>
            <a:lvl1pPr>
              <a:defRPr sz="13800"/>
            </a:lvl1pPr>
            <a:lvl2pPr>
              <a:defRPr sz="11900"/>
            </a:lvl2pPr>
            <a:lvl3pPr>
              <a:defRPr sz="99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7013B-EE1A-4AE3-864E-F257D2D75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5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3" y="11462178"/>
            <a:ext cx="14544677" cy="4776890"/>
          </a:xfrm>
        </p:spPr>
        <p:txBody>
          <a:bodyPr anchor="b"/>
          <a:lstStyle>
            <a:lvl1pPr marL="0" indent="0">
              <a:buNone/>
              <a:defRPr sz="11900" b="1"/>
            </a:lvl1pPr>
            <a:lvl2pPr marL="2266400" indent="0">
              <a:buNone/>
              <a:defRPr sz="9900" b="1"/>
            </a:lvl2pPr>
            <a:lvl3pPr marL="4532798" indent="0">
              <a:buNone/>
              <a:defRPr sz="8900" b="1"/>
            </a:lvl3pPr>
            <a:lvl4pPr marL="6799197" indent="0">
              <a:buNone/>
              <a:defRPr sz="8000" b="1"/>
            </a:lvl4pPr>
            <a:lvl5pPr marL="9065592" indent="0">
              <a:buNone/>
              <a:defRPr sz="8000" b="1"/>
            </a:lvl5pPr>
            <a:lvl6pPr marL="11331990" indent="0">
              <a:buNone/>
              <a:defRPr sz="8000" b="1"/>
            </a:lvl6pPr>
            <a:lvl7pPr marL="13598390" indent="0">
              <a:buNone/>
              <a:defRPr sz="8000" b="1"/>
            </a:lvl7pPr>
            <a:lvl8pPr marL="15864788" indent="0">
              <a:buNone/>
              <a:defRPr sz="8000" b="1"/>
            </a:lvl8pPr>
            <a:lvl9pPr marL="18131188" indent="0">
              <a:buNone/>
              <a:defRPr sz="8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3" y="16239068"/>
            <a:ext cx="14544677" cy="29502950"/>
          </a:xfrm>
        </p:spPr>
        <p:txBody>
          <a:bodyPr/>
          <a:lstStyle>
            <a:lvl1pPr>
              <a:defRPr sz="11900"/>
            </a:lvl1pPr>
            <a:lvl2pPr>
              <a:defRPr sz="99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11462178"/>
            <a:ext cx="14550390" cy="4776890"/>
          </a:xfrm>
        </p:spPr>
        <p:txBody>
          <a:bodyPr anchor="b"/>
          <a:lstStyle>
            <a:lvl1pPr marL="0" indent="0">
              <a:buNone/>
              <a:defRPr sz="11900" b="1"/>
            </a:lvl1pPr>
            <a:lvl2pPr marL="2266400" indent="0">
              <a:buNone/>
              <a:defRPr sz="9900" b="1"/>
            </a:lvl2pPr>
            <a:lvl3pPr marL="4532798" indent="0">
              <a:buNone/>
              <a:defRPr sz="8900" b="1"/>
            </a:lvl3pPr>
            <a:lvl4pPr marL="6799197" indent="0">
              <a:buNone/>
              <a:defRPr sz="8000" b="1"/>
            </a:lvl4pPr>
            <a:lvl5pPr marL="9065592" indent="0">
              <a:buNone/>
              <a:defRPr sz="8000" b="1"/>
            </a:lvl5pPr>
            <a:lvl6pPr marL="11331990" indent="0">
              <a:buNone/>
              <a:defRPr sz="8000" b="1"/>
            </a:lvl6pPr>
            <a:lvl7pPr marL="13598390" indent="0">
              <a:buNone/>
              <a:defRPr sz="8000" b="1"/>
            </a:lvl7pPr>
            <a:lvl8pPr marL="15864788" indent="0">
              <a:buNone/>
              <a:defRPr sz="8000" b="1"/>
            </a:lvl8pPr>
            <a:lvl9pPr marL="18131188" indent="0">
              <a:buNone/>
              <a:defRPr sz="8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6239068"/>
            <a:ext cx="14550390" cy="29502950"/>
          </a:xfrm>
        </p:spPr>
        <p:txBody>
          <a:bodyPr/>
          <a:lstStyle>
            <a:lvl1pPr>
              <a:defRPr sz="11900"/>
            </a:lvl1pPr>
            <a:lvl2pPr>
              <a:defRPr sz="99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6C9BB-0E12-45DC-80A5-7E2D6B0262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4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AFC80-7F3A-493D-80BC-866B41F8CA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6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96EE6-03C1-486A-86EE-6FFBEA65C8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8" y="2038773"/>
            <a:ext cx="10829927" cy="8676640"/>
          </a:xfrm>
        </p:spPr>
        <p:txBody>
          <a:bodyPr anchor="b"/>
          <a:lstStyle>
            <a:lvl1pPr algn="l">
              <a:defRPr sz="9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2038786"/>
            <a:ext cx="18402300" cy="43703243"/>
          </a:xfrm>
        </p:spPr>
        <p:txBody>
          <a:bodyPr/>
          <a:lstStyle>
            <a:lvl1pPr>
              <a:defRPr sz="15900"/>
            </a:lvl1pPr>
            <a:lvl2pPr>
              <a:defRPr sz="13800"/>
            </a:lvl2pPr>
            <a:lvl3pPr>
              <a:defRPr sz="119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8" y="10715426"/>
            <a:ext cx="10829927" cy="35026603"/>
          </a:xfrm>
        </p:spPr>
        <p:txBody>
          <a:bodyPr/>
          <a:lstStyle>
            <a:lvl1pPr marL="0" indent="0">
              <a:buNone/>
              <a:defRPr sz="6900"/>
            </a:lvl1pPr>
            <a:lvl2pPr marL="2266400" indent="0">
              <a:buNone/>
              <a:defRPr sz="6000"/>
            </a:lvl2pPr>
            <a:lvl3pPr marL="4532798" indent="0">
              <a:buNone/>
              <a:defRPr sz="5000"/>
            </a:lvl3pPr>
            <a:lvl4pPr marL="6799197" indent="0">
              <a:buNone/>
              <a:defRPr sz="4400"/>
            </a:lvl4pPr>
            <a:lvl5pPr marL="9065592" indent="0">
              <a:buNone/>
              <a:defRPr sz="4400"/>
            </a:lvl5pPr>
            <a:lvl6pPr marL="11331990" indent="0">
              <a:buNone/>
              <a:defRPr sz="4400"/>
            </a:lvl6pPr>
            <a:lvl7pPr marL="13598390" indent="0">
              <a:buNone/>
              <a:defRPr sz="4400"/>
            </a:lvl7pPr>
            <a:lvl8pPr marL="15864788" indent="0">
              <a:buNone/>
              <a:defRPr sz="4400"/>
            </a:lvl8pPr>
            <a:lvl9pPr marL="18131188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2CA2B-CD58-46FE-B500-C7DE60B976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5844483"/>
            <a:ext cx="19751040" cy="4231643"/>
          </a:xfrm>
        </p:spPr>
        <p:txBody>
          <a:bodyPr anchor="b"/>
          <a:lstStyle>
            <a:lvl1pPr algn="l">
              <a:defRPr sz="9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4575387"/>
            <a:ext cx="19751040" cy="30723840"/>
          </a:xfrm>
        </p:spPr>
        <p:txBody>
          <a:bodyPr/>
          <a:lstStyle>
            <a:lvl1pPr marL="0" indent="0">
              <a:buNone/>
              <a:defRPr sz="15900"/>
            </a:lvl1pPr>
            <a:lvl2pPr marL="2266400" indent="0">
              <a:buNone/>
              <a:defRPr sz="13800"/>
            </a:lvl2pPr>
            <a:lvl3pPr marL="4532798" indent="0">
              <a:buNone/>
              <a:defRPr sz="11900"/>
            </a:lvl3pPr>
            <a:lvl4pPr marL="6799197" indent="0">
              <a:buNone/>
              <a:defRPr sz="9900"/>
            </a:lvl4pPr>
            <a:lvl5pPr marL="9065592" indent="0">
              <a:buNone/>
              <a:defRPr sz="9900"/>
            </a:lvl5pPr>
            <a:lvl6pPr marL="11331990" indent="0">
              <a:buNone/>
              <a:defRPr sz="9900"/>
            </a:lvl6pPr>
            <a:lvl7pPr marL="13598390" indent="0">
              <a:buNone/>
              <a:defRPr sz="9900"/>
            </a:lvl7pPr>
            <a:lvl8pPr marL="15864788" indent="0">
              <a:buNone/>
              <a:defRPr sz="9900"/>
            </a:lvl8pPr>
            <a:lvl9pPr marL="18131188" indent="0">
              <a:buNone/>
              <a:defRPr sz="99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40076126"/>
            <a:ext cx="19751040" cy="6009637"/>
          </a:xfrm>
        </p:spPr>
        <p:txBody>
          <a:bodyPr/>
          <a:lstStyle>
            <a:lvl1pPr marL="0" indent="0">
              <a:buNone/>
              <a:defRPr sz="6900"/>
            </a:lvl1pPr>
            <a:lvl2pPr marL="2266400" indent="0">
              <a:buNone/>
              <a:defRPr sz="6000"/>
            </a:lvl2pPr>
            <a:lvl3pPr marL="4532798" indent="0">
              <a:buNone/>
              <a:defRPr sz="5000"/>
            </a:lvl3pPr>
            <a:lvl4pPr marL="6799197" indent="0">
              <a:buNone/>
              <a:defRPr sz="4400"/>
            </a:lvl4pPr>
            <a:lvl5pPr marL="9065592" indent="0">
              <a:buNone/>
              <a:defRPr sz="4400"/>
            </a:lvl5pPr>
            <a:lvl6pPr marL="11331990" indent="0">
              <a:buNone/>
              <a:defRPr sz="4400"/>
            </a:lvl6pPr>
            <a:lvl7pPr marL="13598390" indent="0">
              <a:buNone/>
              <a:defRPr sz="4400"/>
            </a:lvl7pPr>
            <a:lvl8pPr marL="15864788" indent="0">
              <a:buNone/>
              <a:defRPr sz="4400"/>
            </a:lvl8pPr>
            <a:lvl9pPr marL="18131188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18956F-589E-4DA1-AE66-795224B16B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1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050630"/>
            <a:ext cx="29626560" cy="8534400"/>
          </a:xfrm>
          <a:prstGeom prst="rect">
            <a:avLst/>
          </a:prstGeom>
        </p:spPr>
        <p:txBody>
          <a:bodyPr vert="horz" lIns="453278" tIns="226641" rIns="453278" bIns="2266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1948173"/>
            <a:ext cx="29626560" cy="33793857"/>
          </a:xfrm>
          <a:prstGeom prst="rect">
            <a:avLst/>
          </a:prstGeom>
        </p:spPr>
        <p:txBody>
          <a:bodyPr vert="horz" lIns="453278" tIns="226641" rIns="453278" bIns="2266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7460752"/>
            <a:ext cx="7680960" cy="2726267"/>
          </a:xfrm>
          <a:prstGeom prst="rect">
            <a:avLst/>
          </a:prstGeom>
        </p:spPr>
        <p:txBody>
          <a:bodyPr vert="horz" lIns="453278" tIns="226641" rIns="453278" bIns="226641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7460752"/>
            <a:ext cx="10424160" cy="2726267"/>
          </a:xfrm>
          <a:prstGeom prst="rect">
            <a:avLst/>
          </a:prstGeom>
        </p:spPr>
        <p:txBody>
          <a:bodyPr vert="horz" lIns="453278" tIns="226641" rIns="453278" bIns="226641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7460752"/>
            <a:ext cx="7680960" cy="2726267"/>
          </a:xfrm>
          <a:prstGeom prst="rect">
            <a:avLst/>
          </a:prstGeom>
        </p:spPr>
        <p:txBody>
          <a:bodyPr vert="horz" lIns="453278" tIns="226641" rIns="453278" bIns="226641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E72CFC8-E8B1-4E31-9589-A8F2B8A7CB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2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32798" rtl="0" eaLnBrk="1" latinLnBrk="0" hangingPunct="1">
        <a:spcBef>
          <a:spcPct val="0"/>
        </a:spcBef>
        <a:buNone/>
        <a:defRPr sz="2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9798" indent="-1699798" algn="l" defTabSz="4532798" rtl="0" eaLnBrk="1" latinLnBrk="0" hangingPunct="1">
        <a:spcBef>
          <a:spcPct val="20000"/>
        </a:spcBef>
        <a:buFont typeface="Arial" pitchFamily="34" charset="0"/>
        <a:buChar char="•"/>
        <a:defRPr sz="15900" kern="1200">
          <a:solidFill>
            <a:schemeClr val="tx1"/>
          </a:solidFill>
          <a:latin typeface="+mn-lt"/>
          <a:ea typeface="+mn-ea"/>
          <a:cs typeface="+mn-cs"/>
        </a:defRPr>
      </a:lvl1pPr>
      <a:lvl2pPr marL="3682897" indent="-1416497" algn="l" defTabSz="4532798" rtl="0" eaLnBrk="1" latinLnBrk="0" hangingPunct="1">
        <a:spcBef>
          <a:spcPct val="20000"/>
        </a:spcBef>
        <a:buFont typeface="Arial" pitchFamily="34" charset="0"/>
        <a:buChar char="–"/>
        <a:defRPr sz="13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5996" indent="-1133197" algn="l" defTabSz="4532798" rtl="0" eaLnBrk="1" latinLnBrk="0" hangingPunct="1">
        <a:spcBef>
          <a:spcPct val="20000"/>
        </a:spcBef>
        <a:buFont typeface="Arial" pitchFamily="34" charset="0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3pPr>
      <a:lvl4pPr marL="7932394" indent="-1133197" algn="l" defTabSz="4532798" rtl="0" eaLnBrk="1" latinLnBrk="0" hangingPunct="1">
        <a:spcBef>
          <a:spcPct val="20000"/>
        </a:spcBef>
        <a:buFont typeface="Arial" pitchFamily="34" charset="0"/>
        <a:buChar char="–"/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98794" indent="-1133197" algn="l" defTabSz="4532798" rtl="0" eaLnBrk="1" latinLnBrk="0" hangingPunct="1">
        <a:spcBef>
          <a:spcPct val="20000"/>
        </a:spcBef>
        <a:buFont typeface="Arial" pitchFamily="34" charset="0"/>
        <a:buChar char="»"/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465192" indent="-1133197" algn="l" defTabSz="4532798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4731592" indent="-1133197" algn="l" defTabSz="4532798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6997986" indent="-1133197" algn="l" defTabSz="4532798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19264384" indent="-1133197" algn="l" defTabSz="4532798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3279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6400" algn="l" defTabSz="453279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4532798" algn="l" defTabSz="453279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3pPr>
      <a:lvl4pPr marL="6799197" algn="l" defTabSz="453279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065592" algn="l" defTabSz="453279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31990" algn="l" defTabSz="453279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98390" algn="l" defTabSz="453279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64788" algn="l" defTabSz="453279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31188" algn="l" defTabSz="453279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79"/>
          <p:cNvSpPr txBox="1">
            <a:spLocks noChangeArrowheads="1"/>
          </p:cNvSpPr>
          <p:nvPr/>
        </p:nvSpPr>
        <p:spPr bwMode="auto">
          <a:xfrm>
            <a:off x="966531" y="7605377"/>
            <a:ext cx="10087351" cy="53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1" tIns="45701" rIns="91411" bIns="45701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9pPr>
          </a:lstStyle>
          <a:p>
            <a:pPr algn="just" eaLnBrk="1" hangingPunct="1"/>
            <a:r>
              <a:rPr lang="en-US" sz="2900" dirty="0" smtClean="0"/>
              <a:t> 	</a:t>
            </a:r>
            <a:endParaRPr lang="en-US" sz="29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830612" y="762528"/>
            <a:ext cx="31185853" cy="2112576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426" tIns="45710" rIns="91426" bIns="45710"/>
          <a:lstStyle>
            <a:lvl1pPr defTabSz="4389438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9pPr>
          </a:lstStyle>
          <a:p>
            <a:pPr algn="ctr" eaLnBrk="1" hangingPunct="1"/>
            <a:r>
              <a:rPr lang="en-US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Voyage of </a:t>
            </a:r>
            <a:r>
              <a:rPr lang="en-US" sz="9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t</a:t>
            </a:r>
            <a:r>
              <a:rPr lang="en-US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he Argonauts (2011-2012) </a:t>
            </a:r>
            <a:endParaRPr 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0613" y="25589347"/>
            <a:ext cx="31185852" cy="12340775"/>
            <a:chOff x="83712" y="25299788"/>
            <a:chExt cx="32708564" cy="12340775"/>
          </a:xfrm>
        </p:grpSpPr>
        <p:sp>
          <p:nvSpPr>
            <p:cNvPr id="5" name="Rectangle 4"/>
            <p:cNvSpPr/>
            <p:nvPr/>
          </p:nvSpPr>
          <p:spPr>
            <a:xfrm>
              <a:off x="83712" y="26702402"/>
              <a:ext cx="7834840" cy="109062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3713" y="25299788"/>
              <a:ext cx="32708563" cy="12340775"/>
              <a:chOff x="83713" y="28987272"/>
              <a:chExt cx="32708563" cy="1281043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4941049" y="28987272"/>
                <a:ext cx="7851227" cy="12778494"/>
                <a:chOff x="83710" y="4201496"/>
                <a:chExt cx="10707521" cy="7481628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83710" y="5053960"/>
                  <a:ext cx="10707520" cy="66291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s</a:t>
                  </a:r>
                  <a:endParaRPr lang="en-US" b="1" dirty="0"/>
                </a:p>
              </p:txBody>
            </p:sp>
            <p:sp>
              <p:nvSpPr>
                <p:cNvPr id="20" name="Rectangle 167"/>
                <p:cNvSpPr>
                  <a:spLocks noChangeArrowheads="1"/>
                </p:cNvSpPr>
                <p:nvPr/>
              </p:nvSpPr>
              <p:spPr bwMode="auto">
                <a:xfrm>
                  <a:off x="83711" y="4201496"/>
                  <a:ext cx="10707520" cy="693292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2000" endA="300" endPos="35000" dir="5400000" sy="-100000" algn="bl" rotWithShape="0"/>
                </a:effectLst>
              </p:spPr>
              <p:txBody>
                <a:bodyPr lIns="91426" tIns="45710" rIns="91426" bIns="45710"/>
                <a:lstStyle/>
                <a:p>
                  <a:pPr algn="ctr" defTabSz="4389438"/>
                  <a:r>
                    <a:rPr lang="en-US" sz="7200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glow rad="139700">
                          <a:schemeClr val="accent3">
                            <a:satMod val="175000"/>
                            <a:alpha val="40000"/>
                          </a:schemeClr>
                        </a:glow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  <a:latin typeface="+mn-lt"/>
                    </a:rPr>
                    <a:t>Fall-2012</a:t>
                  </a:r>
                  <a:endParaRPr lang="en-US" sz="72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+mn-lt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6655658" y="28997300"/>
                <a:ext cx="8001529" cy="12768446"/>
                <a:chOff x="38505" y="4201470"/>
                <a:chExt cx="10937486" cy="7481127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3710" y="5048673"/>
                  <a:ext cx="10892281" cy="6633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8" name="Rectangle 167"/>
                <p:cNvSpPr>
                  <a:spLocks noChangeArrowheads="1"/>
                </p:cNvSpPr>
                <p:nvPr/>
              </p:nvSpPr>
              <p:spPr bwMode="auto">
                <a:xfrm>
                  <a:off x="38505" y="4201470"/>
                  <a:ext cx="10892278" cy="687917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2000" endA="300" endPos="35000" dir="5400000" sy="-100000" algn="bl" rotWithShape="0"/>
                </a:effectLst>
              </p:spPr>
              <p:txBody>
                <a:bodyPr lIns="91426" tIns="45710" rIns="91426" bIns="45710"/>
                <a:lstStyle/>
                <a:p>
                  <a:pPr algn="ctr" defTabSz="4389438"/>
                  <a:r>
                    <a:rPr lang="en-US" sz="7200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glow rad="139700">
                          <a:schemeClr val="accent3">
                            <a:satMod val="175000"/>
                            <a:alpha val="40000"/>
                          </a:schemeClr>
                        </a:glow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  <a:latin typeface="+mn-lt"/>
                    </a:rPr>
                    <a:t>Summer-2012</a:t>
                  </a:r>
                  <a:endParaRPr lang="en-US" sz="72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+mn-lt"/>
                  </a:endParaRPr>
                </a:p>
              </p:txBody>
            </p:sp>
          </p:grpSp>
          <p:sp>
            <p:nvSpPr>
              <p:cNvPr id="9" name="Rectangle 167"/>
              <p:cNvSpPr>
                <a:spLocks noChangeArrowheads="1"/>
              </p:cNvSpPr>
              <p:nvPr/>
            </p:nvSpPr>
            <p:spPr bwMode="auto">
              <a:xfrm>
                <a:off x="83713" y="29031676"/>
                <a:ext cx="7820626" cy="1205189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txBody>
              <a:bodyPr lIns="91426" tIns="45710" rIns="91426" bIns="45710"/>
              <a:lstStyle/>
              <a:p>
                <a:pPr algn="ctr" defTabSz="4389438"/>
                <a:r>
                  <a:rPr lang="en-US" sz="72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+mn-lt"/>
                  </a:rPr>
                  <a:t>Fall-2011</a:t>
                </a:r>
                <a:endParaRPr lang="en-US" sz="7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8355726" y="29024011"/>
                <a:ext cx="7887625" cy="12740540"/>
                <a:chOff x="83710" y="4220655"/>
                <a:chExt cx="10707521" cy="7461553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83710" y="5051848"/>
                  <a:ext cx="10707520" cy="66303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6" name="Rectangle 167"/>
                <p:cNvSpPr>
                  <a:spLocks noChangeArrowheads="1"/>
                </p:cNvSpPr>
                <p:nvPr/>
              </p:nvSpPr>
              <p:spPr bwMode="auto">
                <a:xfrm>
                  <a:off x="83711" y="4220655"/>
                  <a:ext cx="10707520" cy="691144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2000" endA="300" endPos="35000" dir="5400000" sy="-100000" algn="bl" rotWithShape="0"/>
                </a:effectLst>
              </p:spPr>
              <p:txBody>
                <a:bodyPr lIns="91426" tIns="45710" rIns="91426" bIns="45710"/>
                <a:lstStyle/>
                <a:p>
                  <a:pPr algn="ctr" defTabSz="4389438"/>
                  <a:r>
                    <a:rPr lang="en-US" sz="7200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glow rad="139700">
                          <a:schemeClr val="accent3">
                            <a:satMod val="175000"/>
                            <a:alpha val="40000"/>
                          </a:schemeClr>
                        </a:glow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  <a:latin typeface="+mn-lt"/>
                    </a:rPr>
                    <a:t>Spring-2012</a:t>
                  </a:r>
                  <a:endParaRPr lang="en-US" sz="72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+mn-lt"/>
                  </a:endParaRPr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278566" y="29497350"/>
                <a:ext cx="7469515" cy="1230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200" i="1" dirty="0" smtClean="0">
                  <a:latin typeface="+mn-lt"/>
                </a:endParaRPr>
              </a:p>
              <a:p>
                <a:endParaRPr lang="en-US" sz="3200" b="1" i="1" dirty="0" smtClean="0">
                  <a:latin typeface="+mn-lt"/>
                </a:endParaRPr>
              </a:p>
              <a:p>
                <a:r>
                  <a:rPr lang="en-US" sz="3200" b="1" i="1" dirty="0" smtClean="0">
                    <a:latin typeface="+mn-lt"/>
                  </a:rPr>
                  <a:t>Initial </a:t>
                </a:r>
                <a:r>
                  <a:rPr lang="en-US" sz="3200" b="1" i="1" dirty="0">
                    <a:latin typeface="+mn-lt"/>
                  </a:rPr>
                  <a:t>team formation, Project strategy formulation, Process establishment, Domain and problem understanding, Unstructured requirements </a:t>
                </a:r>
                <a:r>
                  <a:rPr lang="en-US" sz="3200" b="1" i="1" dirty="0" smtClean="0">
                    <a:latin typeface="+mn-lt"/>
                  </a:rPr>
                  <a:t>gathering</a:t>
                </a:r>
              </a:p>
              <a:p>
                <a:r>
                  <a:rPr lang="en-US" sz="3200" b="1" dirty="0" smtClean="0">
                    <a:latin typeface="+mn-lt"/>
                  </a:rPr>
                  <a:t>Key recommendations:</a:t>
                </a:r>
              </a:p>
              <a:p>
                <a:pPr marL="4234530" lvl="8" indent="-457200">
                  <a:buFont typeface="Arial" pitchFamily="34" charset="0"/>
                  <a:buChar char="•"/>
                </a:pPr>
                <a:r>
                  <a:rPr lang="en-US" sz="3000" dirty="0" smtClean="0">
                    <a:latin typeface="+mn-lt"/>
                  </a:rPr>
                  <a:t>Establish concrete decision </a:t>
                </a:r>
                <a:r>
                  <a:rPr lang="en-US" sz="3000" dirty="0">
                    <a:latin typeface="+mn-lt"/>
                  </a:rPr>
                  <a:t>making </a:t>
                </a:r>
                <a:r>
                  <a:rPr lang="en-US" sz="3000" dirty="0" smtClean="0">
                    <a:latin typeface="+mn-lt"/>
                  </a:rPr>
                  <a:t>process </a:t>
                </a:r>
              </a:p>
              <a:p>
                <a:endParaRPr lang="en-US" sz="3000" dirty="0">
                  <a:latin typeface="+mn-lt"/>
                </a:endParaRPr>
              </a:p>
              <a:p>
                <a:r>
                  <a:rPr lang="en-US" sz="3000" dirty="0" smtClean="0">
                    <a:latin typeface="+mn-lt"/>
                  </a:rPr>
                  <a:t> </a:t>
                </a:r>
              </a:p>
              <a:p>
                <a:pPr marL="2742763" lvl="6"/>
                <a:endParaRPr lang="en-US" sz="3000" dirty="0" smtClean="0">
                  <a:latin typeface="+mn-lt"/>
                </a:endParaRPr>
              </a:p>
              <a:p>
                <a:pPr marL="4144293" lvl="8" indent="-457200">
                  <a:buFont typeface="Arial" pitchFamily="34" charset="0"/>
                  <a:buChar char="•"/>
                </a:pPr>
                <a:r>
                  <a:rPr lang="en-US" sz="3000" dirty="0" smtClean="0">
                    <a:latin typeface="+mn-lt"/>
                  </a:rPr>
                  <a:t>Iteratively explore the problem space</a:t>
                </a:r>
              </a:p>
              <a:p>
                <a:pPr marL="1311298" lvl="2" indent="-457200">
                  <a:buFont typeface="Arial" pitchFamily="34" charset="0"/>
                  <a:buChar char="•"/>
                </a:pPr>
                <a:endParaRPr lang="en-US" sz="3000" dirty="0">
                  <a:latin typeface="+mn-lt"/>
                </a:endParaRPr>
              </a:p>
              <a:p>
                <a:pPr marL="4144293" lvl="8" indent="-457200">
                  <a:buFont typeface="Arial" pitchFamily="34" charset="0"/>
                  <a:buChar char="•"/>
                </a:pPr>
                <a:endParaRPr lang="en-US" sz="3000" dirty="0" smtClean="0">
                  <a:latin typeface="+mn-lt"/>
                </a:endParaRPr>
              </a:p>
              <a:p>
                <a:pPr marL="4144293" lvl="8" indent="-457200">
                  <a:buFont typeface="Arial" pitchFamily="34" charset="0"/>
                  <a:buChar char="•"/>
                </a:pPr>
                <a:endParaRPr lang="en-US" sz="3000" dirty="0">
                  <a:latin typeface="+mn-lt"/>
                </a:endParaRPr>
              </a:p>
              <a:p>
                <a:pPr marL="4144293" lvl="8" indent="-457200">
                  <a:buFont typeface="Arial" pitchFamily="34" charset="0"/>
                  <a:buChar char="•"/>
                </a:pPr>
                <a:r>
                  <a:rPr lang="en-US" sz="3000" dirty="0" smtClean="0">
                    <a:latin typeface="+mn-lt"/>
                  </a:rPr>
                  <a:t>Operationalize project strategy using courses of action and accountable roles</a:t>
                </a:r>
                <a:endParaRPr lang="en-US" sz="3000" b="1" dirty="0">
                  <a:latin typeface="+mn-l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544912" y="29488127"/>
                <a:ext cx="7469515" cy="8562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200" i="1" dirty="0" smtClean="0">
                  <a:latin typeface="+mn-lt"/>
                </a:endParaRPr>
              </a:p>
              <a:p>
                <a:endParaRPr lang="en-US" sz="3200" b="1" i="1" dirty="0" smtClean="0">
                  <a:latin typeface="+mn-lt"/>
                </a:endParaRPr>
              </a:p>
              <a:p>
                <a:r>
                  <a:rPr lang="en-US" sz="3200" b="1" i="1" dirty="0" smtClean="0">
                    <a:latin typeface="+mn-lt"/>
                  </a:rPr>
                  <a:t>Team </a:t>
                </a:r>
                <a:r>
                  <a:rPr lang="en-US" sz="3200" b="1" i="1" dirty="0">
                    <a:latin typeface="+mn-lt"/>
                  </a:rPr>
                  <a:t>re-formation, Structured and iterative requirements gathering, Project scoping, Architecture </a:t>
                </a:r>
                <a:r>
                  <a:rPr lang="en-US" sz="3200" b="1" i="1" dirty="0" smtClean="0">
                    <a:latin typeface="+mn-lt"/>
                  </a:rPr>
                  <a:t>designing</a:t>
                </a:r>
              </a:p>
              <a:p>
                <a:endParaRPr lang="en-US" sz="3200" b="1" dirty="0" smtClean="0">
                  <a:latin typeface="+mn-lt"/>
                </a:endParaRPr>
              </a:p>
              <a:p>
                <a:r>
                  <a:rPr lang="en-US" sz="3200" b="1" dirty="0" smtClean="0">
                    <a:latin typeface="+mn-lt"/>
                  </a:rPr>
                  <a:t>Key recommendations: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000" dirty="0" smtClean="0">
                    <a:latin typeface="+mn-lt"/>
                  </a:rPr>
                  <a:t>Use a </a:t>
                </a:r>
                <a:r>
                  <a:rPr lang="en-US" sz="3000" dirty="0">
                    <a:latin typeface="+mn-lt"/>
                  </a:rPr>
                  <a:t>risk-driven approach to </a:t>
                </a:r>
                <a:r>
                  <a:rPr lang="en-US" sz="3000" dirty="0" smtClean="0">
                    <a:latin typeface="+mn-lt"/>
                  </a:rPr>
                  <a:t>measure where the project is in the </a:t>
                </a:r>
                <a:r>
                  <a:rPr lang="en-US" sz="3000" dirty="0">
                    <a:latin typeface="+mn-lt"/>
                  </a:rPr>
                  <a:t>period of uncertainty. 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endParaRPr lang="en-US" sz="3000" dirty="0">
                  <a:latin typeface="+mn-lt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000" dirty="0" smtClean="0">
                    <a:latin typeface="+mn-lt"/>
                  </a:rPr>
                  <a:t>Risk should </a:t>
                </a:r>
                <a:r>
                  <a:rPr lang="en-US" sz="3000" dirty="0">
                    <a:latin typeface="+mn-lt"/>
                  </a:rPr>
                  <a:t>answer key questions like “to what extent” for the non-trivial task of architecture designing.</a:t>
                </a:r>
              </a:p>
              <a:p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dirty="0"/>
                  <a:t/>
                </a:r>
                <a:br>
                  <a:rPr lang="en-US" sz="3200" dirty="0"/>
                </a:br>
                <a:endParaRPr lang="en-US" sz="3200" b="1" dirty="0">
                  <a:latin typeface="+mn-lt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856966" y="30561547"/>
                <a:ext cx="7469515" cy="9872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i="1" dirty="0" smtClean="0">
                    <a:latin typeface="+mn-lt"/>
                  </a:rPr>
                  <a:t>Team </a:t>
                </a:r>
                <a:r>
                  <a:rPr lang="en-US" sz="3200" b="1" i="1" dirty="0">
                    <a:latin typeface="+mn-lt"/>
                  </a:rPr>
                  <a:t>re-formation, Architecture prototyping, Architecture </a:t>
                </a:r>
                <a:r>
                  <a:rPr lang="en-US" sz="3200" b="1" i="1" dirty="0" smtClean="0">
                    <a:latin typeface="+mn-lt"/>
                  </a:rPr>
                  <a:t>evaluation</a:t>
                </a:r>
              </a:p>
              <a:p>
                <a:endParaRPr lang="en-US" sz="3200" b="1" dirty="0" smtClean="0">
                  <a:latin typeface="+mn-lt"/>
                </a:endParaRPr>
              </a:p>
              <a:p>
                <a:endParaRPr lang="en-US" sz="3200" b="1" dirty="0" smtClean="0">
                  <a:latin typeface="+mn-lt"/>
                </a:endParaRPr>
              </a:p>
              <a:p>
                <a:r>
                  <a:rPr lang="en-US" sz="3200" b="1" dirty="0" smtClean="0">
                    <a:latin typeface="+mn-lt"/>
                  </a:rPr>
                  <a:t>Key recommendations: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000" dirty="0" smtClean="0">
                    <a:latin typeface="+mn-lt"/>
                  </a:rPr>
                  <a:t>Base data </a:t>
                </a:r>
                <a:r>
                  <a:rPr lang="en-US" sz="3000" dirty="0">
                    <a:latin typeface="+mn-lt"/>
                  </a:rPr>
                  <a:t>collection </a:t>
                </a:r>
                <a:r>
                  <a:rPr lang="en-US" sz="3000" dirty="0" smtClean="0">
                    <a:latin typeface="+mn-lt"/>
                  </a:rPr>
                  <a:t>on concrete goals. It will </a:t>
                </a:r>
                <a:r>
                  <a:rPr lang="en-US" sz="3000" dirty="0">
                    <a:latin typeface="+mn-lt"/>
                  </a:rPr>
                  <a:t> </a:t>
                </a:r>
                <a:r>
                  <a:rPr lang="en-US" sz="3000" dirty="0" smtClean="0">
                    <a:latin typeface="+mn-lt"/>
                  </a:rPr>
                  <a:t>serve </a:t>
                </a:r>
                <a:r>
                  <a:rPr lang="en-US" sz="3000" dirty="0">
                    <a:latin typeface="+mn-lt"/>
                  </a:rPr>
                  <a:t>its purpose only if </a:t>
                </a:r>
                <a:r>
                  <a:rPr lang="en-US" sz="3000" dirty="0" smtClean="0">
                    <a:latin typeface="+mn-lt"/>
                  </a:rPr>
                  <a:t> data is used for decision-making.</a:t>
                </a:r>
                <a:endParaRPr lang="en-US" sz="3000" dirty="0">
                  <a:latin typeface="+mn-lt"/>
                </a:endParaRPr>
              </a:p>
              <a:p>
                <a:pPr marL="3657086" lvl="7" indent="-457200">
                  <a:buFont typeface="Arial" pitchFamily="34" charset="0"/>
                  <a:buChar char="•"/>
                </a:pPr>
                <a:endParaRPr lang="en-US" sz="3200" dirty="0" smtClean="0">
                  <a:latin typeface="+mn-lt"/>
                </a:endParaRPr>
              </a:p>
              <a:p>
                <a:pPr marL="3642046" lvl="7" indent="-457200">
                  <a:buFont typeface="Arial" pitchFamily="34" charset="0"/>
                  <a:buChar char="•"/>
                </a:pPr>
                <a:endParaRPr lang="en-US" sz="3000" dirty="0" smtClean="0">
                  <a:latin typeface="+mn-lt"/>
                </a:endParaRPr>
              </a:p>
              <a:p>
                <a:pPr marL="3642046" lvl="7" indent="-457200">
                  <a:buFont typeface="Arial" pitchFamily="34" charset="0"/>
                  <a:buChar char="•"/>
                </a:pPr>
                <a:endParaRPr lang="en-US" sz="3000" dirty="0">
                  <a:latin typeface="+mn-lt"/>
                </a:endParaRPr>
              </a:p>
              <a:p>
                <a:pPr marL="3642046" lvl="7" indent="-457200">
                  <a:buFont typeface="Arial" pitchFamily="34" charset="0"/>
                  <a:buChar char="•"/>
                </a:pPr>
                <a:endParaRPr lang="en-US" sz="3000" dirty="0" smtClean="0">
                  <a:latin typeface="+mn-lt"/>
                </a:endParaRPr>
              </a:p>
              <a:p>
                <a:pPr marL="3642046" lvl="7" indent="-457200">
                  <a:buFont typeface="Arial" pitchFamily="34" charset="0"/>
                  <a:buChar char="•"/>
                </a:pPr>
                <a:endParaRPr lang="en-US" sz="3000" dirty="0">
                  <a:latin typeface="+mn-lt"/>
                </a:endParaRPr>
              </a:p>
              <a:p>
                <a:pPr marL="3642046" lvl="7" indent="-457200">
                  <a:buFont typeface="Arial" pitchFamily="34" charset="0"/>
                  <a:buChar char="•"/>
                </a:pPr>
                <a:endParaRPr lang="en-US" sz="3000" dirty="0" smtClean="0">
                  <a:latin typeface="+mn-lt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000" dirty="0" smtClean="0">
                    <a:latin typeface="+mn-lt"/>
                  </a:rPr>
                  <a:t>Follow the studio process proposal framework to think before you act.</a:t>
                </a:r>
                <a:endParaRPr lang="en-US" sz="3000" dirty="0">
                  <a:latin typeface="+mn-lt"/>
                </a:endParaRPr>
              </a:p>
              <a:p>
                <a:pPr marL="4114214" lvl="8" indent="-457200">
                  <a:buFont typeface="Arial" pitchFamily="34" charset="0"/>
                  <a:buChar char="•"/>
                </a:pPr>
                <a:endParaRPr lang="en-US" sz="3000" dirty="0" smtClean="0">
                  <a:latin typeface="+mn-lt"/>
                </a:endParaRPr>
              </a:p>
              <a:p>
                <a:r>
                  <a:rPr lang="en-US" sz="3000" dirty="0"/>
                  <a:t/>
                </a:r>
                <a:br>
                  <a:rPr lang="en-US" sz="3000" dirty="0"/>
                </a:br>
                <a:r>
                  <a:rPr lang="en-US" sz="3000" dirty="0"/>
                  <a:t/>
                </a:r>
                <a:br>
                  <a:rPr lang="en-US" sz="3000" dirty="0"/>
                </a:br>
                <a:endParaRPr lang="en-US" sz="3000" b="1" dirty="0">
                  <a:latin typeface="+mn-lt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5144364" y="30556291"/>
                <a:ext cx="7469515" cy="5079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i="1" dirty="0" smtClean="0">
                    <a:latin typeface="+mn-lt"/>
                  </a:rPr>
                  <a:t>Team </a:t>
                </a:r>
                <a:r>
                  <a:rPr lang="en-US" sz="3200" b="1" i="1" dirty="0">
                    <a:latin typeface="+mn-lt"/>
                  </a:rPr>
                  <a:t>re-formation, Architecture evaluation, Architecture analysis</a:t>
                </a:r>
                <a:endParaRPr lang="en-US" sz="3200" b="1" dirty="0">
                  <a:latin typeface="+mn-lt"/>
                </a:endParaRPr>
              </a:p>
              <a:p>
                <a:r>
                  <a:rPr lang="en-US" sz="3200" dirty="0"/>
                  <a:t/>
                </a:r>
                <a:br>
                  <a:rPr lang="en-US" sz="3200" dirty="0"/>
                </a:br>
                <a:endParaRPr lang="en-US" sz="3200" i="1" dirty="0" smtClean="0">
                  <a:latin typeface="+mn-lt"/>
                </a:endParaRPr>
              </a:p>
              <a:p>
                <a:r>
                  <a:rPr lang="en-US" sz="3200" b="1" dirty="0" smtClean="0">
                    <a:latin typeface="+mn-lt"/>
                  </a:rPr>
                  <a:t>Key recommendations: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000" dirty="0" smtClean="0">
                    <a:latin typeface="+mn-lt"/>
                  </a:rPr>
                  <a:t>Continue planning, and re-planning by taking corrective actions until the end of the project. Planning cannot be completed until the project is completed</a:t>
                </a:r>
                <a:r>
                  <a:rPr lang="en-US" sz="3000" dirty="0">
                    <a:latin typeface="+mn-lt"/>
                  </a:rPr>
                  <a:t>.</a:t>
                </a:r>
                <a:br>
                  <a:rPr lang="en-US" sz="3000" dirty="0">
                    <a:latin typeface="+mn-lt"/>
                  </a:rPr>
                </a:br>
                <a:endParaRPr lang="en-US" sz="3000" b="1" dirty="0">
                  <a:latin typeface="+mn-lt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844428" y="37987739"/>
            <a:ext cx="7487967" cy="9976744"/>
            <a:chOff x="201291" y="37887366"/>
            <a:chExt cx="7717261" cy="9976744"/>
          </a:xfrm>
        </p:grpSpPr>
        <p:grpSp>
          <p:nvGrpSpPr>
            <p:cNvPr id="22" name="Group 21"/>
            <p:cNvGrpSpPr/>
            <p:nvPr/>
          </p:nvGrpSpPr>
          <p:grpSpPr>
            <a:xfrm>
              <a:off x="201291" y="37887366"/>
              <a:ext cx="7717261" cy="9976744"/>
              <a:chOff x="201291" y="37887366"/>
              <a:chExt cx="7717261" cy="997674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5504" y="39137920"/>
                <a:ext cx="7703048" cy="87261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" name="Rectangle 167"/>
              <p:cNvSpPr>
                <a:spLocks noChangeArrowheads="1"/>
              </p:cNvSpPr>
              <p:nvPr/>
            </p:nvSpPr>
            <p:spPr bwMode="auto">
              <a:xfrm>
                <a:off x="201291" y="37887366"/>
                <a:ext cx="7703048" cy="1116523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txBody>
              <a:bodyPr lIns="91426" tIns="45710" rIns="91426" bIns="45710"/>
              <a:lstStyle/>
              <a:p>
                <a:pPr algn="ctr" defTabSz="4389438"/>
                <a:r>
                  <a:rPr lang="en-US" sz="72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+mn-lt"/>
                  </a:rPr>
                  <a:t>ACDM - Overview</a:t>
                </a:r>
                <a:endParaRPr lang="en-US" sz="7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319255" y="39296577"/>
              <a:ext cx="7365764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itchFamily="34" charset="0"/>
                <a:buChar char="•"/>
              </a:pPr>
              <a:r>
                <a:rPr lang="en-US" sz="3000" dirty="0" smtClean="0">
                  <a:latin typeface="+mn-lt"/>
                </a:rPr>
                <a:t>Architecture Centric Design Method (ACDM) </a:t>
              </a:r>
              <a:r>
                <a:rPr lang="en-US" sz="3000" dirty="0">
                  <a:latin typeface="+mn-lt"/>
                </a:rPr>
                <a:t>was the design process followed by the team to come up with the software architecture. </a:t>
              </a:r>
              <a:endParaRPr lang="en-US" sz="3000" dirty="0" smtClean="0">
                <a:latin typeface="+mn-lt"/>
              </a:endParaRPr>
            </a:p>
            <a:p>
              <a:pPr marL="457200" indent="-457200">
                <a:buFont typeface="Arial" pitchFamily="34" charset="0"/>
                <a:buChar char="•"/>
              </a:pPr>
              <a:r>
                <a:rPr lang="en-US" sz="3000" dirty="0" smtClean="0">
                  <a:latin typeface="+mn-lt"/>
                </a:rPr>
                <a:t>ACDM </a:t>
              </a:r>
              <a:r>
                <a:rPr lang="en-US" sz="3000" dirty="0">
                  <a:latin typeface="+mn-lt"/>
                </a:rPr>
                <a:t>served as a strategic tool for coming up with a design and evaluating </a:t>
              </a:r>
              <a:r>
                <a:rPr lang="en-US" sz="3000" dirty="0" smtClean="0">
                  <a:latin typeface="+mn-lt"/>
                </a:rPr>
                <a:t>it. </a:t>
              </a:r>
              <a:endParaRPr lang="en-US" sz="3000" dirty="0">
                <a:latin typeface="+mn-lt"/>
              </a:endParaRPr>
            </a:p>
            <a:p>
              <a:r>
                <a:rPr lang="en-US" sz="3200" dirty="0"/>
                <a:t/>
              </a:r>
              <a:br>
                <a:rPr lang="en-US" sz="3200" dirty="0"/>
              </a:br>
              <a:endParaRPr lang="en-US" sz="3200" dirty="0">
                <a:latin typeface="+mn-lt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8716689" y="39238293"/>
            <a:ext cx="23299775" cy="872619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9588730" y="39387600"/>
            <a:ext cx="992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+mn-lt"/>
              </a:rPr>
              <a:t>Architecture Drivers Elicitation Workshop</a:t>
            </a:r>
            <a:endParaRPr lang="en-US" sz="3200" b="1" dirty="0">
              <a:latin typeface="+mn-lt"/>
            </a:endParaRPr>
          </a:p>
        </p:txBody>
      </p:sp>
      <p:sp>
        <p:nvSpPr>
          <p:cNvPr id="28" name="Rectangle 167"/>
          <p:cNvSpPr>
            <a:spLocks noChangeArrowheads="1"/>
          </p:cNvSpPr>
          <p:nvPr/>
        </p:nvSpPr>
        <p:spPr bwMode="auto">
          <a:xfrm>
            <a:off x="8770433" y="42803515"/>
            <a:ext cx="773002" cy="66583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426" tIns="45710" rIns="91426" bIns="45710"/>
          <a:lstStyle/>
          <a:p>
            <a:pPr algn="ctr" defTabSz="4389438"/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26802" y="42835047"/>
            <a:ext cx="992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+mn-lt"/>
              </a:rPr>
              <a:t>Create/Refine the Architecture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9826280" y="39293451"/>
            <a:ext cx="93336" cy="867103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Rectangle 167"/>
          <p:cNvSpPr>
            <a:spLocks noChangeArrowheads="1"/>
          </p:cNvSpPr>
          <p:nvPr/>
        </p:nvSpPr>
        <p:spPr bwMode="auto">
          <a:xfrm>
            <a:off x="8716689" y="38014787"/>
            <a:ext cx="23299776" cy="108947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426" tIns="45710" rIns="91426" bIns="45710"/>
          <a:lstStyle/>
          <a:p>
            <a:pPr algn="ctr" defTabSz="4389438"/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ACDM - Stages</a:t>
            </a:r>
            <a:endParaRPr 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36" name="Rectangle 167"/>
          <p:cNvSpPr>
            <a:spLocks noChangeArrowheads="1"/>
          </p:cNvSpPr>
          <p:nvPr/>
        </p:nvSpPr>
        <p:spPr bwMode="auto">
          <a:xfrm>
            <a:off x="8767121" y="39279136"/>
            <a:ext cx="776256" cy="66583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426" tIns="45710" rIns="91426" bIns="45710"/>
          <a:lstStyle/>
          <a:p>
            <a:pPr algn="ctr" defTabSz="4389438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A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37" name="Rectangle 167"/>
          <p:cNvSpPr>
            <a:spLocks noChangeArrowheads="1"/>
          </p:cNvSpPr>
          <p:nvPr/>
        </p:nvSpPr>
        <p:spPr bwMode="auto">
          <a:xfrm>
            <a:off x="19942061" y="39310667"/>
            <a:ext cx="776256" cy="66583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426" tIns="45710" rIns="91426" bIns="45710"/>
          <a:lstStyle/>
          <a:p>
            <a:pPr algn="ctr" defTabSz="4389438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C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56756" y="39356512"/>
            <a:ext cx="9970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+mn-lt"/>
              </a:rPr>
              <a:t>Evaluate the Architecture </a:t>
            </a:r>
            <a:r>
              <a:rPr lang="en-US" sz="3200" b="1" i="1" dirty="0" smtClean="0">
                <a:latin typeface="+mn-lt"/>
              </a:rPr>
              <a:t>Design</a:t>
            </a:r>
            <a:endParaRPr lang="en-US" sz="3200" b="1" i="1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65937" y="40012011"/>
            <a:ext cx="1027853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000" dirty="0">
                <a:latin typeface="+mn-lt"/>
              </a:rPr>
              <a:t>Do not spend too much time analyzing </a:t>
            </a:r>
            <a:r>
              <a:rPr lang="en-US" sz="3000" i="1" dirty="0">
                <a:latin typeface="+mn-lt"/>
              </a:rPr>
              <a:t>only </a:t>
            </a:r>
            <a:r>
              <a:rPr lang="en-US" sz="3000" dirty="0">
                <a:latin typeface="+mn-lt"/>
              </a:rPr>
              <a:t>the requirements. This leads to a waterfall-like approach to software </a:t>
            </a:r>
            <a:r>
              <a:rPr lang="en-US" sz="3000" dirty="0" smtClean="0">
                <a:latin typeface="+mn-lt"/>
              </a:rPr>
              <a:t>development.</a:t>
            </a:r>
            <a:endParaRPr lang="en-US" sz="3000" dirty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>
                <a:latin typeface="+mn-lt"/>
              </a:rPr>
              <a:t>Do make a conscious decision of getting out of the waterfall-like cycle, even though there are </a:t>
            </a:r>
            <a:r>
              <a:rPr lang="en-US" sz="3000" dirty="0" smtClean="0">
                <a:latin typeface="+mn-lt"/>
              </a:rPr>
              <a:t>uncertainties.</a:t>
            </a:r>
            <a:endParaRPr lang="en-US" sz="3000" dirty="0">
              <a:latin typeface="+mn-lt"/>
            </a:endParaRPr>
          </a:p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76683" y="43505295"/>
            <a:ext cx="112198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000" dirty="0">
                <a:latin typeface="+mn-lt"/>
              </a:rPr>
              <a:t>Do communicate design concepts </a:t>
            </a:r>
            <a:r>
              <a:rPr lang="en-US" sz="3000" dirty="0" smtClean="0">
                <a:latin typeface="+mn-lt"/>
              </a:rPr>
              <a:t>with team </a:t>
            </a:r>
            <a:r>
              <a:rPr lang="en-US" sz="3000" dirty="0">
                <a:latin typeface="+mn-lt"/>
              </a:rPr>
              <a:t>members through </a:t>
            </a:r>
            <a:r>
              <a:rPr lang="en-US" sz="3000" dirty="0" smtClean="0">
                <a:latin typeface="+mn-lt"/>
              </a:rPr>
              <a:t>design reviews. </a:t>
            </a:r>
            <a:r>
              <a:rPr lang="en-US" sz="3000" dirty="0">
                <a:latin typeface="+mn-lt"/>
              </a:rPr>
              <a:t>Otherwise, conceptual integrity of the design may be lost, leading to incomplete and incorrect solutions</a:t>
            </a:r>
            <a:r>
              <a:rPr lang="en-US" sz="3000" dirty="0" smtClean="0">
                <a:latin typeface="+mn-lt"/>
              </a:rPr>
              <a:t>.</a:t>
            </a:r>
            <a:endParaRPr lang="en-US" sz="3000" dirty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>
                <a:latin typeface="+mn-lt"/>
              </a:rPr>
              <a:t>Do ensure that project planning activities are driven by the iterative </a:t>
            </a:r>
            <a:r>
              <a:rPr lang="en-US" sz="3000" dirty="0" smtClean="0">
                <a:latin typeface="+mn-lt"/>
              </a:rPr>
              <a:t>design model.</a:t>
            </a:r>
            <a:endParaRPr lang="en-US" sz="3000" dirty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>
                <a:latin typeface="+mn-lt"/>
              </a:rPr>
              <a:t>Do not expect ACDM to teach you how to </a:t>
            </a:r>
            <a:r>
              <a:rPr lang="en-US" sz="3000" dirty="0" smtClean="0">
                <a:latin typeface="+mn-lt"/>
              </a:rPr>
              <a:t>design; do </a:t>
            </a:r>
            <a:r>
              <a:rPr lang="en-US" sz="3000" dirty="0">
                <a:latin typeface="+mn-lt"/>
              </a:rPr>
              <a:t>expect ACDM to force you to think about the problem space and business context that constrain the </a:t>
            </a:r>
            <a:r>
              <a:rPr lang="en-US" sz="3000" dirty="0" smtClean="0">
                <a:latin typeface="+mn-lt"/>
              </a:rPr>
              <a:t>solution.</a:t>
            </a:r>
            <a:endParaRPr lang="en-US" sz="3000" dirty="0">
              <a:latin typeface="+mn-lt"/>
            </a:endParaRPr>
          </a:p>
          <a:p>
            <a:r>
              <a:rPr lang="en-US" sz="3000" dirty="0"/>
              <a:t/>
            </a:r>
            <a:br>
              <a:rPr lang="en-US" sz="3000" dirty="0"/>
            </a:br>
            <a:endParaRPr lang="en-US" sz="300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002394" y="40073013"/>
            <a:ext cx="1201407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>
                <a:latin typeface="+mn-lt"/>
              </a:rPr>
              <a:t>Do </a:t>
            </a:r>
            <a:r>
              <a:rPr lang="en-US" sz="3000" dirty="0">
                <a:latin typeface="+mn-lt"/>
              </a:rPr>
              <a:t>have the minimum design in place, along with sufficient prose for it to be effectively </a:t>
            </a:r>
            <a:r>
              <a:rPr lang="en-US" sz="3000" dirty="0" smtClean="0">
                <a:latin typeface="+mn-lt"/>
              </a:rPr>
              <a:t>evaluated.</a:t>
            </a:r>
            <a:endParaRPr lang="en-US" sz="3000" dirty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>
                <a:latin typeface="+mn-lt"/>
              </a:rPr>
              <a:t>Do </a:t>
            </a:r>
            <a:r>
              <a:rPr lang="en-US" sz="3000" dirty="0">
                <a:latin typeface="+mn-lt"/>
              </a:rPr>
              <a:t>have experienced engineers and architects evaluate the designs. Experienced architects can help novice designers communicate their design ideas effectively</a:t>
            </a:r>
            <a:r>
              <a:rPr lang="en-US" sz="3000" dirty="0" smtClean="0">
                <a:latin typeface="+mn-lt"/>
              </a:rPr>
              <a:t>.</a:t>
            </a:r>
            <a:endParaRPr lang="en-US" sz="3000" dirty="0">
              <a:latin typeface="+mn-lt"/>
            </a:endParaRPr>
          </a:p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latin typeface="+mn-lt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19934107" y="42371382"/>
            <a:ext cx="12113882" cy="6711871"/>
            <a:chOff x="19934107" y="43472759"/>
            <a:chExt cx="12113882" cy="4954169"/>
          </a:xfrm>
        </p:grpSpPr>
        <p:grpSp>
          <p:nvGrpSpPr>
            <p:cNvPr id="30" name="Group 29"/>
            <p:cNvGrpSpPr/>
            <p:nvPr/>
          </p:nvGrpSpPr>
          <p:grpSpPr>
            <a:xfrm>
              <a:off x="19934107" y="43472759"/>
              <a:ext cx="10752561" cy="665834"/>
              <a:chOff x="20164803" y="43561572"/>
              <a:chExt cx="11349926" cy="665834"/>
            </a:xfrm>
          </p:grpSpPr>
          <p:sp>
            <p:nvSpPr>
              <p:cNvPr id="31" name="Rectangle 167"/>
              <p:cNvSpPr>
                <a:spLocks noChangeArrowheads="1"/>
              </p:cNvSpPr>
              <p:nvPr/>
            </p:nvSpPr>
            <p:spPr bwMode="auto">
              <a:xfrm>
                <a:off x="20164803" y="43561572"/>
                <a:ext cx="815947" cy="665834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txBody>
              <a:bodyPr lIns="91426" tIns="45710" rIns="91426" bIns="45710"/>
              <a:lstStyle/>
              <a:p>
                <a:pPr algn="ctr" defTabSz="4389438"/>
                <a:r>
                  <a:rPr lang="en-US" sz="32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+mn-lt"/>
                  </a:rPr>
                  <a:t>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034520" y="43561572"/>
                <a:ext cx="104802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i="1" dirty="0" smtClean="0">
                    <a:latin typeface="+mn-lt"/>
                  </a:rPr>
                  <a:t>Experimentation</a:t>
                </a:r>
                <a:endParaRPr lang="en-US" sz="3200" b="1" i="1" dirty="0">
                  <a:latin typeface="+mn-lt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8787662" y="43542641"/>
              <a:ext cx="3260327" cy="4884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itchFamily="34" charset="0"/>
                <a:buChar char="•"/>
              </a:pPr>
              <a:r>
                <a:rPr lang="en-US" sz="3000" dirty="0" smtClean="0">
                  <a:latin typeface="+mn-lt"/>
                </a:rPr>
                <a:t>Conduct experiments that are appropriate to the question: breadth-first or depth-first</a:t>
              </a:r>
            </a:p>
            <a:p>
              <a:pPr marL="457200" indent="-457200">
                <a:buFont typeface="Arial" pitchFamily="34" charset="0"/>
                <a:buChar char="•"/>
              </a:pPr>
              <a:r>
                <a:rPr lang="en-US" sz="3000" dirty="0" smtClean="0">
                  <a:latin typeface="+mn-lt"/>
                </a:rPr>
                <a:t>Clearly define the objective, scope, and deliverables of an experiment. </a:t>
              </a:r>
              <a:endParaRPr lang="en-US" sz="3000" dirty="0">
                <a:latin typeface="+mn-lt"/>
              </a:endParaRPr>
            </a:p>
            <a:p>
              <a:r>
                <a:rPr lang="en-US" sz="3200" dirty="0"/>
                <a:t/>
              </a:r>
              <a:br>
                <a:rPr lang="en-US" sz="3200" dirty="0"/>
              </a:br>
              <a:endParaRPr lang="en-US" sz="3200" dirty="0">
                <a:latin typeface="+mn-lt"/>
              </a:endParaRPr>
            </a:p>
          </p:txBody>
        </p:sp>
      </p:grpSp>
      <p:sp>
        <p:nvSpPr>
          <p:cNvPr id="43" name="Rectangle 167"/>
          <p:cNvSpPr>
            <a:spLocks noChangeArrowheads="1"/>
          </p:cNvSpPr>
          <p:nvPr/>
        </p:nvSpPr>
        <p:spPr bwMode="auto">
          <a:xfrm>
            <a:off x="858219" y="48248262"/>
            <a:ext cx="5740372" cy="2333296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426" tIns="45710" rIns="91426" bIns="45710"/>
          <a:lstStyle/>
          <a:p>
            <a:pPr algn="ctr" defTabSz="4389438"/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Overall Takeaways</a:t>
            </a:r>
            <a:endParaRPr 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94605" y="48248262"/>
            <a:ext cx="25121860" cy="23332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TextBox 44"/>
          <p:cNvSpPr txBox="1"/>
          <p:nvPr/>
        </p:nvSpPr>
        <p:spPr>
          <a:xfrm>
            <a:off x="7019372" y="48631540"/>
            <a:ext cx="2477375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>
                <a:latin typeface="+mn-lt"/>
              </a:rPr>
              <a:t>Formulate Specific, Measurable, Achievable, Realistic, Time-bound objectives</a:t>
            </a:r>
            <a:r>
              <a:rPr lang="en-US" sz="3000" dirty="0">
                <a:latin typeface="+mn-lt"/>
              </a:rPr>
              <a:t>, and establish concrete entry and exit criteria for any kind of task/activity.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>
                <a:latin typeface="+mn-lt"/>
              </a:rPr>
              <a:t>Ensure that there are measurements and metrics in place to identify the usefulness and effectiveness of </a:t>
            </a:r>
            <a:r>
              <a:rPr lang="en-US" sz="3000" dirty="0" smtClean="0">
                <a:latin typeface="+mn-lt"/>
              </a:rPr>
              <a:t>processes</a:t>
            </a:r>
            <a:r>
              <a:rPr lang="en-US" sz="3000" dirty="0">
                <a:latin typeface="+mn-lt"/>
              </a:rPr>
              <a:t>.</a:t>
            </a:r>
            <a:endParaRPr lang="en-US" sz="3000" dirty="0" smtClean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>
                <a:latin typeface="+mn-lt"/>
              </a:rPr>
              <a:t>Recognize strengths of your customer, and leverage those in relevant project activities.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000" dirty="0">
              <a:latin typeface="+mn-lt"/>
            </a:endParaRPr>
          </a:p>
          <a:p>
            <a:endParaRPr lang="en-US" sz="3000" dirty="0">
              <a:latin typeface="+mn-lt"/>
            </a:endParaRPr>
          </a:p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latin typeface="+mn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1779109" y="4680296"/>
            <a:ext cx="10237356" cy="66451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167"/>
          <p:cNvSpPr>
            <a:spLocks noChangeArrowheads="1"/>
          </p:cNvSpPr>
          <p:nvPr/>
        </p:nvSpPr>
        <p:spPr bwMode="auto">
          <a:xfrm>
            <a:off x="21779110" y="3078572"/>
            <a:ext cx="10237355" cy="144619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426" tIns="45710" rIns="91426" bIns="45710"/>
          <a:lstStyle/>
          <a:p>
            <a:pPr algn="ctr" defTabSz="4389438"/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Mentors</a:t>
            </a:r>
            <a:endParaRPr 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1819547" y="6411586"/>
            <a:ext cx="10144914" cy="3816525"/>
            <a:chOff x="1694200" y="2209799"/>
            <a:chExt cx="5253396" cy="2175353"/>
          </a:xfrm>
        </p:grpSpPr>
        <p:grpSp>
          <p:nvGrpSpPr>
            <p:cNvPr id="75" name="Group 1"/>
            <p:cNvGrpSpPr>
              <a:grpSpLocks/>
            </p:cNvGrpSpPr>
            <p:nvPr/>
          </p:nvGrpSpPr>
          <p:grpSpPr bwMode="auto">
            <a:xfrm>
              <a:off x="1694200" y="2209799"/>
              <a:ext cx="1634512" cy="1996563"/>
              <a:chOff x="708362" y="2209799"/>
              <a:chExt cx="1634512" cy="1996563"/>
            </a:xfrm>
          </p:grpSpPr>
          <p:pic>
            <p:nvPicPr>
              <p:cNvPr id="82" name="Picture 23" descr="Screen Shot 2011-12-13 at 9.03.48 AM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986" y="2209799"/>
                <a:ext cx="1488704" cy="1519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TextBox 2"/>
              <p:cNvSpPr txBox="1">
                <a:spLocks noChangeArrowheads="1"/>
              </p:cNvSpPr>
              <p:nvPr/>
            </p:nvSpPr>
            <p:spPr bwMode="auto">
              <a:xfrm>
                <a:off x="708362" y="3985324"/>
                <a:ext cx="1634512" cy="221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60000"/>
                  </a:lnSpc>
                  <a:spcBef>
                    <a:spcPct val="50000"/>
                  </a:spcBef>
                  <a:defRPr sz="1400">
                    <a:latin typeface="Calibri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en-US" sz="3200" b="1" dirty="0" smtClean="0"/>
                  <a:t>Grace Lewis</a:t>
                </a:r>
                <a:endParaRPr lang="en-US" sz="3200" b="1" dirty="0"/>
              </a:p>
            </p:txBody>
          </p:sp>
        </p:grpSp>
        <p:grpSp>
          <p:nvGrpSpPr>
            <p:cNvPr id="76" name="Group 2"/>
            <p:cNvGrpSpPr>
              <a:grpSpLocks/>
            </p:cNvGrpSpPr>
            <p:nvPr/>
          </p:nvGrpSpPr>
          <p:grpSpPr bwMode="auto">
            <a:xfrm>
              <a:off x="3519014" y="2209801"/>
              <a:ext cx="1600200" cy="2175351"/>
              <a:chOff x="2530002" y="2209801"/>
              <a:chExt cx="1600200" cy="2174813"/>
            </a:xfrm>
          </p:grpSpPr>
          <p:pic>
            <p:nvPicPr>
              <p:cNvPr id="80" name="Picture 22" descr="Screen Shot 2011-12-13 at 9.04.01 AM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4528" y="2209801"/>
                <a:ext cx="1451298" cy="1584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" name="TextBox 2"/>
              <p:cNvSpPr txBox="1">
                <a:spLocks noChangeArrowheads="1"/>
              </p:cNvSpPr>
              <p:nvPr/>
            </p:nvSpPr>
            <p:spPr bwMode="auto">
              <a:xfrm>
                <a:off x="2530002" y="3995262"/>
                <a:ext cx="1600200" cy="389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60000"/>
                  </a:lnSpc>
                  <a:spcBef>
                    <a:spcPct val="50000"/>
                  </a:spcBef>
                  <a:defRPr sz="1400">
                    <a:latin typeface="Calibri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en-US" sz="3200" b="1" dirty="0"/>
                  <a:t>Mel </a:t>
                </a:r>
                <a:r>
                  <a:rPr lang="en-US" sz="3200" b="1" dirty="0" smtClean="0"/>
                  <a:t>Rosso-Llopart</a:t>
                </a:r>
                <a:endParaRPr lang="en-US" sz="3200" b="1" dirty="0"/>
              </a:p>
            </p:txBody>
          </p:sp>
        </p:grpSp>
        <p:grpSp>
          <p:nvGrpSpPr>
            <p:cNvPr id="77" name="Group 3"/>
            <p:cNvGrpSpPr>
              <a:grpSpLocks/>
            </p:cNvGrpSpPr>
            <p:nvPr/>
          </p:nvGrpSpPr>
          <p:grpSpPr bwMode="auto">
            <a:xfrm>
              <a:off x="5388826" y="2209799"/>
              <a:ext cx="1558770" cy="2003747"/>
              <a:chOff x="4371504" y="2209799"/>
              <a:chExt cx="1558770" cy="2003747"/>
            </a:xfrm>
          </p:grpSpPr>
          <p:pic>
            <p:nvPicPr>
              <p:cNvPr id="78" name="Picture 24" descr="Screen Shot 2011-12-13 at 9.25.07 AM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2623" y="2209799"/>
                <a:ext cx="1386595" cy="1519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" name="TextBox 2"/>
              <p:cNvSpPr txBox="1">
                <a:spLocks noChangeArrowheads="1"/>
              </p:cNvSpPr>
              <p:nvPr/>
            </p:nvSpPr>
            <p:spPr bwMode="auto">
              <a:xfrm>
                <a:off x="4371504" y="3992508"/>
                <a:ext cx="1558770" cy="221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60000"/>
                  </a:lnSpc>
                  <a:spcBef>
                    <a:spcPct val="50000"/>
                  </a:spcBef>
                  <a:defRPr sz="2000">
                    <a:latin typeface="Calibri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en-US" sz="3200" b="1" dirty="0" smtClean="0"/>
                  <a:t>Bradley Schmerl </a:t>
                </a:r>
                <a:endParaRPr lang="en-US" sz="3200" b="1" dirty="0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830612" y="3078572"/>
            <a:ext cx="10102033" cy="8246849"/>
            <a:chOff x="22112989" y="2371782"/>
            <a:chExt cx="10602751" cy="8989787"/>
          </a:xfrm>
        </p:grpSpPr>
        <p:sp>
          <p:nvSpPr>
            <p:cNvPr id="65" name="Rectangle 64"/>
            <p:cNvSpPr/>
            <p:nvPr/>
          </p:nvSpPr>
          <p:spPr>
            <a:xfrm>
              <a:off x="22112989" y="4117801"/>
              <a:ext cx="10602751" cy="72437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167"/>
            <p:cNvSpPr>
              <a:spLocks noChangeArrowheads="1"/>
            </p:cNvSpPr>
            <p:nvPr/>
          </p:nvSpPr>
          <p:spPr bwMode="auto">
            <a:xfrm>
              <a:off x="22112989" y="2371782"/>
              <a:ext cx="10601202" cy="157647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lIns="91426" tIns="45710" rIns="91426" bIns="45710"/>
            <a:lstStyle/>
            <a:p>
              <a:pPr algn="ctr" defTabSz="4389438"/>
              <a:r>
                <a:rPr lang="en-US" sz="7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rPr>
                <a:t>Client - Jake</a:t>
              </a:r>
              <a:endPara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22299079" y="4599374"/>
              <a:ext cx="10248126" cy="6421565"/>
              <a:chOff x="838200" y="1524000"/>
              <a:chExt cx="8190707" cy="4741657"/>
            </a:xfrm>
          </p:grpSpPr>
          <p:pic>
            <p:nvPicPr>
              <p:cNvPr id="68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1524000"/>
                <a:ext cx="6019800" cy="1065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TextBox 15"/>
              <p:cNvSpPr txBox="1">
                <a:spLocks noChangeArrowheads="1"/>
              </p:cNvSpPr>
              <p:nvPr/>
            </p:nvSpPr>
            <p:spPr bwMode="auto">
              <a:xfrm>
                <a:off x="2943881" y="3200400"/>
                <a:ext cx="6085025" cy="867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3200" i="1" dirty="0">
                    <a:latin typeface="+mn-lt"/>
                  </a:rPr>
                  <a:t>A leading provider of energy management</a:t>
                </a:r>
              </a:p>
              <a:p>
                <a:pPr eaLnBrk="1" hangingPunct="1"/>
                <a:r>
                  <a:rPr lang="en-US" sz="3200" i="1" dirty="0">
                    <a:latin typeface="+mn-lt"/>
                  </a:rPr>
                  <a:t> applications for the smart grid</a:t>
                </a:r>
              </a:p>
            </p:txBody>
          </p:sp>
          <p:sp>
            <p:nvSpPr>
              <p:cNvPr id="70" name="TextBox 11"/>
              <p:cNvSpPr txBox="1">
                <a:spLocks noChangeArrowheads="1"/>
              </p:cNvSpPr>
              <p:nvPr/>
            </p:nvSpPr>
            <p:spPr bwMode="auto">
              <a:xfrm>
                <a:off x="3977014" y="5002212"/>
                <a:ext cx="4913882" cy="1263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3200" b="1" dirty="0">
                    <a:latin typeface="+mn-lt"/>
                  </a:rPr>
                  <a:t>Jake Thompson</a:t>
                </a:r>
              </a:p>
              <a:p>
                <a:pPr eaLnBrk="1" hangingPunct="1"/>
                <a:r>
                  <a:rPr lang="en-US" sz="3200" dirty="0" smtClean="0">
                    <a:latin typeface="+mn-lt"/>
                  </a:rPr>
                  <a:t>Manager </a:t>
                </a:r>
                <a:r>
                  <a:rPr lang="en-US" sz="3200" dirty="0">
                    <a:latin typeface="+mn-lt"/>
                  </a:rPr>
                  <a:t>of Advanced Technology</a:t>
                </a:r>
              </a:p>
              <a:p>
                <a:pPr eaLnBrk="1" hangingPunct="1"/>
                <a:r>
                  <a:rPr lang="en-US" sz="3200" dirty="0">
                    <a:latin typeface="+mn-lt"/>
                  </a:rPr>
                  <a:t>EnerNOC, Inc.</a:t>
                </a:r>
              </a:p>
            </p:txBody>
          </p:sp>
          <p:sp>
            <p:nvSpPr>
              <p:cNvPr id="71" name="TextBox 1"/>
              <p:cNvSpPr txBox="1">
                <a:spLocks noChangeArrowheads="1"/>
              </p:cNvSpPr>
              <p:nvPr/>
            </p:nvSpPr>
            <p:spPr bwMode="auto">
              <a:xfrm>
                <a:off x="6248400" y="4114800"/>
                <a:ext cx="2780507" cy="470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3200" i="1" u="sng" dirty="0" err="1">
                    <a:latin typeface="+mn-lt"/>
                  </a:rPr>
                  <a:t>www.enernoc.com</a:t>
                </a:r>
                <a:endParaRPr lang="en-US" sz="3200" i="1" u="sng" dirty="0">
                  <a:latin typeface="+mn-lt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1298459" y="3074534"/>
            <a:ext cx="10201855" cy="8250887"/>
            <a:chOff x="115243" y="2335653"/>
            <a:chExt cx="10707521" cy="9025916"/>
          </a:xfrm>
        </p:grpSpPr>
        <p:grpSp>
          <p:nvGrpSpPr>
            <p:cNvPr id="50" name="Group 49"/>
            <p:cNvGrpSpPr/>
            <p:nvPr/>
          </p:nvGrpSpPr>
          <p:grpSpPr>
            <a:xfrm>
              <a:off x="115243" y="2335653"/>
              <a:ext cx="10707521" cy="9025916"/>
              <a:chOff x="83712" y="2335653"/>
              <a:chExt cx="10707521" cy="9025916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83712" y="2335653"/>
                <a:ext cx="10707521" cy="9025916"/>
                <a:chOff x="83712" y="2335653"/>
                <a:chExt cx="10707521" cy="9025916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83712" y="4117801"/>
                  <a:ext cx="10707520" cy="72437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83713" y="2335653"/>
                  <a:ext cx="10707520" cy="8931323"/>
                  <a:chOff x="83713" y="2367184"/>
                  <a:chExt cx="10707520" cy="8931323"/>
                </a:xfrm>
              </p:grpSpPr>
              <p:sp>
                <p:nvSpPr>
                  <p:cNvPr id="63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83713" y="2367184"/>
                    <a:ext cx="10707520" cy="1576475"/>
                  </a:xfrm>
                  <a:prstGeom prst="rect">
                    <a:avLst/>
                  </a:prstGeom>
                  <a:solidFill>
                    <a:srgbClr val="00B05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  <a:reflection blurRad="6350" stA="52000" endA="300" endPos="35000" dir="5400000" sy="-100000" algn="bl" rotWithShape="0"/>
                  </a:effectLst>
                </p:spPr>
                <p:txBody>
                  <a:bodyPr lIns="91426" tIns="45710" rIns="91426" bIns="45710"/>
                  <a:lstStyle/>
                  <a:p>
                    <a:pPr algn="ctr" defTabSz="4389438"/>
                    <a:r>
                      <a:rPr lang="en-US" sz="720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+mn-lt"/>
                      </a:rPr>
                      <a:t>.. and the Argonauts</a:t>
                    </a:r>
                    <a:endParaRPr lang="en-US" sz="7200" dirty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glow rad="139700">
                          <a:schemeClr val="accent3">
                            <a:satMod val="175000"/>
                            <a:alpha val="40000"/>
                          </a:schemeClr>
                        </a:glow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  <a:latin typeface="+mn-lt"/>
                    </a:endParaRPr>
                  </a:p>
                </p:txBody>
              </p:sp>
              <p:pic>
                <p:nvPicPr>
                  <p:cNvPr id="64" name="Picture 63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1044" y="4261084"/>
                    <a:ext cx="10530265" cy="7037423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53" name="Rounded Rectangular Callout 52"/>
              <p:cNvSpPr/>
              <p:nvPr/>
            </p:nvSpPr>
            <p:spPr>
              <a:xfrm>
                <a:off x="2204677" y="5731198"/>
                <a:ext cx="1431384" cy="864222"/>
              </a:xfrm>
              <a:prstGeom prst="wedgeRoundRectCallout">
                <a:avLst/>
              </a:prstGeom>
              <a:solidFill>
                <a:schemeClr val="bg1"/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ular Callout 53"/>
              <p:cNvSpPr/>
              <p:nvPr/>
            </p:nvSpPr>
            <p:spPr>
              <a:xfrm>
                <a:off x="3980677" y="4873934"/>
                <a:ext cx="1879456" cy="857263"/>
              </a:xfrm>
              <a:prstGeom prst="wedgeRoundRectCallout">
                <a:avLst/>
              </a:prstGeom>
              <a:solidFill>
                <a:schemeClr val="bg1"/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ounded Rectangular Callout 54"/>
              <p:cNvSpPr/>
              <p:nvPr/>
            </p:nvSpPr>
            <p:spPr>
              <a:xfrm>
                <a:off x="6025362" y="4599374"/>
                <a:ext cx="1780193" cy="978472"/>
              </a:xfrm>
              <a:prstGeom prst="wedgeRoundRectCallout">
                <a:avLst/>
              </a:prstGeom>
              <a:solidFill>
                <a:schemeClr val="bg1"/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ular Callout 55"/>
              <p:cNvSpPr/>
              <p:nvPr/>
            </p:nvSpPr>
            <p:spPr>
              <a:xfrm>
                <a:off x="7978284" y="4764848"/>
                <a:ext cx="1159504" cy="1111655"/>
              </a:xfrm>
              <a:prstGeom prst="wedgeRoundRectCallout">
                <a:avLst/>
              </a:prstGeom>
              <a:solidFill>
                <a:schemeClr val="bg1"/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2"/>
              <p:cNvSpPr txBox="1">
                <a:spLocks noChangeArrowheads="1"/>
              </p:cNvSpPr>
              <p:nvPr/>
            </p:nvSpPr>
            <p:spPr bwMode="auto">
              <a:xfrm>
                <a:off x="1818451" y="5991932"/>
                <a:ext cx="2162226" cy="424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60000"/>
                  </a:lnSpc>
                  <a:spcBef>
                    <a:spcPct val="50000"/>
                  </a:spcBef>
                  <a:defRPr sz="1400">
                    <a:latin typeface="Calibri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en-US" sz="3200" b="1" dirty="0" smtClean="0"/>
                  <a:t>Danny</a:t>
                </a:r>
                <a:endParaRPr lang="en-US" sz="3200" b="1" dirty="0"/>
              </a:p>
            </p:txBody>
          </p:sp>
          <p:sp>
            <p:nvSpPr>
              <p:cNvPr id="58" name="TextBox 2"/>
              <p:cNvSpPr txBox="1">
                <a:spLocks noChangeArrowheads="1"/>
              </p:cNvSpPr>
              <p:nvPr/>
            </p:nvSpPr>
            <p:spPr bwMode="auto">
              <a:xfrm>
                <a:off x="3831605" y="5155551"/>
                <a:ext cx="2162226" cy="422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60000"/>
                  </a:lnSpc>
                  <a:spcBef>
                    <a:spcPct val="50000"/>
                  </a:spcBef>
                  <a:defRPr sz="1400">
                    <a:latin typeface="Calibri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en-US" sz="3200" b="1" dirty="0" smtClean="0"/>
                  <a:t>Tharanga</a:t>
                </a:r>
                <a:endParaRPr lang="en-US" sz="3200" b="1" dirty="0"/>
              </a:p>
            </p:txBody>
          </p:sp>
          <p:sp>
            <p:nvSpPr>
              <p:cNvPr id="59" name="TextBox 2"/>
              <p:cNvSpPr txBox="1">
                <a:spLocks noChangeArrowheads="1"/>
              </p:cNvSpPr>
              <p:nvPr/>
            </p:nvSpPr>
            <p:spPr bwMode="auto">
              <a:xfrm>
                <a:off x="5860133" y="4938064"/>
                <a:ext cx="2162226" cy="422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60000"/>
                  </a:lnSpc>
                  <a:spcBef>
                    <a:spcPct val="50000"/>
                  </a:spcBef>
                  <a:defRPr sz="1400">
                    <a:latin typeface="Calibri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en-US" sz="3200" b="1" dirty="0" smtClean="0"/>
                  <a:t>Siddharth</a:t>
                </a:r>
                <a:endParaRPr lang="en-US" sz="3200" b="1" dirty="0"/>
              </a:p>
            </p:txBody>
          </p:sp>
          <p:sp>
            <p:nvSpPr>
              <p:cNvPr id="60" name="TextBox 2"/>
              <p:cNvSpPr txBox="1">
                <a:spLocks noChangeArrowheads="1"/>
              </p:cNvSpPr>
              <p:nvPr/>
            </p:nvSpPr>
            <p:spPr bwMode="auto">
              <a:xfrm>
                <a:off x="7495833" y="5088610"/>
                <a:ext cx="2162226" cy="422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60000"/>
                  </a:lnSpc>
                  <a:spcBef>
                    <a:spcPct val="50000"/>
                  </a:spcBef>
                  <a:defRPr sz="1400">
                    <a:latin typeface="Calibri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en-US" sz="3200" b="1" dirty="0" smtClean="0"/>
                  <a:t>Matt</a:t>
                </a:r>
                <a:endParaRPr lang="en-US" sz="3200" b="1" dirty="0"/>
              </a:p>
            </p:txBody>
          </p:sp>
        </p:grpSp>
        <p:sp>
          <p:nvSpPr>
            <p:cNvPr id="51" name="Rounded Rectangular Callout 50"/>
            <p:cNvSpPr/>
            <p:nvPr/>
          </p:nvSpPr>
          <p:spPr>
            <a:xfrm>
              <a:off x="9301017" y="5876346"/>
              <a:ext cx="1159504" cy="766976"/>
            </a:xfrm>
            <a:prstGeom prst="wedgeRoundRectCallout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30612" y="20261761"/>
            <a:ext cx="31185853" cy="5195597"/>
            <a:chOff x="83713" y="19499236"/>
            <a:chExt cx="32736796" cy="5195597"/>
          </a:xfrm>
        </p:grpSpPr>
        <p:grpSp>
          <p:nvGrpSpPr>
            <p:cNvPr id="85" name="Group 84"/>
            <p:cNvGrpSpPr/>
            <p:nvPr/>
          </p:nvGrpSpPr>
          <p:grpSpPr>
            <a:xfrm>
              <a:off x="178222" y="19499236"/>
              <a:ext cx="32587696" cy="5183554"/>
              <a:chOff x="210352" y="23314487"/>
              <a:chExt cx="32555592" cy="5183554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214104" y="23780805"/>
                <a:ext cx="32468662" cy="3817393"/>
                <a:chOff x="214104" y="20663576"/>
                <a:chExt cx="32468662" cy="3331543"/>
              </a:xfrm>
            </p:grpSpPr>
            <p:sp>
              <p:nvSpPr>
                <p:cNvPr id="104" name="Right Arrow 103"/>
                <p:cNvSpPr/>
                <p:nvPr/>
              </p:nvSpPr>
              <p:spPr>
                <a:xfrm>
                  <a:off x="214104" y="20663576"/>
                  <a:ext cx="32468662" cy="3331543"/>
                </a:xfrm>
                <a:prstGeom prst="rightArrow">
                  <a:avLst/>
                </a:prstGeom>
                <a:ln w="10160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485454" y="21746022"/>
                  <a:ext cx="984308" cy="1040524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91426" tIns="45710" rIns="91426" bIns="45710"/>
                <a:lstStyle/>
                <a:p>
                  <a:pPr algn="ctr" defTabSz="4389438"/>
                  <a:endParaRPr lang="en-US" sz="720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ＭＳ Ｐゴシック" pitchFamily="24" charset="-128"/>
                  </a:endParaRPr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948735" y="21767161"/>
                  <a:ext cx="984308" cy="1040524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91426" tIns="45710" rIns="91426" bIns="45710"/>
                <a:lstStyle/>
                <a:p>
                  <a:pPr algn="ctr" defTabSz="4389438"/>
                  <a:endParaRPr lang="en-US" sz="720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ＭＳ Ｐゴシック" pitchFamily="24" charset="-128"/>
                  </a:endParaRPr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6528836" y="21761906"/>
                  <a:ext cx="984308" cy="1040524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91426" tIns="45710" rIns="91426" bIns="45710"/>
                <a:lstStyle/>
                <a:p>
                  <a:pPr algn="ctr" defTabSz="4389438"/>
                  <a:endParaRPr lang="en-US" sz="720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ＭＳ Ｐゴシック" pitchFamily="24" charset="-128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9718784" y="21767161"/>
                  <a:ext cx="984308" cy="1040524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91426" tIns="45710" rIns="91426" bIns="45710"/>
                <a:lstStyle/>
                <a:p>
                  <a:pPr algn="ctr" defTabSz="4389438"/>
                  <a:endParaRPr lang="en-US" sz="720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ＭＳ Ｐゴシック" pitchFamily="24" charset="-128"/>
                  </a:endParaRPr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5672888" y="21793437"/>
                  <a:ext cx="984308" cy="1040524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91426" tIns="45710" rIns="91426" bIns="45710"/>
                <a:lstStyle/>
                <a:p>
                  <a:pPr algn="ctr" defTabSz="4389438"/>
                  <a:endParaRPr lang="en-US" sz="720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ＭＳ Ｐゴシック" pitchFamily="24" charset="-128"/>
                  </a:endParaRPr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9204360" y="21761906"/>
                  <a:ext cx="984308" cy="1040524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91426" tIns="45710" rIns="91426" bIns="45710"/>
                <a:lstStyle/>
                <a:p>
                  <a:pPr algn="ctr" defTabSz="4389438"/>
                  <a:endParaRPr lang="en-US" sz="720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ＭＳ Ｐゴシック" pitchFamily="24" charset="-128"/>
                  </a:endParaRPr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6231015" y="21788182"/>
                  <a:ext cx="984308" cy="1040524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91426" tIns="45710" rIns="91426" bIns="45710"/>
                <a:lstStyle/>
                <a:p>
                  <a:pPr algn="ctr" defTabSz="4389438"/>
                  <a:endParaRPr lang="en-US" sz="720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ＭＳ Ｐゴシック" pitchFamily="24" charset="-128"/>
                  </a:endParaRP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8905491" y="21782927"/>
                  <a:ext cx="984308" cy="1040524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91426" tIns="45710" rIns="91426" bIns="45710"/>
                <a:lstStyle/>
                <a:p>
                  <a:pPr algn="ctr" defTabSz="4389438"/>
                  <a:endParaRPr lang="en-US" sz="720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ＭＳ Ｐゴシック" pitchFamily="24" charset="-128"/>
                  </a:endParaRPr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225247" y="23314487"/>
                <a:ext cx="25181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latin typeface="+mn-lt"/>
                  </a:rPr>
                  <a:t>September</a:t>
                </a:r>
              </a:p>
              <a:p>
                <a:r>
                  <a:rPr lang="en-US" sz="3600" b="1" dirty="0" smtClean="0">
                    <a:latin typeface="+mn-lt"/>
                  </a:rPr>
                  <a:t>2011</a:t>
                </a:r>
                <a:endParaRPr lang="en-US" sz="3600" b="1" dirty="0">
                  <a:latin typeface="+mn-lt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172222" y="23339537"/>
                <a:ext cx="23149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latin typeface="+mn-lt"/>
                  </a:rPr>
                  <a:t>November 2011</a:t>
                </a:r>
                <a:endParaRPr lang="en-US" sz="3600" b="1" dirty="0">
                  <a:latin typeface="+mn-lt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269384" y="23333515"/>
                <a:ext cx="2450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latin typeface="+mn-lt"/>
                  </a:rPr>
                  <a:t>December 2011</a:t>
                </a:r>
                <a:endParaRPr lang="en-US" sz="3600" b="1" dirty="0">
                  <a:latin typeface="+mn-lt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9820695" y="23339535"/>
                <a:ext cx="25557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latin typeface="+mn-lt"/>
                  </a:rPr>
                  <a:t>February</a:t>
                </a:r>
              </a:p>
              <a:p>
                <a:r>
                  <a:rPr lang="en-US" sz="3600" b="1" dirty="0" smtClean="0">
                    <a:latin typeface="+mn-lt"/>
                  </a:rPr>
                  <a:t>2012</a:t>
                </a:r>
                <a:endParaRPr lang="en-US" sz="3600" b="1" dirty="0">
                  <a:latin typeface="+mn-lt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5352421" y="23333514"/>
                <a:ext cx="14996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latin typeface="+mn-lt"/>
                  </a:rPr>
                  <a:t>May </a:t>
                </a:r>
              </a:p>
              <a:p>
                <a:r>
                  <a:rPr lang="en-US" sz="3600" b="1" dirty="0" smtClean="0">
                    <a:latin typeface="+mn-lt"/>
                  </a:rPr>
                  <a:t>2012</a:t>
                </a:r>
                <a:endParaRPr lang="en-US" sz="3600" b="1" dirty="0">
                  <a:latin typeface="+mn-lt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581287" y="23339534"/>
                <a:ext cx="14996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latin typeface="+mn-lt"/>
                  </a:rPr>
                  <a:t>July</a:t>
                </a:r>
              </a:p>
              <a:p>
                <a:r>
                  <a:rPr lang="en-US" sz="3600" b="1" dirty="0" smtClean="0">
                    <a:latin typeface="+mn-lt"/>
                  </a:rPr>
                  <a:t>2012</a:t>
                </a:r>
                <a:endParaRPr lang="en-US" sz="3600" b="1" dirty="0">
                  <a:latin typeface="+mn-lt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5433127" y="23339537"/>
                <a:ext cx="30305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latin typeface="+mn-lt"/>
                  </a:rPr>
                  <a:t>November 2012</a:t>
                </a:r>
                <a:endParaRPr lang="en-US" sz="3600" b="1" dirty="0">
                  <a:latin typeface="+mn-lt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8470909" y="23316872"/>
                <a:ext cx="22672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latin typeface="+mn-lt"/>
                  </a:rPr>
                  <a:t>December</a:t>
                </a:r>
                <a:endParaRPr lang="en-US" sz="3600" b="1" dirty="0">
                  <a:latin typeface="+mn-lt"/>
                </a:endParaRPr>
              </a:p>
              <a:p>
                <a:r>
                  <a:rPr lang="en-US" sz="3600" b="1" dirty="0" smtClean="0">
                    <a:latin typeface="+mn-lt"/>
                  </a:rPr>
                  <a:t>2012</a:t>
                </a:r>
                <a:endParaRPr lang="en-US" sz="3600" b="1" dirty="0">
                  <a:latin typeface="+mn-lt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024980" y="26826982"/>
                <a:ext cx="343687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+mn-lt"/>
                  </a:rPr>
                  <a:t>Process adopted, Roles defined</a:t>
                </a:r>
                <a:endParaRPr lang="en-US" sz="3200" b="1" dirty="0">
                  <a:latin typeface="+mn-lt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10352" y="26820321"/>
                <a:ext cx="299358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+mn-lt"/>
                  </a:rPr>
                  <a:t>Project</a:t>
                </a:r>
              </a:p>
              <a:p>
                <a:r>
                  <a:rPr lang="en-US" sz="3200" b="1" dirty="0" smtClean="0">
                    <a:latin typeface="+mn-lt"/>
                  </a:rPr>
                  <a:t>kick-off</a:t>
                </a:r>
                <a:endParaRPr lang="en-US" sz="3200" b="1" dirty="0">
                  <a:latin typeface="+mn-lt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174607" y="26813368"/>
                <a:ext cx="403005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+mn-lt"/>
                  </a:rPr>
                  <a:t>Success criteria and </a:t>
                </a:r>
              </a:p>
              <a:p>
                <a:r>
                  <a:rPr lang="en-US" sz="3200" b="1" dirty="0">
                    <a:latin typeface="+mn-lt"/>
                  </a:rPr>
                  <a:t>a</a:t>
                </a:r>
                <a:r>
                  <a:rPr lang="en-US" sz="3200" b="1" dirty="0" smtClean="0">
                    <a:latin typeface="+mn-lt"/>
                  </a:rPr>
                  <a:t>cceptance criteria</a:t>
                </a:r>
              </a:p>
              <a:p>
                <a:r>
                  <a:rPr lang="en-US" sz="3200" b="1" dirty="0" smtClean="0">
                    <a:latin typeface="+mn-lt"/>
                  </a:rPr>
                  <a:t>established</a:t>
                </a:r>
                <a:endParaRPr lang="en-US" sz="3200" b="1" dirty="0">
                  <a:latin typeface="+mn-lt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876604" y="26813368"/>
                <a:ext cx="419028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+mn-lt"/>
                  </a:rPr>
                  <a:t>Architectural drivers discovered, </a:t>
                </a:r>
              </a:p>
              <a:p>
                <a:r>
                  <a:rPr lang="en-US" sz="3200" b="1" dirty="0" smtClean="0">
                    <a:latin typeface="+mn-lt"/>
                  </a:rPr>
                  <a:t>Scope established</a:t>
                </a:r>
                <a:endParaRPr lang="en-US" sz="3200" b="1" dirty="0">
                  <a:latin typeface="+mn-lt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318164" y="26813368"/>
                <a:ext cx="343687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+mn-lt"/>
                  </a:rPr>
                  <a:t>Initial architecture design delivered</a:t>
                </a:r>
                <a:endParaRPr lang="en-US" sz="3200" b="1" dirty="0">
                  <a:latin typeface="+mn-lt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8548596" y="26813368"/>
                <a:ext cx="412130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+mn-lt"/>
                  </a:rPr>
                  <a:t>Critical </a:t>
                </a:r>
              </a:p>
              <a:p>
                <a:r>
                  <a:rPr lang="en-US" sz="3200" b="1" dirty="0" smtClean="0">
                    <a:latin typeface="+mn-lt"/>
                  </a:rPr>
                  <a:t>architectural elements prototyped</a:t>
                </a:r>
                <a:endParaRPr lang="en-US" sz="3200" b="1" dirty="0">
                  <a:latin typeface="+mn-lt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5461381" y="26808278"/>
                <a:ext cx="343687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+mn-lt"/>
                  </a:rPr>
                  <a:t>Go/No-go decision </a:t>
                </a:r>
              </a:p>
              <a:p>
                <a:r>
                  <a:rPr lang="en-US" sz="3200" b="1" dirty="0" smtClean="0">
                    <a:latin typeface="+mn-lt"/>
                  </a:rPr>
                  <a:t>made</a:t>
                </a:r>
                <a:endParaRPr lang="en-US" sz="3200" b="1" dirty="0">
                  <a:latin typeface="+mn-lt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8678503" y="26928381"/>
                <a:ext cx="408744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+mn-lt"/>
                  </a:rPr>
                  <a:t>Final</a:t>
                </a:r>
              </a:p>
              <a:p>
                <a:r>
                  <a:rPr lang="en-US" sz="3200" b="1" dirty="0" smtClean="0">
                    <a:latin typeface="+mn-lt"/>
                  </a:rPr>
                  <a:t>architecture and prototype</a:t>
                </a:r>
                <a:r>
                  <a:rPr lang="en-US" sz="3200" b="1" dirty="0">
                    <a:latin typeface="+mn-lt"/>
                  </a:rPr>
                  <a:t> </a:t>
                </a:r>
                <a:r>
                  <a:rPr lang="en-US" sz="3200" b="1" dirty="0" smtClean="0">
                    <a:latin typeface="+mn-lt"/>
                  </a:rPr>
                  <a:t>delivered</a:t>
                </a:r>
                <a:endParaRPr lang="en-US" sz="3200" b="1" dirty="0">
                  <a:latin typeface="+mn-lt"/>
                </a:endParaRPr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83713" y="19524287"/>
              <a:ext cx="32736796" cy="517054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2"/>
          <p:cNvSpPr txBox="1">
            <a:spLocks noChangeArrowheads="1"/>
          </p:cNvSpPr>
          <p:nvPr/>
        </p:nvSpPr>
        <p:spPr bwMode="auto">
          <a:xfrm>
            <a:off x="19537972" y="6510458"/>
            <a:ext cx="204842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4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sz="3200" b="1" dirty="0" smtClean="0"/>
              <a:t>Rui</a:t>
            </a:r>
            <a:endParaRPr lang="en-US" sz="3200" b="1" dirty="0"/>
          </a:p>
        </p:txBody>
      </p:sp>
      <p:sp>
        <p:nvSpPr>
          <p:cNvPr id="115" name="Rectangle 114"/>
          <p:cNvSpPr/>
          <p:nvPr/>
        </p:nvSpPr>
        <p:spPr>
          <a:xfrm>
            <a:off x="830612" y="13068573"/>
            <a:ext cx="24524049" cy="699094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67"/>
          <p:cNvSpPr>
            <a:spLocks noChangeArrowheads="1"/>
          </p:cNvSpPr>
          <p:nvPr/>
        </p:nvSpPr>
        <p:spPr bwMode="auto">
          <a:xfrm>
            <a:off x="830612" y="11493092"/>
            <a:ext cx="24524047" cy="1335396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426" tIns="45710" rIns="91426" bIns="45710"/>
          <a:lstStyle/>
          <a:p>
            <a:pPr algn="ctr" defTabSz="4389438"/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The Problem</a:t>
            </a:r>
            <a:endParaRPr 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283321" y="13753883"/>
            <a:ext cx="20100578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endParaRPr lang="en-US" sz="3200" dirty="0" smtClean="0">
              <a:latin typeface="+mn-lt"/>
            </a:endParaRPr>
          </a:p>
          <a:p>
            <a:pPr marL="4114214" lvl="8" indent="-457200">
              <a:buFont typeface="Arial" pitchFamily="34" charset="0"/>
              <a:buChar char="•"/>
            </a:pPr>
            <a:r>
              <a:rPr lang="en-US" sz="3200" dirty="0" smtClean="0">
                <a:latin typeface="+mn-lt"/>
              </a:rPr>
              <a:t>Demand </a:t>
            </a:r>
            <a:r>
              <a:rPr lang="en-US" sz="3200" dirty="0">
                <a:latin typeface="+mn-lt"/>
              </a:rPr>
              <a:t>for electricity increases every year; however, electrical </a:t>
            </a:r>
            <a:r>
              <a:rPr lang="en-US" sz="3200" dirty="0" smtClean="0">
                <a:latin typeface="+mn-lt"/>
              </a:rPr>
              <a:t>capacity (supply) is </a:t>
            </a:r>
            <a:r>
              <a:rPr lang="en-US" sz="3200" dirty="0">
                <a:latin typeface="+mn-lt"/>
              </a:rPr>
              <a:t>limited. </a:t>
            </a:r>
            <a:r>
              <a:rPr lang="en-US" sz="3200" dirty="0" smtClean="0">
                <a:latin typeface="+mn-lt"/>
              </a:rPr>
              <a:t>Increased </a:t>
            </a:r>
            <a:r>
              <a:rPr lang="en-US" sz="3200" dirty="0">
                <a:latin typeface="+mn-lt"/>
              </a:rPr>
              <a:t>electrical </a:t>
            </a:r>
            <a:r>
              <a:rPr lang="en-US" sz="3200" dirty="0" smtClean="0">
                <a:latin typeface="+mn-lt"/>
              </a:rPr>
              <a:t>demand results </a:t>
            </a:r>
            <a:r>
              <a:rPr lang="en-US" sz="3200" dirty="0">
                <a:latin typeface="+mn-lt"/>
              </a:rPr>
              <a:t>in higher </a:t>
            </a:r>
            <a:r>
              <a:rPr lang="en-US" sz="3200" dirty="0" smtClean="0">
                <a:latin typeface="+mn-lt"/>
              </a:rPr>
              <a:t>costs, </a:t>
            </a:r>
            <a:r>
              <a:rPr lang="en-US" sz="3200" dirty="0">
                <a:latin typeface="+mn-lt"/>
              </a:rPr>
              <a:t>and environmental hazards. </a:t>
            </a:r>
            <a:endParaRPr lang="en-US" sz="3200" dirty="0" smtClean="0">
              <a:latin typeface="+mn-lt"/>
            </a:endParaRPr>
          </a:p>
          <a:p>
            <a:pPr marL="4114214" lvl="8" indent="-457200">
              <a:buFont typeface="Arial" pitchFamily="34" charset="0"/>
              <a:buChar char="•"/>
            </a:pPr>
            <a:r>
              <a:rPr lang="en-US" sz="3200" dirty="0" smtClean="0">
                <a:latin typeface="+mn-lt"/>
              </a:rPr>
              <a:t>Active </a:t>
            </a:r>
            <a:r>
              <a:rPr lang="en-US" sz="3200" dirty="0">
                <a:latin typeface="+mn-lt"/>
              </a:rPr>
              <a:t>steps need to be taken in order to bridge this increasing gap between energy demand and energy </a:t>
            </a:r>
            <a:r>
              <a:rPr lang="en-US" sz="3200" dirty="0" smtClean="0">
                <a:latin typeface="+mn-lt"/>
              </a:rPr>
              <a:t>capacity during peak usage. </a:t>
            </a:r>
          </a:p>
          <a:p>
            <a:pPr marL="4114214" lvl="8" indent="-457200">
              <a:buFont typeface="Arial" pitchFamily="34" charset="0"/>
              <a:buChar char="•"/>
            </a:pPr>
            <a:r>
              <a:rPr lang="en-US" sz="3200" dirty="0" smtClean="0">
                <a:latin typeface="+mn-lt"/>
              </a:rPr>
              <a:t>EnerNOC acts </a:t>
            </a:r>
            <a:r>
              <a:rPr lang="en-US" sz="3200" dirty="0">
                <a:latin typeface="+mn-lt"/>
              </a:rPr>
              <a:t>as an “aggregator” between utility companies and </a:t>
            </a:r>
            <a:r>
              <a:rPr lang="en-US" sz="3200" dirty="0" smtClean="0">
                <a:latin typeface="+mn-lt"/>
              </a:rPr>
              <a:t>large industrial/commercial institutions when energy demand is forecasted </a:t>
            </a:r>
            <a:r>
              <a:rPr lang="en-US" sz="3200" dirty="0">
                <a:latin typeface="+mn-lt"/>
              </a:rPr>
              <a:t>to exceed </a:t>
            </a:r>
            <a:r>
              <a:rPr lang="en-US" sz="3200" dirty="0" smtClean="0">
                <a:latin typeface="+mn-lt"/>
              </a:rPr>
              <a:t>capacity. </a:t>
            </a:r>
          </a:p>
          <a:p>
            <a:pPr marL="4114214" lvl="8" indent="-457200">
              <a:buFont typeface="Arial" pitchFamily="34" charset="0"/>
              <a:buChar char="•"/>
            </a:pPr>
            <a:r>
              <a:rPr lang="en-US" sz="3200" dirty="0">
                <a:latin typeface="+mn-lt"/>
              </a:rPr>
              <a:t>Currently, </a:t>
            </a:r>
            <a:r>
              <a:rPr lang="en-US" sz="3200" dirty="0" smtClean="0">
                <a:latin typeface="+mn-lt"/>
              </a:rPr>
              <a:t>managing energy demand is largely </a:t>
            </a:r>
            <a:r>
              <a:rPr lang="en-US" sz="3200" dirty="0">
                <a:latin typeface="+mn-lt"/>
              </a:rPr>
              <a:t>a manual process. T</a:t>
            </a:r>
            <a:r>
              <a:rPr lang="en-US" sz="3200" dirty="0" smtClean="0">
                <a:latin typeface="+mn-lt"/>
              </a:rPr>
              <a:t>here </a:t>
            </a:r>
            <a:r>
              <a:rPr lang="en-US" sz="3200" dirty="0">
                <a:latin typeface="+mn-lt"/>
              </a:rPr>
              <a:t>is a requirement to automate this entire process. </a:t>
            </a:r>
            <a:endParaRPr lang="en-US" sz="3200" dirty="0" smtClean="0">
              <a:latin typeface="+mn-lt"/>
            </a:endParaRPr>
          </a:p>
          <a:p>
            <a:pPr marL="4114214" lvl="8" indent="-457200">
              <a:buFont typeface="Arial" pitchFamily="34" charset="0"/>
              <a:buChar char="•"/>
            </a:pPr>
            <a:r>
              <a:rPr lang="en-US" sz="3200" dirty="0" smtClean="0">
                <a:latin typeface="+mn-lt"/>
              </a:rPr>
              <a:t>OpenADR 2.0 is an open standard for energy management that leverages automation to realize stability in the electrical distribution system.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5526986" y="13068572"/>
            <a:ext cx="6489478" cy="699094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67"/>
          <p:cNvSpPr>
            <a:spLocks noChangeArrowheads="1"/>
          </p:cNvSpPr>
          <p:nvPr/>
        </p:nvSpPr>
        <p:spPr bwMode="auto">
          <a:xfrm>
            <a:off x="25526987" y="11493092"/>
            <a:ext cx="6489478" cy="133539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426" tIns="45710" rIns="91426" bIns="45710"/>
          <a:lstStyle/>
          <a:p>
            <a:pPr algn="ctr" defTabSz="4389438"/>
            <a:r>
              <a: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The</a:t>
            </a:r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 Solution</a:t>
            </a:r>
            <a:endParaRPr 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5582101" y="13220847"/>
            <a:ext cx="635438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+mn-lt"/>
              </a:rPr>
              <a:t>D</a:t>
            </a:r>
            <a:r>
              <a:rPr lang="en-US" sz="3200" dirty="0" smtClean="0">
                <a:latin typeface="+mn-lt"/>
              </a:rPr>
              <a:t>esign </a:t>
            </a:r>
            <a:r>
              <a:rPr lang="en-US" sz="3200" dirty="0">
                <a:latin typeface="+mn-lt"/>
              </a:rPr>
              <a:t>and deliver a </a:t>
            </a:r>
            <a:r>
              <a:rPr lang="en-US" sz="3200" b="1" dirty="0">
                <a:latin typeface="+mn-lt"/>
              </a:rPr>
              <a:t>reference architecture </a:t>
            </a:r>
            <a:r>
              <a:rPr lang="en-US" sz="3200" dirty="0">
                <a:latin typeface="+mn-lt"/>
              </a:rPr>
              <a:t>for a control system in accordance with the OpenADR 2.0 standard. This architecture should exhibit some key quality attributes, such as:</a:t>
            </a:r>
          </a:p>
          <a:p>
            <a:pPr marL="1371456" lvl="2" indent="-457200">
              <a:buFont typeface="Wingdings" pitchFamily="2" charset="2"/>
              <a:buChar char="ü"/>
            </a:pPr>
            <a:r>
              <a:rPr lang="en-US" sz="3200" dirty="0">
                <a:latin typeface="+mn-lt"/>
              </a:rPr>
              <a:t>Scalability</a:t>
            </a:r>
          </a:p>
          <a:p>
            <a:pPr marL="1371456" lvl="2" indent="-457200">
              <a:buFont typeface="Wingdings" pitchFamily="2" charset="2"/>
              <a:buChar char="ü"/>
            </a:pPr>
            <a:r>
              <a:rPr lang="en-US" sz="3200" dirty="0">
                <a:latin typeface="+mn-lt"/>
              </a:rPr>
              <a:t>Performance</a:t>
            </a:r>
          </a:p>
          <a:p>
            <a:pPr marL="1371456" lvl="2" indent="-457200">
              <a:buFont typeface="Wingdings" pitchFamily="2" charset="2"/>
              <a:buChar char="ü"/>
            </a:pPr>
            <a:r>
              <a:rPr lang="en-US" sz="3200" dirty="0" smtClean="0">
                <a:latin typeface="+mn-lt"/>
              </a:rPr>
              <a:t>Extensibility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+mn-lt"/>
              </a:rPr>
              <a:t>V</a:t>
            </a:r>
            <a:r>
              <a:rPr lang="en-US" sz="3200" dirty="0" smtClean="0">
                <a:latin typeface="+mn-lt"/>
              </a:rPr>
              <a:t>alidate </a:t>
            </a:r>
            <a:r>
              <a:rPr lang="en-US" sz="3200" dirty="0">
                <a:latin typeface="+mn-lt"/>
              </a:rPr>
              <a:t>and demonstrate key architectural design decisions</a:t>
            </a:r>
          </a:p>
          <a:p>
            <a:r>
              <a:rPr lang="en-US" sz="3200" dirty="0">
                <a:latin typeface="+mn-lt"/>
              </a:rPr>
              <a:t/>
            </a:r>
            <a:br>
              <a:rPr lang="en-US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-336823" y="13213745"/>
            <a:ext cx="2419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n-lt"/>
              </a:rPr>
              <a:t>M</a:t>
            </a:r>
            <a:r>
              <a:rPr lang="en-US" sz="4000" b="1" dirty="0" smtClean="0">
                <a:latin typeface="+mn-lt"/>
              </a:rPr>
              <a:t>anaging energy demand</a:t>
            </a:r>
            <a:endParaRPr lang="en-US" sz="4000" b="1" dirty="0">
              <a:latin typeface="+mn-lt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67" y="13174915"/>
            <a:ext cx="8076169" cy="6867837"/>
          </a:xfrm>
          <a:prstGeom prst="rect">
            <a:avLst/>
          </a:prstGeom>
        </p:spPr>
      </p:pic>
      <p:sp>
        <p:nvSpPr>
          <p:cNvPr id="130" name="Oval 129"/>
          <p:cNvSpPr/>
          <p:nvPr/>
        </p:nvSpPr>
        <p:spPr>
          <a:xfrm>
            <a:off x="21423733" y="22012858"/>
            <a:ext cx="938600" cy="1192267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26" tIns="45710" rIns="91426" bIns="45710"/>
          <a:lstStyle/>
          <a:p>
            <a:pPr algn="ctr" defTabSz="4389438"/>
            <a:endParaRPr lang="en-US" sz="72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ＭＳ Ｐゴシック" pitchFamily="24" charset="-128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1334090" y="20281553"/>
            <a:ext cx="2071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+mn-lt"/>
              </a:rPr>
              <a:t>August</a:t>
            </a:r>
          </a:p>
          <a:p>
            <a:r>
              <a:rPr lang="en-US" sz="3600" b="1" dirty="0" smtClean="0">
                <a:latin typeface="+mn-lt"/>
              </a:rPr>
              <a:t>2012</a:t>
            </a:r>
            <a:endParaRPr lang="en-US" sz="3600" b="1" dirty="0">
              <a:latin typeface="+mn-l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1336247" y="23718766"/>
            <a:ext cx="32772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n-lt"/>
              </a:rPr>
              <a:t>No-go decision made</a:t>
            </a:r>
            <a:endParaRPr lang="en-US" sz="3200" b="1" dirty="0">
              <a:latin typeface="+mn-lt"/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1157989" y="29380281"/>
            <a:ext cx="3893114" cy="3274531"/>
            <a:chOff x="2154426" y="1232082"/>
            <a:chExt cx="17057336" cy="14967457"/>
          </a:xfrm>
        </p:grpSpPr>
        <p:grpSp>
          <p:nvGrpSpPr>
            <p:cNvPr id="168" name="Group 167"/>
            <p:cNvGrpSpPr/>
            <p:nvPr/>
          </p:nvGrpSpPr>
          <p:grpSpPr>
            <a:xfrm>
              <a:off x="2154426" y="1232082"/>
              <a:ext cx="17057336" cy="14967457"/>
              <a:chOff x="2154426" y="1232082"/>
              <a:chExt cx="17057336" cy="14967457"/>
            </a:xfrm>
          </p:grpSpPr>
          <p:sp>
            <p:nvSpPr>
              <p:cNvPr id="170" name="Freeform 169"/>
              <p:cNvSpPr/>
              <p:nvPr/>
            </p:nvSpPr>
            <p:spPr>
              <a:xfrm>
                <a:off x="2310999" y="4011684"/>
                <a:ext cx="5041634" cy="3044016"/>
              </a:xfrm>
              <a:custGeom>
                <a:avLst/>
                <a:gdLst>
                  <a:gd name="connsiteX0" fmla="*/ 0 w 2989659"/>
                  <a:gd name="connsiteY0" fmla="*/ 0 h 2989659"/>
                  <a:gd name="connsiteX1" fmla="*/ 2989659 w 2989659"/>
                  <a:gd name="connsiteY1" fmla="*/ 0 h 2989659"/>
                  <a:gd name="connsiteX2" fmla="*/ 2989659 w 2989659"/>
                  <a:gd name="connsiteY2" fmla="*/ 2989659 h 2989659"/>
                  <a:gd name="connsiteX3" fmla="*/ 0 w 2989659"/>
                  <a:gd name="connsiteY3" fmla="*/ 2989659 h 2989659"/>
                  <a:gd name="connsiteX4" fmla="*/ 0 w 2989659"/>
                  <a:gd name="connsiteY4" fmla="*/ 0 h 298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9659" h="2989659">
                    <a:moveTo>
                      <a:pt x="0" y="0"/>
                    </a:moveTo>
                    <a:lnTo>
                      <a:pt x="2989659" y="0"/>
                    </a:lnTo>
                    <a:lnTo>
                      <a:pt x="2989659" y="2989659"/>
                    </a:lnTo>
                    <a:lnTo>
                      <a:pt x="0" y="298965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80010" bIns="80010" numCol="1" spcCol="1270" anchor="ctr" anchorCtr="0">
                <a:noAutofit/>
              </a:bodyPr>
              <a:lstStyle/>
              <a:p>
                <a:pPr algn="ctr" defTabSz="2892482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400" b="1" dirty="0"/>
                  <a:t>Track</a:t>
                </a:r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2154426" y="1232082"/>
                <a:ext cx="17057336" cy="14967457"/>
                <a:chOff x="8286887" y="17836951"/>
                <a:chExt cx="16159581" cy="14700181"/>
              </a:xfrm>
            </p:grpSpPr>
            <p:sp>
              <p:nvSpPr>
                <p:cNvPr id="172" name="Freeform 171"/>
                <p:cNvSpPr/>
                <p:nvPr/>
              </p:nvSpPr>
              <p:spPr>
                <a:xfrm>
                  <a:off x="19690586" y="20481005"/>
                  <a:ext cx="4755882" cy="2989659"/>
                </a:xfrm>
                <a:custGeom>
                  <a:avLst/>
                  <a:gdLst>
                    <a:gd name="connsiteX0" fmla="*/ 0 w 2989659"/>
                    <a:gd name="connsiteY0" fmla="*/ 0 h 2989659"/>
                    <a:gd name="connsiteX1" fmla="*/ 2989659 w 2989659"/>
                    <a:gd name="connsiteY1" fmla="*/ 0 h 2989659"/>
                    <a:gd name="connsiteX2" fmla="*/ 2989659 w 2989659"/>
                    <a:gd name="connsiteY2" fmla="*/ 2989659 h 2989659"/>
                    <a:gd name="connsiteX3" fmla="*/ 0 w 2989659"/>
                    <a:gd name="connsiteY3" fmla="*/ 2989659 h 2989659"/>
                    <a:gd name="connsiteX4" fmla="*/ 0 w 2989659"/>
                    <a:gd name="connsiteY4" fmla="*/ 0 h 2989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9659" h="2989659">
                      <a:moveTo>
                        <a:pt x="0" y="0"/>
                      </a:moveTo>
                      <a:lnTo>
                        <a:pt x="2989659" y="0"/>
                      </a:lnTo>
                      <a:lnTo>
                        <a:pt x="2989659" y="2989659"/>
                      </a:lnTo>
                      <a:lnTo>
                        <a:pt x="0" y="29896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0010" tIns="80010" rIns="80010" bIns="80010" numCol="1" spcCol="1270" anchor="ctr" anchorCtr="0">
                  <a:noAutofit/>
                </a:bodyPr>
                <a:lstStyle/>
                <a:p>
                  <a:pPr algn="ctr" defTabSz="2892482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2400" b="1" dirty="0"/>
                    <a:t>Identify	</a:t>
                  </a:r>
                </a:p>
              </p:txBody>
            </p:sp>
            <p:sp>
              <p:nvSpPr>
                <p:cNvPr id="173" name="Freeform 172"/>
                <p:cNvSpPr/>
                <p:nvPr/>
              </p:nvSpPr>
              <p:spPr>
                <a:xfrm>
                  <a:off x="13898360" y="29547473"/>
                  <a:ext cx="5394794" cy="2989659"/>
                </a:xfrm>
                <a:custGeom>
                  <a:avLst/>
                  <a:gdLst>
                    <a:gd name="connsiteX0" fmla="*/ 0 w 2989659"/>
                    <a:gd name="connsiteY0" fmla="*/ 0 h 2989659"/>
                    <a:gd name="connsiteX1" fmla="*/ 2989659 w 2989659"/>
                    <a:gd name="connsiteY1" fmla="*/ 0 h 2989659"/>
                    <a:gd name="connsiteX2" fmla="*/ 2989659 w 2989659"/>
                    <a:gd name="connsiteY2" fmla="*/ 2989659 h 2989659"/>
                    <a:gd name="connsiteX3" fmla="*/ 0 w 2989659"/>
                    <a:gd name="connsiteY3" fmla="*/ 2989659 h 2989659"/>
                    <a:gd name="connsiteX4" fmla="*/ 0 w 2989659"/>
                    <a:gd name="connsiteY4" fmla="*/ 0 h 2989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9659" h="2989659">
                      <a:moveTo>
                        <a:pt x="0" y="0"/>
                      </a:moveTo>
                      <a:lnTo>
                        <a:pt x="2989659" y="0"/>
                      </a:lnTo>
                      <a:lnTo>
                        <a:pt x="2989659" y="2989659"/>
                      </a:lnTo>
                      <a:lnTo>
                        <a:pt x="0" y="29896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0010" tIns="80010" rIns="80010" bIns="80010" numCol="1" spcCol="1270" anchor="ctr" anchorCtr="0">
                  <a:noAutofit/>
                </a:bodyPr>
                <a:lstStyle/>
                <a:p>
                  <a:pPr algn="ctr" defTabSz="2892482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2400" b="1" dirty="0"/>
                    <a:t>Analyze</a:t>
                  </a:r>
                </a:p>
              </p:txBody>
            </p:sp>
            <p:sp>
              <p:nvSpPr>
                <p:cNvPr id="174" name="Circular Arrow 173"/>
                <p:cNvSpPr/>
                <p:nvPr/>
              </p:nvSpPr>
              <p:spPr>
                <a:xfrm>
                  <a:off x="9150151" y="17836951"/>
                  <a:ext cx="14618097" cy="14618097"/>
                </a:xfrm>
                <a:prstGeom prst="circularArrow">
                  <a:avLst>
                    <a:gd name="adj1" fmla="val 3988"/>
                    <a:gd name="adj2" fmla="val 1214933"/>
                    <a:gd name="adj3" fmla="val 2367380"/>
                    <a:gd name="adj4" fmla="val 21297560"/>
                    <a:gd name="adj5" fmla="val 4653"/>
                  </a:avLst>
                </a:prstGeom>
                <a:solidFill>
                  <a:srgbClr val="00B0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5" name="Freeform 174"/>
                <p:cNvSpPr/>
                <p:nvPr/>
              </p:nvSpPr>
              <p:spPr>
                <a:xfrm>
                  <a:off x="18303111" y="29434040"/>
                  <a:ext cx="2989659" cy="2989659"/>
                </a:xfrm>
                <a:custGeom>
                  <a:avLst/>
                  <a:gdLst>
                    <a:gd name="connsiteX0" fmla="*/ 0 w 2989659"/>
                    <a:gd name="connsiteY0" fmla="*/ 0 h 2989659"/>
                    <a:gd name="connsiteX1" fmla="*/ 2989659 w 2989659"/>
                    <a:gd name="connsiteY1" fmla="*/ 0 h 2989659"/>
                    <a:gd name="connsiteX2" fmla="*/ 2989659 w 2989659"/>
                    <a:gd name="connsiteY2" fmla="*/ 2989659 h 2989659"/>
                    <a:gd name="connsiteX3" fmla="*/ 0 w 2989659"/>
                    <a:gd name="connsiteY3" fmla="*/ 2989659 h 2989659"/>
                    <a:gd name="connsiteX4" fmla="*/ 0 w 2989659"/>
                    <a:gd name="connsiteY4" fmla="*/ 0 h 2989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9659" h="2989659">
                      <a:moveTo>
                        <a:pt x="0" y="0"/>
                      </a:moveTo>
                      <a:lnTo>
                        <a:pt x="2989659" y="0"/>
                      </a:lnTo>
                      <a:lnTo>
                        <a:pt x="2989659" y="2989659"/>
                      </a:lnTo>
                      <a:lnTo>
                        <a:pt x="0" y="29896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0010" tIns="80010" rIns="80010" bIns="80010" numCol="1" spcCol="1270" anchor="ctr" anchorCtr="0">
                  <a:noAutofit/>
                </a:bodyPr>
                <a:lstStyle/>
                <a:p>
                  <a:pPr algn="ctr" defTabSz="2892482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en-US" sz="2400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1625628" y="29434040"/>
                  <a:ext cx="2989659" cy="2989659"/>
                </a:xfrm>
                <a:custGeom>
                  <a:avLst/>
                  <a:gdLst>
                    <a:gd name="connsiteX0" fmla="*/ 0 w 2989659"/>
                    <a:gd name="connsiteY0" fmla="*/ 0 h 2989659"/>
                    <a:gd name="connsiteX1" fmla="*/ 2989659 w 2989659"/>
                    <a:gd name="connsiteY1" fmla="*/ 0 h 2989659"/>
                    <a:gd name="connsiteX2" fmla="*/ 2989659 w 2989659"/>
                    <a:gd name="connsiteY2" fmla="*/ 2989659 h 2989659"/>
                    <a:gd name="connsiteX3" fmla="*/ 0 w 2989659"/>
                    <a:gd name="connsiteY3" fmla="*/ 2989659 h 2989659"/>
                    <a:gd name="connsiteX4" fmla="*/ 0 w 2989659"/>
                    <a:gd name="connsiteY4" fmla="*/ 0 h 2989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9659" h="2989659">
                      <a:moveTo>
                        <a:pt x="0" y="0"/>
                      </a:moveTo>
                      <a:lnTo>
                        <a:pt x="2989659" y="0"/>
                      </a:lnTo>
                      <a:lnTo>
                        <a:pt x="2989659" y="2989659"/>
                      </a:lnTo>
                      <a:lnTo>
                        <a:pt x="0" y="29896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0010" tIns="80010" rIns="80010" bIns="80010" numCol="1" spcCol="1270" anchor="ctr" anchorCtr="0">
                  <a:noAutofit/>
                </a:bodyPr>
                <a:lstStyle/>
                <a:p>
                  <a:pPr algn="ctr" defTabSz="2892482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en-US" sz="2400" dirty="0"/>
                </a:p>
              </p:txBody>
            </p:sp>
            <p:sp>
              <p:nvSpPr>
                <p:cNvPr id="177" name="Circular Arrow 176"/>
                <p:cNvSpPr/>
                <p:nvPr/>
              </p:nvSpPr>
              <p:spPr>
                <a:xfrm>
                  <a:off x="9150151" y="17836951"/>
                  <a:ext cx="14618097" cy="14618097"/>
                </a:xfrm>
                <a:prstGeom prst="circularArrow">
                  <a:avLst>
                    <a:gd name="adj1" fmla="val 3988"/>
                    <a:gd name="adj2" fmla="val 1636956"/>
                    <a:gd name="adj3" fmla="val 9773676"/>
                    <a:gd name="adj4" fmla="val 7461388"/>
                    <a:gd name="adj5" fmla="val 4653"/>
                  </a:avLst>
                </a:prstGeom>
                <a:solidFill>
                  <a:srgbClr val="00B0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8" name="Freeform 177"/>
                <p:cNvSpPr/>
                <p:nvPr/>
              </p:nvSpPr>
              <p:spPr>
                <a:xfrm>
                  <a:off x="8286887" y="23651170"/>
                  <a:ext cx="2989659" cy="2989659"/>
                </a:xfrm>
                <a:custGeom>
                  <a:avLst/>
                  <a:gdLst>
                    <a:gd name="connsiteX0" fmla="*/ 0 w 2989659"/>
                    <a:gd name="connsiteY0" fmla="*/ 0 h 2989659"/>
                    <a:gd name="connsiteX1" fmla="*/ 2989659 w 2989659"/>
                    <a:gd name="connsiteY1" fmla="*/ 0 h 2989659"/>
                    <a:gd name="connsiteX2" fmla="*/ 2989659 w 2989659"/>
                    <a:gd name="connsiteY2" fmla="*/ 2989659 h 2989659"/>
                    <a:gd name="connsiteX3" fmla="*/ 0 w 2989659"/>
                    <a:gd name="connsiteY3" fmla="*/ 2989659 h 2989659"/>
                    <a:gd name="connsiteX4" fmla="*/ 0 w 2989659"/>
                    <a:gd name="connsiteY4" fmla="*/ 0 h 2989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9659" h="2989659">
                      <a:moveTo>
                        <a:pt x="0" y="0"/>
                      </a:moveTo>
                      <a:lnTo>
                        <a:pt x="2989659" y="0"/>
                      </a:lnTo>
                      <a:lnTo>
                        <a:pt x="2989659" y="2989659"/>
                      </a:lnTo>
                      <a:lnTo>
                        <a:pt x="0" y="29896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0010" tIns="80010" rIns="80010" bIns="80010" numCol="1" spcCol="1270" anchor="ctr" anchorCtr="0">
                  <a:noAutofit/>
                </a:bodyPr>
                <a:lstStyle/>
                <a:p>
                  <a:pPr algn="ctr" defTabSz="2892482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en-US" sz="2400"/>
                </a:p>
              </p:txBody>
            </p:sp>
            <p:sp>
              <p:nvSpPr>
                <p:cNvPr id="179" name="Freeform 178"/>
                <p:cNvSpPr/>
                <p:nvPr/>
              </p:nvSpPr>
              <p:spPr>
                <a:xfrm>
                  <a:off x="11625628" y="17868300"/>
                  <a:ext cx="2989659" cy="2989659"/>
                </a:xfrm>
                <a:custGeom>
                  <a:avLst/>
                  <a:gdLst>
                    <a:gd name="connsiteX0" fmla="*/ 0 w 2989659"/>
                    <a:gd name="connsiteY0" fmla="*/ 0 h 2989659"/>
                    <a:gd name="connsiteX1" fmla="*/ 2989659 w 2989659"/>
                    <a:gd name="connsiteY1" fmla="*/ 0 h 2989659"/>
                    <a:gd name="connsiteX2" fmla="*/ 2989659 w 2989659"/>
                    <a:gd name="connsiteY2" fmla="*/ 2989659 h 2989659"/>
                    <a:gd name="connsiteX3" fmla="*/ 0 w 2989659"/>
                    <a:gd name="connsiteY3" fmla="*/ 2989659 h 2989659"/>
                    <a:gd name="connsiteX4" fmla="*/ 0 w 2989659"/>
                    <a:gd name="connsiteY4" fmla="*/ 0 h 2989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9659" h="2989659">
                      <a:moveTo>
                        <a:pt x="0" y="0"/>
                      </a:moveTo>
                      <a:lnTo>
                        <a:pt x="2989659" y="0"/>
                      </a:lnTo>
                      <a:lnTo>
                        <a:pt x="2989659" y="2989659"/>
                      </a:lnTo>
                      <a:lnTo>
                        <a:pt x="0" y="29896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0010" tIns="80010" rIns="80010" bIns="80010" numCol="1" spcCol="1270" anchor="ctr" anchorCtr="0">
                  <a:noAutofit/>
                </a:bodyPr>
                <a:lstStyle/>
                <a:p>
                  <a:pPr algn="ctr" defTabSz="2892482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en-US" sz="2400"/>
                </a:p>
              </p:txBody>
            </p:sp>
            <p:sp>
              <p:nvSpPr>
                <p:cNvPr id="180" name="Circular Arrow 179"/>
                <p:cNvSpPr/>
                <p:nvPr/>
              </p:nvSpPr>
              <p:spPr>
                <a:xfrm>
                  <a:off x="9150151" y="17836951"/>
                  <a:ext cx="14618097" cy="14618097"/>
                </a:xfrm>
                <a:prstGeom prst="circularArrow">
                  <a:avLst>
                    <a:gd name="adj1" fmla="val 3988"/>
                    <a:gd name="adj2" fmla="val 1422595"/>
                    <a:gd name="adj3" fmla="val 16911625"/>
                    <a:gd name="adj4" fmla="val 14079945"/>
                    <a:gd name="adj5" fmla="val 4653"/>
                  </a:avLst>
                </a:prstGeom>
                <a:solidFill>
                  <a:srgbClr val="00B0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</p:grpSp>
        <p:sp>
          <p:nvSpPr>
            <p:cNvPr id="169" name="Freeform 168"/>
            <p:cNvSpPr/>
            <p:nvPr/>
          </p:nvSpPr>
          <p:spPr>
            <a:xfrm>
              <a:off x="6363049" y="8191804"/>
              <a:ext cx="9114347" cy="3044017"/>
            </a:xfrm>
            <a:custGeom>
              <a:avLst/>
              <a:gdLst>
                <a:gd name="connsiteX0" fmla="*/ 0 w 2989659"/>
                <a:gd name="connsiteY0" fmla="*/ 0 h 2989659"/>
                <a:gd name="connsiteX1" fmla="*/ 2989659 w 2989659"/>
                <a:gd name="connsiteY1" fmla="*/ 0 h 2989659"/>
                <a:gd name="connsiteX2" fmla="*/ 2989659 w 2989659"/>
                <a:gd name="connsiteY2" fmla="*/ 2989659 h 2989659"/>
                <a:gd name="connsiteX3" fmla="*/ 0 w 2989659"/>
                <a:gd name="connsiteY3" fmla="*/ 2989659 h 2989659"/>
                <a:gd name="connsiteX4" fmla="*/ 0 w 2989659"/>
                <a:gd name="connsiteY4" fmla="*/ 0 h 298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9659" h="2989659">
                  <a:moveTo>
                    <a:pt x="0" y="0"/>
                  </a:moveTo>
                  <a:lnTo>
                    <a:pt x="2989659" y="0"/>
                  </a:lnTo>
                  <a:lnTo>
                    <a:pt x="2989659" y="2989659"/>
                  </a:lnTo>
                  <a:lnTo>
                    <a:pt x="0" y="29896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algn="ctr" defTabSz="2892482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/>
                <a:t>Assumptions, Constraints, Risks, Issues </a:t>
              </a:r>
            </a:p>
            <a:p>
              <a:pPr algn="ctr" defTabSz="2892482">
                <a:lnSpc>
                  <a:spcPct val="90000"/>
                </a:lnSpc>
                <a:spcAft>
                  <a:spcPct val="35000"/>
                </a:spcAft>
              </a:pPr>
              <a:endParaRPr lang="en-US" sz="2400" b="1" dirty="0"/>
            </a:p>
          </p:txBody>
        </p:sp>
      </p:grpSp>
      <p:sp>
        <p:nvSpPr>
          <p:cNvPr id="191" name="Freeform 190"/>
          <p:cNvSpPr/>
          <p:nvPr/>
        </p:nvSpPr>
        <p:spPr>
          <a:xfrm>
            <a:off x="1288662" y="32678724"/>
            <a:ext cx="2736321" cy="1008185"/>
          </a:xfrm>
          <a:custGeom>
            <a:avLst/>
            <a:gdLst>
              <a:gd name="connsiteX0" fmla="*/ 0 w 6707981"/>
              <a:gd name="connsiteY0" fmla="*/ 726712 h 4360187"/>
              <a:gd name="connsiteX1" fmla="*/ 726712 w 6707981"/>
              <a:gd name="connsiteY1" fmla="*/ 0 h 4360187"/>
              <a:gd name="connsiteX2" fmla="*/ 5981269 w 6707981"/>
              <a:gd name="connsiteY2" fmla="*/ 0 h 4360187"/>
              <a:gd name="connsiteX3" fmla="*/ 6707981 w 6707981"/>
              <a:gd name="connsiteY3" fmla="*/ 726712 h 4360187"/>
              <a:gd name="connsiteX4" fmla="*/ 6707981 w 6707981"/>
              <a:gd name="connsiteY4" fmla="*/ 3633475 h 4360187"/>
              <a:gd name="connsiteX5" fmla="*/ 5981269 w 6707981"/>
              <a:gd name="connsiteY5" fmla="*/ 4360187 h 4360187"/>
              <a:gd name="connsiteX6" fmla="*/ 726712 w 6707981"/>
              <a:gd name="connsiteY6" fmla="*/ 4360187 h 4360187"/>
              <a:gd name="connsiteX7" fmla="*/ 0 w 6707981"/>
              <a:gd name="connsiteY7" fmla="*/ 3633475 h 4360187"/>
              <a:gd name="connsiteX8" fmla="*/ 0 w 6707981"/>
              <a:gd name="connsiteY8" fmla="*/ 726712 h 436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07981" h="4360187">
                <a:moveTo>
                  <a:pt x="0" y="726712"/>
                </a:moveTo>
                <a:cubicBezTo>
                  <a:pt x="0" y="325360"/>
                  <a:pt x="325360" y="0"/>
                  <a:pt x="726712" y="0"/>
                </a:cubicBezTo>
                <a:lnTo>
                  <a:pt x="5981269" y="0"/>
                </a:lnTo>
                <a:cubicBezTo>
                  <a:pt x="6382621" y="0"/>
                  <a:pt x="6707981" y="325360"/>
                  <a:pt x="6707981" y="726712"/>
                </a:cubicBezTo>
                <a:lnTo>
                  <a:pt x="6707981" y="3633475"/>
                </a:lnTo>
                <a:cubicBezTo>
                  <a:pt x="6707981" y="4034827"/>
                  <a:pt x="6382621" y="4360187"/>
                  <a:pt x="5981269" y="4360187"/>
                </a:cubicBezTo>
                <a:lnTo>
                  <a:pt x="726712" y="4360187"/>
                </a:lnTo>
                <a:cubicBezTo>
                  <a:pt x="325360" y="4360187"/>
                  <a:pt x="0" y="4034827"/>
                  <a:pt x="0" y="3633475"/>
                </a:cubicBezTo>
                <a:lnTo>
                  <a:pt x="0" y="726712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4488" tIns="424488" rIns="424488" bIns="424488" numCol="1" spcCol="1312" anchor="ctr" anchorCtr="0">
            <a:noAutofit/>
          </a:bodyPr>
          <a:lstStyle/>
          <a:p>
            <a:pPr algn="ctr" defTabSz="2387445">
              <a:lnSpc>
                <a:spcPct val="90000"/>
              </a:lnSpc>
              <a:spcAft>
                <a:spcPct val="350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Identify Initial Problem Space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Freeform 191"/>
          <p:cNvSpPr/>
          <p:nvPr/>
        </p:nvSpPr>
        <p:spPr>
          <a:xfrm>
            <a:off x="3647416" y="34076765"/>
            <a:ext cx="2079012" cy="1070627"/>
          </a:xfrm>
          <a:custGeom>
            <a:avLst/>
            <a:gdLst>
              <a:gd name="connsiteX0" fmla="*/ 0 w 6707981"/>
              <a:gd name="connsiteY0" fmla="*/ 726712 h 4360187"/>
              <a:gd name="connsiteX1" fmla="*/ 726712 w 6707981"/>
              <a:gd name="connsiteY1" fmla="*/ 0 h 4360187"/>
              <a:gd name="connsiteX2" fmla="*/ 5981269 w 6707981"/>
              <a:gd name="connsiteY2" fmla="*/ 0 h 4360187"/>
              <a:gd name="connsiteX3" fmla="*/ 6707981 w 6707981"/>
              <a:gd name="connsiteY3" fmla="*/ 726712 h 4360187"/>
              <a:gd name="connsiteX4" fmla="*/ 6707981 w 6707981"/>
              <a:gd name="connsiteY4" fmla="*/ 3633475 h 4360187"/>
              <a:gd name="connsiteX5" fmla="*/ 5981269 w 6707981"/>
              <a:gd name="connsiteY5" fmla="*/ 4360187 h 4360187"/>
              <a:gd name="connsiteX6" fmla="*/ 726712 w 6707981"/>
              <a:gd name="connsiteY6" fmla="*/ 4360187 h 4360187"/>
              <a:gd name="connsiteX7" fmla="*/ 0 w 6707981"/>
              <a:gd name="connsiteY7" fmla="*/ 3633475 h 4360187"/>
              <a:gd name="connsiteX8" fmla="*/ 0 w 6707981"/>
              <a:gd name="connsiteY8" fmla="*/ 726712 h 436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07981" h="4360187">
                <a:moveTo>
                  <a:pt x="0" y="726712"/>
                </a:moveTo>
                <a:cubicBezTo>
                  <a:pt x="0" y="325360"/>
                  <a:pt x="325360" y="0"/>
                  <a:pt x="726712" y="0"/>
                </a:cubicBezTo>
                <a:lnTo>
                  <a:pt x="5981269" y="0"/>
                </a:lnTo>
                <a:cubicBezTo>
                  <a:pt x="6382621" y="0"/>
                  <a:pt x="6707981" y="325360"/>
                  <a:pt x="6707981" y="726712"/>
                </a:cubicBezTo>
                <a:lnTo>
                  <a:pt x="6707981" y="3633475"/>
                </a:lnTo>
                <a:cubicBezTo>
                  <a:pt x="6707981" y="4034827"/>
                  <a:pt x="6382621" y="4360187"/>
                  <a:pt x="5981269" y="4360187"/>
                </a:cubicBezTo>
                <a:lnTo>
                  <a:pt x="726712" y="4360187"/>
                </a:lnTo>
                <a:cubicBezTo>
                  <a:pt x="325360" y="4360187"/>
                  <a:pt x="0" y="4034827"/>
                  <a:pt x="0" y="3633475"/>
                </a:cubicBezTo>
                <a:lnTo>
                  <a:pt x="0" y="726712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4488" tIns="424488" rIns="424488" bIns="424488" numCol="1" spcCol="1312" anchor="ctr" anchorCtr="0">
            <a:noAutofit/>
          </a:bodyPr>
          <a:lstStyle/>
          <a:p>
            <a:pPr algn="ctr" defTabSz="2387445">
              <a:lnSpc>
                <a:spcPct val="90000"/>
              </a:lnSpc>
              <a:spcAft>
                <a:spcPct val="350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Explore Problem Space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3" name="Freeform 192"/>
          <p:cNvSpPr/>
          <p:nvPr/>
        </p:nvSpPr>
        <p:spPr>
          <a:xfrm>
            <a:off x="914659" y="34076765"/>
            <a:ext cx="2358676" cy="1039230"/>
          </a:xfrm>
          <a:custGeom>
            <a:avLst/>
            <a:gdLst>
              <a:gd name="connsiteX0" fmla="*/ 0 w 6707981"/>
              <a:gd name="connsiteY0" fmla="*/ 726712 h 4360187"/>
              <a:gd name="connsiteX1" fmla="*/ 726712 w 6707981"/>
              <a:gd name="connsiteY1" fmla="*/ 0 h 4360187"/>
              <a:gd name="connsiteX2" fmla="*/ 5981269 w 6707981"/>
              <a:gd name="connsiteY2" fmla="*/ 0 h 4360187"/>
              <a:gd name="connsiteX3" fmla="*/ 6707981 w 6707981"/>
              <a:gd name="connsiteY3" fmla="*/ 726712 h 4360187"/>
              <a:gd name="connsiteX4" fmla="*/ 6707981 w 6707981"/>
              <a:gd name="connsiteY4" fmla="*/ 3633475 h 4360187"/>
              <a:gd name="connsiteX5" fmla="*/ 5981269 w 6707981"/>
              <a:gd name="connsiteY5" fmla="*/ 4360187 h 4360187"/>
              <a:gd name="connsiteX6" fmla="*/ 726712 w 6707981"/>
              <a:gd name="connsiteY6" fmla="*/ 4360187 h 4360187"/>
              <a:gd name="connsiteX7" fmla="*/ 0 w 6707981"/>
              <a:gd name="connsiteY7" fmla="*/ 3633475 h 4360187"/>
              <a:gd name="connsiteX8" fmla="*/ 0 w 6707981"/>
              <a:gd name="connsiteY8" fmla="*/ 726712 h 436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07981" h="4360187">
                <a:moveTo>
                  <a:pt x="0" y="726712"/>
                </a:moveTo>
                <a:cubicBezTo>
                  <a:pt x="0" y="325360"/>
                  <a:pt x="325360" y="0"/>
                  <a:pt x="726712" y="0"/>
                </a:cubicBezTo>
                <a:lnTo>
                  <a:pt x="5981269" y="0"/>
                </a:lnTo>
                <a:cubicBezTo>
                  <a:pt x="6382621" y="0"/>
                  <a:pt x="6707981" y="325360"/>
                  <a:pt x="6707981" y="726712"/>
                </a:cubicBezTo>
                <a:lnTo>
                  <a:pt x="6707981" y="3633475"/>
                </a:lnTo>
                <a:cubicBezTo>
                  <a:pt x="6707981" y="4034827"/>
                  <a:pt x="6382621" y="4360187"/>
                  <a:pt x="5981269" y="4360187"/>
                </a:cubicBezTo>
                <a:lnTo>
                  <a:pt x="726712" y="4360187"/>
                </a:lnTo>
                <a:cubicBezTo>
                  <a:pt x="325360" y="4360187"/>
                  <a:pt x="0" y="4034827"/>
                  <a:pt x="0" y="3633475"/>
                </a:cubicBezTo>
                <a:lnTo>
                  <a:pt x="0" y="726712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4488" tIns="424488" rIns="424488" bIns="424488" numCol="1" spcCol="1312" anchor="ctr" anchorCtr="0">
            <a:noAutofit/>
          </a:bodyPr>
          <a:lstStyle/>
          <a:p>
            <a:pPr algn="ctr" defTabSz="2387445">
              <a:lnSpc>
                <a:spcPct val="90000"/>
              </a:lnSpc>
              <a:spcAft>
                <a:spcPct val="350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Validate with Customer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4" name="Freeform 193"/>
          <p:cNvSpPr/>
          <p:nvPr/>
        </p:nvSpPr>
        <p:spPr>
          <a:xfrm>
            <a:off x="6041738" y="34108296"/>
            <a:ext cx="2173920" cy="1039229"/>
          </a:xfrm>
          <a:custGeom>
            <a:avLst/>
            <a:gdLst>
              <a:gd name="connsiteX0" fmla="*/ 0 w 6707981"/>
              <a:gd name="connsiteY0" fmla="*/ 726712 h 4360187"/>
              <a:gd name="connsiteX1" fmla="*/ 726712 w 6707981"/>
              <a:gd name="connsiteY1" fmla="*/ 0 h 4360187"/>
              <a:gd name="connsiteX2" fmla="*/ 5981269 w 6707981"/>
              <a:gd name="connsiteY2" fmla="*/ 0 h 4360187"/>
              <a:gd name="connsiteX3" fmla="*/ 6707981 w 6707981"/>
              <a:gd name="connsiteY3" fmla="*/ 726712 h 4360187"/>
              <a:gd name="connsiteX4" fmla="*/ 6707981 w 6707981"/>
              <a:gd name="connsiteY4" fmla="*/ 3633475 h 4360187"/>
              <a:gd name="connsiteX5" fmla="*/ 5981269 w 6707981"/>
              <a:gd name="connsiteY5" fmla="*/ 4360187 h 4360187"/>
              <a:gd name="connsiteX6" fmla="*/ 726712 w 6707981"/>
              <a:gd name="connsiteY6" fmla="*/ 4360187 h 4360187"/>
              <a:gd name="connsiteX7" fmla="*/ 0 w 6707981"/>
              <a:gd name="connsiteY7" fmla="*/ 3633475 h 4360187"/>
              <a:gd name="connsiteX8" fmla="*/ 0 w 6707981"/>
              <a:gd name="connsiteY8" fmla="*/ 726712 h 436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07981" h="4360187">
                <a:moveTo>
                  <a:pt x="0" y="726712"/>
                </a:moveTo>
                <a:cubicBezTo>
                  <a:pt x="0" y="325360"/>
                  <a:pt x="325360" y="0"/>
                  <a:pt x="726712" y="0"/>
                </a:cubicBezTo>
                <a:lnTo>
                  <a:pt x="5981269" y="0"/>
                </a:lnTo>
                <a:cubicBezTo>
                  <a:pt x="6382621" y="0"/>
                  <a:pt x="6707981" y="325360"/>
                  <a:pt x="6707981" y="726712"/>
                </a:cubicBezTo>
                <a:lnTo>
                  <a:pt x="6707981" y="3633475"/>
                </a:lnTo>
                <a:cubicBezTo>
                  <a:pt x="6707981" y="4034827"/>
                  <a:pt x="6382621" y="4360187"/>
                  <a:pt x="5981269" y="4360187"/>
                </a:cubicBezTo>
                <a:lnTo>
                  <a:pt x="726712" y="4360187"/>
                </a:lnTo>
                <a:cubicBezTo>
                  <a:pt x="325360" y="4360187"/>
                  <a:pt x="0" y="4034827"/>
                  <a:pt x="0" y="3633475"/>
                </a:cubicBezTo>
                <a:lnTo>
                  <a:pt x="0" y="726712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4488" tIns="424488" rIns="424488" bIns="424488" numCol="1" spcCol="1312" anchor="ctr" anchorCtr="0">
            <a:noAutofit/>
          </a:bodyPr>
          <a:lstStyle/>
          <a:p>
            <a:pPr algn="ctr" defTabSz="2387445">
              <a:lnSpc>
                <a:spcPct val="90000"/>
              </a:lnSpc>
              <a:spcAft>
                <a:spcPct val="350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Problem Space Defined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5" name="Circular Arrow 194"/>
          <p:cNvSpPr/>
          <p:nvPr/>
        </p:nvSpPr>
        <p:spPr>
          <a:xfrm>
            <a:off x="3027183" y="33599315"/>
            <a:ext cx="1175098" cy="949120"/>
          </a:xfrm>
          <a:prstGeom prst="circular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97" name="Circular Arrow 196"/>
          <p:cNvSpPr/>
          <p:nvPr/>
        </p:nvSpPr>
        <p:spPr>
          <a:xfrm rot="3987388">
            <a:off x="3817702" y="32844927"/>
            <a:ext cx="1109815" cy="1383540"/>
          </a:xfrm>
          <a:prstGeom prst="circular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99" name="Right Arrow 198"/>
          <p:cNvSpPr/>
          <p:nvPr/>
        </p:nvSpPr>
        <p:spPr>
          <a:xfrm>
            <a:off x="5737047" y="34351775"/>
            <a:ext cx="612700" cy="55227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ight Arrow 200"/>
          <p:cNvSpPr/>
          <p:nvPr/>
        </p:nvSpPr>
        <p:spPr>
          <a:xfrm flipH="1" flipV="1">
            <a:off x="3241914" y="34418190"/>
            <a:ext cx="405501" cy="387773"/>
          </a:xfrm>
          <a:prstGeom prst="rightArrow">
            <a:avLst>
              <a:gd name="adj1" fmla="val 41869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3" name="Group 242"/>
          <p:cNvGrpSpPr/>
          <p:nvPr/>
        </p:nvGrpSpPr>
        <p:grpSpPr>
          <a:xfrm>
            <a:off x="888381" y="35273648"/>
            <a:ext cx="3829787" cy="2525231"/>
            <a:chOff x="12318031" y="28257790"/>
            <a:chExt cx="6461589" cy="19775859"/>
          </a:xfrm>
        </p:grpSpPr>
        <p:sp>
          <p:nvSpPr>
            <p:cNvPr id="244" name="Freeform 243"/>
            <p:cNvSpPr/>
            <p:nvPr/>
          </p:nvSpPr>
          <p:spPr>
            <a:xfrm>
              <a:off x="15138920" y="37063663"/>
              <a:ext cx="192948" cy="164364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2948" y="0"/>
                  </a:moveTo>
                  <a:lnTo>
                    <a:pt x="192948" y="1120999"/>
                  </a:lnTo>
                  <a:lnTo>
                    <a:pt x="0" y="1120999"/>
                  </a:lnTo>
                  <a:lnTo>
                    <a:pt x="0" y="1643647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5" name="Freeform 244"/>
            <p:cNvSpPr/>
            <p:nvPr/>
          </p:nvSpPr>
          <p:spPr>
            <a:xfrm>
              <a:off x="15286148" y="31840318"/>
              <a:ext cx="91440" cy="16408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40816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6" name="Rounded Rectangle 245"/>
            <p:cNvSpPr/>
            <p:nvPr/>
          </p:nvSpPr>
          <p:spPr>
            <a:xfrm>
              <a:off x="12510980" y="28257790"/>
              <a:ext cx="5641776" cy="3582528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7" name="Freeform 246"/>
            <p:cNvSpPr/>
            <p:nvPr/>
          </p:nvSpPr>
          <p:spPr>
            <a:xfrm>
              <a:off x="13137844" y="28853311"/>
              <a:ext cx="5641776" cy="3582528"/>
            </a:xfrm>
            <a:custGeom>
              <a:avLst/>
              <a:gdLst>
                <a:gd name="connsiteX0" fmla="*/ 0 w 5641776"/>
                <a:gd name="connsiteY0" fmla="*/ 358253 h 3582528"/>
                <a:gd name="connsiteX1" fmla="*/ 358253 w 5641776"/>
                <a:gd name="connsiteY1" fmla="*/ 0 h 3582528"/>
                <a:gd name="connsiteX2" fmla="*/ 5283523 w 5641776"/>
                <a:gd name="connsiteY2" fmla="*/ 0 h 3582528"/>
                <a:gd name="connsiteX3" fmla="*/ 5641776 w 5641776"/>
                <a:gd name="connsiteY3" fmla="*/ 358253 h 3582528"/>
                <a:gd name="connsiteX4" fmla="*/ 5641776 w 5641776"/>
                <a:gd name="connsiteY4" fmla="*/ 3224275 h 3582528"/>
                <a:gd name="connsiteX5" fmla="*/ 5283523 w 5641776"/>
                <a:gd name="connsiteY5" fmla="*/ 3582528 h 3582528"/>
                <a:gd name="connsiteX6" fmla="*/ 358253 w 5641776"/>
                <a:gd name="connsiteY6" fmla="*/ 3582528 h 3582528"/>
                <a:gd name="connsiteX7" fmla="*/ 0 w 5641776"/>
                <a:gd name="connsiteY7" fmla="*/ 3224275 h 3582528"/>
                <a:gd name="connsiteX8" fmla="*/ 0 w 5641776"/>
                <a:gd name="connsiteY8" fmla="*/ 358253 h 358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1776" h="3582528">
                  <a:moveTo>
                    <a:pt x="0" y="358253"/>
                  </a:moveTo>
                  <a:cubicBezTo>
                    <a:pt x="0" y="160395"/>
                    <a:pt x="160395" y="0"/>
                    <a:pt x="358253" y="0"/>
                  </a:cubicBezTo>
                  <a:lnTo>
                    <a:pt x="5283523" y="0"/>
                  </a:lnTo>
                  <a:cubicBezTo>
                    <a:pt x="5481381" y="0"/>
                    <a:pt x="5641776" y="160395"/>
                    <a:pt x="5641776" y="358253"/>
                  </a:cubicBezTo>
                  <a:lnTo>
                    <a:pt x="5641776" y="3224275"/>
                  </a:lnTo>
                  <a:cubicBezTo>
                    <a:pt x="5641776" y="3422133"/>
                    <a:pt x="5481381" y="3582528"/>
                    <a:pt x="5283523" y="3582528"/>
                  </a:cubicBezTo>
                  <a:lnTo>
                    <a:pt x="358253" y="3582528"/>
                  </a:lnTo>
                  <a:cubicBezTo>
                    <a:pt x="160395" y="3582528"/>
                    <a:pt x="0" y="3422133"/>
                    <a:pt x="0" y="3224275"/>
                  </a:cubicBezTo>
                  <a:lnTo>
                    <a:pt x="0" y="358253"/>
                  </a:lnTo>
                  <a:close/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2579" tIns="352579" rIns="352579" bIns="352579" numCol="1" spcCol="1270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/>
                <a:t>Project Objectives</a:t>
              </a: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12510980" y="33481135"/>
              <a:ext cx="5641776" cy="3582528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9" name="Freeform 248"/>
            <p:cNvSpPr/>
            <p:nvPr/>
          </p:nvSpPr>
          <p:spPr>
            <a:xfrm>
              <a:off x="13137844" y="34076656"/>
              <a:ext cx="5641776" cy="3582528"/>
            </a:xfrm>
            <a:custGeom>
              <a:avLst/>
              <a:gdLst>
                <a:gd name="connsiteX0" fmla="*/ 0 w 5641776"/>
                <a:gd name="connsiteY0" fmla="*/ 358253 h 3582528"/>
                <a:gd name="connsiteX1" fmla="*/ 358253 w 5641776"/>
                <a:gd name="connsiteY1" fmla="*/ 0 h 3582528"/>
                <a:gd name="connsiteX2" fmla="*/ 5283523 w 5641776"/>
                <a:gd name="connsiteY2" fmla="*/ 0 h 3582528"/>
                <a:gd name="connsiteX3" fmla="*/ 5641776 w 5641776"/>
                <a:gd name="connsiteY3" fmla="*/ 358253 h 3582528"/>
                <a:gd name="connsiteX4" fmla="*/ 5641776 w 5641776"/>
                <a:gd name="connsiteY4" fmla="*/ 3224275 h 3582528"/>
                <a:gd name="connsiteX5" fmla="*/ 5283523 w 5641776"/>
                <a:gd name="connsiteY5" fmla="*/ 3582528 h 3582528"/>
                <a:gd name="connsiteX6" fmla="*/ 358253 w 5641776"/>
                <a:gd name="connsiteY6" fmla="*/ 3582528 h 3582528"/>
                <a:gd name="connsiteX7" fmla="*/ 0 w 5641776"/>
                <a:gd name="connsiteY7" fmla="*/ 3224275 h 3582528"/>
                <a:gd name="connsiteX8" fmla="*/ 0 w 5641776"/>
                <a:gd name="connsiteY8" fmla="*/ 358253 h 358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1776" h="3582528">
                  <a:moveTo>
                    <a:pt x="0" y="358253"/>
                  </a:moveTo>
                  <a:cubicBezTo>
                    <a:pt x="0" y="160395"/>
                    <a:pt x="160395" y="0"/>
                    <a:pt x="358253" y="0"/>
                  </a:cubicBezTo>
                  <a:lnTo>
                    <a:pt x="5283523" y="0"/>
                  </a:lnTo>
                  <a:cubicBezTo>
                    <a:pt x="5481381" y="0"/>
                    <a:pt x="5641776" y="160395"/>
                    <a:pt x="5641776" y="358253"/>
                  </a:cubicBezTo>
                  <a:lnTo>
                    <a:pt x="5641776" y="3224275"/>
                  </a:lnTo>
                  <a:cubicBezTo>
                    <a:pt x="5641776" y="3422133"/>
                    <a:pt x="5481381" y="3582528"/>
                    <a:pt x="5283523" y="3582528"/>
                  </a:cubicBezTo>
                  <a:lnTo>
                    <a:pt x="358253" y="3582528"/>
                  </a:lnTo>
                  <a:cubicBezTo>
                    <a:pt x="160395" y="3582528"/>
                    <a:pt x="0" y="3422133"/>
                    <a:pt x="0" y="3224275"/>
                  </a:cubicBezTo>
                  <a:lnTo>
                    <a:pt x="0" y="358253"/>
                  </a:lnTo>
                  <a:close/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2579" tIns="352579" rIns="352579" bIns="352579" numCol="1" spcCol="1270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/>
                <a:t>Project Strategy</a:t>
              </a: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12318031" y="38707311"/>
              <a:ext cx="5641776" cy="3582528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1" name="Freeform 250"/>
            <p:cNvSpPr/>
            <p:nvPr/>
          </p:nvSpPr>
          <p:spPr>
            <a:xfrm>
              <a:off x="12944895" y="39302831"/>
              <a:ext cx="5641776" cy="3582528"/>
            </a:xfrm>
            <a:custGeom>
              <a:avLst/>
              <a:gdLst>
                <a:gd name="connsiteX0" fmla="*/ 0 w 5641776"/>
                <a:gd name="connsiteY0" fmla="*/ 358253 h 3582528"/>
                <a:gd name="connsiteX1" fmla="*/ 358253 w 5641776"/>
                <a:gd name="connsiteY1" fmla="*/ 0 h 3582528"/>
                <a:gd name="connsiteX2" fmla="*/ 5283523 w 5641776"/>
                <a:gd name="connsiteY2" fmla="*/ 0 h 3582528"/>
                <a:gd name="connsiteX3" fmla="*/ 5641776 w 5641776"/>
                <a:gd name="connsiteY3" fmla="*/ 358253 h 3582528"/>
                <a:gd name="connsiteX4" fmla="*/ 5641776 w 5641776"/>
                <a:gd name="connsiteY4" fmla="*/ 3224275 h 3582528"/>
                <a:gd name="connsiteX5" fmla="*/ 5283523 w 5641776"/>
                <a:gd name="connsiteY5" fmla="*/ 3582528 h 3582528"/>
                <a:gd name="connsiteX6" fmla="*/ 358253 w 5641776"/>
                <a:gd name="connsiteY6" fmla="*/ 3582528 h 3582528"/>
                <a:gd name="connsiteX7" fmla="*/ 0 w 5641776"/>
                <a:gd name="connsiteY7" fmla="*/ 3224275 h 3582528"/>
                <a:gd name="connsiteX8" fmla="*/ 0 w 5641776"/>
                <a:gd name="connsiteY8" fmla="*/ 358253 h 358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1776" h="3582528">
                  <a:moveTo>
                    <a:pt x="0" y="358253"/>
                  </a:moveTo>
                  <a:cubicBezTo>
                    <a:pt x="0" y="160395"/>
                    <a:pt x="160395" y="0"/>
                    <a:pt x="358253" y="0"/>
                  </a:cubicBezTo>
                  <a:lnTo>
                    <a:pt x="5283523" y="0"/>
                  </a:lnTo>
                  <a:cubicBezTo>
                    <a:pt x="5481381" y="0"/>
                    <a:pt x="5641776" y="160395"/>
                    <a:pt x="5641776" y="358253"/>
                  </a:cubicBezTo>
                  <a:lnTo>
                    <a:pt x="5641776" y="3224275"/>
                  </a:lnTo>
                  <a:cubicBezTo>
                    <a:pt x="5641776" y="3422133"/>
                    <a:pt x="5481381" y="3582528"/>
                    <a:pt x="5283523" y="3582528"/>
                  </a:cubicBezTo>
                  <a:lnTo>
                    <a:pt x="358253" y="3582528"/>
                  </a:lnTo>
                  <a:cubicBezTo>
                    <a:pt x="160395" y="3582528"/>
                    <a:pt x="0" y="3422133"/>
                    <a:pt x="0" y="3224275"/>
                  </a:cubicBezTo>
                  <a:lnTo>
                    <a:pt x="0" y="358253"/>
                  </a:lnTo>
                  <a:close/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2579" tIns="352579" rIns="352579" bIns="352579" numCol="1" spcCol="1270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/>
                <a:t>Course of Action</a:t>
              </a:r>
            </a:p>
          </p:txBody>
        </p:sp>
        <p:grpSp>
          <p:nvGrpSpPr>
            <p:cNvPr id="252" name="Group 251"/>
            <p:cNvGrpSpPr/>
            <p:nvPr/>
          </p:nvGrpSpPr>
          <p:grpSpPr>
            <a:xfrm>
              <a:off x="12321075" y="43855600"/>
              <a:ext cx="6268641" cy="4178049"/>
              <a:chOff x="5615475" y="38704480"/>
              <a:chExt cx="6268641" cy="4178049"/>
            </a:xfrm>
          </p:grpSpPr>
          <p:sp>
            <p:nvSpPr>
              <p:cNvPr id="254" name="Rounded Rectangle 253"/>
              <p:cNvSpPr/>
              <p:nvPr/>
            </p:nvSpPr>
            <p:spPr>
              <a:xfrm>
                <a:off x="5615475" y="38704480"/>
                <a:ext cx="5641776" cy="3582528"/>
              </a:xfrm>
              <a:prstGeom prst="roundRect">
                <a:avLst>
                  <a:gd name="adj" fmla="val 10000"/>
                </a:avLst>
              </a:prstGeom>
              <a:solidFill>
                <a:srgbClr val="00B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5" name="Freeform 254"/>
              <p:cNvSpPr/>
              <p:nvPr/>
            </p:nvSpPr>
            <p:spPr>
              <a:xfrm>
                <a:off x="6242340" y="39300001"/>
                <a:ext cx="5641776" cy="3582528"/>
              </a:xfrm>
              <a:custGeom>
                <a:avLst/>
                <a:gdLst>
                  <a:gd name="connsiteX0" fmla="*/ 0 w 5641776"/>
                  <a:gd name="connsiteY0" fmla="*/ 358253 h 3582528"/>
                  <a:gd name="connsiteX1" fmla="*/ 358253 w 5641776"/>
                  <a:gd name="connsiteY1" fmla="*/ 0 h 3582528"/>
                  <a:gd name="connsiteX2" fmla="*/ 5283523 w 5641776"/>
                  <a:gd name="connsiteY2" fmla="*/ 0 h 3582528"/>
                  <a:gd name="connsiteX3" fmla="*/ 5641776 w 5641776"/>
                  <a:gd name="connsiteY3" fmla="*/ 358253 h 3582528"/>
                  <a:gd name="connsiteX4" fmla="*/ 5641776 w 5641776"/>
                  <a:gd name="connsiteY4" fmla="*/ 3224275 h 3582528"/>
                  <a:gd name="connsiteX5" fmla="*/ 5283523 w 5641776"/>
                  <a:gd name="connsiteY5" fmla="*/ 3582528 h 3582528"/>
                  <a:gd name="connsiteX6" fmla="*/ 358253 w 5641776"/>
                  <a:gd name="connsiteY6" fmla="*/ 3582528 h 3582528"/>
                  <a:gd name="connsiteX7" fmla="*/ 0 w 5641776"/>
                  <a:gd name="connsiteY7" fmla="*/ 3224275 h 3582528"/>
                  <a:gd name="connsiteX8" fmla="*/ 0 w 5641776"/>
                  <a:gd name="connsiteY8" fmla="*/ 358253 h 3582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41776" h="3582528">
                    <a:moveTo>
                      <a:pt x="0" y="358253"/>
                    </a:moveTo>
                    <a:cubicBezTo>
                      <a:pt x="0" y="160395"/>
                      <a:pt x="160395" y="0"/>
                      <a:pt x="358253" y="0"/>
                    </a:cubicBezTo>
                    <a:lnTo>
                      <a:pt x="5283523" y="0"/>
                    </a:lnTo>
                    <a:cubicBezTo>
                      <a:pt x="5481381" y="0"/>
                      <a:pt x="5641776" y="160395"/>
                      <a:pt x="5641776" y="358253"/>
                    </a:cubicBezTo>
                    <a:lnTo>
                      <a:pt x="5641776" y="3224275"/>
                    </a:lnTo>
                    <a:cubicBezTo>
                      <a:pt x="5641776" y="3422133"/>
                      <a:pt x="5481381" y="3582528"/>
                      <a:pt x="5283523" y="3582528"/>
                    </a:cubicBezTo>
                    <a:lnTo>
                      <a:pt x="358253" y="3582528"/>
                    </a:lnTo>
                    <a:cubicBezTo>
                      <a:pt x="160395" y="3582528"/>
                      <a:pt x="0" y="3422133"/>
                      <a:pt x="0" y="3224275"/>
                    </a:cubicBezTo>
                    <a:lnTo>
                      <a:pt x="0" y="358253"/>
                    </a:lnTo>
                    <a:close/>
                  </a:path>
                </a:pathLst>
              </a:custGeom>
              <a:ln>
                <a:solidFill>
                  <a:srgbClr val="00B050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2579" tIns="352579" rIns="352579" bIns="352579" numCol="1" spcCol="1270" anchor="ctr" anchorCtr="0">
                <a:noAutofit/>
              </a:bodyPr>
              <a:lstStyle/>
              <a:p>
                <a:pPr algn="ctr" defTabSz="2984306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400" b="1" dirty="0"/>
                  <a:t>Accountable Role</a:t>
                </a:r>
              </a:p>
            </p:txBody>
          </p:sp>
        </p:grpSp>
        <p:cxnSp>
          <p:nvCxnSpPr>
            <p:cNvPr id="253" name="Straight Connector 252"/>
            <p:cNvCxnSpPr/>
            <p:nvPr/>
          </p:nvCxnSpPr>
          <p:spPr>
            <a:xfrm flipH="1">
              <a:off x="15324843" y="42946319"/>
              <a:ext cx="30481" cy="100072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/>
          <p:nvPr/>
        </p:nvGrpSpPr>
        <p:grpSpPr>
          <a:xfrm>
            <a:off x="8803317" y="32745803"/>
            <a:ext cx="7309565" cy="4918937"/>
            <a:chOff x="4941415" y="18044342"/>
            <a:chExt cx="24661196" cy="15690236"/>
          </a:xfrm>
        </p:grpSpPr>
        <p:sp>
          <p:nvSpPr>
            <p:cNvPr id="257" name="Circular Arrow 256"/>
            <p:cNvSpPr/>
            <p:nvPr/>
          </p:nvSpPr>
          <p:spPr>
            <a:xfrm>
              <a:off x="9776292" y="18044342"/>
              <a:ext cx="15194616" cy="14656624"/>
            </a:xfrm>
            <a:prstGeom prst="circularArrow">
              <a:avLst>
                <a:gd name="adj1" fmla="val 5544"/>
                <a:gd name="adj2" fmla="val 330680"/>
                <a:gd name="adj3" fmla="val 13672050"/>
                <a:gd name="adj4" fmla="val 17449512"/>
                <a:gd name="adj5" fmla="val 5757"/>
              </a:avLst>
            </a:prstGeom>
            <a:solidFill>
              <a:srgbClr val="00B050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8" name="Freeform 257"/>
            <p:cNvSpPr/>
            <p:nvPr/>
          </p:nvSpPr>
          <p:spPr>
            <a:xfrm>
              <a:off x="13657958" y="18157835"/>
              <a:ext cx="7431285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>
                  <a:solidFill>
                    <a:schemeClr val="tx1"/>
                  </a:solidFill>
                </a:rPr>
                <a:t>Identify</a:t>
              </a:r>
            </a:p>
          </p:txBody>
        </p:sp>
        <p:sp>
          <p:nvSpPr>
            <p:cNvPr id="259" name="Freeform 258"/>
            <p:cNvSpPr/>
            <p:nvPr/>
          </p:nvSpPr>
          <p:spPr>
            <a:xfrm>
              <a:off x="22171325" y="23431681"/>
              <a:ext cx="7431286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>
                  <a:solidFill>
                    <a:schemeClr val="tx1"/>
                  </a:solidFill>
                </a:rPr>
                <a:t>Analyze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60" name="Freeform 259"/>
            <p:cNvSpPr/>
            <p:nvPr/>
          </p:nvSpPr>
          <p:spPr>
            <a:xfrm>
              <a:off x="17466559" y="30101494"/>
              <a:ext cx="7431285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>
                  <a:solidFill>
                    <a:schemeClr val="tx1"/>
                  </a:solidFill>
                </a:rPr>
                <a:t>Plan</a:t>
              </a:r>
            </a:p>
          </p:txBody>
        </p:sp>
        <p:sp>
          <p:nvSpPr>
            <p:cNvPr id="261" name="Freeform 260"/>
            <p:cNvSpPr/>
            <p:nvPr/>
          </p:nvSpPr>
          <p:spPr>
            <a:xfrm>
              <a:off x="9849356" y="30150495"/>
              <a:ext cx="7431285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>
                  <a:solidFill>
                    <a:schemeClr val="tx1"/>
                  </a:solidFill>
                </a:rPr>
                <a:t>Track</a:t>
              </a:r>
            </a:p>
          </p:txBody>
        </p:sp>
        <p:sp>
          <p:nvSpPr>
            <p:cNvPr id="262" name="Freeform 261"/>
            <p:cNvSpPr/>
            <p:nvPr/>
          </p:nvSpPr>
          <p:spPr>
            <a:xfrm>
              <a:off x="4941415" y="23652629"/>
              <a:ext cx="7431286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>
                  <a:solidFill>
                    <a:schemeClr val="tx1"/>
                  </a:solidFill>
                </a:rPr>
                <a:t>Control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298459" y="34785565"/>
            <a:ext cx="231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Communicate</a:t>
            </a:r>
            <a:endParaRPr lang="en-US" sz="2800" b="1" dirty="0">
              <a:latin typeface="+mn-lt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16698344" y="30271711"/>
            <a:ext cx="7383627" cy="3420352"/>
            <a:chOff x="-2546197" y="6321155"/>
            <a:chExt cx="31346413" cy="14520746"/>
          </a:xfrm>
        </p:grpSpPr>
        <p:sp>
          <p:nvSpPr>
            <p:cNvPr id="265" name="Oval 264"/>
            <p:cNvSpPr/>
            <p:nvPr/>
          </p:nvSpPr>
          <p:spPr>
            <a:xfrm>
              <a:off x="14528799" y="7840215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800"/>
            </a:p>
          </p:txBody>
        </p:sp>
        <p:sp>
          <p:nvSpPr>
            <p:cNvPr id="266" name="Oval 265"/>
            <p:cNvSpPr/>
            <p:nvPr/>
          </p:nvSpPr>
          <p:spPr>
            <a:xfrm>
              <a:off x="9203265" y="12454505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800"/>
            </a:p>
          </p:txBody>
        </p:sp>
        <p:sp>
          <p:nvSpPr>
            <p:cNvPr id="267" name="Oval 266"/>
            <p:cNvSpPr/>
            <p:nvPr/>
          </p:nvSpPr>
          <p:spPr>
            <a:xfrm>
              <a:off x="14528799" y="12421839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800"/>
            </a:p>
          </p:txBody>
        </p:sp>
        <p:sp>
          <p:nvSpPr>
            <p:cNvPr id="268" name="Oval 267"/>
            <p:cNvSpPr/>
            <p:nvPr/>
          </p:nvSpPr>
          <p:spPr>
            <a:xfrm>
              <a:off x="19566466" y="12454505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800"/>
            </a:p>
          </p:txBody>
        </p:sp>
        <p:sp>
          <p:nvSpPr>
            <p:cNvPr id="269" name="Oval 268"/>
            <p:cNvSpPr/>
            <p:nvPr/>
          </p:nvSpPr>
          <p:spPr>
            <a:xfrm>
              <a:off x="5886384" y="17558814"/>
              <a:ext cx="3606798" cy="323408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800"/>
            </a:p>
          </p:txBody>
        </p:sp>
        <p:sp>
          <p:nvSpPr>
            <p:cNvPr id="270" name="Oval 269"/>
            <p:cNvSpPr/>
            <p:nvPr/>
          </p:nvSpPr>
          <p:spPr>
            <a:xfrm>
              <a:off x="10058402" y="17607813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800"/>
            </a:p>
          </p:txBody>
        </p:sp>
        <p:sp>
          <p:nvSpPr>
            <p:cNvPr id="271" name="Oval 270"/>
            <p:cNvSpPr/>
            <p:nvPr/>
          </p:nvSpPr>
          <p:spPr>
            <a:xfrm>
              <a:off x="14901335" y="17558812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800"/>
            </a:p>
          </p:txBody>
        </p:sp>
        <p:sp>
          <p:nvSpPr>
            <p:cNvPr id="272" name="Oval 271"/>
            <p:cNvSpPr/>
            <p:nvPr/>
          </p:nvSpPr>
          <p:spPr>
            <a:xfrm>
              <a:off x="19879737" y="17558812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800"/>
            </a:p>
          </p:txBody>
        </p:sp>
        <p:sp>
          <p:nvSpPr>
            <p:cNvPr id="273" name="Oval 272"/>
            <p:cNvSpPr/>
            <p:nvPr/>
          </p:nvSpPr>
          <p:spPr>
            <a:xfrm>
              <a:off x="24451741" y="17509811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80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19456403" y="7144707"/>
              <a:ext cx="9343813" cy="4063459"/>
            </a:xfrm>
            <a:prstGeom prst="rect">
              <a:avLst/>
            </a:prstGeom>
            <a:noFill/>
          </p:spPr>
          <p:txBody>
            <a:bodyPr wrap="square" lIns="94448" tIns="47224" rIns="94448" bIns="47224" rtlCol="0">
              <a:spAutoFit/>
            </a:bodyPr>
            <a:lstStyle/>
            <a:p>
              <a:r>
                <a:rPr lang="en-US" sz="2800" b="1" dirty="0">
                  <a:latin typeface="+mn-lt"/>
                </a:rPr>
                <a:t>Conceptual Goal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-136893" y="11450183"/>
              <a:ext cx="8285483" cy="4063459"/>
            </a:xfrm>
            <a:prstGeom prst="rect">
              <a:avLst/>
            </a:prstGeom>
            <a:noFill/>
          </p:spPr>
          <p:txBody>
            <a:bodyPr wrap="square" lIns="94448" tIns="47224" rIns="94448" bIns="47224" rtlCol="0">
              <a:spAutoFit/>
            </a:bodyPr>
            <a:lstStyle/>
            <a:p>
              <a:r>
                <a:rPr lang="en-US" sz="2800" b="1" dirty="0">
                  <a:latin typeface="+mn-lt"/>
                </a:rPr>
                <a:t>Operational Questions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-2546197" y="16488384"/>
              <a:ext cx="9834398" cy="4063459"/>
            </a:xfrm>
            <a:prstGeom prst="rect">
              <a:avLst/>
            </a:prstGeom>
            <a:noFill/>
          </p:spPr>
          <p:txBody>
            <a:bodyPr wrap="square" lIns="94448" tIns="47224" rIns="94448" bIns="47224" rtlCol="0">
              <a:spAutoFit/>
            </a:bodyPr>
            <a:lstStyle/>
            <a:p>
              <a:r>
                <a:rPr lang="en-US" sz="2800" b="1" dirty="0">
                  <a:latin typeface="+mn-lt"/>
                </a:rPr>
                <a:t>Quantitative Metrics</a:t>
              </a:r>
            </a:p>
          </p:txBody>
        </p:sp>
        <p:cxnSp>
          <p:nvCxnSpPr>
            <p:cNvPr id="277" name="Straight Arrow Connector 276"/>
            <p:cNvCxnSpPr/>
            <p:nvPr/>
          </p:nvCxnSpPr>
          <p:spPr>
            <a:xfrm flipH="1">
              <a:off x="11480800" y="10486288"/>
              <a:ext cx="3420536" cy="196821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endCxn id="267" idx="0"/>
            </p:cNvCxnSpPr>
            <p:nvPr/>
          </p:nvCxnSpPr>
          <p:spPr>
            <a:xfrm>
              <a:off x="16332199" y="11041087"/>
              <a:ext cx="0" cy="1380753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17746137" y="10584290"/>
              <a:ext cx="3420530" cy="196821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stCxn id="266" idx="3"/>
            </p:cNvCxnSpPr>
            <p:nvPr/>
          </p:nvCxnSpPr>
          <p:spPr>
            <a:xfrm flipH="1">
              <a:off x="7154337" y="15214972"/>
              <a:ext cx="2577132" cy="229484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/>
            <p:nvPr/>
          </p:nvCxnSpPr>
          <p:spPr>
            <a:xfrm>
              <a:off x="12259739" y="15214972"/>
              <a:ext cx="4444996" cy="2392842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1">
              <a:off x="11861802" y="15378282"/>
              <a:ext cx="3513668" cy="2229532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>
              <a:off x="17170401" y="15378282"/>
              <a:ext cx="4199466" cy="2229532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268" idx="5"/>
              <a:endCxn id="273" idx="0"/>
            </p:cNvCxnSpPr>
            <p:nvPr/>
          </p:nvCxnSpPr>
          <p:spPr>
            <a:xfrm>
              <a:off x="22645062" y="15214972"/>
              <a:ext cx="3610078" cy="229484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5" name="TextBox 284"/>
            <p:cNvSpPr txBox="1"/>
            <p:nvPr/>
          </p:nvSpPr>
          <p:spPr>
            <a:xfrm>
              <a:off x="4677761" y="6321155"/>
              <a:ext cx="22974384" cy="1302958"/>
            </a:xfrm>
            <a:prstGeom prst="rect">
              <a:avLst/>
            </a:prstGeom>
            <a:noFill/>
          </p:spPr>
          <p:txBody>
            <a:bodyPr wrap="square" lIns="94448" tIns="47224" rIns="94448" bIns="47224" rtlCol="0">
              <a:spAutoFit/>
            </a:bodyPr>
            <a:lstStyle/>
            <a:p>
              <a:pPr algn="ctr"/>
              <a:endParaRPr lang="en-US" sz="2800" b="1" dirty="0">
                <a:latin typeface="+mn-lt"/>
              </a:endParaRPr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16761406" y="34785565"/>
            <a:ext cx="7527824" cy="4514444"/>
            <a:chOff x="5350936" y="27094667"/>
            <a:chExt cx="24291764" cy="12597991"/>
          </a:xfrm>
        </p:grpSpPr>
        <p:sp>
          <p:nvSpPr>
            <p:cNvPr id="287" name="Straight Connector 286"/>
            <p:cNvSpPr/>
            <p:nvPr/>
          </p:nvSpPr>
          <p:spPr>
            <a:xfrm>
              <a:off x="5350936" y="31104282"/>
              <a:ext cx="231648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8" name="Straight Connector 287"/>
            <p:cNvSpPr/>
            <p:nvPr/>
          </p:nvSpPr>
          <p:spPr>
            <a:xfrm>
              <a:off x="5350936" y="28731071"/>
              <a:ext cx="231648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9" name="Freeform 288"/>
            <p:cNvSpPr/>
            <p:nvPr/>
          </p:nvSpPr>
          <p:spPr>
            <a:xfrm>
              <a:off x="12493014" y="27358638"/>
              <a:ext cx="17141954" cy="1636406"/>
            </a:xfrm>
            <a:custGeom>
              <a:avLst/>
              <a:gdLst>
                <a:gd name="connsiteX0" fmla="*/ 0 w 16239744"/>
                <a:gd name="connsiteY0" fmla="*/ 0 h 1607183"/>
                <a:gd name="connsiteX1" fmla="*/ 16239744 w 16239744"/>
                <a:gd name="connsiteY1" fmla="*/ 0 h 1607183"/>
                <a:gd name="connsiteX2" fmla="*/ 16239744 w 16239744"/>
                <a:gd name="connsiteY2" fmla="*/ 1607183 h 1607183"/>
                <a:gd name="connsiteX3" fmla="*/ 0 w 16239744"/>
                <a:gd name="connsiteY3" fmla="*/ 1607183 h 1607183"/>
                <a:gd name="connsiteX4" fmla="*/ 0 w 16239744"/>
                <a:gd name="connsiteY4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9744" h="1607183">
                  <a:moveTo>
                    <a:pt x="0" y="0"/>
                  </a:moveTo>
                  <a:lnTo>
                    <a:pt x="16239744" y="0"/>
                  </a:lnTo>
                  <a:lnTo>
                    <a:pt x="16239744" y="1607183"/>
                  </a:lnTo>
                  <a:lnTo>
                    <a:pt x="0" y="1607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4448" tIns="94448" rIns="94448" bIns="94448" numCol="1" spcCol="1312" anchor="b" anchorCtr="0">
              <a:noAutofit/>
            </a:bodyPr>
            <a:lstStyle/>
            <a:p>
              <a:pPr defTabSz="220379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/>
                <a:t>What is the objective of following a particular process?</a:t>
              </a:r>
            </a:p>
          </p:txBody>
        </p:sp>
        <p:sp>
          <p:nvSpPr>
            <p:cNvPr id="290" name="Freeform 289"/>
            <p:cNvSpPr/>
            <p:nvPr/>
          </p:nvSpPr>
          <p:spPr>
            <a:xfrm>
              <a:off x="5350936" y="27094667"/>
              <a:ext cx="7169891" cy="1636406"/>
            </a:xfrm>
            <a:custGeom>
              <a:avLst/>
              <a:gdLst>
                <a:gd name="connsiteX0" fmla="*/ 267917 w 5705856"/>
                <a:gd name="connsiteY0" fmla="*/ 0 h 1607183"/>
                <a:gd name="connsiteX1" fmla="*/ 5437939 w 5705856"/>
                <a:gd name="connsiteY1" fmla="*/ 0 h 1607183"/>
                <a:gd name="connsiteX2" fmla="*/ 5705856 w 5705856"/>
                <a:gd name="connsiteY2" fmla="*/ 267917 h 1607183"/>
                <a:gd name="connsiteX3" fmla="*/ 5705856 w 5705856"/>
                <a:gd name="connsiteY3" fmla="*/ 1607183 h 1607183"/>
                <a:gd name="connsiteX4" fmla="*/ 5705856 w 5705856"/>
                <a:gd name="connsiteY4" fmla="*/ 1607183 h 1607183"/>
                <a:gd name="connsiteX5" fmla="*/ 0 w 5705856"/>
                <a:gd name="connsiteY5" fmla="*/ 1607183 h 1607183"/>
                <a:gd name="connsiteX6" fmla="*/ 0 w 5705856"/>
                <a:gd name="connsiteY6" fmla="*/ 1607183 h 1607183"/>
                <a:gd name="connsiteX7" fmla="*/ 0 w 5705856"/>
                <a:gd name="connsiteY7" fmla="*/ 267917 h 1607183"/>
                <a:gd name="connsiteX8" fmla="*/ 267917 w 5705856"/>
                <a:gd name="connsiteY8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5856" h="1607183">
                  <a:moveTo>
                    <a:pt x="267917" y="0"/>
                  </a:moveTo>
                  <a:lnTo>
                    <a:pt x="5437939" y="0"/>
                  </a:lnTo>
                  <a:cubicBezTo>
                    <a:pt x="5585905" y="0"/>
                    <a:pt x="5705856" y="119951"/>
                    <a:pt x="5705856" y="267917"/>
                  </a:cubicBezTo>
                  <a:lnTo>
                    <a:pt x="5705856" y="1607183"/>
                  </a:lnTo>
                  <a:lnTo>
                    <a:pt x="5705856" y="1607183"/>
                  </a:lnTo>
                  <a:lnTo>
                    <a:pt x="0" y="1607183"/>
                  </a:lnTo>
                  <a:lnTo>
                    <a:pt x="0" y="1607183"/>
                  </a:lnTo>
                  <a:lnTo>
                    <a:pt x="0" y="267917"/>
                  </a:lnTo>
                  <a:cubicBezTo>
                    <a:pt x="0" y="119951"/>
                    <a:pt x="119951" y="0"/>
                    <a:pt x="267917" y="0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500" tIns="175500" rIns="175500" bIns="94448" numCol="1" spcCol="1312" anchor="ctr" anchorCtr="0">
              <a:noAutofit/>
            </a:bodyPr>
            <a:lstStyle/>
            <a:p>
              <a:pPr algn="ctr" defTabSz="220379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Objective</a:t>
              </a:r>
            </a:p>
          </p:txBody>
        </p:sp>
        <p:sp>
          <p:nvSpPr>
            <p:cNvPr id="291" name="Freeform 290"/>
            <p:cNvSpPr/>
            <p:nvPr/>
          </p:nvSpPr>
          <p:spPr>
            <a:xfrm>
              <a:off x="12461332" y="29542815"/>
              <a:ext cx="17141951" cy="1636406"/>
            </a:xfrm>
            <a:custGeom>
              <a:avLst/>
              <a:gdLst>
                <a:gd name="connsiteX0" fmla="*/ 0 w 16239744"/>
                <a:gd name="connsiteY0" fmla="*/ 0 h 1607183"/>
                <a:gd name="connsiteX1" fmla="*/ 16239744 w 16239744"/>
                <a:gd name="connsiteY1" fmla="*/ 0 h 1607183"/>
                <a:gd name="connsiteX2" fmla="*/ 16239744 w 16239744"/>
                <a:gd name="connsiteY2" fmla="*/ 1607183 h 1607183"/>
                <a:gd name="connsiteX3" fmla="*/ 0 w 16239744"/>
                <a:gd name="connsiteY3" fmla="*/ 1607183 h 1607183"/>
                <a:gd name="connsiteX4" fmla="*/ 0 w 16239744"/>
                <a:gd name="connsiteY4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9744" h="1607183">
                  <a:moveTo>
                    <a:pt x="0" y="0"/>
                  </a:moveTo>
                  <a:lnTo>
                    <a:pt x="16239744" y="0"/>
                  </a:lnTo>
                  <a:lnTo>
                    <a:pt x="16239744" y="1607183"/>
                  </a:lnTo>
                  <a:lnTo>
                    <a:pt x="0" y="1607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4448" tIns="94448" rIns="94448" bIns="94448" numCol="1" spcCol="1312" anchor="b" anchorCtr="0">
              <a:noAutofit/>
            </a:bodyPr>
            <a:lstStyle/>
            <a:p>
              <a:pPr defTabSz="220379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How should the process be carried out?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2" name="Freeform 291"/>
            <p:cNvSpPr/>
            <p:nvPr/>
          </p:nvSpPr>
          <p:spPr>
            <a:xfrm>
              <a:off x="5350936" y="29454822"/>
              <a:ext cx="7169891" cy="1649457"/>
            </a:xfrm>
            <a:custGeom>
              <a:avLst/>
              <a:gdLst>
                <a:gd name="connsiteX0" fmla="*/ 267917 w 5705856"/>
                <a:gd name="connsiteY0" fmla="*/ 0 h 1607183"/>
                <a:gd name="connsiteX1" fmla="*/ 5437939 w 5705856"/>
                <a:gd name="connsiteY1" fmla="*/ 0 h 1607183"/>
                <a:gd name="connsiteX2" fmla="*/ 5705856 w 5705856"/>
                <a:gd name="connsiteY2" fmla="*/ 267917 h 1607183"/>
                <a:gd name="connsiteX3" fmla="*/ 5705856 w 5705856"/>
                <a:gd name="connsiteY3" fmla="*/ 1607183 h 1607183"/>
                <a:gd name="connsiteX4" fmla="*/ 5705856 w 5705856"/>
                <a:gd name="connsiteY4" fmla="*/ 1607183 h 1607183"/>
                <a:gd name="connsiteX5" fmla="*/ 0 w 5705856"/>
                <a:gd name="connsiteY5" fmla="*/ 1607183 h 1607183"/>
                <a:gd name="connsiteX6" fmla="*/ 0 w 5705856"/>
                <a:gd name="connsiteY6" fmla="*/ 1607183 h 1607183"/>
                <a:gd name="connsiteX7" fmla="*/ 0 w 5705856"/>
                <a:gd name="connsiteY7" fmla="*/ 267917 h 1607183"/>
                <a:gd name="connsiteX8" fmla="*/ 267917 w 5705856"/>
                <a:gd name="connsiteY8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5856" h="1607183">
                  <a:moveTo>
                    <a:pt x="267917" y="0"/>
                  </a:moveTo>
                  <a:lnTo>
                    <a:pt x="5437939" y="0"/>
                  </a:lnTo>
                  <a:cubicBezTo>
                    <a:pt x="5585905" y="0"/>
                    <a:pt x="5705856" y="119951"/>
                    <a:pt x="5705856" y="267917"/>
                  </a:cubicBezTo>
                  <a:lnTo>
                    <a:pt x="5705856" y="1607183"/>
                  </a:lnTo>
                  <a:lnTo>
                    <a:pt x="5705856" y="1607183"/>
                  </a:lnTo>
                  <a:lnTo>
                    <a:pt x="0" y="1607183"/>
                  </a:lnTo>
                  <a:lnTo>
                    <a:pt x="0" y="1607183"/>
                  </a:lnTo>
                  <a:lnTo>
                    <a:pt x="0" y="267917"/>
                  </a:lnTo>
                  <a:cubicBezTo>
                    <a:pt x="0" y="119951"/>
                    <a:pt x="119951" y="0"/>
                    <a:pt x="267917" y="0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500" tIns="175500" rIns="175500" bIns="94448" numCol="1" spcCol="1312" anchor="ctr" anchorCtr="0">
              <a:noAutofit/>
            </a:bodyPr>
            <a:lstStyle/>
            <a:p>
              <a:pPr algn="ctr" defTabSz="220379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Description of the Process</a:t>
              </a:r>
            </a:p>
          </p:txBody>
        </p:sp>
        <p:sp>
          <p:nvSpPr>
            <p:cNvPr id="293" name="Freeform 292"/>
            <p:cNvSpPr/>
            <p:nvPr/>
          </p:nvSpPr>
          <p:spPr>
            <a:xfrm>
              <a:off x="5350936" y="36419358"/>
              <a:ext cx="23164800" cy="3273300"/>
            </a:xfrm>
            <a:custGeom>
              <a:avLst/>
              <a:gdLst>
                <a:gd name="connsiteX0" fmla="*/ 0 w 21945600"/>
                <a:gd name="connsiteY0" fmla="*/ 0 h 3214848"/>
                <a:gd name="connsiteX1" fmla="*/ 21945600 w 21945600"/>
                <a:gd name="connsiteY1" fmla="*/ 0 h 3214848"/>
                <a:gd name="connsiteX2" fmla="*/ 21945600 w 21945600"/>
                <a:gd name="connsiteY2" fmla="*/ 3214848 h 3214848"/>
                <a:gd name="connsiteX3" fmla="*/ 0 w 21945600"/>
                <a:gd name="connsiteY3" fmla="*/ 3214848 h 3214848"/>
                <a:gd name="connsiteX4" fmla="*/ 0 w 21945600"/>
                <a:gd name="connsiteY4" fmla="*/ 0 h 321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45600" h="3214848">
                  <a:moveTo>
                    <a:pt x="0" y="0"/>
                  </a:moveTo>
                  <a:lnTo>
                    <a:pt x="21945600" y="0"/>
                  </a:lnTo>
                  <a:lnTo>
                    <a:pt x="21945600" y="3214848"/>
                  </a:lnTo>
                  <a:lnTo>
                    <a:pt x="0" y="3214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4448" tIns="94448" rIns="94448" bIns="94448" numCol="1" spcCol="1312" anchor="t" anchorCtr="0">
              <a:noAutofit/>
            </a:bodyPr>
            <a:lstStyle/>
            <a:p>
              <a:pPr marL="295151" lvl="1" indent="-295151" defTabSz="1698759">
                <a:lnSpc>
                  <a:spcPct val="90000"/>
                </a:lnSpc>
                <a:spcAft>
                  <a:spcPct val="15000"/>
                </a:spcAft>
                <a:buChar char="••"/>
              </a:pPr>
              <a:endParaRPr lang="en-US" sz="2400" dirty="0"/>
            </a:p>
          </p:txBody>
        </p:sp>
        <p:sp>
          <p:nvSpPr>
            <p:cNvPr id="294" name="Straight Connector 293"/>
            <p:cNvSpPr/>
            <p:nvPr/>
          </p:nvSpPr>
          <p:spPr>
            <a:xfrm>
              <a:off x="5350936" y="33395499"/>
              <a:ext cx="231648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5" name="Freeform 294"/>
            <p:cNvSpPr/>
            <p:nvPr/>
          </p:nvSpPr>
          <p:spPr>
            <a:xfrm>
              <a:off x="5350936" y="31763282"/>
              <a:ext cx="7271642" cy="1665863"/>
            </a:xfrm>
            <a:custGeom>
              <a:avLst/>
              <a:gdLst>
                <a:gd name="connsiteX0" fmla="*/ 267917 w 5705856"/>
                <a:gd name="connsiteY0" fmla="*/ 0 h 1607183"/>
                <a:gd name="connsiteX1" fmla="*/ 5437939 w 5705856"/>
                <a:gd name="connsiteY1" fmla="*/ 0 h 1607183"/>
                <a:gd name="connsiteX2" fmla="*/ 5705856 w 5705856"/>
                <a:gd name="connsiteY2" fmla="*/ 267917 h 1607183"/>
                <a:gd name="connsiteX3" fmla="*/ 5705856 w 5705856"/>
                <a:gd name="connsiteY3" fmla="*/ 1607183 h 1607183"/>
                <a:gd name="connsiteX4" fmla="*/ 5705856 w 5705856"/>
                <a:gd name="connsiteY4" fmla="*/ 1607183 h 1607183"/>
                <a:gd name="connsiteX5" fmla="*/ 0 w 5705856"/>
                <a:gd name="connsiteY5" fmla="*/ 1607183 h 1607183"/>
                <a:gd name="connsiteX6" fmla="*/ 0 w 5705856"/>
                <a:gd name="connsiteY6" fmla="*/ 1607183 h 1607183"/>
                <a:gd name="connsiteX7" fmla="*/ 0 w 5705856"/>
                <a:gd name="connsiteY7" fmla="*/ 267917 h 1607183"/>
                <a:gd name="connsiteX8" fmla="*/ 267917 w 5705856"/>
                <a:gd name="connsiteY8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5856" h="1607183">
                  <a:moveTo>
                    <a:pt x="267917" y="0"/>
                  </a:moveTo>
                  <a:lnTo>
                    <a:pt x="5437939" y="0"/>
                  </a:lnTo>
                  <a:cubicBezTo>
                    <a:pt x="5585905" y="0"/>
                    <a:pt x="5705856" y="119951"/>
                    <a:pt x="5705856" y="267917"/>
                  </a:cubicBezTo>
                  <a:lnTo>
                    <a:pt x="5705856" y="1607183"/>
                  </a:lnTo>
                  <a:lnTo>
                    <a:pt x="5705856" y="1607183"/>
                  </a:lnTo>
                  <a:lnTo>
                    <a:pt x="0" y="1607183"/>
                  </a:lnTo>
                  <a:lnTo>
                    <a:pt x="0" y="1607183"/>
                  </a:lnTo>
                  <a:lnTo>
                    <a:pt x="0" y="267917"/>
                  </a:lnTo>
                  <a:cubicBezTo>
                    <a:pt x="0" y="119951"/>
                    <a:pt x="119951" y="0"/>
                    <a:pt x="267917" y="0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500" tIns="175500" rIns="175500" bIns="94448" numCol="1" spcCol="1312" anchor="ctr" anchorCtr="0">
              <a:noAutofit/>
            </a:bodyPr>
            <a:lstStyle/>
            <a:p>
              <a:pPr algn="ctr" defTabSz="220379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Analysis of the Process</a:t>
              </a:r>
            </a:p>
          </p:txBody>
        </p:sp>
        <p:sp>
          <p:nvSpPr>
            <p:cNvPr id="296" name="Freeform 295"/>
            <p:cNvSpPr/>
            <p:nvPr/>
          </p:nvSpPr>
          <p:spPr>
            <a:xfrm>
              <a:off x="12500749" y="32143166"/>
              <a:ext cx="17141951" cy="1636406"/>
            </a:xfrm>
            <a:custGeom>
              <a:avLst/>
              <a:gdLst>
                <a:gd name="connsiteX0" fmla="*/ 0 w 16239744"/>
                <a:gd name="connsiteY0" fmla="*/ 0 h 1607183"/>
                <a:gd name="connsiteX1" fmla="*/ 16239744 w 16239744"/>
                <a:gd name="connsiteY1" fmla="*/ 0 h 1607183"/>
                <a:gd name="connsiteX2" fmla="*/ 16239744 w 16239744"/>
                <a:gd name="connsiteY2" fmla="*/ 1607183 h 1607183"/>
                <a:gd name="connsiteX3" fmla="*/ 0 w 16239744"/>
                <a:gd name="connsiteY3" fmla="*/ 1607183 h 1607183"/>
                <a:gd name="connsiteX4" fmla="*/ 0 w 16239744"/>
                <a:gd name="connsiteY4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9744" h="1607183">
                  <a:moveTo>
                    <a:pt x="0" y="0"/>
                  </a:moveTo>
                  <a:lnTo>
                    <a:pt x="16239744" y="0"/>
                  </a:lnTo>
                  <a:lnTo>
                    <a:pt x="16239744" y="1607183"/>
                  </a:lnTo>
                  <a:lnTo>
                    <a:pt x="0" y="1607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4448" tIns="94448" rIns="94448" bIns="94448" numCol="1" spcCol="1312" anchor="b" anchorCtr="0">
              <a:noAutofit/>
            </a:bodyPr>
            <a:lstStyle/>
            <a:p>
              <a:pPr defTabSz="220379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How will we determine whether the process is working or not?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7" name="Freeform 296"/>
            <p:cNvSpPr/>
            <p:nvPr/>
          </p:nvSpPr>
          <p:spPr>
            <a:xfrm>
              <a:off x="5358668" y="33858361"/>
              <a:ext cx="7162159" cy="1636406"/>
            </a:xfrm>
            <a:custGeom>
              <a:avLst/>
              <a:gdLst>
                <a:gd name="connsiteX0" fmla="*/ 267917 w 5705856"/>
                <a:gd name="connsiteY0" fmla="*/ 0 h 1607183"/>
                <a:gd name="connsiteX1" fmla="*/ 5437939 w 5705856"/>
                <a:gd name="connsiteY1" fmla="*/ 0 h 1607183"/>
                <a:gd name="connsiteX2" fmla="*/ 5705856 w 5705856"/>
                <a:gd name="connsiteY2" fmla="*/ 267917 h 1607183"/>
                <a:gd name="connsiteX3" fmla="*/ 5705856 w 5705856"/>
                <a:gd name="connsiteY3" fmla="*/ 1607183 h 1607183"/>
                <a:gd name="connsiteX4" fmla="*/ 5705856 w 5705856"/>
                <a:gd name="connsiteY4" fmla="*/ 1607183 h 1607183"/>
                <a:gd name="connsiteX5" fmla="*/ 0 w 5705856"/>
                <a:gd name="connsiteY5" fmla="*/ 1607183 h 1607183"/>
                <a:gd name="connsiteX6" fmla="*/ 0 w 5705856"/>
                <a:gd name="connsiteY6" fmla="*/ 1607183 h 1607183"/>
                <a:gd name="connsiteX7" fmla="*/ 0 w 5705856"/>
                <a:gd name="connsiteY7" fmla="*/ 267917 h 1607183"/>
                <a:gd name="connsiteX8" fmla="*/ 267917 w 5705856"/>
                <a:gd name="connsiteY8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5856" h="1607183">
                  <a:moveTo>
                    <a:pt x="267917" y="0"/>
                  </a:moveTo>
                  <a:lnTo>
                    <a:pt x="5437939" y="0"/>
                  </a:lnTo>
                  <a:cubicBezTo>
                    <a:pt x="5585905" y="0"/>
                    <a:pt x="5705856" y="119951"/>
                    <a:pt x="5705856" y="267917"/>
                  </a:cubicBezTo>
                  <a:lnTo>
                    <a:pt x="5705856" y="1607183"/>
                  </a:lnTo>
                  <a:lnTo>
                    <a:pt x="5705856" y="1607183"/>
                  </a:lnTo>
                  <a:lnTo>
                    <a:pt x="0" y="1607183"/>
                  </a:lnTo>
                  <a:lnTo>
                    <a:pt x="0" y="1607183"/>
                  </a:lnTo>
                  <a:lnTo>
                    <a:pt x="0" y="267917"/>
                  </a:lnTo>
                  <a:cubicBezTo>
                    <a:pt x="0" y="119951"/>
                    <a:pt x="119951" y="0"/>
                    <a:pt x="267917" y="0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500" tIns="175500" rIns="175500" bIns="94448" numCol="1" spcCol="1312" anchor="ctr" anchorCtr="0">
              <a:noAutofit/>
            </a:bodyPr>
            <a:lstStyle/>
            <a:p>
              <a:pPr algn="ctr" defTabSz="220379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Reflection of the Process</a:t>
              </a:r>
            </a:p>
          </p:txBody>
        </p:sp>
        <p:sp>
          <p:nvSpPr>
            <p:cNvPr id="298" name="Freeform 297"/>
            <p:cNvSpPr/>
            <p:nvPr/>
          </p:nvSpPr>
          <p:spPr>
            <a:xfrm>
              <a:off x="12406732" y="34362521"/>
              <a:ext cx="17141951" cy="1636406"/>
            </a:xfrm>
            <a:custGeom>
              <a:avLst/>
              <a:gdLst>
                <a:gd name="connsiteX0" fmla="*/ 0 w 16239744"/>
                <a:gd name="connsiteY0" fmla="*/ 0 h 1607183"/>
                <a:gd name="connsiteX1" fmla="*/ 16239744 w 16239744"/>
                <a:gd name="connsiteY1" fmla="*/ 0 h 1607183"/>
                <a:gd name="connsiteX2" fmla="*/ 16239744 w 16239744"/>
                <a:gd name="connsiteY2" fmla="*/ 1607183 h 1607183"/>
                <a:gd name="connsiteX3" fmla="*/ 0 w 16239744"/>
                <a:gd name="connsiteY3" fmla="*/ 1607183 h 1607183"/>
                <a:gd name="connsiteX4" fmla="*/ 0 w 16239744"/>
                <a:gd name="connsiteY4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9744" h="1607183">
                  <a:moveTo>
                    <a:pt x="0" y="0"/>
                  </a:moveTo>
                  <a:lnTo>
                    <a:pt x="16239744" y="0"/>
                  </a:lnTo>
                  <a:lnTo>
                    <a:pt x="16239744" y="1607183"/>
                  </a:lnTo>
                  <a:lnTo>
                    <a:pt x="0" y="1607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4448" tIns="94448" rIns="94448" bIns="94448" numCol="1" spcCol="1312" anchor="b" anchorCtr="0">
              <a:noAutofit/>
            </a:bodyPr>
            <a:lstStyle/>
            <a:p>
              <a:pPr defTabSz="220379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What kind of questions should be answered to determine key takeaways?</a:t>
              </a:r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24550464" y="31383489"/>
            <a:ext cx="7386024" cy="6401300"/>
            <a:chOff x="5260344" y="13098155"/>
            <a:chExt cx="27647535" cy="20544983"/>
          </a:xfrm>
        </p:grpSpPr>
        <p:sp>
          <p:nvSpPr>
            <p:cNvPr id="309" name="Circular Arrow 308"/>
            <p:cNvSpPr/>
            <p:nvPr/>
          </p:nvSpPr>
          <p:spPr>
            <a:xfrm>
              <a:off x="9776292" y="18044342"/>
              <a:ext cx="15194616" cy="14656624"/>
            </a:xfrm>
            <a:prstGeom prst="circularArrow">
              <a:avLst>
                <a:gd name="adj1" fmla="val 5544"/>
                <a:gd name="adj2" fmla="val 330680"/>
                <a:gd name="adj3" fmla="val 13672050"/>
                <a:gd name="adj4" fmla="val 17449512"/>
                <a:gd name="adj5" fmla="val 5757"/>
              </a:avLst>
            </a:prstGeom>
            <a:solidFill>
              <a:srgbClr val="00B050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0" name="Freeform 309"/>
            <p:cNvSpPr/>
            <p:nvPr/>
          </p:nvSpPr>
          <p:spPr>
            <a:xfrm>
              <a:off x="13657958" y="18157835"/>
              <a:ext cx="7431285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>
                  <a:solidFill>
                    <a:schemeClr val="tx1"/>
                  </a:solidFill>
                </a:rPr>
                <a:t>Do Work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11" name="Freeform 310"/>
            <p:cNvSpPr/>
            <p:nvPr/>
          </p:nvSpPr>
          <p:spPr>
            <a:xfrm>
              <a:off x="21852390" y="23750613"/>
              <a:ext cx="10518857" cy="3584084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>
                  <a:solidFill>
                    <a:schemeClr val="tx1"/>
                  </a:solidFill>
                </a:rPr>
                <a:t>Measure Progress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12" name="Freeform 311"/>
            <p:cNvSpPr/>
            <p:nvPr/>
          </p:nvSpPr>
          <p:spPr>
            <a:xfrm>
              <a:off x="10535436" y="30059054"/>
              <a:ext cx="14553501" cy="3584084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>
                  <a:solidFill>
                    <a:schemeClr val="tx1"/>
                  </a:solidFill>
                </a:rPr>
                <a:t>Identify Issues, Risks, Opportunities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13" name="Freeform 312"/>
            <p:cNvSpPr/>
            <p:nvPr/>
          </p:nvSpPr>
          <p:spPr>
            <a:xfrm>
              <a:off x="5260344" y="23548661"/>
              <a:ext cx="11546256" cy="3791436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>
                  <a:solidFill>
                    <a:schemeClr val="tx1"/>
                  </a:solidFill>
                </a:rPr>
                <a:t>Take Corrective Actions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14" name="Freeform 313"/>
            <p:cNvSpPr/>
            <p:nvPr/>
          </p:nvSpPr>
          <p:spPr>
            <a:xfrm>
              <a:off x="13657957" y="13098155"/>
              <a:ext cx="7431285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>
                  <a:solidFill>
                    <a:schemeClr val="tx1"/>
                  </a:solidFill>
                </a:rPr>
                <a:t>Plan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15" name="Freeform 314"/>
            <p:cNvSpPr/>
            <p:nvPr/>
          </p:nvSpPr>
          <p:spPr>
            <a:xfrm>
              <a:off x="25476594" y="18340715"/>
              <a:ext cx="7431285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>
                  <a:solidFill>
                    <a:schemeClr val="tx1"/>
                  </a:solidFill>
                </a:rPr>
                <a:t>Deliver Result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16" name="Right Arrow 315"/>
            <p:cNvSpPr/>
            <p:nvPr/>
          </p:nvSpPr>
          <p:spPr>
            <a:xfrm>
              <a:off x="21121121" y="19218356"/>
              <a:ext cx="4446913" cy="98988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7" name="Right Arrow 316"/>
            <p:cNvSpPr/>
            <p:nvPr/>
          </p:nvSpPr>
          <p:spPr>
            <a:xfrm rot="5400000">
              <a:off x="16563744" y="16925096"/>
              <a:ext cx="1475596" cy="98988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956736" y="42195917"/>
            <a:ext cx="7330423" cy="5687165"/>
            <a:chOff x="10698480" y="3588395"/>
            <a:chExt cx="23260959" cy="23776366"/>
          </a:xfrm>
        </p:grpSpPr>
        <p:sp>
          <p:nvSpPr>
            <p:cNvPr id="319" name="Freeform 318"/>
            <p:cNvSpPr/>
            <p:nvPr/>
          </p:nvSpPr>
          <p:spPr>
            <a:xfrm>
              <a:off x="11856514" y="8648074"/>
              <a:ext cx="17061183" cy="3584082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Create/Refine Architecture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20" name="Freeform 319"/>
            <p:cNvSpPr/>
            <p:nvPr/>
          </p:nvSpPr>
          <p:spPr>
            <a:xfrm>
              <a:off x="11856511" y="3588395"/>
              <a:ext cx="17061192" cy="38711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Discover Architectural Drivers &amp; Establish Project Scope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21" name="Freeform 320"/>
            <p:cNvSpPr/>
            <p:nvPr/>
          </p:nvSpPr>
          <p:spPr>
            <a:xfrm>
              <a:off x="26528154" y="18688551"/>
              <a:ext cx="7431285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Production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22" name="Right Arrow 321"/>
            <p:cNvSpPr/>
            <p:nvPr/>
          </p:nvSpPr>
          <p:spPr>
            <a:xfrm>
              <a:off x="22110137" y="19819978"/>
              <a:ext cx="4446913" cy="98988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3" name="Right Arrow 322"/>
            <p:cNvSpPr/>
            <p:nvPr/>
          </p:nvSpPr>
          <p:spPr>
            <a:xfrm rot="5400000">
              <a:off x="16212352" y="7558884"/>
              <a:ext cx="1188495" cy="98988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4" name="Freeform 323"/>
            <p:cNvSpPr/>
            <p:nvPr/>
          </p:nvSpPr>
          <p:spPr>
            <a:xfrm>
              <a:off x="11856517" y="18736238"/>
              <a:ext cx="10253620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Production Go/No-Go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25" name="Freeform 324"/>
            <p:cNvSpPr/>
            <p:nvPr/>
          </p:nvSpPr>
          <p:spPr>
            <a:xfrm>
              <a:off x="11856517" y="13676556"/>
              <a:ext cx="17061180" cy="3584082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Architecture Review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26" name="Right Arrow 325"/>
            <p:cNvSpPr/>
            <p:nvPr/>
          </p:nvSpPr>
          <p:spPr>
            <a:xfrm rot="5400000">
              <a:off x="16068802" y="17503498"/>
              <a:ext cx="1475596" cy="98988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7" name="Right Arrow 326"/>
            <p:cNvSpPr/>
            <p:nvPr/>
          </p:nvSpPr>
          <p:spPr>
            <a:xfrm rot="5400000">
              <a:off x="16068802" y="12475013"/>
              <a:ext cx="1475596" cy="98988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3177391" y="18650449"/>
              <a:ext cx="2834640" cy="1822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+mn-lt"/>
                </a:rPr>
                <a:t>Go</a:t>
              </a:r>
              <a:endParaRPr lang="en-US" sz="2400" b="1" dirty="0">
                <a:latin typeface="+mn-lt"/>
              </a:endParaRPr>
            </a:p>
          </p:txBody>
        </p:sp>
        <p:sp>
          <p:nvSpPr>
            <p:cNvPr id="329" name="Freeform 328"/>
            <p:cNvSpPr/>
            <p:nvPr/>
          </p:nvSpPr>
          <p:spPr>
            <a:xfrm>
              <a:off x="12008917" y="23780679"/>
              <a:ext cx="16908783" cy="3584082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Experimentation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30" name="Right Arrow 329"/>
            <p:cNvSpPr/>
            <p:nvPr/>
          </p:nvSpPr>
          <p:spPr>
            <a:xfrm rot="5400000">
              <a:off x="16084042" y="22547938"/>
              <a:ext cx="1475596" cy="98988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1" name="Bent Arrow 330"/>
            <p:cNvSpPr/>
            <p:nvPr/>
          </p:nvSpPr>
          <p:spPr>
            <a:xfrm>
              <a:off x="10698480" y="10111827"/>
              <a:ext cx="1173277" cy="1546089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0698480" y="25237440"/>
              <a:ext cx="1310437" cy="3352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5" name="Rectangle 167"/>
            <p:cNvSpPr>
              <a:spLocks noChangeArrowheads="1"/>
            </p:cNvSpPr>
            <p:nvPr/>
          </p:nvSpPr>
          <p:spPr bwMode="auto">
            <a:xfrm>
              <a:off x="12298615" y="4038073"/>
              <a:ext cx="1370820" cy="1861354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lIns="91426" tIns="45710" rIns="91426" bIns="45710"/>
            <a:lstStyle/>
            <a:p>
              <a:pPr algn="ctr" defTabSz="4389438"/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rPr>
                <a:t>A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338" name="Rectangle 167"/>
          <p:cNvSpPr>
            <a:spLocks noChangeArrowheads="1"/>
          </p:cNvSpPr>
          <p:nvPr/>
        </p:nvSpPr>
        <p:spPr bwMode="auto">
          <a:xfrm>
            <a:off x="1487276" y="43546430"/>
            <a:ext cx="431998" cy="4714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426" tIns="45710" rIns="91426" bIns="45710"/>
          <a:lstStyle/>
          <a:p>
            <a:pPr algn="ctr" defTabSz="4389438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B</a:t>
            </a:r>
          </a:p>
        </p:txBody>
      </p:sp>
      <p:sp>
        <p:nvSpPr>
          <p:cNvPr id="339" name="Rectangle 167"/>
          <p:cNvSpPr>
            <a:spLocks noChangeArrowheads="1"/>
          </p:cNvSpPr>
          <p:nvPr/>
        </p:nvSpPr>
        <p:spPr bwMode="auto">
          <a:xfrm>
            <a:off x="1477902" y="44778125"/>
            <a:ext cx="431998" cy="4714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426" tIns="45710" rIns="91426" bIns="45710"/>
          <a:lstStyle/>
          <a:p>
            <a:pPr algn="ctr" defTabSz="4389438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C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340" name="Rectangle 167"/>
          <p:cNvSpPr>
            <a:spLocks noChangeArrowheads="1"/>
          </p:cNvSpPr>
          <p:nvPr/>
        </p:nvSpPr>
        <p:spPr bwMode="auto">
          <a:xfrm>
            <a:off x="1504088" y="47119511"/>
            <a:ext cx="431998" cy="4714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426" tIns="45710" rIns="91426" bIns="45710"/>
          <a:lstStyle/>
          <a:p>
            <a:pPr algn="ctr" defTabSz="4389438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D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9971233" y="43345188"/>
            <a:ext cx="8784898" cy="4416097"/>
            <a:chOff x="19971233" y="43628967"/>
            <a:chExt cx="8784898" cy="4416097"/>
          </a:xfrm>
        </p:grpSpPr>
        <p:grpSp>
          <p:nvGrpSpPr>
            <p:cNvPr id="375" name="Group 374"/>
            <p:cNvGrpSpPr/>
            <p:nvPr/>
          </p:nvGrpSpPr>
          <p:grpSpPr>
            <a:xfrm>
              <a:off x="19971233" y="43628967"/>
              <a:ext cx="8784898" cy="4416097"/>
              <a:chOff x="4044755" y="18732658"/>
              <a:chExt cx="10426596" cy="4416097"/>
            </a:xfrm>
          </p:grpSpPr>
          <p:sp>
            <p:nvSpPr>
              <p:cNvPr id="376" name="Freeform 375"/>
              <p:cNvSpPr/>
              <p:nvPr/>
            </p:nvSpPr>
            <p:spPr>
              <a:xfrm>
                <a:off x="5760571" y="18988858"/>
                <a:ext cx="3427661" cy="1128444"/>
              </a:xfrm>
              <a:custGeom>
                <a:avLst/>
                <a:gdLst>
                  <a:gd name="connsiteX0" fmla="*/ 0 w 3427661"/>
                  <a:gd name="connsiteY0" fmla="*/ 0 h 722752"/>
                  <a:gd name="connsiteX1" fmla="*/ 3427661 w 3427661"/>
                  <a:gd name="connsiteY1" fmla="*/ 0 h 722752"/>
                  <a:gd name="connsiteX2" fmla="*/ 3427661 w 3427661"/>
                  <a:gd name="connsiteY2" fmla="*/ 722752 h 722752"/>
                  <a:gd name="connsiteX3" fmla="*/ 0 w 3427661"/>
                  <a:gd name="connsiteY3" fmla="*/ 722752 h 722752"/>
                  <a:gd name="connsiteX4" fmla="*/ 0 w 3427661"/>
                  <a:gd name="connsiteY4" fmla="*/ 0 h 72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7661" h="722752">
                    <a:moveTo>
                      <a:pt x="0" y="0"/>
                    </a:moveTo>
                    <a:lnTo>
                      <a:pt x="3427661" y="0"/>
                    </a:lnTo>
                    <a:lnTo>
                      <a:pt x="3427661" y="722752"/>
                    </a:lnTo>
                    <a:lnTo>
                      <a:pt x="0" y="722752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0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48425" tIns="170688" rIns="170689" bIns="170688" numCol="1" spcCol="1270" anchor="ctr" anchorCtr="0">
                <a:noAutofit/>
              </a:bodyPr>
              <a:lstStyle/>
              <a:p>
                <a:pPr lvl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/>
                  <a:t>Non-specific and generalized outcome</a:t>
                </a:r>
                <a:endParaRPr lang="en-US" sz="2400" kern="1200" dirty="0"/>
              </a:p>
            </p:txBody>
          </p:sp>
          <p:sp>
            <p:nvSpPr>
              <p:cNvPr id="377" name="Freeform 376"/>
              <p:cNvSpPr/>
              <p:nvPr/>
            </p:nvSpPr>
            <p:spPr>
              <a:xfrm>
                <a:off x="5760571" y="20165594"/>
                <a:ext cx="3427661" cy="1418677"/>
              </a:xfrm>
              <a:custGeom>
                <a:avLst/>
                <a:gdLst>
                  <a:gd name="connsiteX0" fmla="*/ 0 w 3427661"/>
                  <a:gd name="connsiteY0" fmla="*/ 0 h 1202293"/>
                  <a:gd name="connsiteX1" fmla="*/ 3427661 w 3427661"/>
                  <a:gd name="connsiteY1" fmla="*/ 0 h 1202293"/>
                  <a:gd name="connsiteX2" fmla="*/ 3427661 w 3427661"/>
                  <a:gd name="connsiteY2" fmla="*/ 1202293 h 1202293"/>
                  <a:gd name="connsiteX3" fmla="*/ 0 w 3427661"/>
                  <a:gd name="connsiteY3" fmla="*/ 1202293 h 1202293"/>
                  <a:gd name="connsiteX4" fmla="*/ 0 w 3427661"/>
                  <a:gd name="connsiteY4" fmla="*/ 0 h 120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7661" h="1202293">
                    <a:moveTo>
                      <a:pt x="0" y="0"/>
                    </a:moveTo>
                    <a:lnTo>
                      <a:pt x="3427661" y="0"/>
                    </a:lnTo>
                    <a:lnTo>
                      <a:pt x="3427661" y="1202293"/>
                    </a:lnTo>
                    <a:lnTo>
                      <a:pt x="0" y="1202293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0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48425" tIns="170688" rIns="170689" bIns="170688" numCol="1" spcCol="1270" anchor="ctr" anchorCtr="0">
                <a:noAutofit/>
              </a:bodyPr>
              <a:lstStyle/>
              <a:p>
                <a:pPr lvl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/>
                  <a:t>Fills theoretical knowledge gap</a:t>
                </a:r>
                <a:endParaRPr lang="en-US" sz="2400" kern="1200" dirty="0"/>
              </a:p>
            </p:txBody>
          </p:sp>
          <p:sp>
            <p:nvSpPr>
              <p:cNvPr id="378" name="Freeform 377"/>
              <p:cNvSpPr/>
              <p:nvPr/>
            </p:nvSpPr>
            <p:spPr>
              <a:xfrm>
                <a:off x="5760571" y="21584272"/>
                <a:ext cx="3427661" cy="1564483"/>
              </a:xfrm>
              <a:custGeom>
                <a:avLst/>
                <a:gdLst>
                  <a:gd name="connsiteX0" fmla="*/ 0 w 3427661"/>
                  <a:gd name="connsiteY0" fmla="*/ 0 h 1925411"/>
                  <a:gd name="connsiteX1" fmla="*/ 3427661 w 3427661"/>
                  <a:gd name="connsiteY1" fmla="*/ 0 h 1925411"/>
                  <a:gd name="connsiteX2" fmla="*/ 3427661 w 3427661"/>
                  <a:gd name="connsiteY2" fmla="*/ 1925411 h 1925411"/>
                  <a:gd name="connsiteX3" fmla="*/ 0 w 3427661"/>
                  <a:gd name="connsiteY3" fmla="*/ 1925411 h 1925411"/>
                  <a:gd name="connsiteX4" fmla="*/ 0 w 3427661"/>
                  <a:gd name="connsiteY4" fmla="*/ 0 h 192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7661" h="1925411">
                    <a:moveTo>
                      <a:pt x="0" y="0"/>
                    </a:moveTo>
                    <a:lnTo>
                      <a:pt x="3427661" y="0"/>
                    </a:lnTo>
                    <a:lnTo>
                      <a:pt x="3427661" y="1925411"/>
                    </a:lnTo>
                    <a:lnTo>
                      <a:pt x="0" y="192541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0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48425" tIns="170688" rIns="170689" bIns="170688" numCol="1" spcCol="1270" anchor="ctr" anchorCtr="0">
                <a:noAutofit/>
              </a:bodyPr>
              <a:lstStyle/>
              <a:p>
                <a:pPr lvl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/>
                  <a:t>Example: A survey of the commonalities among protocols.</a:t>
                </a:r>
                <a:endParaRPr lang="en-US" sz="2400" kern="1200" dirty="0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4044755" y="18732658"/>
                <a:ext cx="2285107" cy="98744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34646" tIns="334646" rIns="334646" bIns="334646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latin typeface="+mn-lt"/>
                  </a:rPr>
                  <a:t>Breadth-</a:t>
                </a:r>
              </a:p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latin typeface="+mn-lt"/>
                  </a:rPr>
                  <a:t>First</a:t>
                </a:r>
              </a:p>
            </p:txBody>
          </p:sp>
          <p:sp>
            <p:nvSpPr>
              <p:cNvPr id="380" name="Freeform 379"/>
              <p:cNvSpPr/>
              <p:nvPr/>
            </p:nvSpPr>
            <p:spPr>
              <a:xfrm>
                <a:off x="10431502" y="19016438"/>
                <a:ext cx="4039849" cy="1100864"/>
              </a:xfrm>
              <a:custGeom>
                <a:avLst/>
                <a:gdLst>
                  <a:gd name="connsiteX0" fmla="*/ 0 w 3427661"/>
                  <a:gd name="connsiteY0" fmla="*/ 0 h 819003"/>
                  <a:gd name="connsiteX1" fmla="*/ 3427661 w 3427661"/>
                  <a:gd name="connsiteY1" fmla="*/ 0 h 819003"/>
                  <a:gd name="connsiteX2" fmla="*/ 3427661 w 3427661"/>
                  <a:gd name="connsiteY2" fmla="*/ 819003 h 819003"/>
                  <a:gd name="connsiteX3" fmla="*/ 0 w 3427661"/>
                  <a:gd name="connsiteY3" fmla="*/ 819003 h 819003"/>
                  <a:gd name="connsiteX4" fmla="*/ 0 w 3427661"/>
                  <a:gd name="connsiteY4" fmla="*/ 0 h 819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7661" h="819003">
                    <a:moveTo>
                      <a:pt x="0" y="0"/>
                    </a:moveTo>
                    <a:lnTo>
                      <a:pt x="3427661" y="0"/>
                    </a:lnTo>
                    <a:lnTo>
                      <a:pt x="3427661" y="819003"/>
                    </a:lnTo>
                    <a:lnTo>
                      <a:pt x="0" y="819003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0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48426" tIns="170688" rIns="170688" bIns="170688" numCol="1" spcCol="1270" anchor="ctr" anchorCtr="0">
                <a:noAutofit/>
              </a:bodyPr>
              <a:lstStyle/>
              <a:p>
                <a:pPr lvl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/>
                  <a:t>         Concrete and </a:t>
                </a:r>
              </a:p>
              <a:p>
                <a:pPr lvl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dirty="0" smtClean="0"/>
                  <a:t>        </a:t>
                </a:r>
                <a:r>
                  <a:rPr lang="en-US" sz="2400" kern="1200" dirty="0" smtClean="0"/>
                  <a:t>specific outcome</a:t>
                </a:r>
                <a:endParaRPr lang="en-US" sz="2400" kern="1200" dirty="0"/>
              </a:p>
            </p:txBody>
          </p:sp>
          <p:sp>
            <p:nvSpPr>
              <p:cNvPr id="381" name="Freeform 380"/>
              <p:cNvSpPr/>
              <p:nvPr/>
            </p:nvSpPr>
            <p:spPr>
              <a:xfrm>
                <a:off x="10431502" y="20117302"/>
                <a:ext cx="4039849" cy="1467612"/>
              </a:xfrm>
              <a:custGeom>
                <a:avLst/>
                <a:gdLst>
                  <a:gd name="connsiteX0" fmla="*/ 0 w 3427661"/>
                  <a:gd name="connsiteY0" fmla="*/ 0 h 1467612"/>
                  <a:gd name="connsiteX1" fmla="*/ 3427661 w 3427661"/>
                  <a:gd name="connsiteY1" fmla="*/ 0 h 1467612"/>
                  <a:gd name="connsiteX2" fmla="*/ 3427661 w 3427661"/>
                  <a:gd name="connsiteY2" fmla="*/ 1467612 h 1467612"/>
                  <a:gd name="connsiteX3" fmla="*/ 0 w 3427661"/>
                  <a:gd name="connsiteY3" fmla="*/ 1467612 h 1467612"/>
                  <a:gd name="connsiteX4" fmla="*/ 0 w 3427661"/>
                  <a:gd name="connsiteY4" fmla="*/ 0 h 1467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7661" h="1467612">
                    <a:moveTo>
                      <a:pt x="0" y="0"/>
                    </a:moveTo>
                    <a:lnTo>
                      <a:pt x="3427661" y="0"/>
                    </a:lnTo>
                    <a:lnTo>
                      <a:pt x="3427661" y="1467612"/>
                    </a:lnTo>
                    <a:lnTo>
                      <a:pt x="0" y="1467612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0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48426" tIns="170688" rIns="170688" bIns="170688" numCol="1" spcCol="1270" anchor="ctr" anchorCtr="0">
                <a:noAutofit/>
              </a:bodyPr>
              <a:lstStyle/>
              <a:p>
                <a:pPr lvl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/>
                  <a:t>Fills knowledge gap by getting one step closer to implementation</a:t>
                </a:r>
                <a:endParaRPr lang="en-US" sz="2400" kern="1200" dirty="0"/>
              </a:p>
            </p:txBody>
          </p:sp>
          <p:sp>
            <p:nvSpPr>
              <p:cNvPr id="382" name="Freeform 381"/>
              <p:cNvSpPr/>
              <p:nvPr/>
            </p:nvSpPr>
            <p:spPr>
              <a:xfrm>
                <a:off x="10420352" y="21584914"/>
                <a:ext cx="4046779" cy="1563841"/>
              </a:xfrm>
              <a:custGeom>
                <a:avLst/>
                <a:gdLst>
                  <a:gd name="connsiteX0" fmla="*/ 0 w 3427661"/>
                  <a:gd name="connsiteY0" fmla="*/ 0 h 1516218"/>
                  <a:gd name="connsiteX1" fmla="*/ 3427661 w 3427661"/>
                  <a:gd name="connsiteY1" fmla="*/ 0 h 1516218"/>
                  <a:gd name="connsiteX2" fmla="*/ 3427661 w 3427661"/>
                  <a:gd name="connsiteY2" fmla="*/ 1516218 h 1516218"/>
                  <a:gd name="connsiteX3" fmla="*/ 0 w 3427661"/>
                  <a:gd name="connsiteY3" fmla="*/ 1516218 h 1516218"/>
                  <a:gd name="connsiteX4" fmla="*/ 0 w 3427661"/>
                  <a:gd name="connsiteY4" fmla="*/ 0 h 1516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7661" h="1516218">
                    <a:moveTo>
                      <a:pt x="0" y="0"/>
                    </a:moveTo>
                    <a:lnTo>
                      <a:pt x="3427661" y="0"/>
                    </a:lnTo>
                    <a:lnTo>
                      <a:pt x="3427661" y="1516218"/>
                    </a:lnTo>
                    <a:lnTo>
                      <a:pt x="0" y="151621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0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48426" tIns="170688" rIns="170688" bIns="170688" numCol="1" spcCol="1270" anchor="ctr" anchorCtr="0">
                <a:noAutofit/>
              </a:bodyPr>
              <a:lstStyle/>
              <a:p>
                <a:pPr lvl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400" kern="1200" dirty="0" smtClean="0"/>
              </a:p>
              <a:p>
                <a:pPr lvl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/>
                  <a:t>Example: How does the Spring Framework work?	</a:t>
                </a:r>
                <a:endParaRPr lang="en-US" sz="2400" kern="1200" dirty="0"/>
              </a:p>
            </p:txBody>
          </p:sp>
        </p:grpSp>
        <p:sp>
          <p:nvSpPr>
            <p:cNvPr id="393" name="Rectangle 392"/>
            <p:cNvSpPr/>
            <p:nvPr/>
          </p:nvSpPr>
          <p:spPr>
            <a:xfrm>
              <a:off x="24380318" y="43655243"/>
              <a:ext cx="1925310" cy="98744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4646" tIns="334646" rIns="334646" bIns="33464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latin typeface="+mn-lt"/>
                </a:rPr>
                <a:t>Breadth-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latin typeface="+mn-lt"/>
                </a:rPr>
                <a:t>First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47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 Po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 Poster</Template>
  <TotalTime>2784</TotalTime>
  <Words>903</Words>
  <Application>Microsoft Office PowerPoint</Application>
  <PresentationFormat>Custom</PresentationFormat>
  <Paragraphs>203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 Poster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</dc:creator>
  <cp:lastModifiedBy>Siddharth</cp:lastModifiedBy>
  <cp:revision>147</cp:revision>
  <dcterms:created xsi:type="dcterms:W3CDTF">2012-10-13T01:29:16Z</dcterms:created>
  <dcterms:modified xsi:type="dcterms:W3CDTF">2012-11-13T00:51:47Z</dcterms:modified>
</cp:coreProperties>
</file>