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2918400" cy="51206400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72168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44335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416497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88665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360832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6pPr>
    <a:lvl7pPr marL="2833000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7pPr>
    <a:lvl8pPr marL="3305162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8pPr>
    <a:lvl9pPr marL="3777330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wis" initials="g" lastIdx="24" clrIdx="0"/>
  <p:cmAuthor id="1" name="Siddharth" initials="S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50021"/>
    <a:srgbClr val="3B64B5"/>
    <a:srgbClr val="0099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 snapToGrid="0">
      <p:cViewPr>
        <p:scale>
          <a:sx n="30" d="100"/>
          <a:sy n="30" d="100"/>
        </p:scale>
        <p:origin x="-808" y="1960"/>
      </p:cViewPr>
      <p:guideLst>
        <p:guide orient="horz" pos="161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4T10:41:20.538" idx="10">
    <p:pos x="5820" y="23224"/>
    <p:text>To add footnote: This is from the SEI's guidebook on SRE's method description</p:text>
  </p:cm>
  <p:cm authorId="1" dt="2012-11-14T10:42:24.399" idx="11">
    <p:pos x="18917" y="23607"/>
    <p:text>To add foot note: This is adpated from 
The Project Workout: The ultimate handbook of project and programme management (4th Edition) [Paperback]
Robert Buttrick</p:text>
  </p:cm>
  <p:cm authorId="1" dt="2012-11-14T10:42:50.277" idx="12">
    <p:pos x="4239" y="30194"/>
    <p:text>To add footnote: This is adapted from Tony's ACDM book.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89" y="0"/>
            <a:ext cx="2944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3450" y="742950"/>
            <a:ext cx="23876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518" y="4705351"/>
            <a:ext cx="543546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891"/>
            <a:ext cx="2944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89" y="9408891"/>
            <a:ext cx="2944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7D89E4-F2AB-4F9C-85E8-04CB33FA8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7216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443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41649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886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360832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833000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305162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777330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7D89E4-F2AB-4F9C-85E8-04CB33FA851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5907178"/>
            <a:ext cx="279806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9016960"/>
            <a:ext cx="230428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32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99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6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31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6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3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AE592-EFC4-4E6B-93FB-7A8D81BB93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3AF72-B127-4614-B5EF-49DD0690B0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050643"/>
            <a:ext cx="7406640" cy="4369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050643"/>
            <a:ext cx="21671280" cy="4369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8B6F6-D6B3-46C9-AA6A-12AA2906B5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33BDA-4FF5-4BD5-9C7D-F9EE339EF1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32904857"/>
            <a:ext cx="27980640" cy="10170160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21703468"/>
            <a:ext cx="27980640" cy="11201397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640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3279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79919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655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319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983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6478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3118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B2D4-D3BC-405A-9C40-0118379EE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1948173"/>
            <a:ext cx="14538960" cy="33793857"/>
          </a:xfrm>
        </p:spPr>
        <p:txBody>
          <a:bodyPr/>
          <a:lstStyle>
            <a:lvl1pPr>
              <a:defRPr sz="138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1948173"/>
            <a:ext cx="14538960" cy="33793857"/>
          </a:xfrm>
        </p:spPr>
        <p:txBody>
          <a:bodyPr/>
          <a:lstStyle>
            <a:lvl1pPr>
              <a:defRPr sz="138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7013B-EE1A-4AE3-864E-F257D2D75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5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11462178"/>
            <a:ext cx="14544677" cy="477689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6400" indent="0">
              <a:buNone/>
              <a:defRPr sz="9900" b="1"/>
            </a:lvl2pPr>
            <a:lvl3pPr marL="4532798" indent="0">
              <a:buNone/>
              <a:defRPr sz="8900" b="1"/>
            </a:lvl3pPr>
            <a:lvl4pPr marL="6799197" indent="0">
              <a:buNone/>
              <a:defRPr sz="8000" b="1"/>
            </a:lvl4pPr>
            <a:lvl5pPr marL="9065592" indent="0">
              <a:buNone/>
              <a:defRPr sz="8000" b="1"/>
            </a:lvl5pPr>
            <a:lvl6pPr marL="11331990" indent="0">
              <a:buNone/>
              <a:defRPr sz="8000" b="1"/>
            </a:lvl6pPr>
            <a:lvl7pPr marL="13598390" indent="0">
              <a:buNone/>
              <a:defRPr sz="8000" b="1"/>
            </a:lvl7pPr>
            <a:lvl8pPr marL="15864788" indent="0">
              <a:buNone/>
              <a:defRPr sz="8000" b="1"/>
            </a:lvl8pPr>
            <a:lvl9pPr marL="1813118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16239068"/>
            <a:ext cx="14544677" cy="2950295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1462178"/>
            <a:ext cx="14550390" cy="477689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6400" indent="0">
              <a:buNone/>
              <a:defRPr sz="9900" b="1"/>
            </a:lvl2pPr>
            <a:lvl3pPr marL="4532798" indent="0">
              <a:buNone/>
              <a:defRPr sz="8900" b="1"/>
            </a:lvl3pPr>
            <a:lvl4pPr marL="6799197" indent="0">
              <a:buNone/>
              <a:defRPr sz="8000" b="1"/>
            </a:lvl4pPr>
            <a:lvl5pPr marL="9065592" indent="0">
              <a:buNone/>
              <a:defRPr sz="8000" b="1"/>
            </a:lvl5pPr>
            <a:lvl6pPr marL="11331990" indent="0">
              <a:buNone/>
              <a:defRPr sz="8000" b="1"/>
            </a:lvl6pPr>
            <a:lvl7pPr marL="13598390" indent="0">
              <a:buNone/>
              <a:defRPr sz="8000" b="1"/>
            </a:lvl7pPr>
            <a:lvl8pPr marL="15864788" indent="0">
              <a:buNone/>
              <a:defRPr sz="8000" b="1"/>
            </a:lvl8pPr>
            <a:lvl9pPr marL="1813118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6239068"/>
            <a:ext cx="14550390" cy="2950295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6C9BB-0E12-45DC-80A5-7E2D6B0262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FC80-7F3A-493D-80BC-866B41F8C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96EE6-03C1-486A-86EE-6FFBEA65C8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8" y="2038773"/>
            <a:ext cx="10829927" cy="86766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2038786"/>
            <a:ext cx="18402300" cy="43703243"/>
          </a:xfrm>
        </p:spPr>
        <p:txBody>
          <a:bodyPr/>
          <a:lstStyle>
            <a:lvl1pPr>
              <a:defRPr sz="15900"/>
            </a:lvl1pPr>
            <a:lvl2pPr>
              <a:defRPr sz="138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8" y="10715426"/>
            <a:ext cx="10829927" cy="35026603"/>
          </a:xfrm>
        </p:spPr>
        <p:txBody>
          <a:bodyPr/>
          <a:lstStyle>
            <a:lvl1pPr marL="0" indent="0">
              <a:buNone/>
              <a:defRPr sz="6900"/>
            </a:lvl1pPr>
            <a:lvl2pPr marL="2266400" indent="0">
              <a:buNone/>
              <a:defRPr sz="6000"/>
            </a:lvl2pPr>
            <a:lvl3pPr marL="4532798" indent="0">
              <a:buNone/>
              <a:defRPr sz="5000"/>
            </a:lvl3pPr>
            <a:lvl4pPr marL="6799197" indent="0">
              <a:buNone/>
              <a:defRPr sz="4400"/>
            </a:lvl4pPr>
            <a:lvl5pPr marL="9065592" indent="0">
              <a:buNone/>
              <a:defRPr sz="4400"/>
            </a:lvl5pPr>
            <a:lvl6pPr marL="11331990" indent="0">
              <a:buNone/>
              <a:defRPr sz="4400"/>
            </a:lvl6pPr>
            <a:lvl7pPr marL="13598390" indent="0">
              <a:buNone/>
              <a:defRPr sz="4400"/>
            </a:lvl7pPr>
            <a:lvl8pPr marL="15864788" indent="0">
              <a:buNone/>
              <a:defRPr sz="4400"/>
            </a:lvl8pPr>
            <a:lvl9pPr marL="1813118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2CA2B-CD58-46FE-B500-C7DE60B976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5844483"/>
            <a:ext cx="19751040" cy="4231643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575387"/>
            <a:ext cx="19751040" cy="30723840"/>
          </a:xfrm>
        </p:spPr>
        <p:txBody>
          <a:bodyPr/>
          <a:lstStyle>
            <a:lvl1pPr marL="0" indent="0">
              <a:buNone/>
              <a:defRPr sz="15900"/>
            </a:lvl1pPr>
            <a:lvl2pPr marL="2266400" indent="0">
              <a:buNone/>
              <a:defRPr sz="13800"/>
            </a:lvl2pPr>
            <a:lvl3pPr marL="4532798" indent="0">
              <a:buNone/>
              <a:defRPr sz="11900"/>
            </a:lvl3pPr>
            <a:lvl4pPr marL="6799197" indent="0">
              <a:buNone/>
              <a:defRPr sz="9900"/>
            </a:lvl4pPr>
            <a:lvl5pPr marL="9065592" indent="0">
              <a:buNone/>
              <a:defRPr sz="9900"/>
            </a:lvl5pPr>
            <a:lvl6pPr marL="11331990" indent="0">
              <a:buNone/>
              <a:defRPr sz="9900"/>
            </a:lvl6pPr>
            <a:lvl7pPr marL="13598390" indent="0">
              <a:buNone/>
              <a:defRPr sz="9900"/>
            </a:lvl7pPr>
            <a:lvl8pPr marL="15864788" indent="0">
              <a:buNone/>
              <a:defRPr sz="9900"/>
            </a:lvl8pPr>
            <a:lvl9pPr marL="18131188" indent="0">
              <a:buNone/>
              <a:defRPr sz="99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40076126"/>
            <a:ext cx="19751040" cy="6009637"/>
          </a:xfrm>
        </p:spPr>
        <p:txBody>
          <a:bodyPr/>
          <a:lstStyle>
            <a:lvl1pPr marL="0" indent="0">
              <a:buNone/>
              <a:defRPr sz="6900"/>
            </a:lvl1pPr>
            <a:lvl2pPr marL="2266400" indent="0">
              <a:buNone/>
              <a:defRPr sz="6000"/>
            </a:lvl2pPr>
            <a:lvl3pPr marL="4532798" indent="0">
              <a:buNone/>
              <a:defRPr sz="5000"/>
            </a:lvl3pPr>
            <a:lvl4pPr marL="6799197" indent="0">
              <a:buNone/>
              <a:defRPr sz="4400"/>
            </a:lvl4pPr>
            <a:lvl5pPr marL="9065592" indent="0">
              <a:buNone/>
              <a:defRPr sz="4400"/>
            </a:lvl5pPr>
            <a:lvl6pPr marL="11331990" indent="0">
              <a:buNone/>
              <a:defRPr sz="4400"/>
            </a:lvl6pPr>
            <a:lvl7pPr marL="13598390" indent="0">
              <a:buNone/>
              <a:defRPr sz="4400"/>
            </a:lvl7pPr>
            <a:lvl8pPr marL="15864788" indent="0">
              <a:buNone/>
              <a:defRPr sz="4400"/>
            </a:lvl8pPr>
            <a:lvl9pPr marL="1813118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8956F-589E-4DA1-AE66-795224B16B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050630"/>
            <a:ext cx="29626560" cy="8534400"/>
          </a:xfrm>
          <a:prstGeom prst="rect">
            <a:avLst/>
          </a:prstGeom>
        </p:spPr>
        <p:txBody>
          <a:bodyPr vert="horz" lIns="453278" tIns="226641" rIns="453278" bIns="2266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948173"/>
            <a:ext cx="29626560" cy="33793857"/>
          </a:xfrm>
          <a:prstGeom prst="rect">
            <a:avLst/>
          </a:prstGeom>
        </p:spPr>
        <p:txBody>
          <a:bodyPr vert="horz" lIns="453278" tIns="226641" rIns="453278" bIns="2266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7460752"/>
            <a:ext cx="76809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7460752"/>
            <a:ext cx="104241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7460752"/>
            <a:ext cx="76809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72CFC8-E8B1-4E31-9589-A8F2B8A7CB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2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32798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9798" indent="-1699798" algn="l" defTabSz="4532798" rtl="0" eaLnBrk="1" latinLnBrk="0" hangingPunct="1">
        <a:spcBef>
          <a:spcPct val="20000"/>
        </a:spcBef>
        <a:buFont typeface="Arial" pitchFamily="34" charset="0"/>
        <a:buChar char="•"/>
        <a:defRPr sz="159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897" indent="-1416497" algn="l" defTabSz="4532798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5996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32394" indent="-1133197" algn="l" defTabSz="4532798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98794" indent="-1133197" algn="l" defTabSz="4532798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65192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31592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97986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64384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640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3279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99197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65592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3199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839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6478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118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9"/>
          <p:cNvSpPr txBox="1">
            <a:spLocks noChangeArrowheads="1"/>
          </p:cNvSpPr>
          <p:nvPr/>
        </p:nvSpPr>
        <p:spPr bwMode="auto">
          <a:xfrm>
            <a:off x="966531" y="7605377"/>
            <a:ext cx="10087351" cy="5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1" rIns="91411" bIns="45701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9pPr>
          </a:lstStyle>
          <a:p>
            <a:pPr algn="just" eaLnBrk="1" hangingPunct="1"/>
            <a:r>
              <a:rPr lang="en-US" sz="2900" dirty="0" smtClean="0"/>
              <a:t> 	</a:t>
            </a:r>
            <a:endParaRPr lang="en-US" sz="29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0612" y="762528"/>
            <a:ext cx="31185853" cy="211257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9pPr>
          </a:lstStyle>
          <a:p>
            <a:pPr algn="ctr" eaLnBrk="1" hangingPunct="1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Voyage of </a:t>
            </a:r>
            <a:r>
              <a:rPr lang="en-US" sz="9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</a:t>
            </a:r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he Argonauts (2011-2012) 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613" y="26991961"/>
            <a:ext cx="7470097" cy="117215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4530743" y="25589348"/>
            <a:ext cx="7485722" cy="13124172"/>
            <a:chOff x="83710" y="4201496"/>
            <a:chExt cx="10707521" cy="7481628"/>
          </a:xfrm>
        </p:grpSpPr>
        <p:sp>
          <p:nvSpPr>
            <p:cNvPr id="19" name="Rectangle 18"/>
            <p:cNvSpPr/>
            <p:nvPr/>
          </p:nvSpPr>
          <p:spPr>
            <a:xfrm>
              <a:off x="83710" y="5053960"/>
              <a:ext cx="10707520" cy="6629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</a:t>
              </a:r>
              <a:endParaRPr lang="en-US" b="1" dirty="0"/>
            </a:p>
          </p:txBody>
        </p:sp>
        <p:sp>
          <p:nvSpPr>
            <p:cNvPr id="20" name="Rectangle 167"/>
            <p:cNvSpPr>
              <a:spLocks noChangeArrowheads="1"/>
            </p:cNvSpPr>
            <p:nvPr/>
          </p:nvSpPr>
          <p:spPr bwMode="auto">
            <a:xfrm>
              <a:off x="83711" y="4201496"/>
              <a:ext cx="10707520" cy="69329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Fall 2012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31070" y="25599007"/>
            <a:ext cx="7629026" cy="13114513"/>
            <a:chOff x="38505" y="4201470"/>
            <a:chExt cx="10937486" cy="7481127"/>
          </a:xfrm>
        </p:grpSpPr>
        <p:sp>
          <p:nvSpPr>
            <p:cNvPr id="17" name="Rectangle 16"/>
            <p:cNvSpPr/>
            <p:nvPr/>
          </p:nvSpPr>
          <p:spPr>
            <a:xfrm>
              <a:off x="83710" y="5048673"/>
              <a:ext cx="10892281" cy="66339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38505" y="4201470"/>
              <a:ext cx="10892278" cy="68791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Summer 2012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30614" y="25632124"/>
            <a:ext cx="7456545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Fall 2011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17532" y="25624740"/>
            <a:ext cx="7520425" cy="13088781"/>
            <a:chOff x="83710" y="4220655"/>
            <a:chExt cx="10707521" cy="7461553"/>
          </a:xfrm>
        </p:grpSpPr>
        <p:sp>
          <p:nvSpPr>
            <p:cNvPr id="15" name="Rectangle 14"/>
            <p:cNvSpPr/>
            <p:nvPr/>
          </p:nvSpPr>
          <p:spPr>
            <a:xfrm>
              <a:off x="83710" y="5051848"/>
              <a:ext cx="10707520" cy="6630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67"/>
            <p:cNvSpPr>
              <a:spLocks noChangeArrowheads="1"/>
            </p:cNvSpPr>
            <p:nvPr/>
          </p:nvSpPr>
          <p:spPr bwMode="auto">
            <a:xfrm>
              <a:off x="83711" y="4220655"/>
              <a:ext cx="10707520" cy="69114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Spring 2012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16396" y="26049194"/>
            <a:ext cx="7121780" cy="1231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i="1" dirty="0" smtClean="0">
              <a:latin typeface="+mn-lt"/>
            </a:endParaRPr>
          </a:p>
          <a:p>
            <a:endParaRPr lang="en-US" sz="3200" b="1" i="1" dirty="0" smtClean="0">
              <a:latin typeface="+mn-lt"/>
            </a:endParaRPr>
          </a:p>
          <a:p>
            <a:r>
              <a:rPr lang="en-US" sz="3200" b="1" i="1" dirty="0" smtClean="0">
                <a:latin typeface="+mn-lt"/>
              </a:rPr>
              <a:t>Team formation</a:t>
            </a:r>
            <a:r>
              <a:rPr lang="en-US" sz="3200" b="1" i="1" dirty="0">
                <a:latin typeface="+mn-lt"/>
              </a:rPr>
              <a:t>, Project </a:t>
            </a:r>
            <a:r>
              <a:rPr lang="en-US" sz="3200" b="1" i="1" dirty="0" smtClean="0">
                <a:latin typeface="+mn-lt"/>
              </a:rPr>
              <a:t>strategy and process establishment, Domain understanding</a:t>
            </a:r>
            <a:r>
              <a:rPr lang="en-US" sz="3200" b="1" i="1" dirty="0">
                <a:latin typeface="+mn-lt"/>
              </a:rPr>
              <a:t>, </a:t>
            </a:r>
            <a:r>
              <a:rPr lang="en-US" sz="3200" b="1" i="1" dirty="0" smtClean="0">
                <a:latin typeface="+mn-lt"/>
              </a:rPr>
              <a:t>Ad-hoc requirements</a:t>
            </a:r>
          </a:p>
          <a:p>
            <a:endParaRPr lang="en-US" sz="3200" b="1" i="1" dirty="0" smtClean="0"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Key recommendations:</a:t>
            </a:r>
          </a:p>
          <a:p>
            <a:pPr lvl="8"/>
            <a:r>
              <a:rPr lang="en-US" sz="3000" dirty="0">
                <a:latin typeface="+mn-lt"/>
              </a:rPr>
              <a:t>	</a:t>
            </a:r>
            <a:r>
              <a:rPr lang="en-US" sz="3000" dirty="0" smtClean="0">
                <a:latin typeface="+mn-lt"/>
              </a:rPr>
              <a:t>Establish a 	concrete 	decision-making process </a:t>
            </a:r>
          </a:p>
          <a:p>
            <a:endParaRPr lang="en-US" sz="3000" dirty="0">
              <a:latin typeface="+mn-lt"/>
            </a:endParaRPr>
          </a:p>
          <a:p>
            <a:r>
              <a:rPr lang="en-US" sz="3000" dirty="0" smtClean="0">
                <a:latin typeface="+mn-lt"/>
              </a:rPr>
              <a:t> 											  </a:t>
            </a:r>
          </a:p>
          <a:p>
            <a:r>
              <a:rPr lang="en-US" sz="3000" dirty="0">
                <a:latin typeface="+mn-lt"/>
              </a:rPr>
              <a:t>	</a:t>
            </a:r>
            <a:r>
              <a:rPr lang="en-US" sz="3000" dirty="0" smtClean="0">
                <a:latin typeface="+mn-lt"/>
              </a:rPr>
              <a:t>			Iteratively explore </a:t>
            </a:r>
          </a:p>
          <a:p>
            <a:r>
              <a:rPr lang="en-US" sz="3000" dirty="0">
                <a:latin typeface="+mn-lt"/>
              </a:rPr>
              <a:t>	</a:t>
            </a:r>
            <a:r>
              <a:rPr lang="en-US" sz="3000" dirty="0" smtClean="0">
                <a:latin typeface="+mn-lt"/>
              </a:rPr>
              <a:t>				the problem 					space</a:t>
            </a:r>
          </a:p>
          <a:p>
            <a:pPr marL="1311298" lvl="2" indent="-457200">
              <a:buFont typeface="Arial" pitchFamily="34" charset="0"/>
              <a:buChar char="•"/>
            </a:pPr>
            <a:endParaRPr lang="en-US" sz="3000" dirty="0">
              <a:latin typeface="+mn-lt"/>
            </a:endParaRPr>
          </a:p>
          <a:p>
            <a:pPr marL="4144293" lvl="8" indent="-457200">
              <a:buFont typeface="Arial" pitchFamily="34" charset="0"/>
              <a:buChar char="•"/>
            </a:pPr>
            <a:endParaRPr lang="en-US" sz="3000" dirty="0" smtClean="0">
              <a:latin typeface="+mn-lt"/>
            </a:endParaRPr>
          </a:p>
          <a:p>
            <a:pPr marL="4144293" lvl="8" indent="-457200">
              <a:buFont typeface="Arial" pitchFamily="34" charset="0"/>
              <a:buChar char="•"/>
            </a:pPr>
            <a:endParaRPr lang="en-US" sz="3000" dirty="0">
              <a:latin typeface="+mn-lt"/>
            </a:endParaRPr>
          </a:p>
          <a:p>
            <a:pPr marL="3687093" lvl="8"/>
            <a:endParaRPr lang="en-US" sz="3000" dirty="0" smtClean="0">
              <a:latin typeface="+mn-lt"/>
            </a:endParaRPr>
          </a:p>
          <a:p>
            <a:pPr marL="3687093" lvl="8"/>
            <a:r>
              <a:rPr lang="en-US" sz="3000" dirty="0" smtClean="0">
                <a:latin typeface="+mn-lt"/>
              </a:rPr>
              <a:t>Operationalize project strategy using courses of action and accountable roles</a:t>
            </a:r>
            <a:endParaRPr lang="en-US" sz="30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7911" y="26071840"/>
            <a:ext cx="712178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i="1" dirty="0" smtClean="0">
              <a:latin typeface="+mn-lt"/>
            </a:endParaRPr>
          </a:p>
          <a:p>
            <a:endParaRPr lang="en-US" sz="3200" b="1" i="1" dirty="0" smtClean="0">
              <a:latin typeface="+mn-lt"/>
            </a:endParaRPr>
          </a:p>
          <a:p>
            <a:r>
              <a:rPr lang="en-US" sz="3200" b="1" i="1" dirty="0" smtClean="0">
                <a:latin typeface="+mn-lt"/>
              </a:rPr>
              <a:t>Team </a:t>
            </a:r>
            <a:r>
              <a:rPr lang="en-US" sz="3200" b="1" i="1" dirty="0">
                <a:latin typeface="+mn-lt"/>
              </a:rPr>
              <a:t>re-formation, Structured and iterative requirements gathering, Project scoping, Architecture </a:t>
            </a:r>
            <a:r>
              <a:rPr lang="en-US" sz="3200" b="1" i="1" dirty="0" smtClean="0">
                <a:latin typeface="+mn-lt"/>
              </a:rPr>
              <a:t>design</a:t>
            </a:r>
          </a:p>
          <a:p>
            <a:endParaRPr lang="en-US" sz="3200" b="1" dirty="0" smtClean="0"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Key recommendations:</a:t>
            </a:r>
          </a:p>
          <a:p>
            <a:r>
              <a:rPr lang="en-US" sz="3000" dirty="0" smtClean="0">
                <a:latin typeface="+mn-lt"/>
              </a:rPr>
              <a:t>Use a </a:t>
            </a:r>
            <a:r>
              <a:rPr lang="en-US" sz="3000" dirty="0">
                <a:latin typeface="+mn-lt"/>
              </a:rPr>
              <a:t>risk-driven approach to </a:t>
            </a:r>
            <a:r>
              <a:rPr lang="en-US" sz="3000" dirty="0" smtClean="0">
                <a:latin typeface="+mn-lt"/>
              </a:rPr>
              <a:t>track the project in the </a:t>
            </a:r>
            <a:r>
              <a:rPr lang="en-US" sz="3000" dirty="0">
                <a:latin typeface="+mn-lt"/>
              </a:rPr>
              <a:t>period of uncertainty. </a:t>
            </a:r>
            <a:endParaRPr lang="en-US" sz="3000" dirty="0" smtClean="0">
              <a:latin typeface="+mn-lt"/>
            </a:endParaRPr>
          </a:p>
          <a:p>
            <a:endParaRPr lang="en-US" sz="3000" dirty="0">
              <a:latin typeface="+mn-lt"/>
            </a:endParaRPr>
          </a:p>
          <a:p>
            <a:r>
              <a:rPr lang="en-US" sz="3000" dirty="0" smtClean="0">
                <a:latin typeface="+mn-lt"/>
              </a:rPr>
              <a:t>Risk should  help to answer key </a:t>
            </a:r>
            <a:r>
              <a:rPr lang="en-US" sz="3000" dirty="0">
                <a:latin typeface="+mn-lt"/>
              </a:rPr>
              <a:t>questions like “to </a:t>
            </a:r>
            <a:r>
              <a:rPr lang="en-US" sz="3000" dirty="0" smtClean="0">
                <a:latin typeface="+mn-lt"/>
              </a:rPr>
              <a:t>what extent do we document?” or “how long should we spend in design?”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3006" y="27105906"/>
            <a:ext cx="7121780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+mn-lt"/>
              </a:rPr>
              <a:t>Team </a:t>
            </a:r>
            <a:r>
              <a:rPr lang="en-US" sz="3200" b="1" i="1" dirty="0">
                <a:latin typeface="+mn-lt"/>
              </a:rPr>
              <a:t>re-formation, </a:t>
            </a:r>
            <a:r>
              <a:rPr lang="en-US" sz="3200" b="1" i="1" dirty="0" smtClean="0">
                <a:latin typeface="+mn-lt"/>
              </a:rPr>
              <a:t>Architecture prototyping</a:t>
            </a:r>
            <a:r>
              <a:rPr lang="en-US" sz="3200" b="1" i="1" dirty="0">
                <a:latin typeface="+mn-lt"/>
              </a:rPr>
              <a:t>, Architecture </a:t>
            </a:r>
            <a:r>
              <a:rPr lang="en-US" sz="3200" b="1" i="1" dirty="0" smtClean="0">
                <a:latin typeface="+mn-lt"/>
              </a:rPr>
              <a:t>evaluation</a:t>
            </a:r>
          </a:p>
          <a:p>
            <a:endParaRPr lang="en-US" sz="3200" b="1" dirty="0" smtClean="0">
              <a:latin typeface="+mn-lt"/>
            </a:endParaRPr>
          </a:p>
          <a:p>
            <a:endParaRPr lang="en-US" sz="3200" b="1" dirty="0"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Key recommendations:</a:t>
            </a:r>
          </a:p>
          <a:p>
            <a:r>
              <a:rPr lang="en-US" sz="3000" dirty="0" smtClean="0">
                <a:latin typeface="+mn-lt"/>
              </a:rPr>
              <a:t>Base data collection on concrete goals. It will 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smtClean="0">
                <a:latin typeface="+mn-lt"/>
              </a:rPr>
              <a:t>serve </a:t>
            </a:r>
            <a:r>
              <a:rPr lang="en-US" sz="3000" dirty="0">
                <a:latin typeface="+mn-lt"/>
              </a:rPr>
              <a:t>its purpose only </a:t>
            </a:r>
            <a:r>
              <a:rPr lang="en-US" sz="3000" dirty="0" smtClean="0">
                <a:latin typeface="+mn-lt"/>
              </a:rPr>
              <a:t>if data is used for decision-making.</a:t>
            </a:r>
            <a:endParaRPr lang="en-US" sz="3000" dirty="0">
              <a:latin typeface="+mn-lt"/>
            </a:endParaRPr>
          </a:p>
          <a:p>
            <a:pPr marL="3657086" lvl="7" indent="-457200">
              <a:buFont typeface="Arial" pitchFamily="34" charset="0"/>
              <a:buChar char="•"/>
            </a:pPr>
            <a:endParaRPr lang="en-US" sz="3200" dirty="0" smtClean="0">
              <a:latin typeface="+mn-lt"/>
            </a:endParaRPr>
          </a:p>
          <a:p>
            <a:pPr marL="3642046" lvl="7" indent="-457200">
              <a:buFont typeface="Arial" pitchFamily="34" charset="0"/>
              <a:buChar char="•"/>
            </a:pPr>
            <a:endParaRPr lang="en-US" sz="3000" dirty="0" smtClean="0">
              <a:latin typeface="+mn-lt"/>
            </a:endParaRPr>
          </a:p>
          <a:p>
            <a:pPr marL="3642046" lvl="7" indent="-457200">
              <a:buFont typeface="Arial" pitchFamily="34" charset="0"/>
              <a:buChar char="•"/>
            </a:pPr>
            <a:endParaRPr lang="en-US" sz="3000" dirty="0">
              <a:latin typeface="+mn-lt"/>
            </a:endParaRPr>
          </a:p>
          <a:p>
            <a:pPr marL="3642046" lvl="7" indent="-457200">
              <a:buFont typeface="Arial" pitchFamily="34" charset="0"/>
              <a:buChar char="•"/>
            </a:pPr>
            <a:endParaRPr lang="en-US" sz="3000" dirty="0" smtClean="0">
              <a:latin typeface="+mn-lt"/>
            </a:endParaRPr>
          </a:p>
          <a:p>
            <a:pPr marL="3642046" lvl="7" indent="-457200">
              <a:buFont typeface="Arial" pitchFamily="34" charset="0"/>
              <a:buChar char="•"/>
            </a:pPr>
            <a:endParaRPr lang="en-US" sz="3000" dirty="0">
              <a:latin typeface="+mn-lt"/>
            </a:endParaRPr>
          </a:p>
          <a:p>
            <a:pPr marL="3642046" lvl="7" indent="-457200">
              <a:buFont typeface="Arial" pitchFamily="34" charset="0"/>
              <a:buChar char="•"/>
            </a:pPr>
            <a:endParaRPr lang="en-US" sz="3000" dirty="0" smtClean="0">
              <a:latin typeface="+mn-lt"/>
            </a:endParaRPr>
          </a:p>
          <a:p>
            <a:endParaRPr lang="en-US" sz="3000" dirty="0">
              <a:latin typeface="+mn-lt"/>
            </a:endParaRPr>
          </a:p>
          <a:p>
            <a:r>
              <a:rPr lang="en-US" sz="3000" dirty="0" smtClean="0">
                <a:latin typeface="+mn-lt"/>
              </a:rPr>
              <a:t>Follow the studio process proposal framework to think before you act.</a:t>
            </a:r>
            <a:endParaRPr lang="en-US" sz="3000" dirty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endParaRPr lang="en-US" sz="3000" dirty="0" smtClean="0">
              <a:latin typeface="+mn-lt"/>
            </a:endParaRPr>
          </a:p>
          <a:p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24593" y="27100843"/>
            <a:ext cx="71217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+mn-lt"/>
              </a:rPr>
              <a:t>Team </a:t>
            </a:r>
            <a:r>
              <a:rPr lang="en-US" sz="3200" b="1" i="1" dirty="0">
                <a:latin typeface="+mn-lt"/>
              </a:rPr>
              <a:t>re-formation, Architecture evaluation, Architecture analysis</a:t>
            </a:r>
            <a:endParaRPr lang="en-US" sz="3200" b="1" dirty="0">
              <a:latin typeface="+mn-lt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r>
              <a:rPr lang="en-US" sz="3200" b="1" dirty="0" smtClean="0">
                <a:latin typeface="+mn-lt"/>
              </a:rPr>
              <a:t>Key recommendations:</a:t>
            </a:r>
          </a:p>
          <a:p>
            <a:r>
              <a:rPr lang="en-US" sz="3000" dirty="0" smtClean="0">
                <a:latin typeface="+mn-lt"/>
              </a:rPr>
              <a:t>Continue planning and re-planning by taking corrective actions until the end of the project. Planning is not finished until the project is complete.</a:t>
            </a:r>
            <a:r>
              <a:rPr lang="en-US" sz="3000" dirty="0">
                <a:latin typeface="+mn-lt"/>
              </a:rPr>
              <a:t/>
            </a:r>
            <a:br>
              <a:rPr lang="en-US" sz="3000" dirty="0">
                <a:latin typeface="+mn-lt"/>
              </a:rPr>
            </a:br>
            <a:endParaRPr lang="en-US" sz="3000" b="1" dirty="0">
              <a:latin typeface="+mn-lt"/>
            </a:endParaRPr>
          </a:p>
        </p:txBody>
      </p:sp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858219" y="49114915"/>
            <a:ext cx="5740372" cy="146664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Sails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94605" y="49114915"/>
            <a:ext cx="25121860" cy="146664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953972" y="49114915"/>
            <a:ext cx="24773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Formulate Specific, Measurable, Achievable, Realistic, Time-bound objectives</a:t>
            </a:r>
            <a:r>
              <a:rPr lang="en-US" sz="3000" dirty="0">
                <a:latin typeface="+mn-lt"/>
              </a:rPr>
              <a:t>, and establish concrete entry and exit criteria </a:t>
            </a:r>
            <a:r>
              <a:rPr lang="en-US" sz="3000" dirty="0" smtClean="0">
                <a:latin typeface="+mn-lt"/>
              </a:rPr>
              <a:t>for every kind </a:t>
            </a:r>
            <a:r>
              <a:rPr lang="en-US" sz="3000" dirty="0">
                <a:latin typeface="+mn-lt"/>
              </a:rPr>
              <a:t>of task/activity.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Ensure that there are measurements and metrics in place to identify the usefulness and effectiveness of </a:t>
            </a:r>
            <a:r>
              <a:rPr lang="en-US" sz="3000" dirty="0" smtClean="0">
                <a:latin typeface="+mn-lt"/>
              </a:rPr>
              <a:t>processes</a:t>
            </a:r>
            <a:r>
              <a:rPr lang="en-US" sz="3000" dirty="0">
                <a:latin typeface="+mn-lt"/>
              </a:rPr>
              <a:t>.</a:t>
            </a:r>
            <a:endParaRPr lang="en-US" sz="30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Recognize strengths of your customer, and leverage those in relevant project activities.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1779109" y="4680296"/>
            <a:ext cx="10237356" cy="66451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67"/>
          <p:cNvSpPr>
            <a:spLocks noChangeArrowheads="1"/>
          </p:cNvSpPr>
          <p:nvPr/>
        </p:nvSpPr>
        <p:spPr bwMode="auto">
          <a:xfrm>
            <a:off x="21779110" y="3078572"/>
            <a:ext cx="10237355" cy="14461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Guides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1819547" y="6411586"/>
            <a:ext cx="10144914" cy="3816525"/>
            <a:chOff x="1694200" y="2209799"/>
            <a:chExt cx="5253396" cy="2175353"/>
          </a:xfrm>
        </p:grpSpPr>
        <p:grpSp>
          <p:nvGrpSpPr>
            <p:cNvPr id="75" name="Group 1"/>
            <p:cNvGrpSpPr>
              <a:grpSpLocks/>
            </p:cNvGrpSpPr>
            <p:nvPr/>
          </p:nvGrpSpPr>
          <p:grpSpPr bwMode="auto">
            <a:xfrm>
              <a:off x="1694200" y="2209799"/>
              <a:ext cx="1634512" cy="1996563"/>
              <a:chOff x="708362" y="2209799"/>
              <a:chExt cx="1634512" cy="1996563"/>
            </a:xfrm>
          </p:grpSpPr>
          <p:pic>
            <p:nvPicPr>
              <p:cNvPr id="82" name="Picture 23" descr="Screen Shot 2011-12-13 at 9.03.48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986" y="2209799"/>
                <a:ext cx="1488704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2"/>
              <p:cNvSpPr txBox="1">
                <a:spLocks noChangeArrowheads="1"/>
              </p:cNvSpPr>
              <p:nvPr/>
            </p:nvSpPr>
            <p:spPr bwMode="auto">
              <a:xfrm>
                <a:off x="708362" y="3985324"/>
                <a:ext cx="1634512" cy="221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Grace Lewis</a:t>
                </a:r>
                <a:endParaRPr lang="en-US" sz="3200" b="1" dirty="0"/>
              </a:p>
            </p:txBody>
          </p:sp>
        </p:grpSp>
        <p:grpSp>
          <p:nvGrpSpPr>
            <p:cNvPr id="76" name="Group 2"/>
            <p:cNvGrpSpPr>
              <a:grpSpLocks/>
            </p:cNvGrpSpPr>
            <p:nvPr/>
          </p:nvGrpSpPr>
          <p:grpSpPr bwMode="auto">
            <a:xfrm>
              <a:off x="3519014" y="2209801"/>
              <a:ext cx="1600200" cy="2175351"/>
              <a:chOff x="2530002" y="2209801"/>
              <a:chExt cx="1600200" cy="2174813"/>
            </a:xfrm>
          </p:grpSpPr>
          <p:pic>
            <p:nvPicPr>
              <p:cNvPr id="80" name="Picture 22" descr="Screen Shot 2011-12-13 at 9.04.0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4528" y="2209801"/>
                <a:ext cx="1451298" cy="158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2"/>
              <p:cNvSpPr txBox="1">
                <a:spLocks noChangeArrowheads="1"/>
              </p:cNvSpPr>
              <p:nvPr/>
            </p:nvSpPr>
            <p:spPr bwMode="auto">
              <a:xfrm>
                <a:off x="2530002" y="3995262"/>
                <a:ext cx="1600200" cy="389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/>
                  <a:t>Mel </a:t>
                </a:r>
                <a:r>
                  <a:rPr lang="en-US" sz="3200" b="1" dirty="0" smtClean="0"/>
                  <a:t>Rosso-Llopart</a:t>
                </a:r>
                <a:endParaRPr lang="en-US" sz="3200" b="1" dirty="0"/>
              </a:p>
            </p:txBody>
          </p:sp>
        </p:grpSp>
        <p:grpSp>
          <p:nvGrpSpPr>
            <p:cNvPr id="77" name="Group 3"/>
            <p:cNvGrpSpPr>
              <a:grpSpLocks/>
            </p:cNvGrpSpPr>
            <p:nvPr/>
          </p:nvGrpSpPr>
          <p:grpSpPr bwMode="auto">
            <a:xfrm>
              <a:off x="5388826" y="2209799"/>
              <a:ext cx="1558770" cy="2003747"/>
              <a:chOff x="4371504" y="2209799"/>
              <a:chExt cx="1558770" cy="2003747"/>
            </a:xfrm>
          </p:grpSpPr>
          <p:pic>
            <p:nvPicPr>
              <p:cNvPr id="78" name="Picture 24" descr="Screen Shot 2011-12-13 at 9.25.07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2623" y="2209799"/>
                <a:ext cx="1386595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2"/>
              <p:cNvSpPr txBox="1">
                <a:spLocks noChangeArrowheads="1"/>
              </p:cNvSpPr>
              <p:nvPr/>
            </p:nvSpPr>
            <p:spPr bwMode="auto">
              <a:xfrm>
                <a:off x="4371504" y="3992508"/>
                <a:ext cx="1558770" cy="221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20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Bradley Schmerl </a:t>
                </a:r>
                <a:endParaRPr lang="en-US" sz="3200" b="1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30612" y="3078572"/>
            <a:ext cx="10102033" cy="8246849"/>
            <a:chOff x="22112989" y="2371782"/>
            <a:chExt cx="10602751" cy="8989787"/>
          </a:xfrm>
        </p:grpSpPr>
        <p:sp>
          <p:nvSpPr>
            <p:cNvPr id="65" name="Rectangle 64"/>
            <p:cNvSpPr/>
            <p:nvPr/>
          </p:nvSpPr>
          <p:spPr>
            <a:xfrm>
              <a:off x="22112989" y="4117801"/>
              <a:ext cx="10602751" cy="72437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167"/>
            <p:cNvSpPr>
              <a:spLocks noChangeArrowheads="1"/>
            </p:cNvSpPr>
            <p:nvPr/>
          </p:nvSpPr>
          <p:spPr bwMode="auto">
            <a:xfrm>
              <a:off x="22112989" y="2371782"/>
              <a:ext cx="10601202" cy="15764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The Client …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2299079" y="4599374"/>
              <a:ext cx="10248126" cy="6421565"/>
              <a:chOff x="838200" y="1524000"/>
              <a:chExt cx="8190707" cy="4741657"/>
            </a:xfrm>
          </p:grpSpPr>
          <p:pic>
            <p:nvPicPr>
              <p:cNvPr id="68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1524000"/>
                <a:ext cx="6019800" cy="1065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15"/>
              <p:cNvSpPr txBox="1">
                <a:spLocks noChangeArrowheads="1"/>
              </p:cNvSpPr>
              <p:nvPr/>
            </p:nvSpPr>
            <p:spPr bwMode="auto">
              <a:xfrm>
                <a:off x="2943881" y="3200400"/>
                <a:ext cx="6085025" cy="867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i="1" dirty="0">
                    <a:latin typeface="+mn-lt"/>
                  </a:rPr>
                  <a:t>A leading provider of energy management</a:t>
                </a:r>
              </a:p>
              <a:p>
                <a:pPr eaLnBrk="1" hangingPunct="1"/>
                <a:r>
                  <a:rPr lang="en-US" sz="3200" i="1" dirty="0">
                    <a:latin typeface="+mn-lt"/>
                  </a:rPr>
                  <a:t> applications for the smart grid</a:t>
                </a: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>
                <a:off x="3977014" y="5002212"/>
                <a:ext cx="4913882" cy="1263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1" dirty="0">
                    <a:latin typeface="+mn-lt"/>
                  </a:rPr>
                  <a:t>Jake Thompson</a:t>
                </a:r>
              </a:p>
              <a:p>
                <a:pPr eaLnBrk="1" hangingPunct="1"/>
                <a:r>
                  <a:rPr lang="en-US" sz="3200" dirty="0" smtClean="0">
                    <a:latin typeface="+mn-lt"/>
                  </a:rPr>
                  <a:t>Manager </a:t>
                </a:r>
                <a:r>
                  <a:rPr lang="en-US" sz="3200" dirty="0">
                    <a:latin typeface="+mn-lt"/>
                  </a:rPr>
                  <a:t>of Advanced Technology</a:t>
                </a:r>
              </a:p>
              <a:p>
                <a:pPr eaLnBrk="1" hangingPunct="1"/>
                <a:r>
                  <a:rPr lang="en-US" sz="3200" dirty="0">
                    <a:latin typeface="+mn-lt"/>
                  </a:rPr>
                  <a:t>EnerNOC, Inc.</a:t>
                </a:r>
              </a:p>
            </p:txBody>
          </p:sp>
          <p:sp>
            <p:nvSpPr>
              <p:cNvPr id="71" name="TextBox 1"/>
              <p:cNvSpPr txBox="1">
                <a:spLocks noChangeArrowheads="1"/>
              </p:cNvSpPr>
              <p:nvPr/>
            </p:nvSpPr>
            <p:spPr bwMode="auto">
              <a:xfrm>
                <a:off x="6248400" y="4114800"/>
                <a:ext cx="2780507" cy="470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i="1" u="sng" dirty="0">
                    <a:latin typeface="+mn-lt"/>
                  </a:rPr>
                  <a:t>www.enernoc.com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298459" y="3074534"/>
            <a:ext cx="10201855" cy="8250887"/>
            <a:chOff x="115243" y="2335653"/>
            <a:chExt cx="10707521" cy="9025916"/>
          </a:xfrm>
        </p:grpSpPr>
        <p:grpSp>
          <p:nvGrpSpPr>
            <p:cNvPr id="50" name="Group 49"/>
            <p:cNvGrpSpPr/>
            <p:nvPr/>
          </p:nvGrpSpPr>
          <p:grpSpPr>
            <a:xfrm>
              <a:off x="115243" y="2335653"/>
              <a:ext cx="10707521" cy="9025916"/>
              <a:chOff x="83712" y="2335653"/>
              <a:chExt cx="10707521" cy="902591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3712" y="2335653"/>
                <a:ext cx="10707521" cy="9025916"/>
                <a:chOff x="83712" y="2335653"/>
                <a:chExt cx="10707521" cy="902591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83712" y="4117801"/>
                  <a:ext cx="10707520" cy="72437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83713" y="2335653"/>
                  <a:ext cx="10707520" cy="8931323"/>
                  <a:chOff x="83713" y="2367184"/>
                  <a:chExt cx="10707520" cy="8931323"/>
                </a:xfrm>
              </p:grpSpPr>
              <p:sp>
                <p:nvSpPr>
                  <p:cNvPr id="63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83713" y="2367184"/>
                    <a:ext cx="10707520" cy="1576475"/>
                  </a:xfrm>
                  <a:prstGeom prst="rect">
                    <a:avLst/>
                  </a:prstGeom>
                  <a:solidFill>
                    <a:srgbClr val="00B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  <a:reflection blurRad="6350" stA="52000" endA="300" endPos="35000" dir="5400000" sy="-100000" algn="bl" rotWithShape="0"/>
                  </a:effectLst>
                </p:spPr>
                <p:txBody>
                  <a:bodyPr lIns="91426" tIns="45710" rIns="91426" bIns="45710"/>
                  <a:lstStyle/>
                  <a:p>
                    <a:pPr algn="ctr" defTabSz="4389438"/>
                    <a:r>
                      <a:rPr lang="en-US" sz="720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</a:rPr>
                      <a:t>… and the Argonauts</a:t>
                    </a:r>
                    <a:endParaRPr lang="en-US" sz="7200" dirty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endParaRPr>
                  </a:p>
                </p:txBody>
              </p:sp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1044" y="4261084"/>
                    <a:ext cx="10530265" cy="703742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Rounded Rectangular Callout 52"/>
              <p:cNvSpPr/>
              <p:nvPr/>
            </p:nvSpPr>
            <p:spPr>
              <a:xfrm>
                <a:off x="2204677" y="5731197"/>
                <a:ext cx="1431384" cy="86422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ounded Rectangular Callout 53"/>
              <p:cNvSpPr/>
              <p:nvPr/>
            </p:nvSpPr>
            <p:spPr>
              <a:xfrm>
                <a:off x="3980677" y="4873934"/>
                <a:ext cx="1879456" cy="857263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ounded Rectangular Callout 54"/>
              <p:cNvSpPr/>
              <p:nvPr/>
            </p:nvSpPr>
            <p:spPr>
              <a:xfrm>
                <a:off x="6025362" y="4599374"/>
                <a:ext cx="1780193" cy="97847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ounded Rectangular Callout 55"/>
              <p:cNvSpPr/>
              <p:nvPr/>
            </p:nvSpPr>
            <p:spPr>
              <a:xfrm>
                <a:off x="7978284" y="4764848"/>
                <a:ext cx="1159504" cy="1111655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2"/>
              <p:cNvSpPr txBox="1">
                <a:spLocks noChangeArrowheads="1"/>
              </p:cNvSpPr>
              <p:nvPr/>
            </p:nvSpPr>
            <p:spPr bwMode="auto">
              <a:xfrm>
                <a:off x="1818451" y="5991932"/>
                <a:ext cx="2162226" cy="1054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Danny</a:t>
                </a:r>
              </a:p>
              <a:p>
                <a:pPr algn="ctr"/>
                <a:endParaRPr lang="en-US" sz="3200" b="1" dirty="0"/>
              </a:p>
            </p:txBody>
          </p:sp>
          <p:sp>
            <p:nvSpPr>
              <p:cNvPr id="58" name="TextBox 2"/>
              <p:cNvSpPr txBox="1">
                <a:spLocks noChangeArrowheads="1"/>
              </p:cNvSpPr>
              <p:nvPr/>
            </p:nvSpPr>
            <p:spPr bwMode="auto">
              <a:xfrm>
                <a:off x="3831605" y="5155551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Tharanga</a:t>
                </a:r>
                <a:endParaRPr lang="en-US" sz="3200" b="1" dirty="0"/>
              </a:p>
            </p:txBody>
          </p:sp>
          <p:sp>
            <p:nvSpPr>
              <p:cNvPr id="59" name="TextBox 2"/>
              <p:cNvSpPr txBox="1">
                <a:spLocks noChangeArrowheads="1"/>
              </p:cNvSpPr>
              <p:nvPr/>
            </p:nvSpPr>
            <p:spPr bwMode="auto">
              <a:xfrm>
                <a:off x="5860133" y="4938064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Siddharth</a:t>
                </a:r>
                <a:endParaRPr lang="en-US" sz="3200" b="1" dirty="0"/>
              </a:p>
            </p:txBody>
          </p:sp>
          <p:sp>
            <p:nvSpPr>
              <p:cNvPr id="60" name="TextBox 2"/>
              <p:cNvSpPr txBox="1">
                <a:spLocks noChangeArrowheads="1"/>
              </p:cNvSpPr>
              <p:nvPr/>
            </p:nvSpPr>
            <p:spPr bwMode="auto">
              <a:xfrm>
                <a:off x="7495833" y="5088610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Matt</a:t>
                </a:r>
                <a:endParaRPr lang="en-US" sz="3200" b="1" dirty="0"/>
              </a:p>
            </p:txBody>
          </p:sp>
        </p:grpSp>
        <p:sp>
          <p:nvSpPr>
            <p:cNvPr id="51" name="Rounded Rectangular Callout 50"/>
            <p:cNvSpPr/>
            <p:nvPr/>
          </p:nvSpPr>
          <p:spPr>
            <a:xfrm>
              <a:off x="9301017" y="5876346"/>
              <a:ext cx="1159504" cy="766976"/>
            </a:xfrm>
            <a:prstGeom prst="wedgeRoundRectCallout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30612" y="20261761"/>
            <a:ext cx="31185853" cy="5195597"/>
            <a:chOff x="83713" y="19499236"/>
            <a:chExt cx="32736796" cy="5195597"/>
          </a:xfrm>
        </p:grpSpPr>
        <p:grpSp>
          <p:nvGrpSpPr>
            <p:cNvPr id="85" name="Group 84"/>
            <p:cNvGrpSpPr/>
            <p:nvPr/>
          </p:nvGrpSpPr>
          <p:grpSpPr>
            <a:xfrm>
              <a:off x="181978" y="19499236"/>
              <a:ext cx="32574736" cy="5090627"/>
              <a:chOff x="214104" y="23314487"/>
              <a:chExt cx="32542645" cy="5090627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14104" y="23939702"/>
                <a:ext cx="32468662" cy="3658497"/>
                <a:chOff x="214104" y="20802249"/>
                <a:chExt cx="32468662" cy="3192870"/>
              </a:xfrm>
            </p:grpSpPr>
            <p:sp>
              <p:nvSpPr>
                <p:cNvPr id="104" name="Right Arrow 103"/>
                <p:cNvSpPr/>
                <p:nvPr/>
              </p:nvSpPr>
              <p:spPr>
                <a:xfrm>
                  <a:off x="214104" y="20802249"/>
                  <a:ext cx="32468662" cy="3192870"/>
                </a:xfrm>
                <a:prstGeom prst="rightArrow">
                  <a:avLst/>
                </a:prstGeom>
                <a:ln w="1016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46414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981801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571405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0349758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5450430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812753" y="218784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5747652" y="21899016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8669307" y="2189376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546414" y="23314487"/>
                <a:ext cx="251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September</a:t>
                </a:r>
              </a:p>
              <a:p>
                <a:r>
                  <a:rPr lang="en-US" sz="3600" b="1" dirty="0" smtClean="0">
                    <a:latin typeface="+mn-lt"/>
                  </a:rPr>
                  <a:t>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63465" y="23339537"/>
                <a:ext cx="23149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November 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571405" y="23333515"/>
                <a:ext cx="2450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December 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49759" y="23339535"/>
                <a:ext cx="2555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February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450430" y="23333514"/>
                <a:ext cx="1499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May 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812753" y="23371065"/>
                <a:ext cx="1499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July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5792046" y="23339537"/>
                <a:ext cx="30305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November 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8669308" y="23348403"/>
                <a:ext cx="226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December</a:t>
                </a:r>
                <a:endParaRPr lang="en-US" sz="3600" b="1" dirty="0">
                  <a:latin typeface="+mn-lt"/>
                </a:endParaRP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52443" y="26826982"/>
                <a:ext cx="34368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Process </a:t>
                </a:r>
              </a:p>
              <a:p>
                <a:r>
                  <a:rPr lang="en-US" sz="3200" b="1" dirty="0" smtClean="0">
                    <a:latin typeface="+mn-lt"/>
                  </a:rPr>
                  <a:t>adopted, </a:t>
                </a:r>
              </a:p>
              <a:p>
                <a:r>
                  <a:rPr lang="en-US" sz="3200" b="1" dirty="0" smtClean="0">
                    <a:latin typeface="+mn-lt"/>
                  </a:rPr>
                  <a:t>Roles defined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6414" y="26820321"/>
                <a:ext cx="29935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Project</a:t>
                </a:r>
              </a:p>
              <a:p>
                <a:r>
                  <a:rPr lang="en-US" sz="3200" b="1" dirty="0" smtClean="0">
                    <a:latin typeface="+mn-lt"/>
                  </a:rPr>
                  <a:t>kick-off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571405" y="26813368"/>
                <a:ext cx="40300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Success </a:t>
                </a:r>
              </a:p>
              <a:p>
                <a:r>
                  <a:rPr lang="en-US" sz="3200" b="1" dirty="0">
                    <a:latin typeface="+mn-lt"/>
                  </a:rPr>
                  <a:t>c</a:t>
                </a:r>
                <a:r>
                  <a:rPr lang="en-US" sz="3200" b="1" dirty="0" smtClean="0">
                    <a:latin typeface="+mn-lt"/>
                  </a:rPr>
                  <a:t>riteria </a:t>
                </a:r>
              </a:p>
              <a:p>
                <a:r>
                  <a:rPr lang="en-US" sz="3200" b="1" dirty="0" smtClean="0">
                    <a:latin typeface="+mn-lt"/>
                  </a:rPr>
                  <a:t>established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349759" y="26813368"/>
                <a:ext cx="419028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Architectural drivers discovered, </a:t>
                </a:r>
              </a:p>
              <a:p>
                <a:r>
                  <a:rPr lang="en-US" sz="3200" b="1" dirty="0" smtClean="0">
                    <a:latin typeface="+mn-lt"/>
                  </a:rPr>
                  <a:t>Scope established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50430" y="26813368"/>
                <a:ext cx="34368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Initial architecture design delivered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812753" y="26813368"/>
                <a:ext cx="41213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Critical </a:t>
                </a:r>
              </a:p>
              <a:p>
                <a:r>
                  <a:rPr lang="en-US" sz="3200" b="1" dirty="0" smtClean="0">
                    <a:latin typeface="+mn-lt"/>
                  </a:rPr>
                  <a:t>elements </a:t>
                </a:r>
              </a:p>
              <a:p>
                <a:r>
                  <a:rPr lang="en-US" sz="3200" b="1" dirty="0" smtClean="0">
                    <a:latin typeface="+mn-lt"/>
                  </a:rPr>
                  <a:t>prototyped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792046" y="26808278"/>
                <a:ext cx="34368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Go/No-go decision </a:t>
                </a:r>
              </a:p>
              <a:p>
                <a:r>
                  <a:rPr lang="en-US" sz="3200" b="1" dirty="0" smtClean="0">
                    <a:latin typeface="+mn-lt"/>
                  </a:rPr>
                  <a:t>made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669308" y="26835454"/>
                <a:ext cx="408744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Final</a:t>
                </a:r>
              </a:p>
              <a:p>
                <a:r>
                  <a:rPr lang="en-US" sz="3200" b="1" dirty="0" smtClean="0">
                    <a:latin typeface="+mn-lt"/>
                  </a:rPr>
                  <a:t>architecture and prototype</a:t>
                </a:r>
                <a:r>
                  <a:rPr lang="en-US" sz="3200" b="1" dirty="0">
                    <a:latin typeface="+mn-lt"/>
                  </a:rPr>
                  <a:t> </a:t>
                </a:r>
                <a:r>
                  <a:rPr lang="en-US" sz="3200" b="1" dirty="0" smtClean="0">
                    <a:latin typeface="+mn-lt"/>
                  </a:rPr>
                  <a:t>delivered</a:t>
                </a:r>
                <a:endParaRPr lang="en-US" sz="3200" b="1" dirty="0">
                  <a:latin typeface="+mn-lt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83713" y="19524287"/>
              <a:ext cx="32736796" cy="517054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3" name="TextBox 2"/>
          <p:cNvSpPr txBox="1">
            <a:spLocks noChangeArrowheads="1"/>
          </p:cNvSpPr>
          <p:nvPr/>
        </p:nvSpPr>
        <p:spPr bwMode="auto">
          <a:xfrm>
            <a:off x="19537972" y="6510458"/>
            <a:ext cx="2048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3200" b="1" dirty="0" smtClean="0"/>
              <a:t>Rui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830612" y="13068573"/>
            <a:ext cx="24524049" cy="69909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67"/>
          <p:cNvSpPr>
            <a:spLocks noChangeArrowheads="1"/>
          </p:cNvSpPr>
          <p:nvPr/>
        </p:nvSpPr>
        <p:spPr bwMode="auto">
          <a:xfrm>
            <a:off x="830612" y="11493092"/>
            <a:ext cx="24524047" cy="133539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Mission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83321" y="13558230"/>
            <a:ext cx="201005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US" sz="3200" dirty="0" smtClean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Demand for energy increases each </a:t>
            </a:r>
            <a:r>
              <a:rPr lang="en-US" sz="3200" dirty="0">
                <a:latin typeface="+mn-lt"/>
              </a:rPr>
              <a:t>year; however, </a:t>
            </a:r>
            <a:r>
              <a:rPr lang="en-US" sz="3200" dirty="0" smtClean="0">
                <a:latin typeface="+mn-lt"/>
              </a:rPr>
              <a:t>energy capacity (supply) is </a:t>
            </a:r>
            <a:r>
              <a:rPr lang="en-US" sz="3200" dirty="0">
                <a:latin typeface="+mn-lt"/>
              </a:rPr>
              <a:t>limited. </a:t>
            </a:r>
            <a:r>
              <a:rPr lang="en-US" sz="3200" dirty="0" smtClean="0">
                <a:latin typeface="+mn-lt"/>
              </a:rPr>
              <a:t>Increased energy demand results </a:t>
            </a:r>
            <a:r>
              <a:rPr lang="en-US" sz="3200" dirty="0">
                <a:latin typeface="+mn-lt"/>
              </a:rPr>
              <a:t>in </a:t>
            </a:r>
            <a:r>
              <a:rPr lang="en-US" sz="3200" dirty="0" smtClean="0">
                <a:latin typeface="+mn-lt"/>
              </a:rPr>
              <a:t>higher costs </a:t>
            </a:r>
            <a:r>
              <a:rPr lang="en-US" sz="3200" dirty="0" smtClean="0">
                <a:latin typeface="+mn-lt"/>
              </a:rPr>
              <a:t>and an unstable electrical grid. </a:t>
            </a:r>
            <a:endParaRPr lang="en-US" sz="3200" dirty="0" smtClean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EnerNOC acts </a:t>
            </a:r>
            <a:r>
              <a:rPr lang="en-US" sz="3200" dirty="0">
                <a:latin typeface="+mn-lt"/>
              </a:rPr>
              <a:t>as an “aggregator” between utility companies and </a:t>
            </a:r>
            <a:r>
              <a:rPr lang="en-US" sz="3200" dirty="0" smtClean="0">
                <a:latin typeface="+mn-lt"/>
              </a:rPr>
              <a:t>large industrial/commercial institutions and takes action when energy demand is predicted to </a:t>
            </a:r>
            <a:r>
              <a:rPr lang="en-US" sz="3200" dirty="0">
                <a:latin typeface="+mn-lt"/>
              </a:rPr>
              <a:t>exceed </a:t>
            </a:r>
            <a:r>
              <a:rPr lang="en-US" sz="3200" dirty="0" smtClean="0">
                <a:latin typeface="+mn-lt"/>
              </a:rPr>
              <a:t>capacity. 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Currently, reducing energy demand during peak hours is done manually. OpenADR 2.0 is an open standard for energy </a:t>
            </a:r>
            <a:r>
              <a:rPr lang="en-US" sz="3200" dirty="0" smtClean="0">
                <a:latin typeface="+mn-lt"/>
              </a:rPr>
              <a:t>management that automates such </a:t>
            </a:r>
            <a:r>
              <a:rPr lang="en-US" sz="3200" dirty="0">
                <a:latin typeface="+mn-lt"/>
              </a:rPr>
              <a:t>Demand </a:t>
            </a:r>
            <a:r>
              <a:rPr lang="en-US" sz="3200" dirty="0" smtClean="0">
                <a:latin typeface="+mn-lt"/>
              </a:rPr>
              <a:t>Response.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OpenADR 2.0 is simply an information model; it does not account for practical Demand Response requirements such as scalability, latency, throughput, or support for multiple protocols.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EnerNOC wants assurance that a Demand Response system designed in accordance with OpenADR 2.0 will meet their business needs.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EnerNOC wants to be the thought-leader in the evolution of OpenADR 2.0.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526986" y="13068572"/>
            <a:ext cx="6489478" cy="69909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67"/>
          <p:cNvSpPr>
            <a:spLocks noChangeArrowheads="1"/>
          </p:cNvSpPr>
          <p:nvPr/>
        </p:nvSpPr>
        <p:spPr bwMode="auto">
          <a:xfrm>
            <a:off x="25526987" y="11493092"/>
            <a:ext cx="6489478" cy="133539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Destination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558582" y="13550839"/>
            <a:ext cx="635438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Design and prototype a </a:t>
            </a:r>
            <a:r>
              <a:rPr lang="en-US" sz="3200" b="1" dirty="0" smtClean="0">
                <a:latin typeface="+mn-lt"/>
              </a:rPr>
              <a:t>reference architecture </a:t>
            </a:r>
            <a:r>
              <a:rPr lang="en-US" sz="3200" dirty="0" smtClean="0">
                <a:latin typeface="+mn-lt"/>
              </a:rPr>
              <a:t>in accordance with the OpenADR 2.0 standard. This architecture should exhibit key quality attributes, such as: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Scalability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Performance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Extensibility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Validate and demonstrate key architectural design decisions</a:t>
            </a:r>
          </a:p>
          <a:p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116106" y="13213745"/>
            <a:ext cx="2419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Managing Energy Demand</a:t>
            </a:r>
            <a:endParaRPr lang="en-US" sz="4000" b="1" dirty="0">
              <a:latin typeface="+mn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7" y="13174915"/>
            <a:ext cx="8076169" cy="6867837"/>
          </a:xfrm>
          <a:prstGeom prst="rect">
            <a:avLst/>
          </a:prstGeom>
        </p:spPr>
      </p:pic>
      <p:sp>
        <p:nvSpPr>
          <p:cNvPr id="130" name="Oval 129"/>
          <p:cNvSpPr/>
          <p:nvPr/>
        </p:nvSpPr>
        <p:spPr>
          <a:xfrm>
            <a:off x="21612919" y="22139855"/>
            <a:ext cx="938600" cy="1192267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26" tIns="45710" rIns="91426" bIns="45710"/>
          <a:lstStyle/>
          <a:p>
            <a:pPr algn="ctr" defTabSz="4389438"/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24" charset="-12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460214" y="20281553"/>
            <a:ext cx="207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n-lt"/>
              </a:rPr>
              <a:t>August</a:t>
            </a:r>
          </a:p>
          <a:p>
            <a:r>
              <a:rPr lang="en-US" sz="3600" b="1" dirty="0" smtClean="0">
                <a:latin typeface="+mn-lt"/>
              </a:rPr>
              <a:t>2012</a:t>
            </a:r>
            <a:endParaRPr lang="en-US" sz="3600" b="1" dirty="0">
              <a:latin typeface="+mn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93902" y="23718766"/>
            <a:ext cx="3277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No-go decision made</a:t>
            </a:r>
            <a:endParaRPr lang="en-US" sz="3200" b="1" dirty="0">
              <a:latin typeface="+mn-lt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755313" y="29504186"/>
            <a:ext cx="3907123" cy="3286314"/>
            <a:chOff x="2154426" y="1232082"/>
            <a:chExt cx="17057336" cy="14967457"/>
          </a:xfrm>
        </p:grpSpPr>
        <p:grpSp>
          <p:nvGrpSpPr>
            <p:cNvPr id="168" name="Group 167"/>
            <p:cNvGrpSpPr/>
            <p:nvPr/>
          </p:nvGrpSpPr>
          <p:grpSpPr>
            <a:xfrm>
              <a:off x="2154426" y="1232082"/>
              <a:ext cx="17057336" cy="14967457"/>
              <a:chOff x="2154426" y="1232082"/>
              <a:chExt cx="17057336" cy="1496745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310999" y="4011684"/>
                <a:ext cx="5041634" cy="3044016"/>
              </a:xfrm>
              <a:custGeom>
                <a:avLst/>
                <a:gdLst>
                  <a:gd name="connsiteX0" fmla="*/ 0 w 2989659"/>
                  <a:gd name="connsiteY0" fmla="*/ 0 h 2989659"/>
                  <a:gd name="connsiteX1" fmla="*/ 2989659 w 2989659"/>
                  <a:gd name="connsiteY1" fmla="*/ 0 h 2989659"/>
                  <a:gd name="connsiteX2" fmla="*/ 2989659 w 2989659"/>
                  <a:gd name="connsiteY2" fmla="*/ 2989659 h 2989659"/>
                  <a:gd name="connsiteX3" fmla="*/ 0 w 2989659"/>
                  <a:gd name="connsiteY3" fmla="*/ 2989659 h 2989659"/>
                  <a:gd name="connsiteX4" fmla="*/ 0 w 2989659"/>
                  <a:gd name="connsiteY4" fmla="*/ 0 h 298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9659" h="2989659">
                    <a:moveTo>
                      <a:pt x="0" y="0"/>
                    </a:moveTo>
                    <a:lnTo>
                      <a:pt x="2989659" y="0"/>
                    </a:lnTo>
                    <a:lnTo>
                      <a:pt x="2989659" y="2989659"/>
                    </a:lnTo>
                    <a:lnTo>
                      <a:pt x="0" y="29896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algn="ctr" defTabSz="28924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/>
                  <a:t>Track</a:t>
                </a: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2154426" y="1232082"/>
                <a:ext cx="17057336" cy="14967457"/>
                <a:chOff x="8286887" y="17836951"/>
                <a:chExt cx="16159581" cy="14700181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19690586" y="20481005"/>
                  <a:ext cx="4755882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Identify	</a:t>
                  </a:r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3898360" y="29547473"/>
                  <a:ext cx="5394794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Analyze</a:t>
                  </a:r>
                </a:p>
              </p:txBody>
            </p:sp>
            <p:sp>
              <p:nvSpPr>
                <p:cNvPr id="174" name="Circular Arrow 173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214933"/>
                    <a:gd name="adj3" fmla="val 2367380"/>
                    <a:gd name="adj4" fmla="val 21297560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8303111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1625628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177" name="Circular Arrow 176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636956"/>
                    <a:gd name="adj3" fmla="val 9773676"/>
                    <a:gd name="adj4" fmla="val 7461388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286887" y="2365117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11625628" y="1786830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180" name="Circular Arrow 179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422595"/>
                    <a:gd name="adj3" fmla="val 16911625"/>
                    <a:gd name="adj4" fmla="val 14079945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169" name="Freeform 168"/>
            <p:cNvSpPr/>
            <p:nvPr/>
          </p:nvSpPr>
          <p:spPr>
            <a:xfrm>
              <a:off x="6363049" y="8191804"/>
              <a:ext cx="9114347" cy="3044017"/>
            </a:xfrm>
            <a:custGeom>
              <a:avLst/>
              <a:gdLst>
                <a:gd name="connsiteX0" fmla="*/ 0 w 2989659"/>
                <a:gd name="connsiteY0" fmla="*/ 0 h 2989659"/>
                <a:gd name="connsiteX1" fmla="*/ 2989659 w 2989659"/>
                <a:gd name="connsiteY1" fmla="*/ 0 h 2989659"/>
                <a:gd name="connsiteX2" fmla="*/ 2989659 w 2989659"/>
                <a:gd name="connsiteY2" fmla="*/ 2989659 h 2989659"/>
                <a:gd name="connsiteX3" fmla="*/ 0 w 2989659"/>
                <a:gd name="connsiteY3" fmla="*/ 2989659 h 2989659"/>
                <a:gd name="connsiteX4" fmla="*/ 0 w 2989659"/>
                <a:gd name="connsiteY4" fmla="*/ 0 h 298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59" h="2989659">
                  <a:moveTo>
                    <a:pt x="0" y="0"/>
                  </a:moveTo>
                  <a:lnTo>
                    <a:pt x="2989659" y="0"/>
                  </a:lnTo>
                  <a:lnTo>
                    <a:pt x="2989659" y="2989659"/>
                  </a:lnTo>
                  <a:lnTo>
                    <a:pt x="0" y="2989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2892482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Assumptions, Constraints, Risks, Issues </a:t>
              </a:r>
            </a:p>
            <a:p>
              <a:pPr algn="ctr" defTabSz="2892482">
                <a:lnSpc>
                  <a:spcPct val="90000"/>
                </a:lnSpc>
                <a:spcAft>
                  <a:spcPct val="35000"/>
                </a:spcAft>
              </a:pPr>
              <a:endParaRPr lang="en-US" sz="2400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14659" y="33151689"/>
            <a:ext cx="7300998" cy="2468801"/>
            <a:chOff x="914659" y="32678724"/>
            <a:chExt cx="7300998" cy="2468801"/>
          </a:xfrm>
        </p:grpSpPr>
        <p:sp>
          <p:nvSpPr>
            <p:cNvPr id="191" name="Freeform 190"/>
            <p:cNvSpPr/>
            <p:nvPr/>
          </p:nvSpPr>
          <p:spPr>
            <a:xfrm>
              <a:off x="1288662" y="32678724"/>
              <a:ext cx="2736321" cy="1008185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74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Identify Initial Problem Space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647416" y="34076765"/>
              <a:ext cx="2079012" cy="1070627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74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Explore Problem Space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914659" y="34076765"/>
              <a:ext cx="2358676" cy="1039230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74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Validate with Customer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6194946" y="34108296"/>
              <a:ext cx="2020711" cy="1039229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74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Problem Space Defined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>
              <a:off x="3027183" y="33599315"/>
              <a:ext cx="1175098" cy="949120"/>
            </a:xfrm>
            <a:prstGeom prst="circular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3527631">
              <a:off x="3817702" y="32844927"/>
              <a:ext cx="1109815" cy="1383540"/>
            </a:xfrm>
            <a:prstGeom prst="circular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5737047" y="34479126"/>
              <a:ext cx="426925" cy="384819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ight Arrow 200"/>
            <p:cNvSpPr/>
            <p:nvPr/>
          </p:nvSpPr>
          <p:spPr>
            <a:xfrm flipH="1" flipV="1">
              <a:off x="3241914" y="34467232"/>
              <a:ext cx="405501" cy="387773"/>
            </a:xfrm>
            <a:prstGeom prst="rightArrow">
              <a:avLst>
                <a:gd name="adj1" fmla="val 41869"/>
                <a:gd name="adj2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023348" y="36007709"/>
            <a:ext cx="3322695" cy="2579444"/>
            <a:chOff x="13041366" y="28853311"/>
            <a:chExt cx="5641779" cy="19180338"/>
          </a:xfrm>
        </p:grpSpPr>
        <p:sp>
          <p:nvSpPr>
            <p:cNvPr id="245" name="Freeform 244"/>
            <p:cNvSpPr/>
            <p:nvPr/>
          </p:nvSpPr>
          <p:spPr>
            <a:xfrm>
              <a:off x="15286148" y="31840318"/>
              <a:ext cx="91440" cy="16408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40816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7" name="Freeform 246"/>
            <p:cNvSpPr/>
            <p:nvPr/>
          </p:nvSpPr>
          <p:spPr>
            <a:xfrm>
              <a:off x="13041369" y="28853311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Objectives</a:t>
              </a: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13041369" y="34076655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Strategy</a:t>
              </a: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13041368" y="39302833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Course of Action</a:t>
              </a: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3041366" y="44451120"/>
              <a:ext cx="5641775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Accountable Role</a:t>
              </a:r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15324843" y="42946319"/>
              <a:ext cx="30481" cy="10007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8803317" y="33092644"/>
            <a:ext cx="7309565" cy="4918937"/>
            <a:chOff x="4941415" y="18044342"/>
            <a:chExt cx="24661196" cy="15690236"/>
          </a:xfrm>
        </p:grpSpPr>
        <p:sp>
          <p:nvSpPr>
            <p:cNvPr id="257" name="Circular Arrow 256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8" name="Freeform 257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Identify</a:t>
              </a: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2171325" y="23431681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Analyze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7466559" y="30101494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9849356" y="3015049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4941415" y="23652629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298459" y="35163937"/>
            <a:ext cx="23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Communicate</a:t>
            </a:r>
            <a:endParaRPr lang="en-US" sz="2800" b="1" dirty="0">
              <a:latin typeface="+mn-lt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6698344" y="30366304"/>
            <a:ext cx="7383627" cy="3420352"/>
            <a:chOff x="-2546197" y="6321155"/>
            <a:chExt cx="31346413" cy="14520746"/>
          </a:xfrm>
        </p:grpSpPr>
        <p:sp>
          <p:nvSpPr>
            <p:cNvPr id="265" name="Oval 264"/>
            <p:cNvSpPr/>
            <p:nvPr/>
          </p:nvSpPr>
          <p:spPr>
            <a:xfrm>
              <a:off x="14528799" y="784021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9203265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14528799" y="12421839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19566466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9" name="Oval 268"/>
            <p:cNvSpPr/>
            <p:nvPr/>
          </p:nvSpPr>
          <p:spPr>
            <a:xfrm>
              <a:off x="5886384" y="17558814"/>
              <a:ext cx="3606798" cy="323408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10058402" y="17607813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14901335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19879737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3" name="Oval 272"/>
            <p:cNvSpPr/>
            <p:nvPr/>
          </p:nvSpPr>
          <p:spPr>
            <a:xfrm>
              <a:off x="24451741" y="17509811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9456403" y="7144707"/>
              <a:ext cx="9343813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Conceptual Goal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-136893" y="11450183"/>
              <a:ext cx="8285483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Operational Questions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-2546197" y="16488384"/>
              <a:ext cx="9834398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Quantitative Metrics</a:t>
              </a:r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 flipH="1">
              <a:off x="11480800" y="10486288"/>
              <a:ext cx="3420536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endCxn id="267" idx="0"/>
            </p:cNvCxnSpPr>
            <p:nvPr/>
          </p:nvCxnSpPr>
          <p:spPr>
            <a:xfrm>
              <a:off x="16332199" y="11041087"/>
              <a:ext cx="0" cy="1380753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17746137" y="10584290"/>
              <a:ext cx="3420530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6" idx="3"/>
            </p:cNvCxnSpPr>
            <p:nvPr/>
          </p:nvCxnSpPr>
          <p:spPr>
            <a:xfrm flipH="1">
              <a:off x="7154337" y="15214972"/>
              <a:ext cx="2577132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>
              <a:off x="12259739" y="15214972"/>
              <a:ext cx="4444996" cy="239284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1861802" y="15378282"/>
              <a:ext cx="3513668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17170401" y="15378282"/>
              <a:ext cx="4199466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8" idx="5"/>
              <a:endCxn id="273" idx="0"/>
            </p:cNvCxnSpPr>
            <p:nvPr/>
          </p:nvCxnSpPr>
          <p:spPr>
            <a:xfrm>
              <a:off x="22645062" y="15214972"/>
              <a:ext cx="3610078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TextBox 284"/>
            <p:cNvSpPr txBox="1"/>
            <p:nvPr/>
          </p:nvSpPr>
          <p:spPr>
            <a:xfrm>
              <a:off x="4677761" y="6321155"/>
              <a:ext cx="22974384" cy="1302958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pPr algn="ctr"/>
              <a:endParaRPr lang="en-US" sz="2800" b="1" dirty="0">
                <a:latin typeface="+mn-lt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6761406" y="35479247"/>
            <a:ext cx="7527824" cy="4514444"/>
            <a:chOff x="5350936" y="27094667"/>
            <a:chExt cx="24291764" cy="12597991"/>
          </a:xfrm>
        </p:grpSpPr>
        <p:sp>
          <p:nvSpPr>
            <p:cNvPr id="287" name="Straight Connector 286"/>
            <p:cNvSpPr/>
            <p:nvPr/>
          </p:nvSpPr>
          <p:spPr>
            <a:xfrm>
              <a:off x="5350936" y="30973426"/>
              <a:ext cx="2316480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8" name="Straight Connector 287"/>
            <p:cNvSpPr/>
            <p:nvPr/>
          </p:nvSpPr>
          <p:spPr>
            <a:xfrm>
              <a:off x="5350936" y="28731071"/>
              <a:ext cx="231648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9" name="Freeform 288"/>
            <p:cNvSpPr/>
            <p:nvPr/>
          </p:nvSpPr>
          <p:spPr>
            <a:xfrm>
              <a:off x="12493014" y="27358638"/>
              <a:ext cx="17141954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What is the objective of following a particular process?</a:t>
              </a:r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5350936" y="27094667"/>
              <a:ext cx="7169891" cy="1636406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Objective</a:t>
              </a:r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12461332" y="29411959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How should the process be carried out?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5350936" y="29323966"/>
              <a:ext cx="7169891" cy="1649457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Process Description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Freeform 292"/>
            <p:cNvSpPr/>
            <p:nvPr/>
          </p:nvSpPr>
          <p:spPr>
            <a:xfrm>
              <a:off x="5350936" y="36419358"/>
              <a:ext cx="23164800" cy="3273300"/>
            </a:xfrm>
            <a:custGeom>
              <a:avLst/>
              <a:gdLst>
                <a:gd name="connsiteX0" fmla="*/ 0 w 21945600"/>
                <a:gd name="connsiteY0" fmla="*/ 0 h 3214848"/>
                <a:gd name="connsiteX1" fmla="*/ 21945600 w 21945600"/>
                <a:gd name="connsiteY1" fmla="*/ 0 h 3214848"/>
                <a:gd name="connsiteX2" fmla="*/ 21945600 w 21945600"/>
                <a:gd name="connsiteY2" fmla="*/ 3214848 h 3214848"/>
                <a:gd name="connsiteX3" fmla="*/ 0 w 21945600"/>
                <a:gd name="connsiteY3" fmla="*/ 3214848 h 3214848"/>
                <a:gd name="connsiteX4" fmla="*/ 0 w 21945600"/>
                <a:gd name="connsiteY4" fmla="*/ 0 h 32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00" h="3214848">
                  <a:moveTo>
                    <a:pt x="0" y="0"/>
                  </a:moveTo>
                  <a:lnTo>
                    <a:pt x="21945600" y="0"/>
                  </a:lnTo>
                  <a:lnTo>
                    <a:pt x="21945600" y="3214848"/>
                  </a:lnTo>
                  <a:lnTo>
                    <a:pt x="0" y="3214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t" anchorCtr="0">
              <a:noAutofit/>
            </a:bodyPr>
            <a:lstStyle/>
            <a:p>
              <a:pPr marL="295151" lvl="1" indent="-295151" defTabSz="1698759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2400" dirty="0"/>
            </a:p>
          </p:txBody>
        </p:sp>
        <p:sp>
          <p:nvSpPr>
            <p:cNvPr id="294" name="Straight Connector 293"/>
            <p:cNvSpPr/>
            <p:nvPr/>
          </p:nvSpPr>
          <p:spPr>
            <a:xfrm>
              <a:off x="5350936" y="33264642"/>
              <a:ext cx="2316480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5" name="Freeform 294"/>
            <p:cNvSpPr/>
            <p:nvPr/>
          </p:nvSpPr>
          <p:spPr>
            <a:xfrm>
              <a:off x="5350936" y="31632425"/>
              <a:ext cx="7271642" cy="1665863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Process Analysis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6" name="Freeform 295"/>
            <p:cNvSpPr/>
            <p:nvPr/>
          </p:nvSpPr>
          <p:spPr>
            <a:xfrm>
              <a:off x="12500749" y="32012309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How will we determine whether the process is working or not?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5358668" y="33858361"/>
              <a:ext cx="7162159" cy="1636406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Process Reflection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8" name="Freeform 297"/>
            <p:cNvSpPr/>
            <p:nvPr/>
          </p:nvSpPr>
          <p:spPr>
            <a:xfrm>
              <a:off x="12406732" y="34362521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What are the key takeaways from following the process?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24550464" y="31919516"/>
            <a:ext cx="7386024" cy="6401300"/>
            <a:chOff x="5260344" y="13098155"/>
            <a:chExt cx="27647535" cy="20544983"/>
          </a:xfrm>
        </p:grpSpPr>
        <p:sp>
          <p:nvSpPr>
            <p:cNvPr id="309" name="Circular Arrow 308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0" name="Freeform 309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Do Work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21852390" y="23750613"/>
              <a:ext cx="10518857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Measure Progress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10535436" y="30059054"/>
              <a:ext cx="14553501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Identify Issues, Risks, Opportunities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3" name="Freeform 312"/>
            <p:cNvSpPr/>
            <p:nvPr/>
          </p:nvSpPr>
          <p:spPr>
            <a:xfrm>
              <a:off x="5260344" y="23548661"/>
              <a:ext cx="11546256" cy="3791436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Take Corrective Actions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4" name="Freeform 313"/>
            <p:cNvSpPr/>
            <p:nvPr/>
          </p:nvSpPr>
          <p:spPr>
            <a:xfrm>
              <a:off x="13657957" y="1309815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Plan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25476594" y="1834071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Deliver Results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6" name="Right Arrow 315"/>
            <p:cNvSpPr/>
            <p:nvPr/>
          </p:nvSpPr>
          <p:spPr>
            <a:xfrm>
              <a:off x="21121121" y="19218356"/>
              <a:ext cx="4446913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7" name="Right Arrow 316"/>
            <p:cNvSpPr/>
            <p:nvPr/>
          </p:nvSpPr>
          <p:spPr>
            <a:xfrm rot="5400000">
              <a:off x="16563744" y="16925096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25565633" y="13225032"/>
            <a:ext cx="616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Reference Architecture</a:t>
            </a:r>
            <a:endParaRPr lang="en-US" sz="4000" b="1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58219" y="38803871"/>
            <a:ext cx="31189770" cy="10995886"/>
            <a:chOff x="858219" y="37857941"/>
            <a:chExt cx="31189770" cy="10995886"/>
          </a:xfrm>
        </p:grpSpPr>
        <p:grpSp>
          <p:nvGrpSpPr>
            <p:cNvPr id="21" name="Group 20"/>
            <p:cNvGrpSpPr/>
            <p:nvPr/>
          </p:nvGrpSpPr>
          <p:grpSpPr>
            <a:xfrm>
              <a:off x="858219" y="39238293"/>
              <a:ext cx="7474176" cy="8726190"/>
              <a:chOff x="215504" y="39137920"/>
              <a:chExt cx="7703048" cy="872619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5504" y="39137920"/>
                <a:ext cx="7703048" cy="87261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6745" y="39296577"/>
                <a:ext cx="7365764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+mn-lt"/>
                  </a:rPr>
                  <a:t>Followed the Architecture </a:t>
                </a:r>
                <a:r>
                  <a:rPr lang="en-US" sz="3000" dirty="0">
                    <a:latin typeface="+mn-lt"/>
                  </a:rPr>
                  <a:t>Centric Design </a:t>
                </a:r>
                <a:r>
                  <a:rPr lang="en-US" sz="3000" dirty="0" smtClean="0">
                    <a:latin typeface="+mn-lt"/>
                  </a:rPr>
                  <a:t>Method (ACDM</a:t>
                </a:r>
                <a:r>
                  <a:rPr lang="en-US" sz="3000" dirty="0">
                    <a:latin typeface="+mn-lt"/>
                  </a:rPr>
                  <a:t>) to develop and evaluate the Reference Architecture.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>
                  <a:latin typeface="+mn-lt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716689" y="39238293"/>
              <a:ext cx="23299775" cy="87261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88730" y="39387600"/>
              <a:ext cx="9928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>
                  <a:latin typeface="+mn-lt"/>
                </a:rPr>
                <a:t>Architecture Drivers Elicitation Workshop</a:t>
              </a:r>
              <a:endParaRPr lang="en-US" sz="3200" b="1" dirty="0">
                <a:latin typeface="+mn-lt"/>
              </a:endParaRPr>
            </a:p>
          </p:txBody>
        </p:sp>
        <p:sp>
          <p:nvSpPr>
            <p:cNvPr id="28" name="Rectangle 167"/>
            <p:cNvSpPr>
              <a:spLocks noChangeArrowheads="1"/>
            </p:cNvSpPr>
            <p:nvPr/>
          </p:nvSpPr>
          <p:spPr bwMode="auto">
            <a:xfrm>
              <a:off x="8770433" y="42488205"/>
              <a:ext cx="773002" cy="66583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26802" y="42519737"/>
              <a:ext cx="9928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>
                  <a:latin typeface="+mn-lt"/>
                </a:rPr>
                <a:t>Create/Refine the Architecture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9826280" y="39293451"/>
              <a:ext cx="93336" cy="867103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858219" y="37857941"/>
              <a:ext cx="31158246" cy="128656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Our Compass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6" name="Rectangle 167"/>
            <p:cNvSpPr>
              <a:spLocks noChangeArrowheads="1"/>
            </p:cNvSpPr>
            <p:nvPr/>
          </p:nvSpPr>
          <p:spPr bwMode="auto">
            <a:xfrm>
              <a:off x="8767121" y="39279136"/>
              <a:ext cx="776256" cy="66583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A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7" name="Rectangle 167"/>
            <p:cNvSpPr>
              <a:spLocks noChangeArrowheads="1"/>
            </p:cNvSpPr>
            <p:nvPr/>
          </p:nvSpPr>
          <p:spPr bwMode="auto">
            <a:xfrm>
              <a:off x="19942061" y="39310667"/>
              <a:ext cx="776256" cy="66583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C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756756" y="39356512"/>
              <a:ext cx="9970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>
                  <a:latin typeface="+mn-lt"/>
                </a:rPr>
                <a:t>Evaluate the Architecture </a:t>
              </a:r>
              <a:r>
                <a:rPr lang="en-US" sz="3200" b="1" i="1" dirty="0" smtClean="0">
                  <a:latin typeface="+mn-lt"/>
                </a:rPr>
                <a:t>Design</a:t>
              </a:r>
              <a:endParaRPr lang="en-US" sz="3200" b="1" i="1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65937" y="40012011"/>
              <a:ext cx="10278534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n-lt"/>
                </a:rPr>
                <a:t>Do not spend too much time analyzing </a:t>
              </a:r>
              <a:r>
                <a:rPr lang="en-US" sz="3000" i="1" dirty="0">
                  <a:latin typeface="+mn-lt"/>
                </a:rPr>
                <a:t>only </a:t>
              </a:r>
              <a:r>
                <a:rPr lang="en-US" sz="3000" dirty="0">
                  <a:latin typeface="+mn-lt"/>
                </a:rPr>
                <a:t>the requirements. This leads to a waterfall-like approach to software </a:t>
              </a:r>
              <a:r>
                <a:rPr lang="en-US" sz="3000" dirty="0" smtClean="0">
                  <a:latin typeface="+mn-lt"/>
                </a:rPr>
                <a:t>development.</a:t>
              </a:r>
              <a:endParaRPr lang="en-US" sz="3000" dirty="0">
                <a:latin typeface="+mn-lt"/>
              </a:endParaRPr>
            </a:p>
            <a:p>
              <a:endParaRPr lang="en-US" sz="3000" dirty="0">
                <a:latin typeface="+mn-lt"/>
              </a:endParaRPr>
            </a:p>
            <a:p>
              <a:r>
                <a:rPr lang="en-US" sz="3000" dirty="0" smtClean="0">
                  <a:latin typeface="+mn-lt"/>
                </a:rPr>
                <a:t>Do </a:t>
              </a:r>
              <a:r>
                <a:rPr lang="en-US" sz="3000" dirty="0">
                  <a:latin typeface="+mn-lt"/>
                </a:rPr>
                <a:t>make a conscious decision </a:t>
              </a:r>
              <a:r>
                <a:rPr lang="en-US" sz="3000" dirty="0" smtClean="0">
                  <a:latin typeface="+mn-lt"/>
                </a:rPr>
                <a:t>to get out </a:t>
              </a:r>
              <a:r>
                <a:rPr lang="en-US" sz="3000" dirty="0">
                  <a:latin typeface="+mn-lt"/>
                </a:rPr>
                <a:t>of the waterfall-like </a:t>
              </a:r>
              <a:r>
                <a:rPr lang="en-US" sz="3000" dirty="0" smtClean="0">
                  <a:latin typeface="+mn-lt"/>
                </a:rPr>
                <a:t>mindset, </a:t>
              </a:r>
              <a:r>
                <a:rPr lang="en-US" sz="3000" dirty="0">
                  <a:latin typeface="+mn-lt"/>
                </a:rPr>
                <a:t>even though there are </a:t>
              </a:r>
              <a:r>
                <a:rPr lang="en-US" sz="3000" dirty="0" smtClean="0">
                  <a:latin typeface="+mn-lt"/>
                </a:rPr>
                <a:t>uncertainties.</a:t>
              </a:r>
              <a:endParaRPr lang="en-US" sz="3000" dirty="0">
                <a:latin typeface="+mn-lt"/>
              </a:endParaRPr>
            </a:p>
            <a:p>
              <a:r>
                <a:rPr lang="en-US" sz="3200" dirty="0"/>
                <a:t/>
              </a:r>
              <a:br>
                <a:rPr lang="en-US" sz="3200" dirty="0"/>
              </a:br>
              <a:endParaRPr lang="en-US" sz="32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76683" y="43221516"/>
              <a:ext cx="1121987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n-lt"/>
                </a:rPr>
                <a:t>Do communicate design concepts </a:t>
              </a:r>
              <a:r>
                <a:rPr lang="en-US" sz="3000" dirty="0" smtClean="0">
                  <a:latin typeface="+mn-lt"/>
                </a:rPr>
                <a:t>with team </a:t>
              </a:r>
              <a:r>
                <a:rPr lang="en-US" sz="3000" dirty="0">
                  <a:latin typeface="+mn-lt"/>
                </a:rPr>
                <a:t>members through </a:t>
              </a:r>
              <a:r>
                <a:rPr lang="en-US" sz="3000" dirty="0" smtClean="0">
                  <a:latin typeface="+mn-lt"/>
                </a:rPr>
                <a:t>design reviews. </a:t>
              </a:r>
              <a:r>
                <a:rPr lang="en-US" sz="3000" dirty="0">
                  <a:latin typeface="+mn-lt"/>
                </a:rPr>
                <a:t>Otherwise, conceptual integrity of the design may be lost, leading to incomplete and incorrect solutions</a:t>
              </a:r>
              <a:r>
                <a:rPr lang="en-US" sz="3000" dirty="0" smtClean="0">
                  <a:latin typeface="+mn-lt"/>
                </a:rPr>
                <a:t>.</a:t>
              </a:r>
              <a:endParaRPr lang="en-US" sz="3000" dirty="0">
                <a:latin typeface="+mn-lt"/>
              </a:endParaRPr>
            </a:p>
            <a:p>
              <a:endParaRPr lang="en-US" sz="3000" dirty="0" smtClean="0">
                <a:latin typeface="+mn-lt"/>
              </a:endParaRPr>
            </a:p>
            <a:p>
              <a:r>
                <a:rPr lang="en-US" sz="3000" dirty="0" smtClean="0">
                  <a:latin typeface="+mn-lt"/>
                </a:rPr>
                <a:t>Do </a:t>
              </a:r>
              <a:r>
                <a:rPr lang="en-US" sz="3000" dirty="0">
                  <a:latin typeface="+mn-lt"/>
                </a:rPr>
                <a:t>ensure that project planning activities are driven by the iterative </a:t>
              </a:r>
              <a:r>
                <a:rPr lang="en-US" sz="3000" dirty="0" smtClean="0">
                  <a:latin typeface="+mn-lt"/>
                </a:rPr>
                <a:t>design model.</a:t>
              </a:r>
              <a:endParaRPr lang="en-US" sz="3000" dirty="0">
                <a:latin typeface="+mn-lt"/>
              </a:endParaRPr>
            </a:p>
            <a:p>
              <a:endParaRPr lang="en-US" sz="3000" dirty="0" smtClean="0">
                <a:latin typeface="+mn-lt"/>
              </a:endParaRPr>
            </a:p>
            <a:p>
              <a:r>
                <a:rPr lang="en-US" sz="3000" dirty="0" smtClean="0">
                  <a:latin typeface="+mn-lt"/>
                </a:rPr>
                <a:t>Do </a:t>
              </a:r>
              <a:r>
                <a:rPr lang="en-US" sz="3000" dirty="0">
                  <a:latin typeface="+mn-lt"/>
                </a:rPr>
                <a:t>not expect ACDM to teach you how to </a:t>
              </a:r>
              <a:r>
                <a:rPr lang="en-US" sz="3000" dirty="0" smtClean="0">
                  <a:latin typeface="+mn-lt"/>
                </a:rPr>
                <a:t>design; do </a:t>
              </a:r>
              <a:r>
                <a:rPr lang="en-US" sz="3000" dirty="0">
                  <a:latin typeface="+mn-lt"/>
                </a:rPr>
                <a:t>expect ACDM to force you to think about the </a:t>
              </a:r>
              <a:r>
                <a:rPr lang="en-US" sz="3000" dirty="0" smtClean="0">
                  <a:latin typeface="+mn-lt"/>
                </a:rPr>
                <a:t>problem space </a:t>
              </a:r>
              <a:r>
                <a:rPr lang="en-US" sz="3000" dirty="0">
                  <a:latin typeface="+mn-lt"/>
                </a:rPr>
                <a:t>and business </a:t>
              </a:r>
              <a:r>
                <a:rPr lang="en-US" sz="3000" dirty="0" smtClean="0">
                  <a:latin typeface="+mn-lt"/>
                </a:rPr>
                <a:t>contex</a:t>
              </a:r>
              <a:r>
                <a:rPr lang="en-US" sz="3000" dirty="0" smtClean="0">
                  <a:latin typeface="+mn-lt"/>
                </a:rPr>
                <a:t>t to </a:t>
              </a:r>
              <a:r>
                <a:rPr lang="en-US" sz="3000" dirty="0" smtClean="0">
                  <a:latin typeface="+mn-lt"/>
                </a:rPr>
                <a:t>constrain </a:t>
              </a:r>
              <a:r>
                <a:rPr lang="en-US" sz="3000" dirty="0" smtClean="0">
                  <a:latin typeface="+mn-lt"/>
                </a:rPr>
                <a:t>the solution.</a:t>
              </a:r>
              <a:endParaRPr lang="en-US" sz="3000" dirty="0">
                <a:latin typeface="+mn-lt"/>
              </a:endParaRPr>
            </a:p>
            <a:p>
              <a:r>
                <a:rPr lang="en-US" sz="3000" dirty="0"/>
                <a:t/>
              </a:r>
              <a:br>
                <a:rPr lang="en-US" sz="3000" dirty="0"/>
              </a:br>
              <a:endParaRPr lang="en-US" sz="3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02394" y="40041482"/>
              <a:ext cx="12014072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+mn-lt"/>
                </a:rPr>
                <a:t>Do </a:t>
              </a:r>
              <a:r>
                <a:rPr lang="en-US" sz="3000" dirty="0">
                  <a:latin typeface="+mn-lt"/>
                </a:rPr>
                <a:t>have the minimum design in place, along with sufficient prose for it to be effectively </a:t>
              </a:r>
              <a:r>
                <a:rPr lang="en-US" sz="3000" dirty="0" smtClean="0">
                  <a:latin typeface="+mn-lt"/>
                </a:rPr>
                <a:t>evaluated.</a:t>
              </a:r>
            </a:p>
            <a:p>
              <a:r>
                <a:rPr lang="en-US" sz="3000" dirty="0" smtClean="0">
                  <a:latin typeface="+mn-lt"/>
                </a:rPr>
                <a:t>Do </a:t>
              </a:r>
              <a:r>
                <a:rPr lang="en-US" sz="3000" dirty="0">
                  <a:latin typeface="+mn-lt"/>
                </a:rPr>
                <a:t>have experienced engineers and architects evaluate the designs. Experienced architects can help novice designers communicate their design ideas effectively</a:t>
              </a:r>
              <a:r>
                <a:rPr lang="en-US" sz="3000" dirty="0" smtClean="0">
                  <a:latin typeface="+mn-lt"/>
                </a:rPr>
                <a:t>.</a:t>
              </a:r>
              <a:endParaRPr lang="en-US" sz="3000" dirty="0">
                <a:latin typeface="+mn-lt"/>
              </a:endParaRPr>
            </a:p>
            <a:p>
              <a:r>
                <a:rPr lang="en-US" sz="3200" dirty="0"/>
                <a:t/>
              </a:r>
              <a:br>
                <a:rPr lang="en-US" sz="3200" dirty="0"/>
              </a:br>
              <a:endParaRPr lang="en-US" sz="3200" dirty="0">
                <a:latin typeface="+mn-lt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20758050" y="42529031"/>
              <a:ext cx="11289939" cy="5359931"/>
              <a:chOff x="20758050" y="43589118"/>
              <a:chExt cx="11289939" cy="395627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758050" y="43589118"/>
                <a:ext cx="99286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 smtClean="0">
                    <a:latin typeface="+mn-lt"/>
                  </a:rPr>
                  <a:t>Experimentation</a:t>
                </a:r>
                <a:endParaRPr lang="en-US" sz="3200" b="1" i="1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787662" y="43728833"/>
                <a:ext cx="3260327" cy="381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+mn-lt"/>
                  </a:rPr>
                  <a:t>Conduct experiments that are appropriate to </a:t>
                </a:r>
                <a:r>
                  <a:rPr lang="en-US" sz="3000" dirty="0" smtClean="0">
                    <a:latin typeface="+mn-lt"/>
                  </a:rPr>
                  <a:t>fill  knowledge gaps</a:t>
                </a:r>
                <a:r>
                  <a:rPr lang="en-US" sz="3000" dirty="0" smtClean="0">
                    <a:latin typeface="+mn-lt"/>
                  </a:rPr>
                  <a:t>: </a:t>
                </a:r>
                <a:r>
                  <a:rPr lang="en-US" sz="3000" dirty="0" smtClean="0">
                    <a:latin typeface="+mn-lt"/>
                  </a:rPr>
                  <a:t>breadth-first or depth-first</a:t>
                </a:r>
              </a:p>
              <a:p>
                <a:endParaRPr lang="en-US" sz="3000" dirty="0" smtClean="0">
                  <a:latin typeface="+mn-lt"/>
                </a:endParaRPr>
              </a:p>
              <a:p>
                <a:r>
                  <a:rPr lang="en-US" sz="3000" dirty="0" smtClean="0">
                    <a:latin typeface="+mn-lt"/>
                  </a:rPr>
                  <a:t>Clearly define the objective, scope, and deliverables of an experiment. </a:t>
                </a:r>
                <a:endParaRPr lang="en-US" sz="3000" dirty="0">
                  <a:latin typeface="+mn-lt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956736" y="41400249"/>
              <a:ext cx="7330423" cy="6482834"/>
              <a:chOff x="10698480" y="3588395"/>
              <a:chExt cx="23260959" cy="23776366"/>
            </a:xfrm>
          </p:grpSpPr>
          <p:sp>
            <p:nvSpPr>
              <p:cNvPr id="319" name="Freeform 318"/>
              <p:cNvSpPr/>
              <p:nvPr/>
            </p:nvSpPr>
            <p:spPr>
              <a:xfrm>
                <a:off x="11856514" y="8648074"/>
                <a:ext cx="17061183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Create/Refine Architecture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Freeform 319"/>
              <p:cNvSpPr/>
              <p:nvPr/>
            </p:nvSpPr>
            <p:spPr>
              <a:xfrm>
                <a:off x="11856511" y="3588395"/>
                <a:ext cx="17061192" cy="38711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Discover Architectural Drivers &amp; Establish Project Scope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Freeform 320"/>
              <p:cNvSpPr/>
              <p:nvPr/>
            </p:nvSpPr>
            <p:spPr>
              <a:xfrm>
                <a:off x="26528154" y="18688551"/>
                <a:ext cx="7431285" cy="35840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ight Arrow 321"/>
              <p:cNvSpPr/>
              <p:nvPr/>
            </p:nvSpPr>
            <p:spPr>
              <a:xfrm>
                <a:off x="22110137" y="19819978"/>
                <a:ext cx="4446913" cy="989884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23" name="Right Arrow 322"/>
              <p:cNvSpPr/>
              <p:nvPr/>
            </p:nvSpPr>
            <p:spPr>
              <a:xfrm rot="5400000">
                <a:off x="16212352" y="7558884"/>
                <a:ext cx="1188495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24" name="Freeform 323"/>
              <p:cNvSpPr/>
              <p:nvPr/>
            </p:nvSpPr>
            <p:spPr>
              <a:xfrm>
                <a:off x="11856517" y="18736238"/>
                <a:ext cx="10253620" cy="35840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Production Go/No-Go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Freeform 324"/>
              <p:cNvSpPr/>
              <p:nvPr/>
            </p:nvSpPr>
            <p:spPr>
              <a:xfrm>
                <a:off x="11856517" y="13676556"/>
                <a:ext cx="17061180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Architecture Review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Right Arrow 325"/>
              <p:cNvSpPr/>
              <p:nvPr/>
            </p:nvSpPr>
            <p:spPr>
              <a:xfrm rot="5400000">
                <a:off x="16068802" y="17503498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27" name="Right Arrow 326"/>
              <p:cNvSpPr/>
              <p:nvPr/>
            </p:nvSpPr>
            <p:spPr>
              <a:xfrm rot="5400000">
                <a:off x="16068802" y="12475013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3177391" y="18650449"/>
                <a:ext cx="2834640" cy="182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n-lt"/>
                  </a:rPr>
                  <a:t>Go</a:t>
                </a:r>
                <a:endParaRPr lang="en-US" sz="2400" b="1" dirty="0">
                  <a:latin typeface="+mn-lt"/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>
              <a:xfrm>
                <a:off x="12008917" y="23780679"/>
                <a:ext cx="16908783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Experimentation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ight Arrow 329"/>
              <p:cNvSpPr/>
              <p:nvPr/>
            </p:nvSpPr>
            <p:spPr>
              <a:xfrm rot="5400000">
                <a:off x="16084042" y="22547938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31" name="Bent Arrow 330"/>
              <p:cNvSpPr/>
              <p:nvPr/>
            </p:nvSpPr>
            <p:spPr>
              <a:xfrm>
                <a:off x="10698480" y="10111827"/>
                <a:ext cx="1173277" cy="15460892"/>
              </a:xfrm>
              <a:prstGeom prst="ben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0698480" y="25237440"/>
                <a:ext cx="1310437" cy="33527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35" name="Rectangle 167"/>
              <p:cNvSpPr>
                <a:spLocks noChangeArrowheads="1"/>
              </p:cNvSpPr>
              <p:nvPr/>
            </p:nvSpPr>
            <p:spPr bwMode="auto">
              <a:xfrm>
                <a:off x="12298615" y="4038073"/>
                <a:ext cx="1370820" cy="1861354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lIns="91426" tIns="45710" rIns="91426" bIns="45710"/>
              <a:lstStyle/>
              <a:p>
                <a:pPr algn="ctr" defTabSz="4389438"/>
                <a:r>
                  <a:rPr lang="en-US" sz="2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rPr>
                  <a:t>A</a:t>
                </a:r>
                <a:endPara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338" name="Rectangle 167"/>
            <p:cNvSpPr>
              <a:spLocks noChangeArrowheads="1"/>
            </p:cNvSpPr>
            <p:nvPr/>
          </p:nvSpPr>
          <p:spPr bwMode="auto">
            <a:xfrm>
              <a:off x="1487276" y="42947341"/>
              <a:ext cx="431998" cy="4714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B</a:t>
              </a:r>
            </a:p>
          </p:txBody>
        </p:sp>
        <p:sp>
          <p:nvSpPr>
            <p:cNvPr id="339" name="Rectangle 167"/>
            <p:cNvSpPr>
              <a:spLocks noChangeArrowheads="1"/>
            </p:cNvSpPr>
            <p:nvPr/>
          </p:nvSpPr>
          <p:spPr bwMode="auto">
            <a:xfrm>
              <a:off x="1477902" y="44336691"/>
              <a:ext cx="431998" cy="4714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C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40" name="Rectangle 167"/>
            <p:cNvSpPr>
              <a:spLocks noChangeArrowheads="1"/>
            </p:cNvSpPr>
            <p:nvPr/>
          </p:nvSpPr>
          <p:spPr bwMode="auto">
            <a:xfrm>
              <a:off x="1504088" y="47119511"/>
              <a:ext cx="431998" cy="4714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D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9971233" y="43345188"/>
              <a:ext cx="8816429" cy="4416097"/>
              <a:chOff x="19971233" y="43628967"/>
              <a:chExt cx="8816429" cy="4416097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19971233" y="43628967"/>
                <a:ext cx="8816429" cy="4416097"/>
                <a:chOff x="4044755" y="18732658"/>
                <a:chExt cx="10464019" cy="4416097"/>
              </a:xfrm>
            </p:grpSpPr>
            <p:sp>
              <p:nvSpPr>
                <p:cNvPr id="376" name="Freeform 375"/>
                <p:cNvSpPr/>
                <p:nvPr/>
              </p:nvSpPr>
              <p:spPr>
                <a:xfrm>
                  <a:off x="5760571" y="18988858"/>
                  <a:ext cx="3427661" cy="1128444"/>
                </a:xfrm>
                <a:custGeom>
                  <a:avLst/>
                  <a:gdLst>
                    <a:gd name="connsiteX0" fmla="*/ 0 w 3427661"/>
                    <a:gd name="connsiteY0" fmla="*/ 0 h 722752"/>
                    <a:gd name="connsiteX1" fmla="*/ 3427661 w 3427661"/>
                    <a:gd name="connsiteY1" fmla="*/ 0 h 722752"/>
                    <a:gd name="connsiteX2" fmla="*/ 3427661 w 3427661"/>
                    <a:gd name="connsiteY2" fmla="*/ 722752 h 722752"/>
                    <a:gd name="connsiteX3" fmla="*/ 0 w 3427661"/>
                    <a:gd name="connsiteY3" fmla="*/ 722752 h 722752"/>
                    <a:gd name="connsiteX4" fmla="*/ 0 w 3427661"/>
                    <a:gd name="connsiteY4" fmla="*/ 0 h 722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722752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722752"/>
                      </a:lnTo>
                      <a:lnTo>
                        <a:pt x="0" y="722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5" tIns="170688" rIns="170689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Non-specific and generalized outcome</a:t>
                  </a:r>
                  <a:endParaRPr lang="en-US" sz="2400" kern="1200" dirty="0"/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>
                  <a:off x="5760571" y="20165594"/>
                  <a:ext cx="3427661" cy="1418677"/>
                </a:xfrm>
                <a:custGeom>
                  <a:avLst/>
                  <a:gdLst>
                    <a:gd name="connsiteX0" fmla="*/ 0 w 3427661"/>
                    <a:gd name="connsiteY0" fmla="*/ 0 h 1202293"/>
                    <a:gd name="connsiteX1" fmla="*/ 3427661 w 3427661"/>
                    <a:gd name="connsiteY1" fmla="*/ 0 h 1202293"/>
                    <a:gd name="connsiteX2" fmla="*/ 3427661 w 3427661"/>
                    <a:gd name="connsiteY2" fmla="*/ 1202293 h 1202293"/>
                    <a:gd name="connsiteX3" fmla="*/ 0 w 3427661"/>
                    <a:gd name="connsiteY3" fmla="*/ 1202293 h 1202293"/>
                    <a:gd name="connsiteX4" fmla="*/ 0 w 3427661"/>
                    <a:gd name="connsiteY4" fmla="*/ 0 h 120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1202293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1202293"/>
                      </a:lnTo>
                      <a:lnTo>
                        <a:pt x="0" y="1202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5" tIns="170688" rIns="170689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Fills theoretical knowledge gap</a:t>
                  </a:r>
                  <a:endParaRPr lang="en-US" sz="2400" kern="1200" dirty="0"/>
                </a:p>
              </p:txBody>
            </p:sp>
            <p:sp>
              <p:nvSpPr>
                <p:cNvPr id="378" name="Freeform 377"/>
                <p:cNvSpPr/>
                <p:nvPr/>
              </p:nvSpPr>
              <p:spPr>
                <a:xfrm>
                  <a:off x="5760571" y="21584272"/>
                  <a:ext cx="3427661" cy="1564483"/>
                </a:xfrm>
                <a:custGeom>
                  <a:avLst/>
                  <a:gdLst>
                    <a:gd name="connsiteX0" fmla="*/ 0 w 3427661"/>
                    <a:gd name="connsiteY0" fmla="*/ 0 h 1925411"/>
                    <a:gd name="connsiteX1" fmla="*/ 3427661 w 3427661"/>
                    <a:gd name="connsiteY1" fmla="*/ 0 h 1925411"/>
                    <a:gd name="connsiteX2" fmla="*/ 3427661 w 3427661"/>
                    <a:gd name="connsiteY2" fmla="*/ 1925411 h 1925411"/>
                    <a:gd name="connsiteX3" fmla="*/ 0 w 3427661"/>
                    <a:gd name="connsiteY3" fmla="*/ 1925411 h 1925411"/>
                    <a:gd name="connsiteX4" fmla="*/ 0 w 3427661"/>
                    <a:gd name="connsiteY4" fmla="*/ 0 h 1925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1925411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1925411"/>
                      </a:lnTo>
                      <a:lnTo>
                        <a:pt x="0" y="19254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5" tIns="170688" rIns="170689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Example: A survey of commonalities among protocols.</a:t>
                  </a:r>
                  <a:endParaRPr lang="en-US" sz="2400" kern="1200" dirty="0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4044755" y="18732658"/>
                  <a:ext cx="2285107" cy="98744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4646" tIns="334646" rIns="334646" bIns="334646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latin typeface="+mn-lt"/>
                    </a:rPr>
                    <a:t>Breadth-</a:t>
                  </a:r>
                </a:p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latin typeface="+mn-lt"/>
                    </a:rPr>
                    <a:t>First</a:t>
                  </a:r>
                </a:p>
              </p:txBody>
            </p:sp>
            <p:sp>
              <p:nvSpPr>
                <p:cNvPr id="380" name="Freeform 379"/>
                <p:cNvSpPr/>
                <p:nvPr/>
              </p:nvSpPr>
              <p:spPr>
                <a:xfrm>
                  <a:off x="10431502" y="19016438"/>
                  <a:ext cx="4039849" cy="1100864"/>
                </a:xfrm>
                <a:custGeom>
                  <a:avLst/>
                  <a:gdLst>
                    <a:gd name="connsiteX0" fmla="*/ 0 w 3427661"/>
                    <a:gd name="connsiteY0" fmla="*/ 0 h 819003"/>
                    <a:gd name="connsiteX1" fmla="*/ 3427661 w 3427661"/>
                    <a:gd name="connsiteY1" fmla="*/ 0 h 819003"/>
                    <a:gd name="connsiteX2" fmla="*/ 3427661 w 3427661"/>
                    <a:gd name="connsiteY2" fmla="*/ 819003 h 819003"/>
                    <a:gd name="connsiteX3" fmla="*/ 0 w 3427661"/>
                    <a:gd name="connsiteY3" fmla="*/ 819003 h 819003"/>
                    <a:gd name="connsiteX4" fmla="*/ 0 w 3427661"/>
                    <a:gd name="connsiteY4" fmla="*/ 0 h 819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819003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819003"/>
                      </a:lnTo>
                      <a:lnTo>
                        <a:pt x="0" y="8190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6" tIns="170688" rIns="170688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         Concrete and </a:t>
                  </a:r>
                </a:p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smtClean="0"/>
                    <a:t>        </a:t>
                  </a:r>
                  <a:r>
                    <a:rPr lang="en-US" sz="2400" kern="1200" dirty="0" smtClean="0"/>
                    <a:t>specific outcome</a:t>
                  </a:r>
                  <a:endParaRPr lang="en-US" sz="2400" kern="1200" dirty="0"/>
                </a:p>
              </p:txBody>
            </p:sp>
            <p:sp>
              <p:nvSpPr>
                <p:cNvPr id="381" name="Freeform 380"/>
                <p:cNvSpPr/>
                <p:nvPr/>
              </p:nvSpPr>
              <p:spPr>
                <a:xfrm>
                  <a:off x="10431502" y="20117302"/>
                  <a:ext cx="4039849" cy="1467612"/>
                </a:xfrm>
                <a:custGeom>
                  <a:avLst/>
                  <a:gdLst>
                    <a:gd name="connsiteX0" fmla="*/ 0 w 3427661"/>
                    <a:gd name="connsiteY0" fmla="*/ 0 h 1467612"/>
                    <a:gd name="connsiteX1" fmla="*/ 3427661 w 3427661"/>
                    <a:gd name="connsiteY1" fmla="*/ 0 h 1467612"/>
                    <a:gd name="connsiteX2" fmla="*/ 3427661 w 3427661"/>
                    <a:gd name="connsiteY2" fmla="*/ 1467612 h 1467612"/>
                    <a:gd name="connsiteX3" fmla="*/ 0 w 3427661"/>
                    <a:gd name="connsiteY3" fmla="*/ 1467612 h 1467612"/>
                    <a:gd name="connsiteX4" fmla="*/ 0 w 3427661"/>
                    <a:gd name="connsiteY4" fmla="*/ 0 h 146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1467612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1467612"/>
                      </a:lnTo>
                      <a:lnTo>
                        <a:pt x="0" y="14676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6" tIns="170688" rIns="170688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Fills knowledge gap by getting one step closer to implementation</a:t>
                  </a:r>
                  <a:endParaRPr lang="en-US" sz="2400" kern="1200" dirty="0"/>
                </a:p>
              </p:txBody>
            </p:sp>
            <p:sp>
              <p:nvSpPr>
                <p:cNvPr id="382" name="Freeform 381"/>
                <p:cNvSpPr/>
                <p:nvPr/>
              </p:nvSpPr>
              <p:spPr>
                <a:xfrm>
                  <a:off x="10420351" y="21584914"/>
                  <a:ext cx="4088423" cy="1563841"/>
                </a:xfrm>
                <a:custGeom>
                  <a:avLst/>
                  <a:gdLst>
                    <a:gd name="connsiteX0" fmla="*/ 0 w 3427661"/>
                    <a:gd name="connsiteY0" fmla="*/ 0 h 1516218"/>
                    <a:gd name="connsiteX1" fmla="*/ 3427661 w 3427661"/>
                    <a:gd name="connsiteY1" fmla="*/ 0 h 1516218"/>
                    <a:gd name="connsiteX2" fmla="*/ 3427661 w 3427661"/>
                    <a:gd name="connsiteY2" fmla="*/ 1516218 h 1516218"/>
                    <a:gd name="connsiteX3" fmla="*/ 0 w 3427661"/>
                    <a:gd name="connsiteY3" fmla="*/ 1516218 h 1516218"/>
                    <a:gd name="connsiteX4" fmla="*/ 0 w 3427661"/>
                    <a:gd name="connsiteY4" fmla="*/ 0 h 151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7661" h="1516218">
                      <a:moveTo>
                        <a:pt x="0" y="0"/>
                      </a:moveTo>
                      <a:lnTo>
                        <a:pt x="3427661" y="0"/>
                      </a:lnTo>
                      <a:lnTo>
                        <a:pt x="3427661" y="1516218"/>
                      </a:lnTo>
                      <a:lnTo>
                        <a:pt x="0" y="1516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8426" tIns="170688" rIns="170688" bIns="170688" numCol="1" spcCol="1270" anchor="ctr" anchorCtr="0">
                  <a:noAutofit/>
                </a:bodyPr>
                <a:lstStyle/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 smtClean="0"/>
                </a:p>
                <a:p>
                  <a:pPr lvl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Example: How does the Spring Framework work?	</a:t>
                  </a:r>
                  <a:endParaRPr lang="en-US" sz="2400" kern="1200" dirty="0"/>
                </a:p>
              </p:txBody>
            </p:sp>
          </p:grpSp>
          <p:sp>
            <p:nvSpPr>
              <p:cNvPr id="393" name="Rectangle 392"/>
              <p:cNvSpPr/>
              <p:nvPr/>
            </p:nvSpPr>
            <p:spPr>
              <a:xfrm>
                <a:off x="24380318" y="43655243"/>
                <a:ext cx="1925310" cy="9874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646" tIns="334646" rIns="334646" bIns="33464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latin typeface="+mn-lt"/>
                  </a:rPr>
                  <a:t>Depth-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latin typeface="+mn-lt"/>
                  </a:rPr>
                  <a:t>First</a:t>
                </a:r>
              </a:p>
            </p:txBody>
          </p:sp>
        </p:grpSp>
        <p:sp>
          <p:nvSpPr>
            <p:cNvPr id="242" name="Rectangle 167"/>
            <p:cNvSpPr>
              <a:spLocks noChangeArrowheads="1"/>
            </p:cNvSpPr>
            <p:nvPr/>
          </p:nvSpPr>
          <p:spPr bwMode="auto">
            <a:xfrm>
              <a:off x="19936806" y="42490043"/>
              <a:ext cx="776256" cy="66583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D</a:t>
              </a:r>
            </a:p>
          </p:txBody>
        </p:sp>
      </p:grpSp>
      <p:sp>
        <p:nvSpPr>
          <p:cNvPr id="232" name="Straight Connector 231"/>
          <p:cNvSpPr/>
          <p:nvPr/>
        </p:nvSpPr>
        <p:spPr>
          <a:xfrm>
            <a:off x="16796576" y="38522569"/>
            <a:ext cx="717858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254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Poster</Template>
  <TotalTime>3084</TotalTime>
  <Words>930</Words>
  <Application>Microsoft Macintosh PowerPoint</Application>
  <PresentationFormat>Custom</PresentationFormat>
  <Paragraphs>207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 Poster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Matthew Lenzo</cp:lastModifiedBy>
  <cp:revision>235</cp:revision>
  <cp:lastPrinted>2012-11-13T23:47:39Z</cp:lastPrinted>
  <dcterms:created xsi:type="dcterms:W3CDTF">2012-10-13T01:29:16Z</dcterms:created>
  <dcterms:modified xsi:type="dcterms:W3CDTF">2012-11-14T16:39:55Z</dcterms:modified>
</cp:coreProperties>
</file>