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96" autoAdjust="0"/>
  </p:normalViewPr>
  <p:slideViewPr>
    <p:cSldViewPr>
      <p:cViewPr varScale="1">
        <p:scale>
          <a:sx n="58" d="100"/>
          <a:sy n="5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377CB-6CB7-442B-8FFF-C64F7BDA16E2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52156-5D0D-4E74-8228-C9F374690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>
                <a:latin typeface="+mn-lt"/>
              </a:rPr>
              <a:t>Establish a concrete</a:t>
            </a:r>
            <a:r>
              <a:rPr lang="en-US" sz="3000" baseline="0" dirty="0" smtClean="0">
                <a:latin typeface="+mn-lt"/>
              </a:rPr>
              <a:t> </a:t>
            </a:r>
            <a:r>
              <a:rPr lang="en-US" sz="3000" dirty="0" smtClean="0">
                <a:latin typeface="+mn-lt"/>
              </a:rPr>
              <a:t>decision-making process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52156-5D0D-4E74-8228-C9F3746901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+mn-lt"/>
              </a:rPr>
              <a:t>Iteratively explore the problem</a:t>
            </a:r>
            <a:r>
              <a:rPr lang="en-US" sz="1200" baseline="0" dirty="0" smtClean="0">
                <a:latin typeface="+mn-lt"/>
              </a:rPr>
              <a:t> </a:t>
            </a:r>
            <a:r>
              <a:rPr lang="en-US" sz="1200" dirty="0" smtClean="0">
                <a:latin typeface="+mn-lt"/>
              </a:rPr>
              <a:t>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52156-5D0D-4E74-8228-C9F3746901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54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>
                <a:latin typeface="+mn-lt"/>
              </a:rPr>
              <a:t>Operationalize project strategy using courses of action and accountable roles</a:t>
            </a:r>
            <a:endParaRPr lang="en-US" sz="3000" b="1" dirty="0" smtClean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52156-5D0D-4E74-8228-C9F3746901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+mn-lt"/>
              </a:rPr>
              <a:t>Use a risk-driven approach to track the project in the period of uncertainty. </a:t>
            </a:r>
          </a:p>
          <a:p>
            <a:endParaRPr lang="en-US" sz="1200" dirty="0" smtClean="0">
              <a:latin typeface="+mn-lt"/>
            </a:endParaRPr>
          </a:p>
          <a:p>
            <a:r>
              <a:rPr lang="en-US" sz="1200" dirty="0" smtClean="0">
                <a:latin typeface="+mn-lt"/>
              </a:rPr>
              <a:t>Risk should  help to answer key questions like “to what extent do we document?” or “how long should we spend in design?”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b="1" dirty="0" smtClean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52156-5D0D-4E74-8228-C9F3746901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7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n-lt"/>
              </a:rPr>
              <a:t>Base data collection on concrete goals. It will  serve its purpose only if data is used for decision-making.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52156-5D0D-4E74-8228-C9F3746901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13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latin typeface="+mn-lt"/>
            </a:endParaRPr>
          </a:p>
          <a:p>
            <a:r>
              <a:rPr lang="en-US" sz="1200" dirty="0" smtClean="0">
                <a:latin typeface="+mn-lt"/>
              </a:rPr>
              <a:t>Follow the studio process proposal framework to think before you act.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52156-5D0D-4E74-8228-C9F3746901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+mn-lt"/>
              </a:rPr>
              <a:t>Continue planning and re-planning by taking corrective actions until the end of the project. Planning is not finished until the project is 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52156-5D0D-4E74-8228-C9F3746901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8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8E0-778D-44B7-A30F-E16F35DBA0FF}" type="datetime1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FBFE-3B16-4C6F-B243-3E801AD5AA8D}" type="datetime1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F508-61B5-4E8A-8086-9F536A526F1E}" type="datetime1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7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3835-7BA4-409D-A184-79C6DC25BCE1}" type="datetime1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9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7B78-C439-40FC-8D75-E7CF7F535E45}" type="datetime1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9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7684-4E89-4B8C-B496-FDEAFA53B933}" type="datetime1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2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2C1B-1A42-413B-8539-44889C19AEC7}" type="datetime1">
              <a:rPr lang="en-US" smtClean="0"/>
              <a:t>11/15/2012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451-5C87-418C-B5A4-F56C3144E668}" type="datetime1">
              <a:rPr lang="en-US" smtClean="0"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AA25-DDF8-43C7-A500-E8B545F8666F}" type="datetime1">
              <a:rPr lang="en-US" smtClean="0"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2E11-CB4B-4999-BB9E-515F1704C7D4}" type="datetime1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0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5B5F-F371-4380-B8AC-9BDFC1CB3C48}" type="datetime1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9D65D-C58F-4C35-8BBD-4BDC99300263}" type="datetime1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A94B-B758-4E7E-A035-8097C724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7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Voyage of the Argonauts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Dandan</a:t>
            </a:r>
            <a:r>
              <a:rPr lang="en-US" dirty="0" smtClean="0"/>
              <a:t> Zheng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Tharanga Gamaethige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2324100"/>
            <a:ext cx="8839200" cy="9525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390" tIns="45690" rIns="91390" bIns="45690"/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24" charset="-128"/>
              </a:defRPr>
            </a:lvl9pPr>
          </a:lstStyle>
          <a:p>
            <a:pPr algn="ctr" eaLnBrk="1" hangingPunct="1"/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Voyage of the Argonauts (2011-2012)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67"/>
          <p:cNvSpPr>
            <a:spLocks noChangeArrowheads="1"/>
          </p:cNvSpPr>
          <p:nvPr/>
        </p:nvSpPr>
        <p:spPr bwMode="auto">
          <a:xfrm>
            <a:off x="0" y="0"/>
            <a:ext cx="9144000" cy="116100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390" tIns="45690" rIns="91390" bIns="45690"/>
          <a:lstStyle/>
          <a:p>
            <a:pPr algn="ctr" defTabSz="4387706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Spring 2012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1371600"/>
            <a:ext cx="906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Activities performed:</a:t>
            </a:r>
          </a:p>
          <a:p>
            <a:r>
              <a:rPr lang="en-US" b="1" i="1" dirty="0" smtClean="0">
                <a:latin typeface="+mn-lt"/>
              </a:rPr>
              <a:t>Team re-formation, Structured and iterative requirements gathering, Project scoping, Architecture design</a:t>
            </a:r>
            <a:endParaRPr lang="en-US" b="1" i="1" dirty="0">
              <a:latin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19200" y="2475751"/>
            <a:ext cx="6297377" cy="3823327"/>
            <a:chOff x="4941415" y="18044342"/>
            <a:chExt cx="24661196" cy="15690236"/>
          </a:xfrm>
        </p:grpSpPr>
        <p:sp>
          <p:nvSpPr>
            <p:cNvPr id="12" name="Circular Arrow 11"/>
            <p:cNvSpPr/>
            <p:nvPr/>
          </p:nvSpPr>
          <p:spPr>
            <a:xfrm>
              <a:off x="9776292" y="18044342"/>
              <a:ext cx="15194616" cy="14656624"/>
            </a:xfrm>
            <a:prstGeom prst="circularArrow">
              <a:avLst>
                <a:gd name="adj1" fmla="val 5544"/>
                <a:gd name="adj2" fmla="val 330680"/>
                <a:gd name="adj3" fmla="val 13672050"/>
                <a:gd name="adj4" fmla="val 17449512"/>
                <a:gd name="adj5" fmla="val 5757"/>
              </a:avLst>
            </a:prstGeom>
            <a:solidFill>
              <a:srgbClr val="00B050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13657958" y="18157835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31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Identify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2171325" y="23431681"/>
              <a:ext cx="7431286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31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7466559" y="30101494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31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Plan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849356" y="30150495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31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Track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941415" y="23652629"/>
              <a:ext cx="7431286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31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Control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066721" y="4002050"/>
            <a:ext cx="2606742" cy="461624"/>
          </a:xfrm>
          <a:prstGeom prst="rect">
            <a:avLst/>
          </a:prstGeom>
          <a:noFill/>
        </p:spPr>
        <p:txBody>
          <a:bodyPr wrap="square" lIns="91405" tIns="45700" rIns="91405" bIns="45700" rtlCol="0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Communicate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5863" y="2503406"/>
            <a:ext cx="2606742" cy="830956"/>
          </a:xfrm>
          <a:prstGeom prst="rect">
            <a:avLst/>
          </a:prstGeom>
          <a:noFill/>
        </p:spPr>
        <p:txBody>
          <a:bodyPr wrap="square" lIns="91405" tIns="45700" rIns="91405" bIns="45700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Continuous Risk Management</a:t>
            </a:r>
            <a:endParaRPr lang="en-US" sz="2400" b="1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67"/>
          <p:cNvSpPr>
            <a:spLocks noChangeArrowheads="1"/>
          </p:cNvSpPr>
          <p:nvPr/>
        </p:nvSpPr>
        <p:spPr bwMode="auto">
          <a:xfrm>
            <a:off x="0" y="0"/>
            <a:ext cx="9144000" cy="116100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390" tIns="45690" rIns="91390" bIns="45690"/>
          <a:lstStyle/>
          <a:p>
            <a:pPr algn="ctr" defTabSz="4387706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Summer 2012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1371600"/>
            <a:ext cx="906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Activities performed:</a:t>
            </a:r>
          </a:p>
          <a:p>
            <a:r>
              <a:rPr lang="en-US" b="1" i="1" dirty="0" smtClean="0">
                <a:latin typeface="+mn-lt"/>
              </a:rPr>
              <a:t>Team re-formation, Architecture prototyping, Architecture evaluation</a:t>
            </a:r>
            <a:endParaRPr lang="en-US" b="1" i="1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62000" y="2362200"/>
            <a:ext cx="7535191" cy="3834540"/>
            <a:chOff x="-2546197" y="6321155"/>
            <a:chExt cx="31346413" cy="14520746"/>
          </a:xfrm>
        </p:grpSpPr>
        <p:sp>
          <p:nvSpPr>
            <p:cNvPr id="14" name="Oval 13"/>
            <p:cNvSpPr/>
            <p:nvPr/>
          </p:nvSpPr>
          <p:spPr>
            <a:xfrm>
              <a:off x="14528799" y="7840215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203265" y="12454505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4528799" y="12421839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9566466" y="12454505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886384" y="17558814"/>
              <a:ext cx="3606798" cy="323408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0058402" y="17607813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4901335" y="17558812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9879737" y="17558812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4451741" y="17509811"/>
              <a:ext cx="3606800" cy="32340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448" tIns="47224" rIns="94448" bIns="47224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456401" y="7144702"/>
              <a:ext cx="9343815" cy="3540805"/>
            </a:xfrm>
            <a:prstGeom prst="rect">
              <a:avLst/>
            </a:prstGeom>
            <a:noFill/>
          </p:spPr>
          <p:txBody>
            <a:bodyPr wrap="square" lIns="94448" tIns="47224" rIns="94448" bIns="47224" rtlCol="0">
              <a:spAutoFit/>
            </a:bodyPr>
            <a:lstStyle/>
            <a:p>
              <a:r>
                <a:rPr lang="en-US" sz="2400" b="1" dirty="0">
                  <a:latin typeface="+mn-lt"/>
                </a:rPr>
                <a:t>Conceptual Goal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36898" y="11450176"/>
              <a:ext cx="8285489" cy="3540805"/>
            </a:xfrm>
            <a:prstGeom prst="rect">
              <a:avLst/>
            </a:prstGeom>
            <a:noFill/>
          </p:spPr>
          <p:txBody>
            <a:bodyPr wrap="square" lIns="94448" tIns="47224" rIns="94448" bIns="47224" rtlCol="0">
              <a:spAutoFit/>
            </a:bodyPr>
            <a:lstStyle/>
            <a:p>
              <a:r>
                <a:rPr lang="en-US" sz="2400" b="1" dirty="0">
                  <a:latin typeface="+mn-lt"/>
                </a:rPr>
                <a:t>Operational Questions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2546197" y="16488387"/>
              <a:ext cx="9834391" cy="3540805"/>
            </a:xfrm>
            <a:prstGeom prst="rect">
              <a:avLst/>
            </a:prstGeom>
            <a:noFill/>
          </p:spPr>
          <p:txBody>
            <a:bodyPr wrap="square" lIns="94448" tIns="47224" rIns="94448" bIns="47224" rtlCol="0">
              <a:spAutoFit/>
            </a:bodyPr>
            <a:lstStyle/>
            <a:p>
              <a:r>
                <a:rPr lang="en-US" sz="2400" b="1" dirty="0">
                  <a:latin typeface="+mn-lt"/>
                </a:rPr>
                <a:t>Quantitative Metrics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11480800" y="10486288"/>
              <a:ext cx="3420536" cy="196821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>
              <a:off x="16332199" y="11041087"/>
              <a:ext cx="0" cy="1380753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7746137" y="10584290"/>
              <a:ext cx="3420530" cy="196821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3"/>
            </p:cNvCxnSpPr>
            <p:nvPr/>
          </p:nvCxnSpPr>
          <p:spPr>
            <a:xfrm flipH="1">
              <a:off x="7154337" y="15214972"/>
              <a:ext cx="2577132" cy="229484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2259739" y="15214972"/>
              <a:ext cx="4444996" cy="2392842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11861802" y="15378282"/>
              <a:ext cx="3513668" cy="2229532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7170401" y="15378282"/>
              <a:ext cx="4199466" cy="2229532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5"/>
              <a:endCxn id="28" idx="0"/>
            </p:cNvCxnSpPr>
            <p:nvPr/>
          </p:nvCxnSpPr>
          <p:spPr>
            <a:xfrm>
              <a:off x="22645062" y="15214972"/>
              <a:ext cx="3610078" cy="229484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677765" y="6321155"/>
              <a:ext cx="22974382" cy="1972844"/>
            </a:xfrm>
            <a:prstGeom prst="rect">
              <a:avLst/>
            </a:prstGeom>
            <a:noFill/>
          </p:spPr>
          <p:txBody>
            <a:bodyPr wrap="square" lIns="94448" tIns="47224" rIns="94448" bIns="47224" rtlCol="0">
              <a:spAutoFit/>
            </a:bodyPr>
            <a:lstStyle/>
            <a:p>
              <a:pPr algn="ctr"/>
              <a:endParaRPr lang="en-US" sz="2400" b="1" dirty="0">
                <a:latin typeface="+mn-lt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67"/>
          <p:cNvSpPr>
            <a:spLocks noChangeArrowheads="1"/>
          </p:cNvSpPr>
          <p:nvPr/>
        </p:nvSpPr>
        <p:spPr bwMode="auto">
          <a:xfrm>
            <a:off x="0" y="0"/>
            <a:ext cx="9144000" cy="116100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390" tIns="45690" rIns="91390" bIns="45690"/>
          <a:lstStyle/>
          <a:p>
            <a:pPr algn="ctr" defTabSz="4387706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Summer 2012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1371600"/>
            <a:ext cx="906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Activities performed:</a:t>
            </a:r>
          </a:p>
          <a:p>
            <a:r>
              <a:rPr lang="en-US" b="1" i="1" dirty="0" smtClean="0">
                <a:latin typeface="+mn-lt"/>
              </a:rPr>
              <a:t>Team re-formation, Architecture prototyping, Architecture evaluation</a:t>
            </a:r>
            <a:endParaRPr lang="en-US" b="1" i="1" dirty="0">
              <a:latin typeface="+mn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6200" y="2819400"/>
            <a:ext cx="8868335" cy="4514444"/>
            <a:chOff x="5350936" y="27094667"/>
            <a:chExt cx="24291764" cy="12597991"/>
          </a:xfrm>
        </p:grpSpPr>
        <p:sp>
          <p:nvSpPr>
            <p:cNvPr id="42" name="Straight Connector 41"/>
            <p:cNvSpPr/>
            <p:nvPr/>
          </p:nvSpPr>
          <p:spPr>
            <a:xfrm>
              <a:off x="5350936" y="30973426"/>
              <a:ext cx="2316480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Straight Connector 44"/>
            <p:cNvSpPr/>
            <p:nvPr/>
          </p:nvSpPr>
          <p:spPr>
            <a:xfrm>
              <a:off x="5350936" y="28731071"/>
              <a:ext cx="231648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Freeform 45"/>
            <p:cNvSpPr/>
            <p:nvPr/>
          </p:nvSpPr>
          <p:spPr>
            <a:xfrm>
              <a:off x="12493014" y="27358638"/>
              <a:ext cx="17141954" cy="1636406"/>
            </a:xfrm>
            <a:custGeom>
              <a:avLst/>
              <a:gdLst>
                <a:gd name="connsiteX0" fmla="*/ 0 w 16239744"/>
                <a:gd name="connsiteY0" fmla="*/ 0 h 1607183"/>
                <a:gd name="connsiteX1" fmla="*/ 16239744 w 16239744"/>
                <a:gd name="connsiteY1" fmla="*/ 0 h 1607183"/>
                <a:gd name="connsiteX2" fmla="*/ 16239744 w 16239744"/>
                <a:gd name="connsiteY2" fmla="*/ 1607183 h 1607183"/>
                <a:gd name="connsiteX3" fmla="*/ 0 w 16239744"/>
                <a:gd name="connsiteY3" fmla="*/ 1607183 h 1607183"/>
                <a:gd name="connsiteX4" fmla="*/ 0 w 16239744"/>
                <a:gd name="connsiteY4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9744" h="1607183">
                  <a:moveTo>
                    <a:pt x="0" y="0"/>
                  </a:moveTo>
                  <a:lnTo>
                    <a:pt x="16239744" y="0"/>
                  </a:lnTo>
                  <a:lnTo>
                    <a:pt x="16239744" y="1607183"/>
                  </a:lnTo>
                  <a:lnTo>
                    <a:pt x="0" y="1607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448" tIns="94448" rIns="94448" bIns="94448" numCol="1" spcCol="1312" anchor="b" anchorCtr="0">
              <a:noAutofit/>
            </a:bodyPr>
            <a:lstStyle/>
            <a:p>
              <a:pPr defTabSz="220292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What is the objective of following a particular process?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5350936" y="27094667"/>
              <a:ext cx="7169891" cy="1636406"/>
            </a:xfrm>
            <a:custGeom>
              <a:avLst/>
              <a:gdLst>
                <a:gd name="connsiteX0" fmla="*/ 267917 w 5705856"/>
                <a:gd name="connsiteY0" fmla="*/ 0 h 1607183"/>
                <a:gd name="connsiteX1" fmla="*/ 5437939 w 5705856"/>
                <a:gd name="connsiteY1" fmla="*/ 0 h 1607183"/>
                <a:gd name="connsiteX2" fmla="*/ 5705856 w 5705856"/>
                <a:gd name="connsiteY2" fmla="*/ 267917 h 1607183"/>
                <a:gd name="connsiteX3" fmla="*/ 5705856 w 5705856"/>
                <a:gd name="connsiteY3" fmla="*/ 1607183 h 1607183"/>
                <a:gd name="connsiteX4" fmla="*/ 5705856 w 5705856"/>
                <a:gd name="connsiteY4" fmla="*/ 1607183 h 1607183"/>
                <a:gd name="connsiteX5" fmla="*/ 0 w 5705856"/>
                <a:gd name="connsiteY5" fmla="*/ 1607183 h 1607183"/>
                <a:gd name="connsiteX6" fmla="*/ 0 w 5705856"/>
                <a:gd name="connsiteY6" fmla="*/ 1607183 h 1607183"/>
                <a:gd name="connsiteX7" fmla="*/ 0 w 5705856"/>
                <a:gd name="connsiteY7" fmla="*/ 267917 h 1607183"/>
                <a:gd name="connsiteX8" fmla="*/ 267917 w 5705856"/>
                <a:gd name="connsiteY8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5856" h="1607183">
                  <a:moveTo>
                    <a:pt x="267917" y="0"/>
                  </a:moveTo>
                  <a:lnTo>
                    <a:pt x="5437939" y="0"/>
                  </a:lnTo>
                  <a:cubicBezTo>
                    <a:pt x="5585905" y="0"/>
                    <a:pt x="5705856" y="119951"/>
                    <a:pt x="5705856" y="267917"/>
                  </a:cubicBezTo>
                  <a:lnTo>
                    <a:pt x="5705856" y="1607183"/>
                  </a:lnTo>
                  <a:lnTo>
                    <a:pt x="5705856" y="1607183"/>
                  </a:lnTo>
                  <a:lnTo>
                    <a:pt x="0" y="1607183"/>
                  </a:lnTo>
                  <a:lnTo>
                    <a:pt x="0" y="1607183"/>
                  </a:lnTo>
                  <a:lnTo>
                    <a:pt x="0" y="267917"/>
                  </a:lnTo>
                  <a:cubicBezTo>
                    <a:pt x="0" y="119951"/>
                    <a:pt x="119951" y="0"/>
                    <a:pt x="267917" y="0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500" tIns="175500" rIns="175500" bIns="94448" numCol="1" spcCol="1312" anchor="ctr" anchorCtr="0">
              <a:noAutofit/>
            </a:bodyPr>
            <a:lstStyle/>
            <a:p>
              <a:pPr algn="ctr" defTabSz="220292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Objective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12461332" y="29411959"/>
              <a:ext cx="17141951" cy="1636406"/>
            </a:xfrm>
            <a:custGeom>
              <a:avLst/>
              <a:gdLst>
                <a:gd name="connsiteX0" fmla="*/ 0 w 16239744"/>
                <a:gd name="connsiteY0" fmla="*/ 0 h 1607183"/>
                <a:gd name="connsiteX1" fmla="*/ 16239744 w 16239744"/>
                <a:gd name="connsiteY1" fmla="*/ 0 h 1607183"/>
                <a:gd name="connsiteX2" fmla="*/ 16239744 w 16239744"/>
                <a:gd name="connsiteY2" fmla="*/ 1607183 h 1607183"/>
                <a:gd name="connsiteX3" fmla="*/ 0 w 16239744"/>
                <a:gd name="connsiteY3" fmla="*/ 1607183 h 1607183"/>
                <a:gd name="connsiteX4" fmla="*/ 0 w 16239744"/>
                <a:gd name="connsiteY4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9744" h="1607183">
                  <a:moveTo>
                    <a:pt x="0" y="0"/>
                  </a:moveTo>
                  <a:lnTo>
                    <a:pt x="16239744" y="0"/>
                  </a:lnTo>
                  <a:lnTo>
                    <a:pt x="16239744" y="1607183"/>
                  </a:lnTo>
                  <a:lnTo>
                    <a:pt x="0" y="1607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448" tIns="94448" rIns="94448" bIns="94448" numCol="1" spcCol="1312" anchor="b" anchorCtr="0">
              <a:noAutofit/>
            </a:bodyPr>
            <a:lstStyle/>
            <a:p>
              <a:pPr defTabSz="220292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How should the process be carried out?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5350936" y="29323966"/>
              <a:ext cx="7169891" cy="1649457"/>
            </a:xfrm>
            <a:custGeom>
              <a:avLst/>
              <a:gdLst>
                <a:gd name="connsiteX0" fmla="*/ 267917 w 5705856"/>
                <a:gd name="connsiteY0" fmla="*/ 0 h 1607183"/>
                <a:gd name="connsiteX1" fmla="*/ 5437939 w 5705856"/>
                <a:gd name="connsiteY1" fmla="*/ 0 h 1607183"/>
                <a:gd name="connsiteX2" fmla="*/ 5705856 w 5705856"/>
                <a:gd name="connsiteY2" fmla="*/ 267917 h 1607183"/>
                <a:gd name="connsiteX3" fmla="*/ 5705856 w 5705856"/>
                <a:gd name="connsiteY3" fmla="*/ 1607183 h 1607183"/>
                <a:gd name="connsiteX4" fmla="*/ 5705856 w 5705856"/>
                <a:gd name="connsiteY4" fmla="*/ 1607183 h 1607183"/>
                <a:gd name="connsiteX5" fmla="*/ 0 w 5705856"/>
                <a:gd name="connsiteY5" fmla="*/ 1607183 h 1607183"/>
                <a:gd name="connsiteX6" fmla="*/ 0 w 5705856"/>
                <a:gd name="connsiteY6" fmla="*/ 1607183 h 1607183"/>
                <a:gd name="connsiteX7" fmla="*/ 0 w 5705856"/>
                <a:gd name="connsiteY7" fmla="*/ 267917 h 1607183"/>
                <a:gd name="connsiteX8" fmla="*/ 267917 w 5705856"/>
                <a:gd name="connsiteY8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5856" h="1607183">
                  <a:moveTo>
                    <a:pt x="267917" y="0"/>
                  </a:moveTo>
                  <a:lnTo>
                    <a:pt x="5437939" y="0"/>
                  </a:lnTo>
                  <a:cubicBezTo>
                    <a:pt x="5585905" y="0"/>
                    <a:pt x="5705856" y="119951"/>
                    <a:pt x="5705856" y="267917"/>
                  </a:cubicBezTo>
                  <a:lnTo>
                    <a:pt x="5705856" y="1607183"/>
                  </a:lnTo>
                  <a:lnTo>
                    <a:pt x="5705856" y="1607183"/>
                  </a:lnTo>
                  <a:lnTo>
                    <a:pt x="0" y="1607183"/>
                  </a:lnTo>
                  <a:lnTo>
                    <a:pt x="0" y="1607183"/>
                  </a:lnTo>
                  <a:lnTo>
                    <a:pt x="0" y="267917"/>
                  </a:lnTo>
                  <a:cubicBezTo>
                    <a:pt x="0" y="119951"/>
                    <a:pt x="119951" y="0"/>
                    <a:pt x="267917" y="0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500" tIns="175500" rIns="175500" bIns="94448" numCol="1" spcCol="1312" anchor="ctr" anchorCtr="0">
              <a:noAutofit/>
            </a:bodyPr>
            <a:lstStyle/>
            <a:p>
              <a:pPr algn="ctr" defTabSz="220292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Process Description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350936" y="36419358"/>
              <a:ext cx="23164800" cy="3273300"/>
            </a:xfrm>
            <a:custGeom>
              <a:avLst/>
              <a:gdLst>
                <a:gd name="connsiteX0" fmla="*/ 0 w 21945600"/>
                <a:gd name="connsiteY0" fmla="*/ 0 h 3214848"/>
                <a:gd name="connsiteX1" fmla="*/ 21945600 w 21945600"/>
                <a:gd name="connsiteY1" fmla="*/ 0 h 3214848"/>
                <a:gd name="connsiteX2" fmla="*/ 21945600 w 21945600"/>
                <a:gd name="connsiteY2" fmla="*/ 3214848 h 3214848"/>
                <a:gd name="connsiteX3" fmla="*/ 0 w 21945600"/>
                <a:gd name="connsiteY3" fmla="*/ 3214848 h 3214848"/>
                <a:gd name="connsiteX4" fmla="*/ 0 w 21945600"/>
                <a:gd name="connsiteY4" fmla="*/ 0 h 321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45600" h="3214848">
                  <a:moveTo>
                    <a:pt x="0" y="0"/>
                  </a:moveTo>
                  <a:lnTo>
                    <a:pt x="21945600" y="0"/>
                  </a:lnTo>
                  <a:lnTo>
                    <a:pt x="21945600" y="3214848"/>
                  </a:lnTo>
                  <a:lnTo>
                    <a:pt x="0" y="3214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448" tIns="94448" rIns="94448" bIns="94448" numCol="1" spcCol="1312" anchor="t" anchorCtr="0">
              <a:noAutofit/>
            </a:bodyPr>
            <a:lstStyle/>
            <a:p>
              <a:pPr marL="295034" lvl="1" indent="-295034" defTabSz="1698090">
                <a:lnSpc>
                  <a:spcPct val="90000"/>
                </a:lnSpc>
                <a:spcAft>
                  <a:spcPct val="15000"/>
                </a:spcAft>
                <a:buChar char="••"/>
              </a:pPr>
              <a:endParaRPr lang="en-US" sz="2400" dirty="0"/>
            </a:p>
          </p:txBody>
        </p:sp>
        <p:sp>
          <p:nvSpPr>
            <p:cNvPr id="51" name="Straight Connector 50"/>
            <p:cNvSpPr/>
            <p:nvPr/>
          </p:nvSpPr>
          <p:spPr>
            <a:xfrm>
              <a:off x="5350936" y="33264642"/>
              <a:ext cx="2316480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Freeform 51"/>
            <p:cNvSpPr/>
            <p:nvPr/>
          </p:nvSpPr>
          <p:spPr>
            <a:xfrm>
              <a:off x="5350936" y="31632425"/>
              <a:ext cx="7271642" cy="1665863"/>
            </a:xfrm>
            <a:custGeom>
              <a:avLst/>
              <a:gdLst>
                <a:gd name="connsiteX0" fmla="*/ 267917 w 5705856"/>
                <a:gd name="connsiteY0" fmla="*/ 0 h 1607183"/>
                <a:gd name="connsiteX1" fmla="*/ 5437939 w 5705856"/>
                <a:gd name="connsiteY1" fmla="*/ 0 h 1607183"/>
                <a:gd name="connsiteX2" fmla="*/ 5705856 w 5705856"/>
                <a:gd name="connsiteY2" fmla="*/ 267917 h 1607183"/>
                <a:gd name="connsiteX3" fmla="*/ 5705856 w 5705856"/>
                <a:gd name="connsiteY3" fmla="*/ 1607183 h 1607183"/>
                <a:gd name="connsiteX4" fmla="*/ 5705856 w 5705856"/>
                <a:gd name="connsiteY4" fmla="*/ 1607183 h 1607183"/>
                <a:gd name="connsiteX5" fmla="*/ 0 w 5705856"/>
                <a:gd name="connsiteY5" fmla="*/ 1607183 h 1607183"/>
                <a:gd name="connsiteX6" fmla="*/ 0 w 5705856"/>
                <a:gd name="connsiteY6" fmla="*/ 1607183 h 1607183"/>
                <a:gd name="connsiteX7" fmla="*/ 0 w 5705856"/>
                <a:gd name="connsiteY7" fmla="*/ 267917 h 1607183"/>
                <a:gd name="connsiteX8" fmla="*/ 267917 w 5705856"/>
                <a:gd name="connsiteY8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5856" h="1607183">
                  <a:moveTo>
                    <a:pt x="267917" y="0"/>
                  </a:moveTo>
                  <a:lnTo>
                    <a:pt x="5437939" y="0"/>
                  </a:lnTo>
                  <a:cubicBezTo>
                    <a:pt x="5585905" y="0"/>
                    <a:pt x="5705856" y="119951"/>
                    <a:pt x="5705856" y="267917"/>
                  </a:cubicBezTo>
                  <a:lnTo>
                    <a:pt x="5705856" y="1607183"/>
                  </a:lnTo>
                  <a:lnTo>
                    <a:pt x="5705856" y="1607183"/>
                  </a:lnTo>
                  <a:lnTo>
                    <a:pt x="0" y="1607183"/>
                  </a:lnTo>
                  <a:lnTo>
                    <a:pt x="0" y="1607183"/>
                  </a:lnTo>
                  <a:lnTo>
                    <a:pt x="0" y="267917"/>
                  </a:lnTo>
                  <a:cubicBezTo>
                    <a:pt x="0" y="119951"/>
                    <a:pt x="119951" y="0"/>
                    <a:pt x="267917" y="0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500" tIns="175500" rIns="175500" bIns="94448" numCol="1" spcCol="1312" anchor="ctr" anchorCtr="0">
              <a:noAutofit/>
            </a:bodyPr>
            <a:lstStyle/>
            <a:p>
              <a:pPr algn="ctr" defTabSz="220292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Process Analysis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12500749" y="32012309"/>
              <a:ext cx="17141951" cy="1636406"/>
            </a:xfrm>
            <a:custGeom>
              <a:avLst/>
              <a:gdLst>
                <a:gd name="connsiteX0" fmla="*/ 0 w 16239744"/>
                <a:gd name="connsiteY0" fmla="*/ 0 h 1607183"/>
                <a:gd name="connsiteX1" fmla="*/ 16239744 w 16239744"/>
                <a:gd name="connsiteY1" fmla="*/ 0 h 1607183"/>
                <a:gd name="connsiteX2" fmla="*/ 16239744 w 16239744"/>
                <a:gd name="connsiteY2" fmla="*/ 1607183 h 1607183"/>
                <a:gd name="connsiteX3" fmla="*/ 0 w 16239744"/>
                <a:gd name="connsiteY3" fmla="*/ 1607183 h 1607183"/>
                <a:gd name="connsiteX4" fmla="*/ 0 w 16239744"/>
                <a:gd name="connsiteY4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9744" h="1607183">
                  <a:moveTo>
                    <a:pt x="0" y="0"/>
                  </a:moveTo>
                  <a:lnTo>
                    <a:pt x="16239744" y="0"/>
                  </a:lnTo>
                  <a:lnTo>
                    <a:pt x="16239744" y="1607183"/>
                  </a:lnTo>
                  <a:lnTo>
                    <a:pt x="0" y="1607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448" tIns="94448" rIns="94448" bIns="94448" numCol="1" spcCol="1312" anchor="b" anchorCtr="0">
              <a:noAutofit/>
            </a:bodyPr>
            <a:lstStyle/>
            <a:p>
              <a:pPr defTabSz="220292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How will we determine whether the process is working or not?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58669" y="33858358"/>
              <a:ext cx="7162159" cy="1742044"/>
            </a:xfrm>
            <a:custGeom>
              <a:avLst/>
              <a:gdLst>
                <a:gd name="connsiteX0" fmla="*/ 267917 w 5705856"/>
                <a:gd name="connsiteY0" fmla="*/ 0 h 1607183"/>
                <a:gd name="connsiteX1" fmla="*/ 5437939 w 5705856"/>
                <a:gd name="connsiteY1" fmla="*/ 0 h 1607183"/>
                <a:gd name="connsiteX2" fmla="*/ 5705856 w 5705856"/>
                <a:gd name="connsiteY2" fmla="*/ 267917 h 1607183"/>
                <a:gd name="connsiteX3" fmla="*/ 5705856 w 5705856"/>
                <a:gd name="connsiteY3" fmla="*/ 1607183 h 1607183"/>
                <a:gd name="connsiteX4" fmla="*/ 5705856 w 5705856"/>
                <a:gd name="connsiteY4" fmla="*/ 1607183 h 1607183"/>
                <a:gd name="connsiteX5" fmla="*/ 0 w 5705856"/>
                <a:gd name="connsiteY5" fmla="*/ 1607183 h 1607183"/>
                <a:gd name="connsiteX6" fmla="*/ 0 w 5705856"/>
                <a:gd name="connsiteY6" fmla="*/ 1607183 h 1607183"/>
                <a:gd name="connsiteX7" fmla="*/ 0 w 5705856"/>
                <a:gd name="connsiteY7" fmla="*/ 267917 h 1607183"/>
                <a:gd name="connsiteX8" fmla="*/ 267917 w 5705856"/>
                <a:gd name="connsiteY8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5856" h="1607183">
                  <a:moveTo>
                    <a:pt x="267917" y="0"/>
                  </a:moveTo>
                  <a:lnTo>
                    <a:pt x="5437939" y="0"/>
                  </a:lnTo>
                  <a:cubicBezTo>
                    <a:pt x="5585905" y="0"/>
                    <a:pt x="5705856" y="119951"/>
                    <a:pt x="5705856" y="267917"/>
                  </a:cubicBezTo>
                  <a:lnTo>
                    <a:pt x="5705856" y="1607183"/>
                  </a:lnTo>
                  <a:lnTo>
                    <a:pt x="5705856" y="1607183"/>
                  </a:lnTo>
                  <a:lnTo>
                    <a:pt x="0" y="1607183"/>
                  </a:lnTo>
                  <a:lnTo>
                    <a:pt x="0" y="1607183"/>
                  </a:lnTo>
                  <a:lnTo>
                    <a:pt x="0" y="267917"/>
                  </a:lnTo>
                  <a:cubicBezTo>
                    <a:pt x="0" y="119951"/>
                    <a:pt x="119951" y="0"/>
                    <a:pt x="267917" y="0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500" tIns="175500" rIns="175500" bIns="94448" numCol="1" spcCol="1312" anchor="ctr" anchorCtr="0">
              <a:noAutofit/>
            </a:bodyPr>
            <a:lstStyle/>
            <a:p>
              <a:pPr algn="ctr" defTabSz="220292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Process Reflection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12406732" y="34362521"/>
              <a:ext cx="17141951" cy="1636406"/>
            </a:xfrm>
            <a:custGeom>
              <a:avLst/>
              <a:gdLst>
                <a:gd name="connsiteX0" fmla="*/ 0 w 16239744"/>
                <a:gd name="connsiteY0" fmla="*/ 0 h 1607183"/>
                <a:gd name="connsiteX1" fmla="*/ 16239744 w 16239744"/>
                <a:gd name="connsiteY1" fmla="*/ 0 h 1607183"/>
                <a:gd name="connsiteX2" fmla="*/ 16239744 w 16239744"/>
                <a:gd name="connsiteY2" fmla="*/ 1607183 h 1607183"/>
                <a:gd name="connsiteX3" fmla="*/ 0 w 16239744"/>
                <a:gd name="connsiteY3" fmla="*/ 1607183 h 1607183"/>
                <a:gd name="connsiteX4" fmla="*/ 0 w 16239744"/>
                <a:gd name="connsiteY4" fmla="*/ 0 h 160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9744" h="1607183">
                  <a:moveTo>
                    <a:pt x="0" y="0"/>
                  </a:moveTo>
                  <a:lnTo>
                    <a:pt x="16239744" y="0"/>
                  </a:lnTo>
                  <a:lnTo>
                    <a:pt x="16239744" y="1607183"/>
                  </a:lnTo>
                  <a:lnTo>
                    <a:pt x="0" y="16071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4448" tIns="94448" rIns="94448" bIns="94448" numCol="1" spcCol="1312" anchor="b" anchorCtr="0">
              <a:noAutofit/>
            </a:bodyPr>
            <a:lstStyle/>
            <a:p>
              <a:pPr defTabSz="220292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What are the key takeaways from following the process?</a:t>
              </a:r>
            </a:p>
          </p:txBody>
        </p:sp>
      </p:grpSp>
      <p:sp>
        <p:nvSpPr>
          <p:cNvPr id="56" name="Straight Connector 55"/>
          <p:cNvSpPr/>
          <p:nvPr/>
        </p:nvSpPr>
        <p:spPr>
          <a:xfrm>
            <a:off x="152400" y="5867400"/>
            <a:ext cx="845690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67"/>
          <p:cNvSpPr>
            <a:spLocks noChangeArrowheads="1"/>
          </p:cNvSpPr>
          <p:nvPr/>
        </p:nvSpPr>
        <p:spPr bwMode="auto">
          <a:xfrm>
            <a:off x="0" y="0"/>
            <a:ext cx="9144000" cy="116100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390" tIns="45690" rIns="91390" bIns="45690"/>
          <a:lstStyle/>
          <a:p>
            <a:pPr algn="ctr" defTabSz="4387706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Fall 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2012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1371600"/>
            <a:ext cx="906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Activities performed:</a:t>
            </a:r>
          </a:p>
          <a:p>
            <a:r>
              <a:rPr lang="en-US" b="1" i="1" dirty="0" smtClean="0">
                <a:latin typeface="+mn-lt"/>
              </a:rPr>
              <a:t>Team re-formation, Architecture evaluation, Architecture analysis</a:t>
            </a:r>
            <a:endParaRPr lang="en-US" b="1" dirty="0" smtClean="0">
              <a:latin typeface="+mn-lt"/>
            </a:endParaRPr>
          </a:p>
          <a:p>
            <a:endParaRPr lang="en-US" b="1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685800" y="2133600"/>
            <a:ext cx="7924800" cy="4590962"/>
            <a:chOff x="5260344" y="13098155"/>
            <a:chExt cx="27647535" cy="20544983"/>
          </a:xfrm>
        </p:grpSpPr>
        <p:sp>
          <p:nvSpPr>
            <p:cNvPr id="19" name="Circular Arrow 18"/>
            <p:cNvSpPr/>
            <p:nvPr/>
          </p:nvSpPr>
          <p:spPr>
            <a:xfrm>
              <a:off x="9776292" y="18044342"/>
              <a:ext cx="15194616" cy="14656624"/>
            </a:xfrm>
            <a:prstGeom prst="circularArrow">
              <a:avLst>
                <a:gd name="adj1" fmla="val 5544"/>
                <a:gd name="adj2" fmla="val 330680"/>
                <a:gd name="adj3" fmla="val 13672050"/>
                <a:gd name="adj4" fmla="val 17449512"/>
                <a:gd name="adj5" fmla="val 5757"/>
              </a:avLst>
            </a:prstGeom>
            <a:solidFill>
              <a:srgbClr val="00B050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13657958" y="18157835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Do Work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1852390" y="23750613"/>
              <a:ext cx="10518857" cy="3584084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Measure Progress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10535436" y="30059054"/>
              <a:ext cx="14553501" cy="3584084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Identify Issues, Risks, Opportunities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260344" y="23548661"/>
              <a:ext cx="11546256" cy="3791436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Take Corrective Actions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3657957" y="13098155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Plan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5476594" y="18340715"/>
              <a:ext cx="7431285" cy="3584083"/>
            </a:xfrm>
            <a:custGeom>
              <a:avLst/>
              <a:gdLst>
                <a:gd name="connsiteX0" fmla="*/ 0 w 7040165"/>
                <a:gd name="connsiteY0" fmla="*/ 586692 h 3520082"/>
                <a:gd name="connsiteX1" fmla="*/ 586692 w 7040165"/>
                <a:gd name="connsiteY1" fmla="*/ 0 h 3520082"/>
                <a:gd name="connsiteX2" fmla="*/ 6453473 w 7040165"/>
                <a:gd name="connsiteY2" fmla="*/ 0 h 3520082"/>
                <a:gd name="connsiteX3" fmla="*/ 7040165 w 7040165"/>
                <a:gd name="connsiteY3" fmla="*/ 586692 h 3520082"/>
                <a:gd name="connsiteX4" fmla="*/ 7040165 w 7040165"/>
                <a:gd name="connsiteY4" fmla="*/ 2933390 h 3520082"/>
                <a:gd name="connsiteX5" fmla="*/ 6453473 w 7040165"/>
                <a:gd name="connsiteY5" fmla="*/ 3520082 h 3520082"/>
                <a:gd name="connsiteX6" fmla="*/ 586692 w 7040165"/>
                <a:gd name="connsiteY6" fmla="*/ 3520082 h 3520082"/>
                <a:gd name="connsiteX7" fmla="*/ 0 w 7040165"/>
                <a:gd name="connsiteY7" fmla="*/ 2933390 h 3520082"/>
                <a:gd name="connsiteX8" fmla="*/ 0 w 7040165"/>
                <a:gd name="connsiteY8" fmla="*/ 586692 h 35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0165" h="3520082">
                  <a:moveTo>
                    <a:pt x="0" y="586692"/>
                  </a:moveTo>
                  <a:cubicBezTo>
                    <a:pt x="0" y="262671"/>
                    <a:pt x="262671" y="0"/>
                    <a:pt x="586692" y="0"/>
                  </a:cubicBezTo>
                  <a:lnTo>
                    <a:pt x="6453473" y="0"/>
                  </a:lnTo>
                  <a:cubicBezTo>
                    <a:pt x="6777494" y="0"/>
                    <a:pt x="7040165" y="262671"/>
                    <a:pt x="7040165" y="586692"/>
                  </a:cubicBezTo>
                  <a:lnTo>
                    <a:pt x="7040165" y="2933390"/>
                  </a:lnTo>
                  <a:cubicBezTo>
                    <a:pt x="7040165" y="3257411"/>
                    <a:pt x="6777494" y="3520082"/>
                    <a:pt x="6453473" y="3520082"/>
                  </a:cubicBezTo>
                  <a:lnTo>
                    <a:pt x="586692" y="3520082"/>
                  </a:lnTo>
                  <a:cubicBezTo>
                    <a:pt x="262671" y="3520082"/>
                    <a:pt x="0" y="3257411"/>
                    <a:pt x="0" y="2933390"/>
                  </a:cubicBezTo>
                  <a:lnTo>
                    <a:pt x="0" y="58669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33287" tIns="433287" rIns="433287" bIns="433287" numCol="1" spcCol="1312" anchor="ctr" anchorCtr="0">
              <a:noAutofit/>
            </a:bodyPr>
            <a:lstStyle/>
            <a:p>
              <a:pPr algn="ctr" defTabSz="2984306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Deliver Results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21121121" y="19218356"/>
              <a:ext cx="4446913" cy="9898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16563744" y="16925096"/>
              <a:ext cx="1475596" cy="9898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67"/>
          <p:cNvSpPr>
            <a:spLocks noChangeArrowheads="1"/>
          </p:cNvSpPr>
          <p:nvPr/>
        </p:nvSpPr>
        <p:spPr bwMode="auto">
          <a:xfrm>
            <a:off x="0" y="0"/>
            <a:ext cx="9144000" cy="116100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390" tIns="45690" rIns="91390" bIns="45690"/>
          <a:lstStyle/>
          <a:p>
            <a:pPr algn="ctr" defTabSz="4387706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Our Compass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2401" y="1542702"/>
            <a:ext cx="7391400" cy="5094422"/>
            <a:chOff x="956736" y="42346179"/>
            <a:chExt cx="7330423" cy="6482834"/>
          </a:xfrm>
        </p:grpSpPr>
        <p:grpSp>
          <p:nvGrpSpPr>
            <p:cNvPr id="14" name="Group 13"/>
            <p:cNvGrpSpPr/>
            <p:nvPr/>
          </p:nvGrpSpPr>
          <p:grpSpPr>
            <a:xfrm>
              <a:off x="956736" y="42346179"/>
              <a:ext cx="7330423" cy="6482834"/>
              <a:chOff x="10698480" y="3588395"/>
              <a:chExt cx="23260959" cy="23776366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11856514" y="8648074"/>
                <a:ext cx="17061183" cy="3584082"/>
              </a:xfrm>
              <a:custGeom>
                <a:avLst/>
                <a:gdLst>
                  <a:gd name="connsiteX0" fmla="*/ 0 w 7040165"/>
                  <a:gd name="connsiteY0" fmla="*/ 586692 h 3520082"/>
                  <a:gd name="connsiteX1" fmla="*/ 586692 w 7040165"/>
                  <a:gd name="connsiteY1" fmla="*/ 0 h 3520082"/>
                  <a:gd name="connsiteX2" fmla="*/ 6453473 w 7040165"/>
                  <a:gd name="connsiteY2" fmla="*/ 0 h 3520082"/>
                  <a:gd name="connsiteX3" fmla="*/ 7040165 w 7040165"/>
                  <a:gd name="connsiteY3" fmla="*/ 586692 h 3520082"/>
                  <a:gd name="connsiteX4" fmla="*/ 7040165 w 7040165"/>
                  <a:gd name="connsiteY4" fmla="*/ 2933390 h 3520082"/>
                  <a:gd name="connsiteX5" fmla="*/ 6453473 w 7040165"/>
                  <a:gd name="connsiteY5" fmla="*/ 3520082 h 3520082"/>
                  <a:gd name="connsiteX6" fmla="*/ 586692 w 7040165"/>
                  <a:gd name="connsiteY6" fmla="*/ 3520082 h 3520082"/>
                  <a:gd name="connsiteX7" fmla="*/ 0 w 7040165"/>
                  <a:gd name="connsiteY7" fmla="*/ 2933390 h 3520082"/>
                  <a:gd name="connsiteX8" fmla="*/ 0 w 7040165"/>
                  <a:gd name="connsiteY8" fmla="*/ 586692 h 352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40165" h="3520082">
                    <a:moveTo>
                      <a:pt x="0" y="586692"/>
                    </a:moveTo>
                    <a:cubicBezTo>
                      <a:pt x="0" y="262671"/>
                      <a:pt x="262671" y="0"/>
                      <a:pt x="586692" y="0"/>
                    </a:cubicBezTo>
                    <a:lnTo>
                      <a:pt x="6453473" y="0"/>
                    </a:lnTo>
                    <a:cubicBezTo>
                      <a:pt x="6777494" y="0"/>
                      <a:pt x="7040165" y="262671"/>
                      <a:pt x="7040165" y="586692"/>
                    </a:cubicBezTo>
                    <a:lnTo>
                      <a:pt x="7040165" y="2933390"/>
                    </a:lnTo>
                    <a:cubicBezTo>
                      <a:pt x="7040165" y="3257411"/>
                      <a:pt x="6777494" y="3520082"/>
                      <a:pt x="6453473" y="3520082"/>
                    </a:cubicBezTo>
                    <a:lnTo>
                      <a:pt x="586692" y="3520082"/>
                    </a:lnTo>
                    <a:cubicBezTo>
                      <a:pt x="262671" y="3520082"/>
                      <a:pt x="0" y="3257411"/>
                      <a:pt x="0" y="2933390"/>
                    </a:cubicBezTo>
                    <a:lnTo>
                      <a:pt x="0" y="586692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3287" tIns="433287" rIns="433287" bIns="433287" numCol="1" spcCol="1312" anchor="ctr" anchorCtr="0">
                <a:noAutofit/>
              </a:bodyPr>
              <a:lstStyle/>
              <a:p>
                <a:pPr algn="ctr" defTabSz="2984306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Create/Refine Architecture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11856511" y="3588395"/>
                <a:ext cx="17061192" cy="3871183"/>
              </a:xfrm>
              <a:custGeom>
                <a:avLst/>
                <a:gdLst>
                  <a:gd name="connsiteX0" fmla="*/ 0 w 7040165"/>
                  <a:gd name="connsiteY0" fmla="*/ 586692 h 3520082"/>
                  <a:gd name="connsiteX1" fmla="*/ 586692 w 7040165"/>
                  <a:gd name="connsiteY1" fmla="*/ 0 h 3520082"/>
                  <a:gd name="connsiteX2" fmla="*/ 6453473 w 7040165"/>
                  <a:gd name="connsiteY2" fmla="*/ 0 h 3520082"/>
                  <a:gd name="connsiteX3" fmla="*/ 7040165 w 7040165"/>
                  <a:gd name="connsiteY3" fmla="*/ 586692 h 3520082"/>
                  <a:gd name="connsiteX4" fmla="*/ 7040165 w 7040165"/>
                  <a:gd name="connsiteY4" fmla="*/ 2933390 h 3520082"/>
                  <a:gd name="connsiteX5" fmla="*/ 6453473 w 7040165"/>
                  <a:gd name="connsiteY5" fmla="*/ 3520082 h 3520082"/>
                  <a:gd name="connsiteX6" fmla="*/ 586692 w 7040165"/>
                  <a:gd name="connsiteY6" fmla="*/ 3520082 h 3520082"/>
                  <a:gd name="connsiteX7" fmla="*/ 0 w 7040165"/>
                  <a:gd name="connsiteY7" fmla="*/ 2933390 h 3520082"/>
                  <a:gd name="connsiteX8" fmla="*/ 0 w 7040165"/>
                  <a:gd name="connsiteY8" fmla="*/ 586692 h 352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40165" h="3520082">
                    <a:moveTo>
                      <a:pt x="0" y="586692"/>
                    </a:moveTo>
                    <a:cubicBezTo>
                      <a:pt x="0" y="262671"/>
                      <a:pt x="262671" y="0"/>
                      <a:pt x="586692" y="0"/>
                    </a:cubicBezTo>
                    <a:lnTo>
                      <a:pt x="6453473" y="0"/>
                    </a:lnTo>
                    <a:cubicBezTo>
                      <a:pt x="6777494" y="0"/>
                      <a:pt x="7040165" y="262671"/>
                      <a:pt x="7040165" y="586692"/>
                    </a:cubicBezTo>
                    <a:lnTo>
                      <a:pt x="7040165" y="2933390"/>
                    </a:lnTo>
                    <a:cubicBezTo>
                      <a:pt x="7040165" y="3257411"/>
                      <a:pt x="6777494" y="3520082"/>
                      <a:pt x="6453473" y="3520082"/>
                    </a:cubicBezTo>
                    <a:lnTo>
                      <a:pt x="586692" y="3520082"/>
                    </a:lnTo>
                    <a:cubicBezTo>
                      <a:pt x="262671" y="3520082"/>
                      <a:pt x="0" y="3257411"/>
                      <a:pt x="0" y="2933390"/>
                    </a:cubicBezTo>
                    <a:lnTo>
                      <a:pt x="0" y="586692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3287" tIns="433287" rIns="433287" bIns="433287" numCol="1" spcCol="1312" anchor="ctr" anchorCtr="0">
                <a:noAutofit/>
              </a:bodyPr>
              <a:lstStyle/>
              <a:p>
                <a:pPr algn="ctr" defTabSz="2984306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Discover Architectural Drivers &amp; Establish Project Scope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528154" y="18688551"/>
                <a:ext cx="7431285" cy="3584083"/>
              </a:xfrm>
              <a:custGeom>
                <a:avLst/>
                <a:gdLst>
                  <a:gd name="connsiteX0" fmla="*/ 0 w 7040165"/>
                  <a:gd name="connsiteY0" fmla="*/ 586692 h 3520082"/>
                  <a:gd name="connsiteX1" fmla="*/ 586692 w 7040165"/>
                  <a:gd name="connsiteY1" fmla="*/ 0 h 3520082"/>
                  <a:gd name="connsiteX2" fmla="*/ 6453473 w 7040165"/>
                  <a:gd name="connsiteY2" fmla="*/ 0 h 3520082"/>
                  <a:gd name="connsiteX3" fmla="*/ 7040165 w 7040165"/>
                  <a:gd name="connsiteY3" fmla="*/ 586692 h 3520082"/>
                  <a:gd name="connsiteX4" fmla="*/ 7040165 w 7040165"/>
                  <a:gd name="connsiteY4" fmla="*/ 2933390 h 3520082"/>
                  <a:gd name="connsiteX5" fmla="*/ 6453473 w 7040165"/>
                  <a:gd name="connsiteY5" fmla="*/ 3520082 h 3520082"/>
                  <a:gd name="connsiteX6" fmla="*/ 586692 w 7040165"/>
                  <a:gd name="connsiteY6" fmla="*/ 3520082 h 3520082"/>
                  <a:gd name="connsiteX7" fmla="*/ 0 w 7040165"/>
                  <a:gd name="connsiteY7" fmla="*/ 2933390 h 3520082"/>
                  <a:gd name="connsiteX8" fmla="*/ 0 w 7040165"/>
                  <a:gd name="connsiteY8" fmla="*/ 586692 h 352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40165" h="3520082">
                    <a:moveTo>
                      <a:pt x="0" y="586692"/>
                    </a:moveTo>
                    <a:cubicBezTo>
                      <a:pt x="0" y="262671"/>
                      <a:pt x="262671" y="0"/>
                      <a:pt x="586692" y="0"/>
                    </a:cubicBezTo>
                    <a:lnTo>
                      <a:pt x="6453473" y="0"/>
                    </a:lnTo>
                    <a:cubicBezTo>
                      <a:pt x="6777494" y="0"/>
                      <a:pt x="7040165" y="262671"/>
                      <a:pt x="7040165" y="586692"/>
                    </a:cubicBezTo>
                    <a:lnTo>
                      <a:pt x="7040165" y="2933390"/>
                    </a:lnTo>
                    <a:cubicBezTo>
                      <a:pt x="7040165" y="3257411"/>
                      <a:pt x="6777494" y="3520082"/>
                      <a:pt x="6453473" y="3520082"/>
                    </a:cubicBezTo>
                    <a:lnTo>
                      <a:pt x="586692" y="3520082"/>
                    </a:lnTo>
                    <a:cubicBezTo>
                      <a:pt x="262671" y="3520082"/>
                      <a:pt x="0" y="3257411"/>
                      <a:pt x="0" y="2933390"/>
                    </a:cubicBezTo>
                    <a:lnTo>
                      <a:pt x="0" y="5866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3287" tIns="433287" rIns="433287" bIns="433287" numCol="1" spcCol="1312" anchor="ctr" anchorCtr="0">
                <a:noAutofit/>
              </a:bodyPr>
              <a:lstStyle/>
              <a:p>
                <a:pPr algn="ctr" defTabSz="2984306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Production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22110137" y="19819978"/>
                <a:ext cx="4446913" cy="989884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9" name="Right Arrow 28"/>
              <p:cNvSpPr/>
              <p:nvPr/>
            </p:nvSpPr>
            <p:spPr>
              <a:xfrm rot="5400000">
                <a:off x="16212352" y="7558884"/>
                <a:ext cx="1188495" cy="9898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11856517" y="18736238"/>
                <a:ext cx="10253620" cy="3584083"/>
              </a:xfrm>
              <a:custGeom>
                <a:avLst/>
                <a:gdLst>
                  <a:gd name="connsiteX0" fmla="*/ 0 w 7040165"/>
                  <a:gd name="connsiteY0" fmla="*/ 586692 h 3520082"/>
                  <a:gd name="connsiteX1" fmla="*/ 586692 w 7040165"/>
                  <a:gd name="connsiteY1" fmla="*/ 0 h 3520082"/>
                  <a:gd name="connsiteX2" fmla="*/ 6453473 w 7040165"/>
                  <a:gd name="connsiteY2" fmla="*/ 0 h 3520082"/>
                  <a:gd name="connsiteX3" fmla="*/ 7040165 w 7040165"/>
                  <a:gd name="connsiteY3" fmla="*/ 586692 h 3520082"/>
                  <a:gd name="connsiteX4" fmla="*/ 7040165 w 7040165"/>
                  <a:gd name="connsiteY4" fmla="*/ 2933390 h 3520082"/>
                  <a:gd name="connsiteX5" fmla="*/ 6453473 w 7040165"/>
                  <a:gd name="connsiteY5" fmla="*/ 3520082 h 3520082"/>
                  <a:gd name="connsiteX6" fmla="*/ 586692 w 7040165"/>
                  <a:gd name="connsiteY6" fmla="*/ 3520082 h 3520082"/>
                  <a:gd name="connsiteX7" fmla="*/ 0 w 7040165"/>
                  <a:gd name="connsiteY7" fmla="*/ 2933390 h 3520082"/>
                  <a:gd name="connsiteX8" fmla="*/ 0 w 7040165"/>
                  <a:gd name="connsiteY8" fmla="*/ 586692 h 352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40165" h="3520082">
                    <a:moveTo>
                      <a:pt x="0" y="586692"/>
                    </a:moveTo>
                    <a:cubicBezTo>
                      <a:pt x="0" y="262671"/>
                      <a:pt x="262671" y="0"/>
                      <a:pt x="586692" y="0"/>
                    </a:cubicBezTo>
                    <a:lnTo>
                      <a:pt x="6453473" y="0"/>
                    </a:lnTo>
                    <a:cubicBezTo>
                      <a:pt x="6777494" y="0"/>
                      <a:pt x="7040165" y="262671"/>
                      <a:pt x="7040165" y="586692"/>
                    </a:cubicBezTo>
                    <a:lnTo>
                      <a:pt x="7040165" y="2933390"/>
                    </a:lnTo>
                    <a:cubicBezTo>
                      <a:pt x="7040165" y="3257411"/>
                      <a:pt x="6777494" y="3520082"/>
                      <a:pt x="6453473" y="3520082"/>
                    </a:cubicBezTo>
                    <a:lnTo>
                      <a:pt x="586692" y="3520082"/>
                    </a:lnTo>
                    <a:cubicBezTo>
                      <a:pt x="262671" y="3520082"/>
                      <a:pt x="0" y="3257411"/>
                      <a:pt x="0" y="2933390"/>
                    </a:cubicBezTo>
                    <a:lnTo>
                      <a:pt x="0" y="586692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3287" tIns="433287" rIns="433287" bIns="433287" numCol="1" spcCol="1312" anchor="ctr" anchorCtr="0">
                <a:noAutofit/>
              </a:bodyPr>
              <a:lstStyle/>
              <a:p>
                <a:pPr algn="ctr" defTabSz="2984306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Production Go/No-Go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11856517" y="13676556"/>
                <a:ext cx="17061180" cy="3584082"/>
              </a:xfrm>
              <a:custGeom>
                <a:avLst/>
                <a:gdLst>
                  <a:gd name="connsiteX0" fmla="*/ 0 w 7040165"/>
                  <a:gd name="connsiteY0" fmla="*/ 586692 h 3520082"/>
                  <a:gd name="connsiteX1" fmla="*/ 586692 w 7040165"/>
                  <a:gd name="connsiteY1" fmla="*/ 0 h 3520082"/>
                  <a:gd name="connsiteX2" fmla="*/ 6453473 w 7040165"/>
                  <a:gd name="connsiteY2" fmla="*/ 0 h 3520082"/>
                  <a:gd name="connsiteX3" fmla="*/ 7040165 w 7040165"/>
                  <a:gd name="connsiteY3" fmla="*/ 586692 h 3520082"/>
                  <a:gd name="connsiteX4" fmla="*/ 7040165 w 7040165"/>
                  <a:gd name="connsiteY4" fmla="*/ 2933390 h 3520082"/>
                  <a:gd name="connsiteX5" fmla="*/ 6453473 w 7040165"/>
                  <a:gd name="connsiteY5" fmla="*/ 3520082 h 3520082"/>
                  <a:gd name="connsiteX6" fmla="*/ 586692 w 7040165"/>
                  <a:gd name="connsiteY6" fmla="*/ 3520082 h 3520082"/>
                  <a:gd name="connsiteX7" fmla="*/ 0 w 7040165"/>
                  <a:gd name="connsiteY7" fmla="*/ 2933390 h 3520082"/>
                  <a:gd name="connsiteX8" fmla="*/ 0 w 7040165"/>
                  <a:gd name="connsiteY8" fmla="*/ 586692 h 352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40165" h="3520082">
                    <a:moveTo>
                      <a:pt x="0" y="586692"/>
                    </a:moveTo>
                    <a:cubicBezTo>
                      <a:pt x="0" y="262671"/>
                      <a:pt x="262671" y="0"/>
                      <a:pt x="586692" y="0"/>
                    </a:cubicBezTo>
                    <a:lnTo>
                      <a:pt x="6453473" y="0"/>
                    </a:lnTo>
                    <a:cubicBezTo>
                      <a:pt x="6777494" y="0"/>
                      <a:pt x="7040165" y="262671"/>
                      <a:pt x="7040165" y="586692"/>
                    </a:cubicBezTo>
                    <a:lnTo>
                      <a:pt x="7040165" y="2933390"/>
                    </a:lnTo>
                    <a:cubicBezTo>
                      <a:pt x="7040165" y="3257411"/>
                      <a:pt x="6777494" y="3520082"/>
                      <a:pt x="6453473" y="3520082"/>
                    </a:cubicBezTo>
                    <a:lnTo>
                      <a:pt x="586692" y="3520082"/>
                    </a:lnTo>
                    <a:cubicBezTo>
                      <a:pt x="262671" y="3520082"/>
                      <a:pt x="0" y="3257411"/>
                      <a:pt x="0" y="2933390"/>
                    </a:cubicBezTo>
                    <a:lnTo>
                      <a:pt x="0" y="586692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3287" tIns="433287" rIns="433287" bIns="433287" numCol="1" spcCol="1312" anchor="ctr" anchorCtr="0">
                <a:noAutofit/>
              </a:bodyPr>
              <a:lstStyle/>
              <a:p>
                <a:pPr algn="ctr" defTabSz="2984306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Architecture Review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 rot="5400000">
                <a:off x="16068802" y="17503498"/>
                <a:ext cx="1475596" cy="9898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3" name="Right Arrow 32"/>
              <p:cNvSpPr/>
              <p:nvPr/>
            </p:nvSpPr>
            <p:spPr>
              <a:xfrm rot="5400000">
                <a:off x="16068802" y="12475013"/>
                <a:ext cx="1475596" cy="9898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3177392" y="18267573"/>
                <a:ext cx="2834639" cy="1822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+mn-lt"/>
                  </a:rPr>
                  <a:t>Go</a:t>
                </a:r>
                <a:endParaRPr lang="en-US" sz="2400" b="1" dirty="0">
                  <a:latin typeface="+mn-lt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12008917" y="23780679"/>
                <a:ext cx="16908783" cy="3584082"/>
              </a:xfrm>
              <a:custGeom>
                <a:avLst/>
                <a:gdLst>
                  <a:gd name="connsiteX0" fmla="*/ 0 w 7040165"/>
                  <a:gd name="connsiteY0" fmla="*/ 586692 h 3520082"/>
                  <a:gd name="connsiteX1" fmla="*/ 586692 w 7040165"/>
                  <a:gd name="connsiteY1" fmla="*/ 0 h 3520082"/>
                  <a:gd name="connsiteX2" fmla="*/ 6453473 w 7040165"/>
                  <a:gd name="connsiteY2" fmla="*/ 0 h 3520082"/>
                  <a:gd name="connsiteX3" fmla="*/ 7040165 w 7040165"/>
                  <a:gd name="connsiteY3" fmla="*/ 586692 h 3520082"/>
                  <a:gd name="connsiteX4" fmla="*/ 7040165 w 7040165"/>
                  <a:gd name="connsiteY4" fmla="*/ 2933390 h 3520082"/>
                  <a:gd name="connsiteX5" fmla="*/ 6453473 w 7040165"/>
                  <a:gd name="connsiteY5" fmla="*/ 3520082 h 3520082"/>
                  <a:gd name="connsiteX6" fmla="*/ 586692 w 7040165"/>
                  <a:gd name="connsiteY6" fmla="*/ 3520082 h 3520082"/>
                  <a:gd name="connsiteX7" fmla="*/ 0 w 7040165"/>
                  <a:gd name="connsiteY7" fmla="*/ 2933390 h 3520082"/>
                  <a:gd name="connsiteX8" fmla="*/ 0 w 7040165"/>
                  <a:gd name="connsiteY8" fmla="*/ 586692 h 352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40165" h="3520082">
                    <a:moveTo>
                      <a:pt x="0" y="586692"/>
                    </a:moveTo>
                    <a:cubicBezTo>
                      <a:pt x="0" y="262671"/>
                      <a:pt x="262671" y="0"/>
                      <a:pt x="586692" y="0"/>
                    </a:cubicBezTo>
                    <a:lnTo>
                      <a:pt x="6453473" y="0"/>
                    </a:lnTo>
                    <a:cubicBezTo>
                      <a:pt x="6777494" y="0"/>
                      <a:pt x="7040165" y="262671"/>
                      <a:pt x="7040165" y="586692"/>
                    </a:cubicBezTo>
                    <a:lnTo>
                      <a:pt x="7040165" y="2933390"/>
                    </a:lnTo>
                    <a:cubicBezTo>
                      <a:pt x="7040165" y="3257411"/>
                      <a:pt x="6777494" y="3520082"/>
                      <a:pt x="6453473" y="3520082"/>
                    </a:cubicBezTo>
                    <a:lnTo>
                      <a:pt x="586692" y="3520082"/>
                    </a:lnTo>
                    <a:cubicBezTo>
                      <a:pt x="262671" y="3520082"/>
                      <a:pt x="0" y="3257411"/>
                      <a:pt x="0" y="2933390"/>
                    </a:cubicBezTo>
                    <a:lnTo>
                      <a:pt x="0" y="586692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3287" tIns="433287" rIns="433287" bIns="433287" numCol="1" spcCol="1312" anchor="ctr" anchorCtr="0">
                <a:noAutofit/>
              </a:bodyPr>
              <a:lstStyle/>
              <a:p>
                <a:pPr algn="ctr" defTabSz="2984306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Experimentation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ight Arrow 35"/>
              <p:cNvSpPr/>
              <p:nvPr/>
            </p:nvSpPr>
            <p:spPr>
              <a:xfrm rot="5400000">
                <a:off x="16084042" y="22547938"/>
                <a:ext cx="1475596" cy="9898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7" name="Bent Arrow 36"/>
              <p:cNvSpPr/>
              <p:nvPr/>
            </p:nvSpPr>
            <p:spPr>
              <a:xfrm>
                <a:off x="10698480" y="10111827"/>
                <a:ext cx="1173277" cy="15460892"/>
              </a:xfrm>
              <a:prstGeom prst="ben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698480" y="25237440"/>
                <a:ext cx="1310437" cy="33527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9" name="Rectangle 167"/>
              <p:cNvSpPr>
                <a:spLocks noChangeArrowheads="1"/>
              </p:cNvSpPr>
              <p:nvPr/>
            </p:nvSpPr>
            <p:spPr bwMode="auto">
              <a:xfrm>
                <a:off x="12298615" y="4038073"/>
                <a:ext cx="1370820" cy="1861354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txBody>
              <a:bodyPr lIns="91426" tIns="45710" rIns="91426" bIns="45710"/>
              <a:lstStyle/>
              <a:p>
                <a:pPr algn="ctr" defTabSz="4389438"/>
                <a:r>
                  <a:rPr lang="en-US" sz="24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glow rad="139700">
                        <a:schemeClr val="accent3">
                          <a:satMod val="175000"/>
                          <a:alpha val="40000"/>
                        </a:schemeClr>
                      </a:glow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+mn-lt"/>
                  </a:rPr>
                  <a:t>A</a:t>
                </a:r>
                <a:endPara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40" name="Rectangle 167"/>
            <p:cNvSpPr>
              <a:spLocks noChangeArrowheads="1"/>
            </p:cNvSpPr>
            <p:nvPr/>
          </p:nvSpPr>
          <p:spPr bwMode="auto">
            <a:xfrm>
              <a:off x="1461599" y="43871093"/>
              <a:ext cx="431998" cy="507514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B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1" name="Rectangle 167"/>
            <p:cNvSpPr>
              <a:spLocks noChangeArrowheads="1"/>
            </p:cNvSpPr>
            <p:nvPr/>
          </p:nvSpPr>
          <p:spPr bwMode="auto">
            <a:xfrm>
              <a:off x="1461599" y="45186600"/>
              <a:ext cx="431998" cy="507514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C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" name="Rectangle 167"/>
            <p:cNvSpPr>
              <a:spLocks noChangeArrowheads="1"/>
            </p:cNvSpPr>
            <p:nvPr/>
          </p:nvSpPr>
          <p:spPr bwMode="auto">
            <a:xfrm>
              <a:off x="1524000" y="47955686"/>
              <a:ext cx="431998" cy="507514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9438"/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D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019800" y="1566208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Followed the Architecture </a:t>
            </a:r>
            <a:r>
              <a:rPr lang="en-US" sz="2000" dirty="0"/>
              <a:t>Centric Design </a:t>
            </a:r>
            <a:r>
              <a:rPr lang="en-US" sz="2000" dirty="0" smtClean="0"/>
              <a:t>Method (ACDM</a:t>
            </a:r>
            <a:r>
              <a:rPr lang="en-US" sz="2000" dirty="0"/>
              <a:t>) to develop and evaluate the Reference Architecture.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67"/>
          <p:cNvSpPr>
            <a:spLocks noChangeArrowheads="1"/>
          </p:cNvSpPr>
          <p:nvPr/>
        </p:nvSpPr>
        <p:spPr bwMode="auto">
          <a:xfrm>
            <a:off x="0" y="0"/>
            <a:ext cx="9144000" cy="116100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390" tIns="45690" rIns="91390" bIns="45690"/>
          <a:lstStyle/>
          <a:p>
            <a:pPr algn="ctr" defTabSz="4387706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Our Sails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82" y="1600200"/>
            <a:ext cx="9123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Formulate Specific, Measurable, Achievable, Realistic, Time-bound objectives</a:t>
            </a:r>
            <a:r>
              <a:rPr lang="en-US" sz="2800" dirty="0">
                <a:latin typeface="+mn-lt"/>
              </a:rPr>
              <a:t>, and establish concrete entry and exit criteria </a:t>
            </a:r>
            <a:r>
              <a:rPr lang="en-US" sz="2800" dirty="0" smtClean="0">
                <a:latin typeface="+mn-lt"/>
              </a:rPr>
              <a:t>for every kind </a:t>
            </a:r>
            <a:r>
              <a:rPr lang="en-US" sz="2800" dirty="0">
                <a:latin typeface="+mn-lt"/>
              </a:rPr>
              <a:t>of task/activity. </a:t>
            </a:r>
            <a:endParaRPr lang="en-US" sz="2800" dirty="0" smtClean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Ensure that there are measurements and metrics in place to identify the usefulness and effectiveness of </a:t>
            </a:r>
            <a:r>
              <a:rPr lang="en-US" sz="2800" dirty="0" smtClean="0">
                <a:latin typeface="+mn-lt"/>
              </a:rPr>
              <a:t>processes.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Recognize strengths of your customer, and leverage those in relevant project activities.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" y="166057"/>
            <a:ext cx="8686800" cy="6691943"/>
            <a:chOff x="115243" y="2335653"/>
            <a:chExt cx="10707522" cy="9025916"/>
          </a:xfrm>
        </p:grpSpPr>
        <p:grpSp>
          <p:nvGrpSpPr>
            <p:cNvPr id="5" name="Group 4"/>
            <p:cNvGrpSpPr/>
            <p:nvPr/>
          </p:nvGrpSpPr>
          <p:grpSpPr>
            <a:xfrm>
              <a:off x="115243" y="2335653"/>
              <a:ext cx="10707522" cy="9025916"/>
              <a:chOff x="83712" y="2335653"/>
              <a:chExt cx="10707522" cy="90259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3712" y="2335653"/>
                <a:ext cx="10707522" cy="9025916"/>
                <a:chOff x="83712" y="2335653"/>
                <a:chExt cx="10707522" cy="9025916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83712" y="4117801"/>
                  <a:ext cx="10707520" cy="72437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83714" y="2335653"/>
                  <a:ext cx="10707520" cy="8931323"/>
                  <a:chOff x="83714" y="2367184"/>
                  <a:chExt cx="10707520" cy="8931323"/>
                </a:xfrm>
              </p:grpSpPr>
              <p:sp>
                <p:nvSpPr>
                  <p:cNvPr id="18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83714" y="2367184"/>
                    <a:ext cx="10707520" cy="1576475"/>
                  </a:xfrm>
                  <a:prstGeom prst="rect">
                    <a:avLst/>
                  </a:prstGeom>
                  <a:solidFill>
                    <a:srgbClr val="00B05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  <a:reflection blurRad="6350" stA="52000" endA="300" endPos="35000" dir="5400000" sy="-100000" algn="bl" rotWithShape="0"/>
                  </a:effectLst>
                </p:spPr>
                <p:txBody>
                  <a:bodyPr lIns="91426" tIns="45710" rIns="91426" bIns="45710"/>
                  <a:lstStyle/>
                  <a:p>
                    <a:pPr algn="ctr" defTabSz="4387706"/>
                    <a:r>
                      <a:rPr lang="en-US" sz="440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lt"/>
                      </a:rPr>
                      <a:t>The Argonauts</a:t>
                    </a:r>
                    <a:endParaRPr lang="en-US" sz="4400" dirty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glow rad="139700">
                          <a:schemeClr val="accent3">
                            <a:satMod val="175000"/>
                            <a:alpha val="40000"/>
                          </a:schemeClr>
                        </a:glow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  <a:latin typeface="+mn-lt"/>
                    </a:endParaRPr>
                  </a:p>
                </p:txBody>
              </p:sp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1044" y="4261084"/>
                    <a:ext cx="10530265" cy="703742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" name="Rounded Rectangular Callout 7"/>
              <p:cNvSpPr/>
              <p:nvPr/>
            </p:nvSpPr>
            <p:spPr>
              <a:xfrm>
                <a:off x="2204677" y="5731197"/>
                <a:ext cx="1431384" cy="864222"/>
              </a:xfrm>
              <a:prstGeom prst="wedgeRoundRectCallout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9" name="Rounded Rectangular Callout 8"/>
              <p:cNvSpPr/>
              <p:nvPr/>
            </p:nvSpPr>
            <p:spPr>
              <a:xfrm>
                <a:off x="3980677" y="4873934"/>
                <a:ext cx="1879456" cy="857263"/>
              </a:xfrm>
              <a:prstGeom prst="wedgeRoundRectCallout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0" name="Rounded Rectangular Callout 9"/>
              <p:cNvSpPr/>
              <p:nvPr/>
            </p:nvSpPr>
            <p:spPr>
              <a:xfrm>
                <a:off x="6025362" y="4599374"/>
                <a:ext cx="1780193" cy="978472"/>
              </a:xfrm>
              <a:prstGeom prst="wedgeRoundRectCallout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" name="Rounded Rectangular Callout 10"/>
              <p:cNvSpPr/>
              <p:nvPr/>
            </p:nvSpPr>
            <p:spPr>
              <a:xfrm>
                <a:off x="7978284" y="4764848"/>
                <a:ext cx="1159504" cy="1111655"/>
              </a:xfrm>
              <a:prstGeom prst="wedgeRoundRectCallout">
                <a:avLst/>
              </a:prstGeom>
              <a:solidFill>
                <a:schemeClr val="bg1"/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" name="TextBox 2"/>
              <p:cNvSpPr txBox="1">
                <a:spLocks noChangeArrowheads="1"/>
              </p:cNvSpPr>
              <p:nvPr/>
            </p:nvSpPr>
            <p:spPr bwMode="auto">
              <a:xfrm>
                <a:off x="1818449" y="5991933"/>
                <a:ext cx="2162224" cy="78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2400" b="1" dirty="0"/>
                  <a:t>Danny</a:t>
                </a:r>
              </a:p>
              <a:p>
                <a:pPr algn="ctr"/>
                <a:endParaRPr lang="en-US" sz="2400" b="1" dirty="0"/>
              </a:p>
            </p:txBody>
          </p:sp>
          <p:sp>
            <p:nvSpPr>
              <p:cNvPr id="13" name="TextBox 2"/>
              <p:cNvSpPr txBox="1">
                <a:spLocks noChangeArrowheads="1"/>
              </p:cNvSpPr>
              <p:nvPr/>
            </p:nvSpPr>
            <p:spPr bwMode="auto">
              <a:xfrm>
                <a:off x="3831606" y="5155550"/>
                <a:ext cx="2162224" cy="343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2400" b="1" dirty="0"/>
                  <a:t>Tharanga</a:t>
                </a:r>
              </a:p>
            </p:txBody>
          </p:sp>
          <p:sp>
            <p:nvSpPr>
              <p:cNvPr id="14" name="TextBox 2"/>
              <p:cNvSpPr txBox="1">
                <a:spLocks noChangeArrowheads="1"/>
              </p:cNvSpPr>
              <p:nvPr/>
            </p:nvSpPr>
            <p:spPr bwMode="auto">
              <a:xfrm>
                <a:off x="5860134" y="4938067"/>
                <a:ext cx="2162224" cy="343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2400" b="1" dirty="0"/>
                  <a:t>Siddharth</a:t>
                </a:r>
              </a:p>
            </p:txBody>
          </p:sp>
          <p:sp>
            <p:nvSpPr>
              <p:cNvPr id="15" name="TextBox 2"/>
              <p:cNvSpPr txBox="1">
                <a:spLocks noChangeArrowheads="1"/>
              </p:cNvSpPr>
              <p:nvPr/>
            </p:nvSpPr>
            <p:spPr bwMode="auto">
              <a:xfrm>
                <a:off x="7495835" y="5088608"/>
                <a:ext cx="2162224" cy="343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2400" b="1" dirty="0"/>
                  <a:t>Matt</a:t>
                </a:r>
              </a:p>
            </p:txBody>
          </p:sp>
        </p:grpSp>
        <p:sp>
          <p:nvSpPr>
            <p:cNvPr id="6" name="Rounded Rectangular Callout 5"/>
            <p:cNvSpPr/>
            <p:nvPr/>
          </p:nvSpPr>
          <p:spPr>
            <a:xfrm>
              <a:off x="9301017" y="5876346"/>
              <a:ext cx="1159504" cy="766976"/>
            </a:xfrm>
            <a:prstGeom prst="wedgeRoundRectCallout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0" name="TextBox 2"/>
          <p:cNvSpPr txBox="1">
            <a:spLocks noChangeArrowheads="1"/>
          </p:cNvSpPr>
          <p:nvPr/>
        </p:nvSpPr>
        <p:spPr bwMode="auto">
          <a:xfrm>
            <a:off x="7007688" y="2936827"/>
            <a:ext cx="2060112" cy="33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4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sz="2400" b="1" dirty="0" smtClean="0"/>
              <a:t>Rui</a:t>
            </a:r>
            <a:endParaRPr lang="en-US" sz="24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6200" y="152400"/>
            <a:ext cx="8941958" cy="6553200"/>
            <a:chOff x="21779110" y="3078574"/>
            <a:chExt cx="10237358" cy="8246846"/>
          </a:xfrm>
        </p:grpSpPr>
        <p:sp>
          <p:nvSpPr>
            <p:cNvPr id="6" name="Rectangle 5"/>
            <p:cNvSpPr/>
            <p:nvPr/>
          </p:nvSpPr>
          <p:spPr>
            <a:xfrm>
              <a:off x="21779110" y="4680296"/>
              <a:ext cx="10237358" cy="66451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5" tIns="45700" rIns="91405" bIns="45700"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167"/>
            <p:cNvSpPr>
              <a:spLocks noChangeArrowheads="1"/>
            </p:cNvSpPr>
            <p:nvPr/>
          </p:nvSpPr>
          <p:spPr bwMode="auto">
            <a:xfrm>
              <a:off x="21779112" y="3078574"/>
              <a:ext cx="10237354" cy="144619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390" tIns="45690" rIns="91390" bIns="45690"/>
            <a:lstStyle/>
            <a:p>
              <a:pPr algn="ctr" defTabSz="4387706"/>
              <a:r>
                <a:rPr lang="en-US" sz="4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Our Guides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7362" y="2320074"/>
            <a:ext cx="8014944" cy="2780197"/>
            <a:chOff x="1694200" y="2209799"/>
            <a:chExt cx="5253396" cy="1964841"/>
          </a:xfrm>
        </p:grpSpPr>
        <p:grpSp>
          <p:nvGrpSpPr>
            <p:cNvPr id="10" name="Group 1"/>
            <p:cNvGrpSpPr>
              <a:grpSpLocks/>
            </p:cNvGrpSpPr>
            <p:nvPr/>
          </p:nvGrpSpPr>
          <p:grpSpPr bwMode="auto">
            <a:xfrm>
              <a:off x="1694200" y="2209799"/>
              <a:ext cx="1634512" cy="1954462"/>
              <a:chOff x="708362" y="2209799"/>
              <a:chExt cx="1634512" cy="1954462"/>
            </a:xfrm>
          </p:grpSpPr>
          <p:pic>
            <p:nvPicPr>
              <p:cNvPr id="17" name="Picture 23" descr="Screen Shot 2011-12-13 at 9.03.48 AM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986" y="2209799"/>
                <a:ext cx="1488704" cy="1519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2"/>
              <p:cNvSpPr txBox="1">
                <a:spLocks noChangeArrowheads="1"/>
              </p:cNvSpPr>
              <p:nvPr/>
            </p:nvSpPr>
            <p:spPr bwMode="auto">
              <a:xfrm>
                <a:off x="708362" y="3985325"/>
                <a:ext cx="1634512" cy="178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2400" b="1" dirty="0"/>
                  <a:t>Grace Lewis</a:t>
                </a:r>
              </a:p>
            </p:txBody>
          </p:sp>
        </p:grpSp>
        <p:grpSp>
          <p:nvGrpSpPr>
            <p:cNvPr id="11" name="Group 2"/>
            <p:cNvGrpSpPr>
              <a:grpSpLocks/>
            </p:cNvGrpSpPr>
            <p:nvPr/>
          </p:nvGrpSpPr>
          <p:grpSpPr bwMode="auto">
            <a:xfrm>
              <a:off x="3519014" y="2209801"/>
              <a:ext cx="1600200" cy="1964839"/>
              <a:chOff x="2530002" y="2209801"/>
              <a:chExt cx="1600200" cy="1964353"/>
            </a:xfrm>
          </p:grpSpPr>
          <p:pic>
            <p:nvPicPr>
              <p:cNvPr id="15" name="Picture 22" descr="Screen Shot 2011-12-13 at 9.04.01 AM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4528" y="2209801"/>
                <a:ext cx="1451298" cy="1584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2"/>
              <p:cNvSpPr txBox="1">
                <a:spLocks noChangeArrowheads="1"/>
              </p:cNvSpPr>
              <p:nvPr/>
            </p:nvSpPr>
            <p:spPr bwMode="auto">
              <a:xfrm>
                <a:off x="2530002" y="3995262"/>
                <a:ext cx="1600200" cy="178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14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2400" b="1" dirty="0"/>
                  <a:t>Mel Rosso-Llopart</a:t>
                </a:r>
              </a:p>
            </p:txBody>
          </p:sp>
        </p:grpSp>
        <p:grpSp>
          <p:nvGrpSpPr>
            <p:cNvPr id="12" name="Group 3"/>
            <p:cNvGrpSpPr>
              <a:grpSpLocks/>
            </p:cNvGrpSpPr>
            <p:nvPr/>
          </p:nvGrpSpPr>
          <p:grpSpPr bwMode="auto">
            <a:xfrm>
              <a:off x="5388826" y="2209799"/>
              <a:ext cx="1558770" cy="1961646"/>
              <a:chOff x="4371504" y="2209799"/>
              <a:chExt cx="1558770" cy="1961646"/>
            </a:xfrm>
          </p:grpSpPr>
          <p:pic>
            <p:nvPicPr>
              <p:cNvPr id="13" name="Picture 24" descr="Screen Shot 2011-12-13 at 9.25.07 A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2623" y="2209799"/>
                <a:ext cx="1386595" cy="1519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2"/>
              <p:cNvSpPr txBox="1">
                <a:spLocks noChangeArrowheads="1"/>
              </p:cNvSpPr>
              <p:nvPr/>
            </p:nvSpPr>
            <p:spPr bwMode="auto">
              <a:xfrm>
                <a:off x="4371504" y="3992509"/>
                <a:ext cx="1558770" cy="178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eaLnBrk="1" hangingPunct="1">
                  <a:lnSpc>
                    <a:spcPct val="60000"/>
                  </a:lnSpc>
                  <a:spcBef>
                    <a:spcPct val="50000"/>
                  </a:spcBef>
                  <a:defRPr sz="2000">
                    <a:latin typeface="Calibri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en-US" sz="2400" b="1" dirty="0"/>
                  <a:t>Bradley Schmerl </a:t>
                </a:r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599" y="152400"/>
            <a:ext cx="8789429" cy="6317472"/>
            <a:chOff x="22112989" y="2371782"/>
            <a:chExt cx="10634729" cy="9039346"/>
          </a:xfrm>
        </p:grpSpPr>
        <p:sp>
          <p:nvSpPr>
            <p:cNvPr id="5" name="Rectangle 4"/>
            <p:cNvSpPr/>
            <p:nvPr/>
          </p:nvSpPr>
          <p:spPr>
            <a:xfrm>
              <a:off x="22144967" y="4167360"/>
              <a:ext cx="10602751" cy="72437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6" name="Rectangle 167"/>
            <p:cNvSpPr>
              <a:spLocks noChangeArrowheads="1"/>
            </p:cNvSpPr>
            <p:nvPr/>
          </p:nvSpPr>
          <p:spPr bwMode="auto">
            <a:xfrm>
              <a:off x="22112989" y="2371782"/>
              <a:ext cx="10601202" cy="157647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lIns="91426" tIns="45710" rIns="91426" bIns="45710"/>
            <a:lstStyle/>
            <a:p>
              <a:pPr algn="ctr" defTabSz="4387706"/>
              <a:r>
                <a:rPr lang="en-US" sz="4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The </a:t>
              </a:r>
              <a:r>
                <a:rPr lang="en-US" sz="4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lt"/>
                </a:rPr>
                <a:t>Client</a:t>
              </a:r>
              <a:endPara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2299079" y="4599374"/>
              <a:ext cx="10201707" cy="6415257"/>
              <a:chOff x="838200" y="1524000"/>
              <a:chExt cx="8153607" cy="4736999"/>
            </a:xfrm>
          </p:grpSpPr>
          <p:pic>
            <p:nvPicPr>
              <p:cNvPr id="8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1524000"/>
                <a:ext cx="6019800" cy="1065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15"/>
              <p:cNvSpPr txBox="1">
                <a:spLocks noChangeArrowheads="1"/>
              </p:cNvSpPr>
              <p:nvPr/>
            </p:nvSpPr>
            <p:spPr bwMode="auto">
              <a:xfrm>
                <a:off x="2943879" y="3200402"/>
                <a:ext cx="5896601" cy="877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 dirty="0">
                    <a:latin typeface="+mn-lt"/>
                  </a:rPr>
                  <a:t>A leading provider of energy management</a:t>
                </a:r>
              </a:p>
              <a:p>
                <a:pPr eaLnBrk="1" hangingPunct="1"/>
                <a:r>
                  <a:rPr lang="en-US" i="1" dirty="0">
                    <a:latin typeface="+mn-lt"/>
                  </a:rPr>
                  <a:t> applications for the smart grid</a:t>
                </a:r>
              </a:p>
            </p:txBody>
          </p:sp>
          <p:sp>
            <p:nvSpPr>
              <p:cNvPr id="10" name="TextBox 11"/>
              <p:cNvSpPr txBox="1">
                <a:spLocks noChangeArrowheads="1"/>
              </p:cNvSpPr>
              <p:nvPr/>
            </p:nvSpPr>
            <p:spPr bwMode="auto">
              <a:xfrm>
                <a:off x="3977016" y="5002210"/>
                <a:ext cx="4787645" cy="1258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 dirty="0">
                    <a:latin typeface="+mn-lt"/>
                  </a:rPr>
                  <a:t>Jake Thompson</a:t>
                </a:r>
              </a:p>
              <a:p>
                <a:pPr eaLnBrk="1" hangingPunct="1"/>
                <a:r>
                  <a:rPr lang="en-US" dirty="0">
                    <a:latin typeface="+mn-lt"/>
                  </a:rPr>
                  <a:t>Manager of Advanced Technology</a:t>
                </a:r>
              </a:p>
              <a:p>
                <a:pPr eaLnBrk="1" hangingPunct="1"/>
                <a:r>
                  <a:rPr lang="en-US" dirty="0">
                    <a:latin typeface="+mn-lt"/>
                  </a:rPr>
                  <a:t>EnerNOC, Inc.</a:t>
                </a:r>
              </a:p>
            </p:txBody>
          </p:sp>
          <p:sp>
            <p:nvSpPr>
              <p:cNvPr id="11" name="TextBox 1"/>
              <p:cNvSpPr txBox="1">
                <a:spLocks noChangeArrowheads="1"/>
              </p:cNvSpPr>
              <p:nvPr/>
            </p:nvSpPr>
            <p:spPr bwMode="auto">
              <a:xfrm>
                <a:off x="6248402" y="4114800"/>
                <a:ext cx="2743405" cy="495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 u="sng" dirty="0">
                    <a:latin typeface="+mn-lt"/>
                  </a:rPr>
                  <a:t>www.enernoc.com</a:t>
                </a:r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67"/>
          <p:cNvSpPr>
            <a:spLocks noChangeArrowheads="1"/>
          </p:cNvSpPr>
          <p:nvPr/>
        </p:nvSpPr>
        <p:spPr bwMode="auto">
          <a:xfrm>
            <a:off x="450273" y="76200"/>
            <a:ext cx="8229600" cy="1406236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390" tIns="45690" rIns="91390" bIns="45690"/>
          <a:lstStyle/>
          <a:p>
            <a:pPr algn="ctr" defTabSz="4387706"/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Our 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Mission – Managing Energy Demand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437"/>
            <a:ext cx="8811490" cy="537556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lnSpcReduction="10000"/>
          </a:bodyPr>
          <a:lstStyle/>
          <a:p>
            <a:pPr marL="457018" indent="-457018"/>
            <a:r>
              <a:rPr lang="en-US" sz="3000" dirty="0" smtClean="0">
                <a:latin typeface="+mn-lt"/>
              </a:rPr>
              <a:t>Design and prototype a </a:t>
            </a:r>
            <a:r>
              <a:rPr lang="en-US" sz="3000" b="1" dirty="0" smtClean="0">
                <a:latin typeface="+mn-lt"/>
              </a:rPr>
              <a:t>reference architecture </a:t>
            </a:r>
            <a:r>
              <a:rPr lang="en-US" sz="3000" dirty="0" smtClean="0">
                <a:latin typeface="+mn-lt"/>
              </a:rPr>
              <a:t>in accordance with the OpenADR 2.0 standard. This architecture should exhibit key quality attributes, such as:</a:t>
            </a:r>
          </a:p>
          <a:p>
            <a:pPr marL="1370915" lvl="2" indent="-457018">
              <a:buFont typeface="Wingdings" pitchFamily="2" charset="2"/>
              <a:buChar char="ü"/>
            </a:pPr>
            <a:r>
              <a:rPr lang="en-US" sz="3000" dirty="0" smtClean="0">
                <a:latin typeface="+mn-lt"/>
              </a:rPr>
              <a:t>Scalability</a:t>
            </a:r>
          </a:p>
          <a:p>
            <a:pPr marL="1370915" lvl="2" indent="-457018">
              <a:buFont typeface="Wingdings" pitchFamily="2" charset="2"/>
              <a:buChar char="ü"/>
            </a:pPr>
            <a:r>
              <a:rPr lang="en-US" sz="3000" dirty="0" smtClean="0">
                <a:latin typeface="+mn-lt"/>
              </a:rPr>
              <a:t>Performance</a:t>
            </a:r>
          </a:p>
          <a:p>
            <a:pPr marL="1370915" lvl="2" indent="-457018">
              <a:buFont typeface="Wingdings" pitchFamily="2" charset="2"/>
              <a:buChar char="ü"/>
            </a:pPr>
            <a:r>
              <a:rPr lang="en-US" sz="3000" dirty="0" smtClean="0">
                <a:latin typeface="+mn-lt"/>
              </a:rPr>
              <a:t>Extensibility</a:t>
            </a:r>
          </a:p>
          <a:p>
            <a:pPr marL="457018" indent="-457018"/>
            <a:r>
              <a:rPr lang="en-US" sz="3000" dirty="0" smtClean="0">
                <a:latin typeface="+mn-lt"/>
              </a:rPr>
              <a:t>Validate and demonstrate key architectural design decisions</a:t>
            </a:r>
          </a:p>
          <a:p>
            <a:endParaRPr lang="en-US" dirty="0"/>
          </a:p>
        </p:txBody>
      </p:sp>
      <p:sp>
        <p:nvSpPr>
          <p:cNvPr id="4" name="Rectangle 167"/>
          <p:cNvSpPr>
            <a:spLocks noChangeArrowheads="1"/>
          </p:cNvSpPr>
          <p:nvPr/>
        </p:nvSpPr>
        <p:spPr bwMode="auto">
          <a:xfrm>
            <a:off x="471055" y="193964"/>
            <a:ext cx="8229600" cy="1330036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390" tIns="45690" rIns="91390" bIns="45690"/>
          <a:lstStyle/>
          <a:p>
            <a:pPr algn="ctr" defTabSz="4387706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Our Destination – Reference Architecture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67"/>
          <p:cNvSpPr>
            <a:spLocks noChangeArrowheads="1"/>
          </p:cNvSpPr>
          <p:nvPr/>
        </p:nvSpPr>
        <p:spPr bwMode="auto">
          <a:xfrm>
            <a:off x="0" y="0"/>
            <a:ext cx="9144000" cy="116100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390" tIns="45690" rIns="91390" bIns="45690"/>
          <a:lstStyle/>
          <a:p>
            <a:pPr algn="ctr" defTabSz="4387706"/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Fall 2011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1371600"/>
            <a:ext cx="906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Activities performed:</a:t>
            </a:r>
          </a:p>
          <a:p>
            <a:r>
              <a:rPr lang="en-US" b="1" i="1" dirty="0" smtClean="0">
                <a:latin typeface="+mn-lt"/>
              </a:rPr>
              <a:t>Team formation, Project strategy and process establishment, Domain understanding, Ad-hoc requirements</a:t>
            </a:r>
            <a:endParaRPr lang="en-US" b="1" i="1" dirty="0">
              <a:latin typeface="+mn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422728" y="3291296"/>
            <a:ext cx="4298543" cy="2308956"/>
            <a:chOff x="2154426" y="1232082"/>
            <a:chExt cx="18047866" cy="14967457"/>
          </a:xfrm>
        </p:grpSpPr>
        <p:grpSp>
          <p:nvGrpSpPr>
            <p:cNvPr id="47" name="Group 46"/>
            <p:cNvGrpSpPr/>
            <p:nvPr/>
          </p:nvGrpSpPr>
          <p:grpSpPr>
            <a:xfrm>
              <a:off x="2154426" y="1232082"/>
              <a:ext cx="18047866" cy="14967457"/>
              <a:chOff x="2154426" y="1232082"/>
              <a:chExt cx="18047866" cy="14967457"/>
            </a:xfrm>
          </p:grpSpPr>
          <p:sp>
            <p:nvSpPr>
              <p:cNvPr id="49" name="Freeform 48"/>
              <p:cNvSpPr/>
              <p:nvPr/>
            </p:nvSpPr>
            <p:spPr>
              <a:xfrm>
                <a:off x="2310999" y="4011684"/>
                <a:ext cx="5041634" cy="3044016"/>
              </a:xfrm>
              <a:custGeom>
                <a:avLst/>
                <a:gdLst>
                  <a:gd name="connsiteX0" fmla="*/ 0 w 2989659"/>
                  <a:gd name="connsiteY0" fmla="*/ 0 h 2989659"/>
                  <a:gd name="connsiteX1" fmla="*/ 2989659 w 2989659"/>
                  <a:gd name="connsiteY1" fmla="*/ 0 h 2989659"/>
                  <a:gd name="connsiteX2" fmla="*/ 2989659 w 2989659"/>
                  <a:gd name="connsiteY2" fmla="*/ 2989659 h 2989659"/>
                  <a:gd name="connsiteX3" fmla="*/ 0 w 2989659"/>
                  <a:gd name="connsiteY3" fmla="*/ 2989659 h 2989659"/>
                  <a:gd name="connsiteX4" fmla="*/ 0 w 2989659"/>
                  <a:gd name="connsiteY4" fmla="*/ 0 h 298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9659" h="2989659">
                    <a:moveTo>
                      <a:pt x="0" y="0"/>
                    </a:moveTo>
                    <a:lnTo>
                      <a:pt x="2989659" y="0"/>
                    </a:lnTo>
                    <a:lnTo>
                      <a:pt x="2989659" y="2989659"/>
                    </a:lnTo>
                    <a:lnTo>
                      <a:pt x="0" y="29896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10" tIns="80010" rIns="80010" bIns="80010" numCol="1" spcCol="1270" anchor="ctr" anchorCtr="0">
                <a:noAutofit/>
              </a:bodyPr>
              <a:lstStyle/>
              <a:p>
                <a:pPr algn="ctr" defTabSz="2891339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400" b="1" dirty="0"/>
                  <a:t>Track</a:t>
                </a: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2154426" y="1232082"/>
                <a:ext cx="18047866" cy="14967457"/>
                <a:chOff x="8286887" y="17836951"/>
                <a:chExt cx="17097978" cy="14700181"/>
              </a:xfrm>
            </p:grpSpPr>
            <p:sp>
              <p:nvSpPr>
                <p:cNvPr id="51" name="Freeform 50"/>
                <p:cNvSpPr/>
                <p:nvPr/>
              </p:nvSpPr>
              <p:spPr>
                <a:xfrm>
                  <a:off x="19690585" y="20481005"/>
                  <a:ext cx="5694280" cy="3075570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1339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2400" b="1" dirty="0"/>
                    <a:t>Identify	</a:t>
                  </a:r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>
                  <a:off x="13898360" y="29547473"/>
                  <a:ext cx="5394794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1339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2400" b="1" dirty="0"/>
                    <a:t>Analyze</a:t>
                  </a:r>
                </a:p>
              </p:txBody>
            </p:sp>
            <p:sp>
              <p:nvSpPr>
                <p:cNvPr id="53" name="Circular Arrow 52"/>
                <p:cNvSpPr/>
                <p:nvPr/>
              </p:nvSpPr>
              <p:spPr>
                <a:xfrm>
                  <a:off x="9150151" y="17836951"/>
                  <a:ext cx="14618097" cy="14618097"/>
                </a:xfrm>
                <a:prstGeom prst="circularArrow">
                  <a:avLst>
                    <a:gd name="adj1" fmla="val 3988"/>
                    <a:gd name="adj2" fmla="val 1214933"/>
                    <a:gd name="adj3" fmla="val 2367380"/>
                    <a:gd name="adj4" fmla="val 21297560"/>
                    <a:gd name="adj5" fmla="val 4653"/>
                  </a:avLst>
                </a:prstGeom>
                <a:solidFill>
                  <a:srgbClr val="00B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4" name="Freeform 53"/>
                <p:cNvSpPr/>
                <p:nvPr/>
              </p:nvSpPr>
              <p:spPr>
                <a:xfrm>
                  <a:off x="18303111" y="29434040"/>
                  <a:ext cx="2989659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1339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en-US" sz="2400" dirty="0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>
                  <a:off x="11625628" y="29434040"/>
                  <a:ext cx="2989659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1339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en-US" sz="2400" dirty="0"/>
                </a:p>
              </p:txBody>
            </p:sp>
            <p:sp>
              <p:nvSpPr>
                <p:cNvPr id="56" name="Circular Arrow 55"/>
                <p:cNvSpPr/>
                <p:nvPr/>
              </p:nvSpPr>
              <p:spPr>
                <a:xfrm>
                  <a:off x="9150151" y="17836951"/>
                  <a:ext cx="14618097" cy="14618097"/>
                </a:xfrm>
                <a:prstGeom prst="circularArrow">
                  <a:avLst>
                    <a:gd name="adj1" fmla="val 3988"/>
                    <a:gd name="adj2" fmla="val 1636956"/>
                    <a:gd name="adj3" fmla="val 9773676"/>
                    <a:gd name="adj4" fmla="val 7461388"/>
                    <a:gd name="adj5" fmla="val 4653"/>
                  </a:avLst>
                </a:prstGeom>
                <a:solidFill>
                  <a:srgbClr val="00B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7" name="Freeform 56"/>
                <p:cNvSpPr/>
                <p:nvPr/>
              </p:nvSpPr>
              <p:spPr>
                <a:xfrm>
                  <a:off x="8286887" y="23651170"/>
                  <a:ext cx="2989659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1339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en-US" sz="2400" dirty="0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11625628" y="17868300"/>
                  <a:ext cx="2989659" cy="2989659"/>
                </a:xfrm>
                <a:custGeom>
                  <a:avLst/>
                  <a:gdLst>
                    <a:gd name="connsiteX0" fmla="*/ 0 w 2989659"/>
                    <a:gd name="connsiteY0" fmla="*/ 0 h 2989659"/>
                    <a:gd name="connsiteX1" fmla="*/ 2989659 w 2989659"/>
                    <a:gd name="connsiteY1" fmla="*/ 0 h 2989659"/>
                    <a:gd name="connsiteX2" fmla="*/ 2989659 w 2989659"/>
                    <a:gd name="connsiteY2" fmla="*/ 2989659 h 2989659"/>
                    <a:gd name="connsiteX3" fmla="*/ 0 w 2989659"/>
                    <a:gd name="connsiteY3" fmla="*/ 2989659 h 2989659"/>
                    <a:gd name="connsiteX4" fmla="*/ 0 w 2989659"/>
                    <a:gd name="connsiteY4" fmla="*/ 0 h 298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9659" h="2989659">
                      <a:moveTo>
                        <a:pt x="0" y="0"/>
                      </a:moveTo>
                      <a:lnTo>
                        <a:pt x="2989659" y="0"/>
                      </a:lnTo>
                      <a:lnTo>
                        <a:pt x="2989659" y="2989659"/>
                      </a:lnTo>
                      <a:lnTo>
                        <a:pt x="0" y="29896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80010" tIns="80010" rIns="80010" bIns="80010" numCol="1" spcCol="1270" anchor="ctr" anchorCtr="0">
                  <a:noAutofit/>
                </a:bodyPr>
                <a:lstStyle/>
                <a:p>
                  <a:pPr algn="ctr" defTabSz="2891339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en-US" sz="2400" dirty="0"/>
                </a:p>
              </p:txBody>
            </p:sp>
            <p:sp>
              <p:nvSpPr>
                <p:cNvPr id="59" name="Circular Arrow 58"/>
                <p:cNvSpPr/>
                <p:nvPr/>
              </p:nvSpPr>
              <p:spPr>
                <a:xfrm>
                  <a:off x="9150151" y="17836951"/>
                  <a:ext cx="14618097" cy="14618097"/>
                </a:xfrm>
                <a:prstGeom prst="circularArrow">
                  <a:avLst>
                    <a:gd name="adj1" fmla="val 3988"/>
                    <a:gd name="adj2" fmla="val 1422595"/>
                    <a:gd name="adj3" fmla="val 16911625"/>
                    <a:gd name="adj4" fmla="val 14079945"/>
                    <a:gd name="adj5" fmla="val 4653"/>
                  </a:avLst>
                </a:prstGeom>
                <a:solidFill>
                  <a:srgbClr val="00B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</p:grpSp>
        <p:sp>
          <p:nvSpPr>
            <p:cNvPr id="48" name="Freeform 47"/>
            <p:cNvSpPr/>
            <p:nvPr/>
          </p:nvSpPr>
          <p:spPr>
            <a:xfrm>
              <a:off x="6363049" y="8191804"/>
              <a:ext cx="9114347" cy="3044017"/>
            </a:xfrm>
            <a:custGeom>
              <a:avLst/>
              <a:gdLst>
                <a:gd name="connsiteX0" fmla="*/ 0 w 2989659"/>
                <a:gd name="connsiteY0" fmla="*/ 0 h 2989659"/>
                <a:gd name="connsiteX1" fmla="*/ 2989659 w 2989659"/>
                <a:gd name="connsiteY1" fmla="*/ 0 h 2989659"/>
                <a:gd name="connsiteX2" fmla="*/ 2989659 w 2989659"/>
                <a:gd name="connsiteY2" fmla="*/ 2989659 h 2989659"/>
                <a:gd name="connsiteX3" fmla="*/ 0 w 2989659"/>
                <a:gd name="connsiteY3" fmla="*/ 2989659 h 2989659"/>
                <a:gd name="connsiteX4" fmla="*/ 0 w 2989659"/>
                <a:gd name="connsiteY4" fmla="*/ 0 h 298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9659" h="2989659">
                  <a:moveTo>
                    <a:pt x="0" y="0"/>
                  </a:moveTo>
                  <a:lnTo>
                    <a:pt x="2989659" y="0"/>
                  </a:lnTo>
                  <a:lnTo>
                    <a:pt x="2989659" y="2989659"/>
                  </a:lnTo>
                  <a:lnTo>
                    <a:pt x="0" y="29896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algn="ctr" defTabSz="2891339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Assumptions, Constraints, Risks, Issues </a:t>
              </a:r>
            </a:p>
            <a:p>
              <a:pPr algn="ctr" defTabSz="2891339">
                <a:lnSpc>
                  <a:spcPct val="90000"/>
                </a:lnSpc>
                <a:spcAft>
                  <a:spcPct val="35000"/>
                </a:spcAft>
              </a:pPr>
              <a:endParaRPr lang="en-US" sz="2400" b="1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67"/>
          <p:cNvSpPr>
            <a:spLocks noChangeArrowheads="1"/>
          </p:cNvSpPr>
          <p:nvPr/>
        </p:nvSpPr>
        <p:spPr bwMode="auto">
          <a:xfrm>
            <a:off x="0" y="0"/>
            <a:ext cx="9144000" cy="116100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390" tIns="45690" rIns="91390" bIns="45690"/>
          <a:lstStyle/>
          <a:p>
            <a:pPr algn="ctr" defTabSz="4387706"/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Fall 2011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1371600"/>
            <a:ext cx="906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Activities performed:</a:t>
            </a:r>
          </a:p>
          <a:p>
            <a:r>
              <a:rPr lang="en-US" b="1" i="1" dirty="0" smtClean="0">
                <a:latin typeface="+mn-lt"/>
              </a:rPr>
              <a:t>Team formation, Project strategy and process establishment, Domain understanding, Ad-hoc requirements</a:t>
            </a:r>
            <a:endParaRPr lang="en-US" b="1" i="1" dirty="0">
              <a:latin typeface="+mn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7831" y="3137810"/>
            <a:ext cx="7848338" cy="2446247"/>
            <a:chOff x="914659" y="32678724"/>
            <a:chExt cx="7300998" cy="2468801"/>
          </a:xfrm>
        </p:grpSpPr>
        <p:sp>
          <p:nvSpPr>
            <p:cNvPr id="19" name="Freeform 18"/>
            <p:cNvSpPr/>
            <p:nvPr/>
          </p:nvSpPr>
          <p:spPr>
            <a:xfrm>
              <a:off x="1288662" y="32678724"/>
              <a:ext cx="2736321" cy="1008185"/>
            </a:xfrm>
            <a:custGeom>
              <a:avLst/>
              <a:gdLst>
                <a:gd name="connsiteX0" fmla="*/ 0 w 6707981"/>
                <a:gd name="connsiteY0" fmla="*/ 726712 h 4360187"/>
                <a:gd name="connsiteX1" fmla="*/ 726712 w 6707981"/>
                <a:gd name="connsiteY1" fmla="*/ 0 h 4360187"/>
                <a:gd name="connsiteX2" fmla="*/ 5981269 w 6707981"/>
                <a:gd name="connsiteY2" fmla="*/ 0 h 4360187"/>
                <a:gd name="connsiteX3" fmla="*/ 6707981 w 6707981"/>
                <a:gd name="connsiteY3" fmla="*/ 726712 h 4360187"/>
                <a:gd name="connsiteX4" fmla="*/ 6707981 w 6707981"/>
                <a:gd name="connsiteY4" fmla="*/ 3633475 h 4360187"/>
                <a:gd name="connsiteX5" fmla="*/ 5981269 w 6707981"/>
                <a:gd name="connsiteY5" fmla="*/ 4360187 h 4360187"/>
                <a:gd name="connsiteX6" fmla="*/ 726712 w 6707981"/>
                <a:gd name="connsiteY6" fmla="*/ 4360187 h 4360187"/>
                <a:gd name="connsiteX7" fmla="*/ 0 w 6707981"/>
                <a:gd name="connsiteY7" fmla="*/ 3633475 h 4360187"/>
                <a:gd name="connsiteX8" fmla="*/ 0 w 6707981"/>
                <a:gd name="connsiteY8" fmla="*/ 726712 h 436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7981" h="4360187">
                  <a:moveTo>
                    <a:pt x="0" y="726712"/>
                  </a:moveTo>
                  <a:cubicBezTo>
                    <a:pt x="0" y="325360"/>
                    <a:pt x="325360" y="0"/>
                    <a:pt x="726712" y="0"/>
                  </a:cubicBezTo>
                  <a:lnTo>
                    <a:pt x="5981269" y="0"/>
                  </a:lnTo>
                  <a:cubicBezTo>
                    <a:pt x="6382621" y="0"/>
                    <a:pt x="6707981" y="325360"/>
                    <a:pt x="6707981" y="726712"/>
                  </a:cubicBezTo>
                  <a:lnTo>
                    <a:pt x="6707981" y="3633475"/>
                  </a:lnTo>
                  <a:cubicBezTo>
                    <a:pt x="6707981" y="4034827"/>
                    <a:pt x="6382621" y="4360187"/>
                    <a:pt x="5981269" y="4360187"/>
                  </a:cubicBezTo>
                  <a:lnTo>
                    <a:pt x="726712" y="4360187"/>
                  </a:lnTo>
                  <a:cubicBezTo>
                    <a:pt x="325360" y="4360187"/>
                    <a:pt x="0" y="4034827"/>
                    <a:pt x="0" y="3633475"/>
                  </a:cubicBezTo>
                  <a:lnTo>
                    <a:pt x="0" y="72671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488" tIns="424488" rIns="424488" bIns="424488" numCol="1" spcCol="1312" anchor="ctr" anchorCtr="0">
              <a:noAutofit/>
            </a:bodyPr>
            <a:lstStyle/>
            <a:p>
              <a:pPr algn="ctr" defTabSz="2386503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Identify Initial Problem Space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647416" y="34076765"/>
              <a:ext cx="2079012" cy="1070627"/>
            </a:xfrm>
            <a:custGeom>
              <a:avLst/>
              <a:gdLst>
                <a:gd name="connsiteX0" fmla="*/ 0 w 6707981"/>
                <a:gd name="connsiteY0" fmla="*/ 726712 h 4360187"/>
                <a:gd name="connsiteX1" fmla="*/ 726712 w 6707981"/>
                <a:gd name="connsiteY1" fmla="*/ 0 h 4360187"/>
                <a:gd name="connsiteX2" fmla="*/ 5981269 w 6707981"/>
                <a:gd name="connsiteY2" fmla="*/ 0 h 4360187"/>
                <a:gd name="connsiteX3" fmla="*/ 6707981 w 6707981"/>
                <a:gd name="connsiteY3" fmla="*/ 726712 h 4360187"/>
                <a:gd name="connsiteX4" fmla="*/ 6707981 w 6707981"/>
                <a:gd name="connsiteY4" fmla="*/ 3633475 h 4360187"/>
                <a:gd name="connsiteX5" fmla="*/ 5981269 w 6707981"/>
                <a:gd name="connsiteY5" fmla="*/ 4360187 h 4360187"/>
                <a:gd name="connsiteX6" fmla="*/ 726712 w 6707981"/>
                <a:gd name="connsiteY6" fmla="*/ 4360187 h 4360187"/>
                <a:gd name="connsiteX7" fmla="*/ 0 w 6707981"/>
                <a:gd name="connsiteY7" fmla="*/ 3633475 h 4360187"/>
                <a:gd name="connsiteX8" fmla="*/ 0 w 6707981"/>
                <a:gd name="connsiteY8" fmla="*/ 726712 h 436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7981" h="4360187">
                  <a:moveTo>
                    <a:pt x="0" y="726712"/>
                  </a:moveTo>
                  <a:cubicBezTo>
                    <a:pt x="0" y="325360"/>
                    <a:pt x="325360" y="0"/>
                    <a:pt x="726712" y="0"/>
                  </a:cubicBezTo>
                  <a:lnTo>
                    <a:pt x="5981269" y="0"/>
                  </a:lnTo>
                  <a:cubicBezTo>
                    <a:pt x="6382621" y="0"/>
                    <a:pt x="6707981" y="325360"/>
                    <a:pt x="6707981" y="726712"/>
                  </a:cubicBezTo>
                  <a:lnTo>
                    <a:pt x="6707981" y="3633475"/>
                  </a:lnTo>
                  <a:cubicBezTo>
                    <a:pt x="6707981" y="4034827"/>
                    <a:pt x="6382621" y="4360187"/>
                    <a:pt x="5981269" y="4360187"/>
                  </a:cubicBezTo>
                  <a:lnTo>
                    <a:pt x="726712" y="4360187"/>
                  </a:lnTo>
                  <a:cubicBezTo>
                    <a:pt x="325360" y="4360187"/>
                    <a:pt x="0" y="4034827"/>
                    <a:pt x="0" y="3633475"/>
                  </a:cubicBezTo>
                  <a:lnTo>
                    <a:pt x="0" y="72671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488" tIns="424488" rIns="424488" bIns="424488" numCol="1" spcCol="1312" anchor="ctr" anchorCtr="0">
              <a:noAutofit/>
            </a:bodyPr>
            <a:lstStyle/>
            <a:p>
              <a:pPr algn="ctr" defTabSz="2386503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Explore Problem Space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14659" y="34076765"/>
              <a:ext cx="2358676" cy="1039230"/>
            </a:xfrm>
            <a:custGeom>
              <a:avLst/>
              <a:gdLst>
                <a:gd name="connsiteX0" fmla="*/ 0 w 6707981"/>
                <a:gd name="connsiteY0" fmla="*/ 726712 h 4360187"/>
                <a:gd name="connsiteX1" fmla="*/ 726712 w 6707981"/>
                <a:gd name="connsiteY1" fmla="*/ 0 h 4360187"/>
                <a:gd name="connsiteX2" fmla="*/ 5981269 w 6707981"/>
                <a:gd name="connsiteY2" fmla="*/ 0 h 4360187"/>
                <a:gd name="connsiteX3" fmla="*/ 6707981 w 6707981"/>
                <a:gd name="connsiteY3" fmla="*/ 726712 h 4360187"/>
                <a:gd name="connsiteX4" fmla="*/ 6707981 w 6707981"/>
                <a:gd name="connsiteY4" fmla="*/ 3633475 h 4360187"/>
                <a:gd name="connsiteX5" fmla="*/ 5981269 w 6707981"/>
                <a:gd name="connsiteY5" fmla="*/ 4360187 h 4360187"/>
                <a:gd name="connsiteX6" fmla="*/ 726712 w 6707981"/>
                <a:gd name="connsiteY6" fmla="*/ 4360187 h 4360187"/>
                <a:gd name="connsiteX7" fmla="*/ 0 w 6707981"/>
                <a:gd name="connsiteY7" fmla="*/ 3633475 h 4360187"/>
                <a:gd name="connsiteX8" fmla="*/ 0 w 6707981"/>
                <a:gd name="connsiteY8" fmla="*/ 726712 h 436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7981" h="4360187">
                  <a:moveTo>
                    <a:pt x="0" y="726712"/>
                  </a:moveTo>
                  <a:cubicBezTo>
                    <a:pt x="0" y="325360"/>
                    <a:pt x="325360" y="0"/>
                    <a:pt x="726712" y="0"/>
                  </a:cubicBezTo>
                  <a:lnTo>
                    <a:pt x="5981269" y="0"/>
                  </a:lnTo>
                  <a:cubicBezTo>
                    <a:pt x="6382621" y="0"/>
                    <a:pt x="6707981" y="325360"/>
                    <a:pt x="6707981" y="726712"/>
                  </a:cubicBezTo>
                  <a:lnTo>
                    <a:pt x="6707981" y="3633475"/>
                  </a:lnTo>
                  <a:cubicBezTo>
                    <a:pt x="6707981" y="4034827"/>
                    <a:pt x="6382621" y="4360187"/>
                    <a:pt x="5981269" y="4360187"/>
                  </a:cubicBezTo>
                  <a:lnTo>
                    <a:pt x="726712" y="4360187"/>
                  </a:lnTo>
                  <a:cubicBezTo>
                    <a:pt x="325360" y="4360187"/>
                    <a:pt x="0" y="4034827"/>
                    <a:pt x="0" y="3633475"/>
                  </a:cubicBezTo>
                  <a:lnTo>
                    <a:pt x="0" y="72671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488" tIns="424488" rIns="424488" bIns="424488" numCol="1" spcCol="1312" anchor="ctr" anchorCtr="0">
              <a:noAutofit/>
            </a:bodyPr>
            <a:lstStyle/>
            <a:p>
              <a:pPr algn="ctr" defTabSz="2386503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Validate with Customer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6194946" y="34108296"/>
              <a:ext cx="2020711" cy="1039229"/>
            </a:xfrm>
            <a:custGeom>
              <a:avLst/>
              <a:gdLst>
                <a:gd name="connsiteX0" fmla="*/ 0 w 6707981"/>
                <a:gd name="connsiteY0" fmla="*/ 726712 h 4360187"/>
                <a:gd name="connsiteX1" fmla="*/ 726712 w 6707981"/>
                <a:gd name="connsiteY1" fmla="*/ 0 h 4360187"/>
                <a:gd name="connsiteX2" fmla="*/ 5981269 w 6707981"/>
                <a:gd name="connsiteY2" fmla="*/ 0 h 4360187"/>
                <a:gd name="connsiteX3" fmla="*/ 6707981 w 6707981"/>
                <a:gd name="connsiteY3" fmla="*/ 726712 h 4360187"/>
                <a:gd name="connsiteX4" fmla="*/ 6707981 w 6707981"/>
                <a:gd name="connsiteY4" fmla="*/ 3633475 h 4360187"/>
                <a:gd name="connsiteX5" fmla="*/ 5981269 w 6707981"/>
                <a:gd name="connsiteY5" fmla="*/ 4360187 h 4360187"/>
                <a:gd name="connsiteX6" fmla="*/ 726712 w 6707981"/>
                <a:gd name="connsiteY6" fmla="*/ 4360187 h 4360187"/>
                <a:gd name="connsiteX7" fmla="*/ 0 w 6707981"/>
                <a:gd name="connsiteY7" fmla="*/ 3633475 h 4360187"/>
                <a:gd name="connsiteX8" fmla="*/ 0 w 6707981"/>
                <a:gd name="connsiteY8" fmla="*/ 726712 h 436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7981" h="4360187">
                  <a:moveTo>
                    <a:pt x="0" y="726712"/>
                  </a:moveTo>
                  <a:cubicBezTo>
                    <a:pt x="0" y="325360"/>
                    <a:pt x="325360" y="0"/>
                    <a:pt x="726712" y="0"/>
                  </a:cubicBezTo>
                  <a:lnTo>
                    <a:pt x="5981269" y="0"/>
                  </a:lnTo>
                  <a:cubicBezTo>
                    <a:pt x="6382621" y="0"/>
                    <a:pt x="6707981" y="325360"/>
                    <a:pt x="6707981" y="726712"/>
                  </a:cubicBezTo>
                  <a:lnTo>
                    <a:pt x="6707981" y="3633475"/>
                  </a:lnTo>
                  <a:cubicBezTo>
                    <a:pt x="6707981" y="4034827"/>
                    <a:pt x="6382621" y="4360187"/>
                    <a:pt x="5981269" y="4360187"/>
                  </a:cubicBezTo>
                  <a:lnTo>
                    <a:pt x="726712" y="4360187"/>
                  </a:lnTo>
                  <a:cubicBezTo>
                    <a:pt x="325360" y="4360187"/>
                    <a:pt x="0" y="4034827"/>
                    <a:pt x="0" y="3633475"/>
                  </a:cubicBezTo>
                  <a:lnTo>
                    <a:pt x="0" y="72671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488" tIns="424488" rIns="424488" bIns="424488" numCol="1" spcCol="1312" anchor="ctr" anchorCtr="0">
              <a:noAutofit/>
            </a:bodyPr>
            <a:lstStyle/>
            <a:p>
              <a:pPr algn="ctr" defTabSz="2386503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Problem Space Defined</a:t>
              </a:r>
            </a:p>
          </p:txBody>
        </p:sp>
        <p:sp>
          <p:nvSpPr>
            <p:cNvPr id="23" name="Circular Arrow 22"/>
            <p:cNvSpPr/>
            <p:nvPr/>
          </p:nvSpPr>
          <p:spPr>
            <a:xfrm>
              <a:off x="3027183" y="33599315"/>
              <a:ext cx="1175098" cy="949120"/>
            </a:xfrm>
            <a:prstGeom prst="circular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Circular Arrow 23"/>
            <p:cNvSpPr/>
            <p:nvPr/>
          </p:nvSpPr>
          <p:spPr>
            <a:xfrm rot="3527631">
              <a:off x="3817702" y="32844927"/>
              <a:ext cx="1109815" cy="1383540"/>
            </a:xfrm>
            <a:prstGeom prst="circular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737047" y="34479126"/>
              <a:ext cx="426925" cy="384819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Right Arrow 25"/>
            <p:cNvSpPr/>
            <p:nvPr/>
          </p:nvSpPr>
          <p:spPr>
            <a:xfrm flipH="1" flipV="1">
              <a:off x="3241914" y="34467232"/>
              <a:ext cx="405501" cy="387773"/>
            </a:xfrm>
            <a:prstGeom prst="rightArrow">
              <a:avLst>
                <a:gd name="adj1" fmla="val 41869"/>
                <a:gd name="adj2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67"/>
          <p:cNvSpPr>
            <a:spLocks noChangeArrowheads="1"/>
          </p:cNvSpPr>
          <p:nvPr/>
        </p:nvSpPr>
        <p:spPr bwMode="auto">
          <a:xfrm>
            <a:off x="0" y="0"/>
            <a:ext cx="9144000" cy="116100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lIns="91390" tIns="45690" rIns="91390" bIns="45690"/>
          <a:lstStyle/>
          <a:p>
            <a:pPr algn="ctr" defTabSz="4387706"/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Fall 2011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1371600"/>
            <a:ext cx="906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Activities performed:</a:t>
            </a:r>
          </a:p>
          <a:p>
            <a:r>
              <a:rPr lang="en-US" b="1" i="1" dirty="0" smtClean="0">
                <a:latin typeface="+mn-lt"/>
              </a:rPr>
              <a:t>Team formation, Project strategy and process establishment, Domain understanding, Ad-hoc requirements</a:t>
            </a:r>
            <a:endParaRPr lang="en-US" b="1" i="1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72553" y="3041073"/>
            <a:ext cx="3322694" cy="2579446"/>
            <a:chOff x="13041366" y="28853311"/>
            <a:chExt cx="5641779" cy="19180338"/>
          </a:xfrm>
        </p:grpSpPr>
        <p:sp>
          <p:nvSpPr>
            <p:cNvPr id="14" name="Freeform 13"/>
            <p:cNvSpPr/>
            <p:nvPr/>
          </p:nvSpPr>
          <p:spPr>
            <a:xfrm>
              <a:off x="15286148" y="31840318"/>
              <a:ext cx="91440" cy="16408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40816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3041369" y="28853311"/>
              <a:ext cx="5641776" cy="3582529"/>
            </a:xfrm>
            <a:custGeom>
              <a:avLst/>
              <a:gdLst>
                <a:gd name="connsiteX0" fmla="*/ 0 w 5641776"/>
                <a:gd name="connsiteY0" fmla="*/ 358253 h 3582528"/>
                <a:gd name="connsiteX1" fmla="*/ 358253 w 5641776"/>
                <a:gd name="connsiteY1" fmla="*/ 0 h 3582528"/>
                <a:gd name="connsiteX2" fmla="*/ 5283523 w 5641776"/>
                <a:gd name="connsiteY2" fmla="*/ 0 h 3582528"/>
                <a:gd name="connsiteX3" fmla="*/ 5641776 w 5641776"/>
                <a:gd name="connsiteY3" fmla="*/ 358253 h 3582528"/>
                <a:gd name="connsiteX4" fmla="*/ 5641776 w 5641776"/>
                <a:gd name="connsiteY4" fmla="*/ 3224275 h 3582528"/>
                <a:gd name="connsiteX5" fmla="*/ 5283523 w 5641776"/>
                <a:gd name="connsiteY5" fmla="*/ 3582528 h 3582528"/>
                <a:gd name="connsiteX6" fmla="*/ 358253 w 5641776"/>
                <a:gd name="connsiteY6" fmla="*/ 3582528 h 3582528"/>
                <a:gd name="connsiteX7" fmla="*/ 0 w 5641776"/>
                <a:gd name="connsiteY7" fmla="*/ 3224275 h 3582528"/>
                <a:gd name="connsiteX8" fmla="*/ 0 w 5641776"/>
                <a:gd name="connsiteY8" fmla="*/ 358253 h 358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1776" h="3582528">
                  <a:moveTo>
                    <a:pt x="0" y="358253"/>
                  </a:moveTo>
                  <a:cubicBezTo>
                    <a:pt x="0" y="160395"/>
                    <a:pt x="160395" y="0"/>
                    <a:pt x="358253" y="0"/>
                  </a:cubicBezTo>
                  <a:lnTo>
                    <a:pt x="5283523" y="0"/>
                  </a:lnTo>
                  <a:cubicBezTo>
                    <a:pt x="5481381" y="0"/>
                    <a:pt x="5641776" y="160395"/>
                    <a:pt x="5641776" y="358253"/>
                  </a:cubicBezTo>
                  <a:lnTo>
                    <a:pt x="5641776" y="3224275"/>
                  </a:lnTo>
                  <a:cubicBezTo>
                    <a:pt x="5641776" y="3422133"/>
                    <a:pt x="5481381" y="3582528"/>
                    <a:pt x="5283523" y="3582528"/>
                  </a:cubicBezTo>
                  <a:lnTo>
                    <a:pt x="358253" y="3582528"/>
                  </a:lnTo>
                  <a:cubicBezTo>
                    <a:pt x="160395" y="3582528"/>
                    <a:pt x="0" y="3422133"/>
                    <a:pt x="0" y="3224275"/>
                  </a:cubicBezTo>
                  <a:lnTo>
                    <a:pt x="0" y="358253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2579" tIns="352579" rIns="352579" bIns="352579" numCol="1" spcCol="1270" anchor="ctr" anchorCtr="0">
              <a:noAutofit/>
            </a:bodyPr>
            <a:lstStyle/>
            <a:p>
              <a:pPr algn="ctr" defTabSz="29831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Project Objectives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3041369" y="34076655"/>
              <a:ext cx="5641776" cy="3582529"/>
            </a:xfrm>
            <a:custGeom>
              <a:avLst/>
              <a:gdLst>
                <a:gd name="connsiteX0" fmla="*/ 0 w 5641776"/>
                <a:gd name="connsiteY0" fmla="*/ 358253 h 3582528"/>
                <a:gd name="connsiteX1" fmla="*/ 358253 w 5641776"/>
                <a:gd name="connsiteY1" fmla="*/ 0 h 3582528"/>
                <a:gd name="connsiteX2" fmla="*/ 5283523 w 5641776"/>
                <a:gd name="connsiteY2" fmla="*/ 0 h 3582528"/>
                <a:gd name="connsiteX3" fmla="*/ 5641776 w 5641776"/>
                <a:gd name="connsiteY3" fmla="*/ 358253 h 3582528"/>
                <a:gd name="connsiteX4" fmla="*/ 5641776 w 5641776"/>
                <a:gd name="connsiteY4" fmla="*/ 3224275 h 3582528"/>
                <a:gd name="connsiteX5" fmla="*/ 5283523 w 5641776"/>
                <a:gd name="connsiteY5" fmla="*/ 3582528 h 3582528"/>
                <a:gd name="connsiteX6" fmla="*/ 358253 w 5641776"/>
                <a:gd name="connsiteY6" fmla="*/ 3582528 h 3582528"/>
                <a:gd name="connsiteX7" fmla="*/ 0 w 5641776"/>
                <a:gd name="connsiteY7" fmla="*/ 3224275 h 3582528"/>
                <a:gd name="connsiteX8" fmla="*/ 0 w 5641776"/>
                <a:gd name="connsiteY8" fmla="*/ 358253 h 358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1776" h="3582528">
                  <a:moveTo>
                    <a:pt x="0" y="358253"/>
                  </a:moveTo>
                  <a:cubicBezTo>
                    <a:pt x="0" y="160395"/>
                    <a:pt x="160395" y="0"/>
                    <a:pt x="358253" y="0"/>
                  </a:cubicBezTo>
                  <a:lnTo>
                    <a:pt x="5283523" y="0"/>
                  </a:lnTo>
                  <a:cubicBezTo>
                    <a:pt x="5481381" y="0"/>
                    <a:pt x="5641776" y="160395"/>
                    <a:pt x="5641776" y="358253"/>
                  </a:cubicBezTo>
                  <a:lnTo>
                    <a:pt x="5641776" y="3224275"/>
                  </a:lnTo>
                  <a:cubicBezTo>
                    <a:pt x="5641776" y="3422133"/>
                    <a:pt x="5481381" y="3582528"/>
                    <a:pt x="5283523" y="3582528"/>
                  </a:cubicBezTo>
                  <a:lnTo>
                    <a:pt x="358253" y="3582528"/>
                  </a:lnTo>
                  <a:cubicBezTo>
                    <a:pt x="160395" y="3582528"/>
                    <a:pt x="0" y="3422133"/>
                    <a:pt x="0" y="3224275"/>
                  </a:cubicBezTo>
                  <a:lnTo>
                    <a:pt x="0" y="358253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2579" tIns="352579" rIns="352579" bIns="352579" numCol="1" spcCol="1270" anchor="ctr" anchorCtr="0">
              <a:noAutofit/>
            </a:bodyPr>
            <a:lstStyle/>
            <a:p>
              <a:pPr algn="ctr" defTabSz="29831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Project Strategy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3041368" y="39302833"/>
              <a:ext cx="5641776" cy="3582529"/>
            </a:xfrm>
            <a:custGeom>
              <a:avLst/>
              <a:gdLst>
                <a:gd name="connsiteX0" fmla="*/ 0 w 5641776"/>
                <a:gd name="connsiteY0" fmla="*/ 358253 h 3582528"/>
                <a:gd name="connsiteX1" fmla="*/ 358253 w 5641776"/>
                <a:gd name="connsiteY1" fmla="*/ 0 h 3582528"/>
                <a:gd name="connsiteX2" fmla="*/ 5283523 w 5641776"/>
                <a:gd name="connsiteY2" fmla="*/ 0 h 3582528"/>
                <a:gd name="connsiteX3" fmla="*/ 5641776 w 5641776"/>
                <a:gd name="connsiteY3" fmla="*/ 358253 h 3582528"/>
                <a:gd name="connsiteX4" fmla="*/ 5641776 w 5641776"/>
                <a:gd name="connsiteY4" fmla="*/ 3224275 h 3582528"/>
                <a:gd name="connsiteX5" fmla="*/ 5283523 w 5641776"/>
                <a:gd name="connsiteY5" fmla="*/ 3582528 h 3582528"/>
                <a:gd name="connsiteX6" fmla="*/ 358253 w 5641776"/>
                <a:gd name="connsiteY6" fmla="*/ 3582528 h 3582528"/>
                <a:gd name="connsiteX7" fmla="*/ 0 w 5641776"/>
                <a:gd name="connsiteY7" fmla="*/ 3224275 h 3582528"/>
                <a:gd name="connsiteX8" fmla="*/ 0 w 5641776"/>
                <a:gd name="connsiteY8" fmla="*/ 358253 h 358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1776" h="3582528">
                  <a:moveTo>
                    <a:pt x="0" y="358253"/>
                  </a:moveTo>
                  <a:cubicBezTo>
                    <a:pt x="0" y="160395"/>
                    <a:pt x="160395" y="0"/>
                    <a:pt x="358253" y="0"/>
                  </a:cubicBezTo>
                  <a:lnTo>
                    <a:pt x="5283523" y="0"/>
                  </a:lnTo>
                  <a:cubicBezTo>
                    <a:pt x="5481381" y="0"/>
                    <a:pt x="5641776" y="160395"/>
                    <a:pt x="5641776" y="358253"/>
                  </a:cubicBezTo>
                  <a:lnTo>
                    <a:pt x="5641776" y="3224275"/>
                  </a:lnTo>
                  <a:cubicBezTo>
                    <a:pt x="5641776" y="3422133"/>
                    <a:pt x="5481381" y="3582528"/>
                    <a:pt x="5283523" y="3582528"/>
                  </a:cubicBezTo>
                  <a:lnTo>
                    <a:pt x="358253" y="3582528"/>
                  </a:lnTo>
                  <a:cubicBezTo>
                    <a:pt x="160395" y="3582528"/>
                    <a:pt x="0" y="3422133"/>
                    <a:pt x="0" y="3224275"/>
                  </a:cubicBezTo>
                  <a:lnTo>
                    <a:pt x="0" y="358253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2579" tIns="352579" rIns="352579" bIns="352579" numCol="1" spcCol="1270" anchor="ctr" anchorCtr="0">
              <a:noAutofit/>
            </a:bodyPr>
            <a:lstStyle/>
            <a:p>
              <a:pPr algn="ctr" defTabSz="29831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Course of Action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3041366" y="44451120"/>
              <a:ext cx="5641775" cy="3582529"/>
            </a:xfrm>
            <a:custGeom>
              <a:avLst/>
              <a:gdLst>
                <a:gd name="connsiteX0" fmla="*/ 0 w 5641776"/>
                <a:gd name="connsiteY0" fmla="*/ 358253 h 3582528"/>
                <a:gd name="connsiteX1" fmla="*/ 358253 w 5641776"/>
                <a:gd name="connsiteY1" fmla="*/ 0 h 3582528"/>
                <a:gd name="connsiteX2" fmla="*/ 5283523 w 5641776"/>
                <a:gd name="connsiteY2" fmla="*/ 0 h 3582528"/>
                <a:gd name="connsiteX3" fmla="*/ 5641776 w 5641776"/>
                <a:gd name="connsiteY3" fmla="*/ 358253 h 3582528"/>
                <a:gd name="connsiteX4" fmla="*/ 5641776 w 5641776"/>
                <a:gd name="connsiteY4" fmla="*/ 3224275 h 3582528"/>
                <a:gd name="connsiteX5" fmla="*/ 5283523 w 5641776"/>
                <a:gd name="connsiteY5" fmla="*/ 3582528 h 3582528"/>
                <a:gd name="connsiteX6" fmla="*/ 358253 w 5641776"/>
                <a:gd name="connsiteY6" fmla="*/ 3582528 h 3582528"/>
                <a:gd name="connsiteX7" fmla="*/ 0 w 5641776"/>
                <a:gd name="connsiteY7" fmla="*/ 3224275 h 3582528"/>
                <a:gd name="connsiteX8" fmla="*/ 0 w 5641776"/>
                <a:gd name="connsiteY8" fmla="*/ 358253 h 358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1776" h="3582528">
                  <a:moveTo>
                    <a:pt x="0" y="358253"/>
                  </a:moveTo>
                  <a:cubicBezTo>
                    <a:pt x="0" y="160395"/>
                    <a:pt x="160395" y="0"/>
                    <a:pt x="358253" y="0"/>
                  </a:cubicBezTo>
                  <a:lnTo>
                    <a:pt x="5283523" y="0"/>
                  </a:lnTo>
                  <a:cubicBezTo>
                    <a:pt x="5481381" y="0"/>
                    <a:pt x="5641776" y="160395"/>
                    <a:pt x="5641776" y="358253"/>
                  </a:cubicBezTo>
                  <a:lnTo>
                    <a:pt x="5641776" y="3224275"/>
                  </a:lnTo>
                  <a:cubicBezTo>
                    <a:pt x="5641776" y="3422133"/>
                    <a:pt x="5481381" y="3582528"/>
                    <a:pt x="5283523" y="3582528"/>
                  </a:cubicBezTo>
                  <a:lnTo>
                    <a:pt x="358253" y="3582528"/>
                  </a:lnTo>
                  <a:cubicBezTo>
                    <a:pt x="160395" y="3582528"/>
                    <a:pt x="0" y="3422133"/>
                    <a:pt x="0" y="3224275"/>
                  </a:cubicBezTo>
                  <a:lnTo>
                    <a:pt x="0" y="358253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2579" tIns="352579" rIns="352579" bIns="352579" numCol="1" spcCol="1270" anchor="ctr" anchorCtr="0">
              <a:noAutofit/>
            </a:bodyPr>
            <a:lstStyle/>
            <a:p>
              <a:pPr algn="ctr" defTabSz="29831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/>
                <a:t>Accountable Role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15324843" y="42946319"/>
              <a:ext cx="30481" cy="100072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Argonauts Poster Session - Fall 2012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A94B-B758-4E7E-A035-8097C7244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665</Words>
  <Application>Microsoft Office PowerPoint</Application>
  <PresentationFormat>On-screen Show (4:3)</PresentationFormat>
  <Paragraphs>155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Voyage of the Argonauts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Voyage of the Argonauts</dc:title>
  <dc:creator>Siddharth</dc:creator>
  <cp:lastModifiedBy>Siddharth</cp:lastModifiedBy>
  <cp:revision>30</cp:revision>
  <dcterms:created xsi:type="dcterms:W3CDTF">2012-11-15T19:24:23Z</dcterms:created>
  <dcterms:modified xsi:type="dcterms:W3CDTF">2012-11-15T20:45:28Z</dcterms:modified>
</cp:coreProperties>
</file>