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9" r:id="rId4"/>
    <p:sldId id="280" r:id="rId5"/>
    <p:sldId id="270" r:id="rId6"/>
    <p:sldId id="260" r:id="rId7"/>
    <p:sldId id="283" r:id="rId8"/>
    <p:sldId id="284" r:id="rId9"/>
    <p:sldId id="285" r:id="rId10"/>
    <p:sldId id="286" r:id="rId11"/>
    <p:sldId id="278" r:id="rId12"/>
    <p:sldId id="273" r:id="rId13"/>
    <p:sldId id="274" r:id="rId14"/>
    <p:sldId id="275" r:id="rId15"/>
    <p:sldId id="276" r:id="rId16"/>
    <p:sldId id="27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11/15/2011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2011.11.14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action items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Lessons Learned from Iteration 2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Metrics from Iteration 2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r>
              <a:rPr lang="en-US" dirty="0"/>
              <a:t> (</a:t>
            </a:r>
            <a:r>
              <a:rPr lang="en-US" dirty="0" smtClean="0"/>
              <a:t>11/14</a:t>
            </a:r>
            <a:r>
              <a:rPr lang="en-US" dirty="0" smtClean="0"/>
              <a:t>) 59.39H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Iteration 3 planning (Partial done)</a:t>
            </a:r>
          </a:p>
          <a:p>
            <a:r>
              <a:rPr lang="en-US" dirty="0" smtClean="0"/>
              <a:t>Create logical architecture </a:t>
            </a:r>
          </a:p>
          <a:p>
            <a:r>
              <a:rPr lang="en-US" dirty="0" smtClean="0"/>
              <a:t>Client meeting on </a:t>
            </a:r>
            <a:r>
              <a:rPr lang="en-US" dirty="0"/>
              <a:t>logical architecture </a:t>
            </a:r>
            <a:endParaRPr lang="en-US" dirty="0" smtClean="0"/>
          </a:p>
          <a:p>
            <a:r>
              <a:rPr lang="en-US" dirty="0" smtClean="0"/>
              <a:t>Template for function requirements (T)</a:t>
            </a:r>
          </a:p>
          <a:p>
            <a:r>
              <a:rPr lang="en-US" dirty="0" smtClean="0"/>
              <a:t>Functional requirement capture from white paper(R) and </a:t>
            </a:r>
            <a:r>
              <a:rPr lang="en-US" dirty="0" err="1" smtClean="0"/>
              <a:t>comm</a:t>
            </a:r>
            <a:r>
              <a:rPr lang="en-US" dirty="0" smtClean="0"/>
              <a:t> logs(D) and consolidation </a:t>
            </a:r>
          </a:p>
          <a:p>
            <a:r>
              <a:rPr lang="en-US" dirty="0" smtClean="0"/>
              <a:t>Update SOW (M)</a:t>
            </a:r>
          </a:p>
          <a:p>
            <a:r>
              <a:rPr lang="en-US" dirty="0" smtClean="0"/>
              <a:t>Proposals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[5 min]</a:t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691867"/>
              </p:ext>
            </p:extLst>
          </p:nvPr>
        </p:nvGraphicFramePr>
        <p:xfrm>
          <a:off x="405715" y="2595563"/>
          <a:ext cx="8319187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 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3002946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32598"/>
              </p:ext>
            </p:extLst>
          </p:nvPr>
        </p:nvGraphicFramePr>
        <p:xfrm>
          <a:off x="405715" y="2595563"/>
          <a:ext cx="8319185" cy="4555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Mondays)- Team members love this!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team better</a:t>
                      </a:r>
                      <a:endParaRPr lang="en-US" sz="1600" dirty="0"/>
                    </a:p>
                  </a:txBody>
                  <a:tcPr/>
                </a:tc>
              </a:tr>
              <a:tr h="5581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ACTIVE(down)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98" y="5613259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1688" y="5044757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59752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060">
            <a:off x="3984684" y="6227802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60239" y="4491169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817061"/>
              </p:ext>
            </p:extLst>
          </p:nvPr>
        </p:nvGraphicFramePr>
        <p:xfrm>
          <a:off x="405715" y="2595563"/>
          <a:ext cx="8319185" cy="667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1081090"/>
                <a:gridCol w="1077172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 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Have a common place for team members</a:t>
                      </a:r>
                      <a:r>
                        <a:rPr lang="en-US" sz="1600" baseline="0" dirty="0" smtClean="0"/>
                        <a:t> to share files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Co-ordination of group projects</a:t>
                      </a:r>
                      <a:endParaRPr lang="en-US" sz="16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Iteration Cycles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To le</a:t>
                      </a:r>
                      <a:r>
                        <a:rPr lang="en-US" sz="1600" baseline="0" dirty="0" smtClean="0"/>
                        <a:t>t people know what they are exactly supposed to do.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improve focus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create and refine deliverables and artifacts</a:t>
                      </a: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Daily Stand up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To get</a:t>
                      </a:r>
                      <a:r>
                        <a:rPr lang="en-US" sz="1600" baseline="0" dirty="0" smtClean="0"/>
                        <a:t> an understanding of what everyone does on a daily basis.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address concerns/blocks that people face while carrying out  assigned tasks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9" y="4227399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65702"/>
              </p:ext>
            </p:extLst>
          </p:nvPr>
        </p:nvGraphicFramePr>
        <p:xfrm>
          <a:off x="405715" y="2595563"/>
          <a:ext cx="8319185" cy="2333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r>
                        <a:rPr lang="en-US" sz="1600" baseline="0" dirty="0" smtClean="0"/>
                        <a:t> Poker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74452" y="3279362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3916652"/>
            <a:ext cx="348624" cy="342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4484688"/>
            <a:ext cx="348624" cy="3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15" y="2073538"/>
            <a:ext cx="621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design a solution for our client’s problem?</a:t>
            </a:r>
            <a:endParaRPr lang="en-US" i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83046"/>
              </p:ext>
            </p:extLst>
          </p:nvPr>
        </p:nvGraphicFramePr>
        <p:xfrm>
          <a:off x="405715" y="2595563"/>
          <a:ext cx="831918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1358319"/>
                <a:gridCol w="4293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Action Items [5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Tharanga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open items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[5 min]</a:t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we learn from Iteration 2?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– Better clarity on tasks (Planning Poker helped)</a:t>
            </a:r>
          </a:p>
          <a:p>
            <a:r>
              <a:rPr lang="en-US" dirty="0" smtClean="0"/>
              <a:t>Good – Undisturbed work progress (one “planning </a:t>
            </a:r>
            <a:r>
              <a:rPr lang="en-US" dirty="0" err="1" smtClean="0"/>
              <a:t>mtg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Could be Better – Threshold of success on tasks: “Done”</a:t>
            </a:r>
          </a:p>
          <a:p>
            <a:r>
              <a:rPr lang="en-US" dirty="0" smtClean="0"/>
              <a:t>Could be Better – Discipline in proposing methods</a:t>
            </a:r>
          </a:p>
          <a:p>
            <a:pPr lvl="1"/>
            <a:r>
              <a:rPr lang="en-US" dirty="0" smtClean="0"/>
              <a:t>Expected outcome, measures of success</a:t>
            </a:r>
          </a:p>
          <a:p>
            <a:r>
              <a:rPr lang="en-US" dirty="0" smtClean="0"/>
              <a:t>Not so Good – Resource leveling using estimates</a:t>
            </a:r>
          </a:p>
          <a:p>
            <a:r>
              <a:rPr lang="en-US" dirty="0" smtClean="0"/>
              <a:t>Not so Good – Regular tracking of task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Metrics for Iteration 2 [5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Dandan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the data tell us?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[5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Rui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  Where are we going?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65814"/>
            <a:ext cx="8913813" cy="914400"/>
          </a:xfrm>
        </p:spPr>
        <p:txBody>
          <a:bodyPr/>
          <a:lstStyle/>
          <a:p>
            <a:r>
              <a:rPr lang="en-US" dirty="0" smtClean="0"/>
              <a:t>View From Macro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9894" y="6133229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8107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139226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2614640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83701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507050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567057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628176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7504140" y="176614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811532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00345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22582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444820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89295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00052" y="1778844"/>
            <a:ext cx="121285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SEP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392265" y="1778844"/>
            <a:ext cx="124618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OCT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614640" y="1778844"/>
            <a:ext cx="1312862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NOV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37015" y="1778844"/>
            <a:ext cx="123348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DEC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059390" y="1778844"/>
            <a:ext cx="1230312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JAN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281765" y="1778844"/>
            <a:ext cx="130333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FEB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193702" y="2229694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00052" y="1778844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4295802" y="3013919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502552" y="1785194"/>
            <a:ext cx="121285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MAR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207990" y="2201119"/>
            <a:ext cx="8507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79502" y="2604344"/>
            <a:ext cx="849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Kickoff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27265" y="3545732"/>
            <a:ext cx="2433637" cy="1068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/>
              <a:t>Identify Architectural Drivers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936652" y="3545732"/>
            <a:ext cx="1066800" cy="1068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Business Goals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79902" y="5880944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EOSP</a:t>
            </a:r>
          </a:p>
        </p:txBody>
      </p:sp>
      <p:sp>
        <p:nvSpPr>
          <p:cNvPr id="35" name="TextBox 36"/>
          <p:cNvSpPr txBox="1">
            <a:spLocks noChangeArrowheads="1"/>
          </p:cNvSpPr>
          <p:nvPr/>
        </p:nvSpPr>
        <p:spPr bwMode="auto">
          <a:xfrm>
            <a:off x="4079902" y="2299544"/>
            <a:ext cx="72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SOW</a:t>
            </a:r>
          </a:p>
          <a:p>
            <a:pPr eaLnBrk="1" hangingPunct="1"/>
            <a:r>
              <a:rPr lang="en-US" sz="1600" i="1"/>
              <a:t>SRS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003452" y="4682382"/>
            <a:ext cx="2444750" cy="469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Phase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80102" y="3545732"/>
            <a:ext cx="3048000" cy="1068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/>
              <a:t>Architecture Refinement and Prototyping</a:t>
            </a:r>
          </a:p>
        </p:txBody>
      </p:sp>
      <p:sp>
        <p:nvSpPr>
          <p:cNvPr id="38" name="AutoShape 48"/>
          <p:cNvSpPr>
            <a:spLocks noChangeArrowheads="1"/>
          </p:cNvSpPr>
          <p:nvPr/>
        </p:nvSpPr>
        <p:spPr bwMode="auto">
          <a:xfrm>
            <a:off x="6137302" y="3005982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7737502" y="5880944"/>
            <a:ext cx="774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MOSP</a:t>
            </a:r>
          </a:p>
        </p:txBody>
      </p:sp>
      <p:sp>
        <p:nvSpPr>
          <p:cNvPr id="40" name="TextBox 46"/>
          <p:cNvSpPr txBox="1">
            <a:spLocks noChangeArrowheads="1"/>
          </p:cNvSpPr>
          <p:nvPr/>
        </p:nvSpPr>
        <p:spPr bwMode="auto">
          <a:xfrm>
            <a:off x="5621365" y="2299544"/>
            <a:ext cx="1328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Notional </a:t>
            </a:r>
          </a:p>
          <a:p>
            <a:pPr eaLnBrk="1" hangingPunct="1"/>
            <a:r>
              <a:rPr lang="en-US" sz="1600" i="1"/>
              <a:t>Architecture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5670577" y="4682382"/>
            <a:ext cx="3044825" cy="469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Phase 2 </a:t>
            </a: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1184302" y="2985344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7593040" y="2985344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6899302" y="2299544"/>
            <a:ext cx="222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Architectural Spike on </a:t>
            </a:r>
          </a:p>
          <a:p>
            <a:pPr eaLnBrk="1" hangingPunct="1"/>
            <a:r>
              <a:rPr lang="en-US" sz="1600" i="1"/>
              <a:t>Multiple Protocol</a:t>
            </a:r>
          </a:p>
        </p:txBody>
      </p:sp>
    </p:spTree>
    <p:extLst>
      <p:ext uri="{BB962C8B-B14F-4D97-AF65-F5344CB8AC3E}">
        <p14:creationId xmlns:p14="http://schemas.microsoft.com/office/powerpoint/2010/main" val="7704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65814"/>
            <a:ext cx="8913813" cy="914400"/>
          </a:xfrm>
        </p:spPr>
        <p:txBody>
          <a:bodyPr/>
          <a:lstStyle/>
          <a:p>
            <a:r>
              <a:rPr lang="en-US" dirty="0" smtClean="0"/>
              <a:t>View From Milestones</a:t>
            </a:r>
            <a:endParaRPr lang="en-US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38138" y="1672160"/>
            <a:ext cx="8501062" cy="395288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ea typeface="ＭＳ Ｐゴシック" pitchFamily="34" charset="-128"/>
              </a:rPr>
              <a:t>Project Milestones – Phase 1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64893"/>
              </p:ext>
            </p:extLst>
          </p:nvPr>
        </p:nvGraphicFramePr>
        <p:xfrm>
          <a:off x="304800" y="2586560"/>
          <a:ext cx="8458200" cy="3305175"/>
        </p:xfrm>
        <a:graphic>
          <a:graphicData uri="http://schemas.openxmlformats.org/drawingml/2006/table">
            <a:tbl>
              <a:tblPr/>
              <a:tblGrid>
                <a:gridCol w="2514600"/>
                <a:gridCol w="914400"/>
                <a:gridCol w="3733800"/>
                <a:gridCol w="1295400"/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Milestones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Date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Description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Owner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Sep 23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1. Project Kick-off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Dev. Lead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Oct 28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2. Quality Attributes Identified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Dev. Lead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Nov 30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3. Functional Requirements Captured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Architect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Dec 09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4. SRS v1.0 Sign-off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Project Mgr.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Dec 09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5. SOW Sign-off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Team Lead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Dec 15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6. EOSP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Team Lead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 bwMode="auto">
          <a:xfrm>
            <a:off x="2051050" y="3570810"/>
            <a:ext cx="387350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85800" y="3951810"/>
            <a:ext cx="387350" cy="387350"/>
          </a:xfrm>
          <a:prstGeom prst="ellips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85800" y="4637610"/>
            <a:ext cx="387350" cy="387350"/>
          </a:xfrm>
          <a:prstGeom prst="ellips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3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2051050" y="4637610"/>
            <a:ext cx="387350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5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85800" y="5323410"/>
            <a:ext cx="387350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4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2051050" y="5323410"/>
            <a:ext cx="387350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6</a:t>
            </a:r>
          </a:p>
        </p:txBody>
      </p:sp>
      <p:cxnSp>
        <p:nvCxnSpPr>
          <p:cNvPr id="53" name="Straight Arrow Connector 19"/>
          <p:cNvCxnSpPr>
            <a:cxnSpLocks noChangeShapeType="1"/>
            <a:stCxn id="47" idx="2"/>
            <a:endCxn id="48" idx="7"/>
          </p:cNvCxnSpPr>
          <p:nvPr/>
        </p:nvCxnSpPr>
        <p:spPr bwMode="auto">
          <a:xfrm flipH="1">
            <a:off x="1016000" y="3764485"/>
            <a:ext cx="1035050" cy="2444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27"/>
          <p:cNvCxnSpPr>
            <a:cxnSpLocks noChangeShapeType="1"/>
            <a:stCxn id="48" idx="4"/>
            <a:endCxn id="49" idx="0"/>
          </p:cNvCxnSpPr>
          <p:nvPr/>
        </p:nvCxnSpPr>
        <p:spPr bwMode="auto">
          <a:xfrm>
            <a:off x="879475" y="4339160"/>
            <a:ext cx="0" cy="2984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31"/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2244725" y="3958160"/>
            <a:ext cx="0" cy="6794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35"/>
          <p:cNvCxnSpPr>
            <a:cxnSpLocks noChangeShapeType="1"/>
            <a:stCxn id="49" idx="4"/>
            <a:endCxn id="51" idx="0"/>
          </p:cNvCxnSpPr>
          <p:nvPr/>
        </p:nvCxnSpPr>
        <p:spPr bwMode="auto">
          <a:xfrm>
            <a:off x="879475" y="5024960"/>
            <a:ext cx="0" cy="2984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39"/>
          <p:cNvCxnSpPr>
            <a:cxnSpLocks noChangeShapeType="1"/>
            <a:stCxn id="49" idx="5"/>
            <a:endCxn id="52" idx="1"/>
          </p:cNvCxnSpPr>
          <p:nvPr/>
        </p:nvCxnSpPr>
        <p:spPr bwMode="auto">
          <a:xfrm>
            <a:off x="1016000" y="4967810"/>
            <a:ext cx="1092200" cy="4127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42"/>
          <p:cNvCxnSpPr>
            <a:cxnSpLocks noChangeShapeType="1"/>
            <a:stCxn id="50" idx="4"/>
            <a:endCxn id="52" idx="0"/>
          </p:cNvCxnSpPr>
          <p:nvPr/>
        </p:nvCxnSpPr>
        <p:spPr bwMode="auto">
          <a:xfrm>
            <a:off x="2244725" y="5024960"/>
            <a:ext cx="0" cy="29845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58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smtClean="0"/>
              <a:t>Week (10/14)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92" y="2563738"/>
            <a:ext cx="7610476" cy="3429125"/>
          </a:xfrm>
        </p:spPr>
        <p:txBody>
          <a:bodyPr/>
          <a:lstStyle/>
          <a:p>
            <a:r>
              <a:rPr lang="en-US" dirty="0" smtClean="0"/>
              <a:t>Macro plan &amp; Milestone plan</a:t>
            </a:r>
          </a:p>
          <a:p>
            <a:r>
              <a:rPr lang="en-US" dirty="0" smtClean="0"/>
              <a:t>WBS in a proper format </a:t>
            </a:r>
          </a:p>
          <a:p>
            <a:r>
              <a:rPr lang="en-US" dirty="0" smtClean="0"/>
              <a:t>Capture quality attributes: Performance, scalability </a:t>
            </a:r>
          </a:p>
          <a:p>
            <a:r>
              <a:rPr lang="en-US" dirty="0" smtClean="0"/>
              <a:t>Iteration 2 reflection </a:t>
            </a:r>
          </a:p>
          <a:p>
            <a:r>
              <a:rPr lang="en-US" dirty="0" smtClean="0"/>
              <a:t>Client bi-weekly meeting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160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5992</TotalTime>
  <Words>677</Words>
  <Application>Microsoft Office PowerPoint</Application>
  <PresentationFormat>On-screen Show (4:3)</PresentationFormat>
  <Paragraphs>203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Status Meeting [35 minutes]</vt:lpstr>
      <vt:lpstr>Close Action Items [5 min] - Tharanga</vt:lpstr>
      <vt:lpstr>Lessons Learned [5 min] - Matt</vt:lpstr>
      <vt:lpstr>Lessons Learned</vt:lpstr>
      <vt:lpstr>Time Metrics for Iteration 2 [5 min] - Dandan</vt:lpstr>
      <vt:lpstr>Project Status [5 min] - Rui</vt:lpstr>
      <vt:lpstr>View From Macro plan</vt:lpstr>
      <vt:lpstr>View From Milestones</vt:lpstr>
      <vt:lpstr>Last Week (10/14)</vt:lpstr>
      <vt:lpstr>This week (11/14) 59.39H</vt:lpstr>
      <vt:lpstr>Process Reflection [5 min] - Sid</vt:lpstr>
      <vt:lpstr>Defining the Problem</vt:lpstr>
      <vt:lpstr>Operations</vt:lpstr>
      <vt:lpstr>Operations</vt:lpstr>
      <vt:lpstr>Plans</vt:lpstr>
      <vt:lpstr>Design</vt:lpstr>
      <vt:lpstr>Mentor Minutes 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rui</cp:lastModifiedBy>
  <cp:revision>71</cp:revision>
  <dcterms:created xsi:type="dcterms:W3CDTF">2011-10-01T22:44:33Z</dcterms:created>
  <dcterms:modified xsi:type="dcterms:W3CDTF">2011-11-15T18:19:56Z</dcterms:modified>
</cp:coreProperties>
</file>