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4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1" r:id="rId3"/>
    <p:sldId id="279" r:id="rId4"/>
    <p:sldId id="289" r:id="rId5"/>
    <p:sldId id="280" r:id="rId6"/>
    <p:sldId id="287" r:id="rId7"/>
    <p:sldId id="288" r:id="rId8"/>
    <p:sldId id="290" r:id="rId9"/>
    <p:sldId id="260" r:id="rId10"/>
    <p:sldId id="283" r:id="rId11"/>
    <p:sldId id="298" r:id="rId12"/>
    <p:sldId id="299" r:id="rId13"/>
    <p:sldId id="278" r:id="rId14"/>
    <p:sldId id="294" r:id="rId15"/>
    <p:sldId id="295" r:id="rId16"/>
    <p:sldId id="296" r:id="rId17"/>
    <p:sldId id="297" r:id="rId18"/>
    <p:sldId id="269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7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A6BD1-6C3C-964E-A9D6-4B5D70C48398}" type="datetimeFigureOut">
              <a:rPr lang="en-US" smtClean="0"/>
              <a:t>11/29/11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B382E-93B5-3749-A2F8-0F2141C41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480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E70B2-DEA5-8246-BA14-93A0E578F3C9}" type="datetimeFigureOut">
              <a:rPr lang="en-US" smtClean="0"/>
              <a:t>11/29/11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0107D-D9EB-9E4B-B2A4-2F430CC5C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423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0107D-D9EB-9E4B-B2A4-2F430CC5C07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80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263D-85C7-AC4D-BDAB-1899EB91241E}" type="datetime1">
              <a:rPr lang="en-US" smtClean="0"/>
              <a:t>11/29/11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B61DE312-39EF-8943-8593-776D5368CBD0}" type="datetime1">
              <a:rPr lang="en-US" smtClean="0"/>
              <a:t>11/29/11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3296D-BC08-F143-A7CB-A0FD3D7B6C11}" type="datetime1">
              <a:rPr lang="en-US" smtClean="0"/>
              <a:t>11/29/11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68FDFDC-64EE-AC44-B9C4-C0FE78E2F56E}" type="datetime1">
              <a:rPr lang="en-US" smtClean="0"/>
              <a:t>11/29/11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3D1FFD43-EBBB-1A43-AD17-6C8A33A074E2}" type="datetime1">
              <a:rPr lang="en-US" smtClean="0"/>
              <a:t>11/29/11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48B5B-765D-6645-9466-B30D5B83D1CB}" type="datetime1">
              <a:rPr lang="en-US" smtClean="0"/>
              <a:t>11/29/11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411DE-09DC-A84E-AFA9-94C782542C0A}" type="datetime1">
              <a:rPr lang="en-US" smtClean="0"/>
              <a:t>11/29/11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1AF4-B527-E942-A84B-0F7D6FC0B650}" type="datetime1">
              <a:rPr lang="en-US" smtClean="0"/>
              <a:t>11/29/11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F5B9-35BF-CB45-9BC1-CA8DED8BD260}" type="datetime1">
              <a:rPr lang="en-US" smtClean="0"/>
              <a:t>11/29/11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23CB6-810A-7345-AD2D-381E4C2681C0}" type="datetime1">
              <a:rPr lang="en-US" smtClean="0"/>
              <a:t>11/29/11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84B70645-F1C1-D841-BF76-6F29B2FB5D7D}" type="datetime1">
              <a:rPr lang="en-US" smtClean="0"/>
              <a:t>11/29/11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C362364-83D4-AB40-84FE-1380696850A3}" type="datetime1">
              <a:rPr lang="en-US" smtClean="0"/>
              <a:t>11/29/11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0CB9-452C-6B49-A712-D5342E81F6AF}" type="datetime1">
              <a:rPr lang="en-US" smtClean="0"/>
              <a:t>11/29/11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F122-E041-264A-85EB-B5130B1AC24F}" type="datetime1">
              <a:rPr lang="en-US" smtClean="0"/>
              <a:t>11/29/11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20BD2FF-2198-9043-88BB-9D6880A495A5}" type="datetime1">
              <a:rPr lang="en-US" smtClean="0"/>
              <a:t>11/29/11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40D42E-8619-4646-B162-17C86FCD5FE3}" type="datetime1">
              <a:rPr lang="en-US" smtClean="0"/>
              <a:t>11/29/11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  <p:sldLayoutId id="2147483886" r:id="rId12"/>
    <p:sldLayoutId id="2147483887" r:id="rId13"/>
    <p:sldLayoutId id="2147483888" r:id="rId14"/>
    <p:sldLayoutId id="2147483889" r:id="rId15"/>
  </p:sldLayoutIdLst>
  <p:hf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Status Meeting [35 minutes]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2011.11.29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Close action items [5 min]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Configuration </a:t>
            </a:r>
            <a:r>
              <a:rPr lang="en-US" dirty="0" err="1" smtClean="0"/>
              <a:t>Mgt</a:t>
            </a:r>
            <a:r>
              <a:rPr lang="en-US" dirty="0" smtClean="0"/>
              <a:t> [5 min]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Project Status [10 min]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Process Reflection [10 min]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Mentor Minutes [5 min]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3601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465814"/>
            <a:ext cx="8913813" cy="914400"/>
          </a:xfrm>
        </p:spPr>
        <p:txBody>
          <a:bodyPr/>
          <a:lstStyle/>
          <a:p>
            <a:r>
              <a:rPr lang="en-US" dirty="0" smtClean="0"/>
              <a:t>View From Macro plan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89894" y="6133229"/>
            <a:ext cx="457200" cy="365125"/>
          </a:xfrm>
        </p:spPr>
        <p:txBody>
          <a:bodyPr/>
          <a:lstStyle/>
          <a:p>
            <a:fld id="{3714ACE4-E792-4841-9567-AA7E38EC0F14}" type="slidenum">
              <a:rPr lang="en-US" smtClean="0"/>
              <a:t>10</a:t>
            </a:fld>
            <a:endParaRPr lang="en-US"/>
          </a:p>
        </p:txBody>
      </p:sp>
      <p:sp>
        <p:nvSpPr>
          <p:cNvPr id="7" name="Line 17"/>
          <p:cNvSpPr>
            <a:spLocks noChangeShapeType="1"/>
          </p:cNvSpPr>
          <p:nvPr/>
        </p:nvSpPr>
        <p:spPr bwMode="auto">
          <a:xfrm>
            <a:off x="781077" y="1772494"/>
            <a:ext cx="0" cy="449580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Line 18"/>
          <p:cNvSpPr>
            <a:spLocks noChangeShapeType="1"/>
          </p:cNvSpPr>
          <p:nvPr/>
        </p:nvSpPr>
        <p:spPr bwMode="auto">
          <a:xfrm>
            <a:off x="1392265" y="1772494"/>
            <a:ext cx="0" cy="449580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Line 20"/>
          <p:cNvSpPr>
            <a:spLocks noChangeShapeType="1"/>
          </p:cNvSpPr>
          <p:nvPr/>
        </p:nvSpPr>
        <p:spPr bwMode="auto">
          <a:xfrm>
            <a:off x="2614640" y="1772494"/>
            <a:ext cx="0" cy="449580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>
            <a:off x="3837015" y="1772494"/>
            <a:ext cx="0" cy="449580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Line 24"/>
          <p:cNvSpPr>
            <a:spLocks noChangeShapeType="1"/>
          </p:cNvSpPr>
          <p:nvPr/>
        </p:nvSpPr>
        <p:spPr bwMode="auto">
          <a:xfrm>
            <a:off x="5070502" y="1772494"/>
            <a:ext cx="0" cy="449580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Line 25"/>
          <p:cNvSpPr>
            <a:spLocks noChangeShapeType="1"/>
          </p:cNvSpPr>
          <p:nvPr/>
        </p:nvSpPr>
        <p:spPr bwMode="auto">
          <a:xfrm>
            <a:off x="5670577" y="1772494"/>
            <a:ext cx="0" cy="449580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Line 26"/>
          <p:cNvSpPr>
            <a:spLocks noChangeShapeType="1"/>
          </p:cNvSpPr>
          <p:nvPr/>
        </p:nvSpPr>
        <p:spPr bwMode="auto">
          <a:xfrm>
            <a:off x="6281765" y="1772494"/>
            <a:ext cx="0" cy="449580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Line 27"/>
          <p:cNvSpPr>
            <a:spLocks noChangeShapeType="1"/>
          </p:cNvSpPr>
          <p:nvPr/>
        </p:nvSpPr>
        <p:spPr bwMode="auto">
          <a:xfrm>
            <a:off x="7504140" y="1766144"/>
            <a:ext cx="0" cy="449580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Line 27"/>
          <p:cNvSpPr>
            <a:spLocks noChangeShapeType="1"/>
          </p:cNvSpPr>
          <p:nvPr/>
        </p:nvSpPr>
        <p:spPr bwMode="auto">
          <a:xfrm>
            <a:off x="8115327" y="1772494"/>
            <a:ext cx="0" cy="449580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>
            <a:off x="2003452" y="1772494"/>
            <a:ext cx="0" cy="449580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Line 21"/>
          <p:cNvSpPr>
            <a:spLocks noChangeShapeType="1"/>
          </p:cNvSpPr>
          <p:nvPr/>
        </p:nvSpPr>
        <p:spPr bwMode="auto">
          <a:xfrm>
            <a:off x="3225827" y="1772494"/>
            <a:ext cx="0" cy="449580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Line 23"/>
          <p:cNvSpPr>
            <a:spLocks noChangeShapeType="1"/>
          </p:cNvSpPr>
          <p:nvPr/>
        </p:nvSpPr>
        <p:spPr bwMode="auto">
          <a:xfrm>
            <a:off x="4448202" y="1772494"/>
            <a:ext cx="0" cy="449580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Line 27"/>
          <p:cNvSpPr>
            <a:spLocks noChangeShapeType="1"/>
          </p:cNvSpPr>
          <p:nvPr/>
        </p:nvSpPr>
        <p:spPr bwMode="auto">
          <a:xfrm>
            <a:off x="6892952" y="1772494"/>
            <a:ext cx="0" cy="449580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200052" y="1778844"/>
            <a:ext cx="1212850" cy="4445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r>
              <a:rPr lang="en-US" sz="1200">
                <a:latin typeface="Verdana" pitchFamily="34" charset="0"/>
              </a:rPr>
              <a:t>SEP</a:t>
            </a:r>
            <a:r>
              <a:rPr lang="en-US" altLang="en-US" sz="1200">
                <a:latin typeface="Verdana" pitchFamily="34" charset="0"/>
              </a:rPr>
              <a:t>’</a:t>
            </a:r>
            <a:r>
              <a:rPr lang="en-US" sz="1200">
                <a:latin typeface="Verdana" pitchFamily="34" charset="0"/>
              </a:rPr>
              <a:t>11</a:t>
            </a: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1392265" y="1778844"/>
            <a:ext cx="1246187" cy="4445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r>
              <a:rPr lang="en-US" sz="1200">
                <a:latin typeface="Verdana" pitchFamily="34" charset="0"/>
              </a:rPr>
              <a:t>OCT</a:t>
            </a:r>
            <a:r>
              <a:rPr lang="en-US" altLang="en-US" sz="1200">
                <a:latin typeface="Verdana" pitchFamily="34" charset="0"/>
              </a:rPr>
              <a:t>’</a:t>
            </a:r>
            <a:r>
              <a:rPr lang="en-US" sz="1200">
                <a:latin typeface="Verdana" pitchFamily="34" charset="0"/>
              </a:rPr>
              <a:t>11</a:t>
            </a:r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2614640" y="1778844"/>
            <a:ext cx="1312862" cy="4445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r>
              <a:rPr lang="en-US" sz="1200">
                <a:latin typeface="Verdana" pitchFamily="34" charset="0"/>
              </a:rPr>
              <a:t>NOV</a:t>
            </a:r>
            <a:r>
              <a:rPr lang="en-US" altLang="en-US" sz="1200">
                <a:latin typeface="Verdana" pitchFamily="34" charset="0"/>
              </a:rPr>
              <a:t>’</a:t>
            </a:r>
            <a:r>
              <a:rPr lang="en-US" sz="1200">
                <a:latin typeface="Verdana" pitchFamily="34" charset="0"/>
              </a:rPr>
              <a:t>11</a:t>
            </a: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3837015" y="1778844"/>
            <a:ext cx="1233487" cy="4445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r>
              <a:rPr lang="en-US" sz="1200">
                <a:latin typeface="Verdana" pitchFamily="34" charset="0"/>
              </a:rPr>
              <a:t>DEC</a:t>
            </a:r>
            <a:r>
              <a:rPr lang="en-US" altLang="en-US" sz="1200">
                <a:latin typeface="Verdana" pitchFamily="34" charset="0"/>
              </a:rPr>
              <a:t>’</a:t>
            </a:r>
            <a:r>
              <a:rPr lang="en-US" sz="1200">
                <a:latin typeface="Verdana" pitchFamily="34" charset="0"/>
              </a:rPr>
              <a:t>11</a:t>
            </a:r>
          </a:p>
        </p:txBody>
      </p:sp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5059390" y="1778844"/>
            <a:ext cx="1230312" cy="4445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r>
              <a:rPr lang="en-US" sz="1200">
                <a:latin typeface="Verdana" pitchFamily="34" charset="0"/>
              </a:rPr>
              <a:t>JAN</a:t>
            </a:r>
            <a:r>
              <a:rPr lang="en-US" altLang="en-US" sz="1200">
                <a:latin typeface="Verdana" pitchFamily="34" charset="0"/>
              </a:rPr>
              <a:t>’</a:t>
            </a:r>
            <a:r>
              <a:rPr lang="en-US" sz="1200">
                <a:latin typeface="Verdana" pitchFamily="34" charset="0"/>
              </a:rPr>
              <a:t>12</a:t>
            </a:r>
          </a:p>
        </p:txBody>
      </p: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6281765" y="1778844"/>
            <a:ext cx="1303337" cy="4445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r>
              <a:rPr lang="en-US" sz="1200">
                <a:latin typeface="Verdana" pitchFamily="34" charset="0"/>
              </a:rPr>
              <a:t>FEB</a:t>
            </a:r>
            <a:r>
              <a:rPr lang="en-US" altLang="en-US" sz="1200">
                <a:latin typeface="Verdana" pitchFamily="34" charset="0"/>
              </a:rPr>
              <a:t>’</a:t>
            </a:r>
            <a:r>
              <a:rPr lang="en-US" sz="1200">
                <a:latin typeface="Verdana" pitchFamily="34" charset="0"/>
              </a:rPr>
              <a:t>12</a:t>
            </a:r>
          </a:p>
        </p:txBody>
      </p:sp>
      <p:sp>
        <p:nvSpPr>
          <p:cNvPr id="26" name="Line 16"/>
          <p:cNvSpPr>
            <a:spLocks noChangeShapeType="1"/>
          </p:cNvSpPr>
          <p:nvPr/>
        </p:nvSpPr>
        <p:spPr bwMode="auto">
          <a:xfrm>
            <a:off x="193702" y="2229694"/>
            <a:ext cx="73152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" name="Rectangle 43"/>
          <p:cNvSpPr>
            <a:spLocks noChangeArrowheads="1"/>
          </p:cNvSpPr>
          <p:nvPr/>
        </p:nvSpPr>
        <p:spPr bwMode="auto">
          <a:xfrm>
            <a:off x="200052" y="1778844"/>
            <a:ext cx="8515350" cy="4483100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AutoShape 48"/>
          <p:cNvSpPr>
            <a:spLocks noChangeArrowheads="1"/>
          </p:cNvSpPr>
          <p:nvPr/>
        </p:nvSpPr>
        <p:spPr bwMode="auto">
          <a:xfrm>
            <a:off x="4295802" y="3013919"/>
            <a:ext cx="304800" cy="304800"/>
          </a:xfrm>
          <a:prstGeom prst="diamond">
            <a:avLst/>
          </a:prstGeom>
          <a:solidFill>
            <a:schemeClr val="tx1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8588" tIns="65088" rIns="128588" bIns="65088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7502552" y="1785194"/>
            <a:ext cx="1212850" cy="4445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r>
              <a:rPr lang="en-US" sz="1200">
                <a:latin typeface="Verdana" pitchFamily="34" charset="0"/>
              </a:rPr>
              <a:t>MAR</a:t>
            </a:r>
            <a:r>
              <a:rPr lang="en-US" altLang="en-US" sz="1200">
                <a:latin typeface="Verdana" pitchFamily="34" charset="0"/>
              </a:rPr>
              <a:t>’</a:t>
            </a:r>
            <a:r>
              <a:rPr lang="en-US" sz="1200">
                <a:latin typeface="Verdana" pitchFamily="34" charset="0"/>
              </a:rPr>
              <a:t>12</a:t>
            </a:r>
          </a:p>
        </p:txBody>
      </p:sp>
      <p:sp>
        <p:nvSpPr>
          <p:cNvPr id="30" name="Line 44"/>
          <p:cNvSpPr>
            <a:spLocks noChangeShapeType="1"/>
          </p:cNvSpPr>
          <p:nvPr/>
        </p:nvSpPr>
        <p:spPr bwMode="auto">
          <a:xfrm>
            <a:off x="207990" y="2201119"/>
            <a:ext cx="85074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128588" tIns="65088" rIns="128588" bIns="6508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879502" y="2604344"/>
            <a:ext cx="8493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i="1"/>
              <a:t>Kickoff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2027265" y="3545732"/>
            <a:ext cx="2433637" cy="106838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1600" dirty="0"/>
              <a:t>Identify Architectural Drivers</a:t>
            </a:r>
          </a:p>
        </p:txBody>
      </p:sp>
      <p:sp>
        <p:nvSpPr>
          <p:cNvPr id="33" name="Rounded Rectangle 32"/>
          <p:cNvSpPr>
            <a:spLocks noChangeArrowheads="1"/>
          </p:cNvSpPr>
          <p:nvPr/>
        </p:nvSpPr>
        <p:spPr bwMode="auto">
          <a:xfrm>
            <a:off x="936652" y="3545732"/>
            <a:ext cx="1066800" cy="106838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en-US" sz="1400" dirty="0">
                <a:solidFill>
                  <a:schemeClr val="dk1"/>
                </a:solidFill>
                <a:latin typeface="+mn-lt"/>
                <a:ea typeface="+mn-ea"/>
              </a:rPr>
              <a:t>Business Goals</a:t>
            </a: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4079902" y="5880944"/>
            <a:ext cx="6953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/>
              <a:t>EOSP</a:t>
            </a:r>
          </a:p>
        </p:txBody>
      </p:sp>
      <p:sp>
        <p:nvSpPr>
          <p:cNvPr id="35" name="TextBox 36"/>
          <p:cNvSpPr txBox="1">
            <a:spLocks noChangeArrowheads="1"/>
          </p:cNvSpPr>
          <p:nvPr/>
        </p:nvSpPr>
        <p:spPr bwMode="auto">
          <a:xfrm>
            <a:off x="4079902" y="2299544"/>
            <a:ext cx="723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i="1"/>
              <a:t>SOW</a:t>
            </a:r>
          </a:p>
          <a:p>
            <a:pPr eaLnBrk="1" hangingPunct="1"/>
            <a:r>
              <a:rPr lang="en-US" sz="1600" i="1"/>
              <a:t>SRS</a:t>
            </a:r>
          </a:p>
        </p:txBody>
      </p:sp>
      <p:sp>
        <p:nvSpPr>
          <p:cNvPr id="36" name="Rounded Rectangle 35"/>
          <p:cNvSpPr>
            <a:spLocks noChangeArrowheads="1"/>
          </p:cNvSpPr>
          <p:nvPr/>
        </p:nvSpPr>
        <p:spPr bwMode="auto">
          <a:xfrm>
            <a:off x="2003452" y="4682382"/>
            <a:ext cx="2444750" cy="469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C1C96"/>
              </a:gs>
              <a:gs pos="20000">
                <a:srgbClr val="1E1E93"/>
              </a:gs>
              <a:gs pos="100000">
                <a:srgbClr val="14146F"/>
              </a:gs>
            </a:gsLst>
            <a:lin ang="5400000"/>
          </a:gradFill>
          <a:ln w="9525">
            <a:solidFill>
              <a:srgbClr val="292989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en-US" sz="1600" dirty="0">
                <a:solidFill>
                  <a:schemeClr val="lt1"/>
                </a:solidFill>
                <a:latin typeface="+mn-lt"/>
                <a:ea typeface="+mn-ea"/>
              </a:rPr>
              <a:t>Phase 1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5680102" y="3545732"/>
            <a:ext cx="3048000" cy="106838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1600" dirty="0"/>
              <a:t>Architecture Refinement and Prototyping</a:t>
            </a:r>
          </a:p>
        </p:txBody>
      </p:sp>
      <p:sp>
        <p:nvSpPr>
          <p:cNvPr id="38" name="AutoShape 48"/>
          <p:cNvSpPr>
            <a:spLocks noChangeArrowheads="1"/>
          </p:cNvSpPr>
          <p:nvPr/>
        </p:nvSpPr>
        <p:spPr bwMode="auto">
          <a:xfrm>
            <a:off x="6137302" y="3005982"/>
            <a:ext cx="304800" cy="304800"/>
          </a:xfrm>
          <a:prstGeom prst="diamond">
            <a:avLst/>
          </a:prstGeom>
          <a:solidFill>
            <a:schemeClr val="tx1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8588" tIns="65088" rIns="128588" bIns="65088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9" name="TextBox 45"/>
          <p:cNvSpPr txBox="1">
            <a:spLocks noChangeArrowheads="1"/>
          </p:cNvSpPr>
          <p:nvPr/>
        </p:nvSpPr>
        <p:spPr bwMode="auto">
          <a:xfrm>
            <a:off x="7737502" y="5880944"/>
            <a:ext cx="7747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/>
              <a:t>MOSP</a:t>
            </a:r>
          </a:p>
        </p:txBody>
      </p:sp>
      <p:sp>
        <p:nvSpPr>
          <p:cNvPr id="40" name="TextBox 46"/>
          <p:cNvSpPr txBox="1">
            <a:spLocks noChangeArrowheads="1"/>
          </p:cNvSpPr>
          <p:nvPr/>
        </p:nvSpPr>
        <p:spPr bwMode="auto">
          <a:xfrm>
            <a:off x="5621365" y="2299544"/>
            <a:ext cx="13287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i="1"/>
              <a:t>Notional </a:t>
            </a:r>
          </a:p>
          <a:p>
            <a:pPr eaLnBrk="1" hangingPunct="1"/>
            <a:r>
              <a:rPr lang="en-US" sz="1600" i="1"/>
              <a:t>Architecture</a:t>
            </a:r>
          </a:p>
        </p:txBody>
      </p:sp>
      <p:sp>
        <p:nvSpPr>
          <p:cNvPr id="41" name="Rounded Rectangle 40"/>
          <p:cNvSpPr>
            <a:spLocks noChangeArrowheads="1"/>
          </p:cNvSpPr>
          <p:nvPr/>
        </p:nvSpPr>
        <p:spPr bwMode="auto">
          <a:xfrm>
            <a:off x="5670577" y="4682382"/>
            <a:ext cx="3044825" cy="469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C1C96"/>
              </a:gs>
              <a:gs pos="20000">
                <a:srgbClr val="1E1E93"/>
              </a:gs>
              <a:gs pos="100000">
                <a:srgbClr val="14146F"/>
              </a:gs>
            </a:gsLst>
            <a:lin ang="5400000"/>
          </a:gradFill>
          <a:ln w="9525">
            <a:solidFill>
              <a:srgbClr val="292989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en-US" sz="1600" dirty="0">
                <a:solidFill>
                  <a:schemeClr val="lt1"/>
                </a:solidFill>
                <a:latin typeface="+mn-lt"/>
                <a:ea typeface="+mn-ea"/>
              </a:rPr>
              <a:t>Phase 2 </a:t>
            </a:r>
          </a:p>
        </p:txBody>
      </p:sp>
      <p:sp>
        <p:nvSpPr>
          <p:cNvPr id="43" name="AutoShape 48"/>
          <p:cNvSpPr>
            <a:spLocks noChangeArrowheads="1"/>
          </p:cNvSpPr>
          <p:nvPr/>
        </p:nvSpPr>
        <p:spPr bwMode="auto">
          <a:xfrm>
            <a:off x="1184302" y="2985344"/>
            <a:ext cx="304800" cy="304800"/>
          </a:xfrm>
          <a:prstGeom prst="diamond">
            <a:avLst/>
          </a:prstGeom>
          <a:solidFill>
            <a:schemeClr val="tx1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8588" tIns="65088" rIns="128588" bIns="65088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4" name="AutoShape 48"/>
          <p:cNvSpPr>
            <a:spLocks noChangeArrowheads="1"/>
          </p:cNvSpPr>
          <p:nvPr/>
        </p:nvSpPr>
        <p:spPr bwMode="auto">
          <a:xfrm>
            <a:off x="7593040" y="2985344"/>
            <a:ext cx="304800" cy="304800"/>
          </a:xfrm>
          <a:prstGeom prst="diamond">
            <a:avLst/>
          </a:prstGeom>
          <a:solidFill>
            <a:schemeClr val="tx1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8588" tIns="65088" rIns="128588" bIns="65088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5" name="TextBox 46"/>
          <p:cNvSpPr txBox="1">
            <a:spLocks noChangeArrowheads="1"/>
          </p:cNvSpPr>
          <p:nvPr/>
        </p:nvSpPr>
        <p:spPr bwMode="auto">
          <a:xfrm>
            <a:off x="6899302" y="2299544"/>
            <a:ext cx="22288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i="1"/>
              <a:t>Architectural Spike on </a:t>
            </a:r>
          </a:p>
          <a:p>
            <a:pPr eaLnBrk="1" hangingPunct="1"/>
            <a:r>
              <a:rPr lang="en-US" sz="1600" i="1"/>
              <a:t>Multiple Protocol</a:t>
            </a:r>
          </a:p>
        </p:txBody>
      </p:sp>
    </p:spTree>
    <p:extLst>
      <p:ext uri="{BB962C8B-B14F-4D97-AF65-F5344CB8AC3E}">
        <p14:creationId xmlns:p14="http://schemas.microsoft.com/office/powerpoint/2010/main" val="770450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3 Summary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37511" y="2595562"/>
            <a:ext cx="7610476" cy="3670767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High-level objectives: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/>
              <a:t>Identify High-Level Functional </a:t>
            </a:r>
            <a:r>
              <a:rPr lang="en-US" altLang="zh-CN" dirty="0" smtClean="0"/>
              <a:t>Requirements(white paper part done, communication part will done today).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/>
              <a:t>Prepare for </a:t>
            </a:r>
            <a:r>
              <a:rPr lang="en-US" altLang="zh-CN" dirty="0" smtClean="0"/>
              <a:t>EOSP 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SOW(Done and a version on GIT)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Proposals(without  design proposal )</a:t>
            </a:r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18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Remain tasks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12</a:t>
            </a:fld>
            <a:endParaRPr lang="en-US"/>
          </a:p>
        </p:txBody>
      </p:sp>
      <p:sp>
        <p:nvSpPr>
          <p:cNvPr id="4" name="Content Placeholder 4"/>
          <p:cNvSpPr>
            <a:spLocks noGrp="1"/>
          </p:cNvSpPr>
          <p:nvPr>
            <p:ph idx="1"/>
          </p:nvPr>
        </p:nvSpPr>
        <p:spPr>
          <a:xfrm>
            <a:off x="1114424" y="2595562"/>
            <a:ext cx="7610476" cy="3670767"/>
          </a:xfrm>
        </p:spPr>
        <p:txBody>
          <a:bodyPr/>
          <a:lstStyle/>
          <a:p>
            <a:pPr lvl="1"/>
            <a:r>
              <a:rPr lang="en-US" dirty="0" smtClean="0"/>
              <a:t>Review and consolidate functional requirements</a:t>
            </a:r>
          </a:p>
          <a:p>
            <a:pPr lvl="1"/>
            <a:r>
              <a:rPr lang="en-US" dirty="0" smtClean="0"/>
              <a:t>EOSP  </a:t>
            </a:r>
          </a:p>
          <a:p>
            <a:pPr lvl="1"/>
            <a:r>
              <a:rPr lang="en-US" dirty="0" smtClean="0"/>
              <a:t>Tailoring ACDM</a:t>
            </a:r>
          </a:p>
          <a:p>
            <a:pPr lvl="1"/>
            <a:r>
              <a:rPr lang="en-US" dirty="0" smtClean="0"/>
              <a:t>Configuration management plan</a:t>
            </a:r>
          </a:p>
          <a:p>
            <a:pPr marL="349250" lvl="1" indent="0">
              <a:buNone/>
            </a:pPr>
            <a:endParaRPr lang="en-US" dirty="0" smtClean="0"/>
          </a:p>
          <a:p>
            <a:pPr marL="349250" lvl="1" indent="0">
              <a:buNone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000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Reflection [10 min]</a:t>
            </a:r>
            <a:br>
              <a:rPr lang="en-US" dirty="0" smtClean="0"/>
            </a:br>
            <a:r>
              <a:rPr lang="en-US" dirty="0" smtClean="0"/>
              <a:t>- Sid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are we doing?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25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the Problem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6960125"/>
              </p:ext>
            </p:extLst>
          </p:nvPr>
        </p:nvGraphicFramePr>
        <p:xfrm>
          <a:off x="405715" y="2595563"/>
          <a:ext cx="8319187" cy="949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45325"/>
                <a:gridCol w="1486372"/>
                <a:gridCol w="1159609"/>
                <a:gridCol w="412788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Approach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Status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Useful?</a:t>
                      </a:r>
                      <a:r>
                        <a:rPr lang="en-US" sz="1600" baseline="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Purpose/Outcome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Biweekly Conf. Call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ACTIVE (down)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/>
                        <a:t>Client</a:t>
                      </a:r>
                      <a:r>
                        <a:rPr lang="en-US" sz="1600" baseline="0" dirty="0" smtClean="0"/>
                        <a:t> feedback and input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smtClean="0"/>
                        <a:t>Captured in client comm. log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5715" y="2073538"/>
            <a:ext cx="7000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What is the problem?  What does the client want and need?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14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21921">
            <a:off x="3850517" y="3002946"/>
            <a:ext cx="361949" cy="45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31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9360558"/>
              </p:ext>
            </p:extLst>
          </p:nvPr>
        </p:nvGraphicFramePr>
        <p:xfrm>
          <a:off x="405715" y="2595563"/>
          <a:ext cx="8319185" cy="45553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53922"/>
                <a:gridCol w="929629"/>
                <a:gridCol w="1228633"/>
                <a:gridCol w="39070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Approach/Tool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Status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Useful?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Purpose/Outcome</a:t>
                      </a:r>
                      <a:endParaRPr lang="en-US" sz="1600" dirty="0"/>
                    </a:p>
                  </a:txBody>
                  <a:tcPr/>
                </a:tc>
              </a:tr>
              <a:tr h="55265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Status Meetings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ACTIVE(same)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/>
                        <a:t>Weekly heading check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Team</a:t>
                      </a:r>
                      <a:r>
                        <a:rPr lang="en-US" sz="1600" baseline="0" dirty="0" smtClean="0"/>
                        <a:t> Fridays (or Mondays)- Team members love this!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ACTIVE</a:t>
                      </a:r>
                    </a:p>
                    <a:p>
                      <a:r>
                        <a:rPr lang="en-US" sz="1600" dirty="0" smtClean="0"/>
                        <a:t>(same)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/>
                        <a:t>Morale check,</a:t>
                      </a:r>
                      <a:r>
                        <a:rPr lang="en-US" sz="1600" baseline="0" dirty="0" smtClean="0"/>
                        <a:t> team better</a:t>
                      </a:r>
                      <a:endParaRPr lang="en-US" sz="1600" dirty="0"/>
                    </a:p>
                  </a:txBody>
                  <a:tcPr/>
                </a:tc>
              </a:tr>
              <a:tr h="55819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Action-Item</a:t>
                      </a:r>
                      <a:r>
                        <a:rPr lang="en-US" sz="1600" baseline="0" dirty="0" smtClean="0"/>
                        <a:t> Register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ACTIVE(same)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endParaRPr lang="en-US" sz="16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>
                          <a:latin typeface="+mn-lt"/>
                        </a:rPr>
                        <a:t>Capture</a:t>
                      </a:r>
                      <a:r>
                        <a:rPr lang="en-US" sz="1600" baseline="0" dirty="0" smtClean="0">
                          <a:latin typeface="+mn-lt"/>
                        </a:rPr>
                        <a:t> short, corrective actions</a:t>
                      </a:r>
                      <a:endParaRPr lang="en-US" sz="1600" dirty="0" smtClean="0">
                        <a:latin typeface="+mn-lt"/>
                      </a:endParaRPr>
                    </a:p>
                  </a:txBody>
                  <a:tcPr/>
                </a:tc>
              </a:tr>
              <a:tr h="44657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Google Docs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ACTIVE(same)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/>
                        <a:t>Configuration management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/>
                        <a:t>Internal communication</a:t>
                      </a:r>
                      <a:endParaRPr lang="en-US" sz="1600" dirty="0"/>
                    </a:p>
                  </a:txBody>
                  <a:tcPr/>
                </a:tc>
              </a:tr>
              <a:tr h="50476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Google Calendar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ACTIVE(same)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/>
                        <a:t>Scheduling and coordination</a:t>
                      </a:r>
                      <a:endParaRPr lang="en-US" sz="1600" dirty="0"/>
                    </a:p>
                  </a:txBody>
                  <a:tcPr/>
                </a:tc>
              </a:tr>
              <a:tr h="674255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Github</a:t>
                      </a:r>
                      <a:r>
                        <a:rPr lang="en-US" sz="1600" baseline="0" dirty="0" smtClean="0"/>
                        <a:t> (Argo)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ACTIVE(same)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/>
                        <a:t>Shared repository w/ client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/>
                        <a:buChar char="•"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5715" y="2073538"/>
            <a:ext cx="621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How do we formally operate and interact as a team?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15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398" y="5613259"/>
            <a:ext cx="361948" cy="3559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941688" y="5044757"/>
            <a:ext cx="361948" cy="3559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727" y="3659751"/>
            <a:ext cx="361948" cy="3559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72949">
            <a:off x="3960370" y="3061854"/>
            <a:ext cx="361948" cy="35592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17060">
            <a:off x="3984684" y="6227802"/>
            <a:ext cx="361948" cy="35592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960239" y="4491169"/>
            <a:ext cx="361948" cy="35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82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5873151"/>
              </p:ext>
            </p:extLst>
          </p:nvPr>
        </p:nvGraphicFramePr>
        <p:xfrm>
          <a:off x="405715" y="2595563"/>
          <a:ext cx="8319185" cy="6670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53922"/>
                <a:gridCol w="1081090"/>
                <a:gridCol w="1077172"/>
                <a:gridCol w="39070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Approach/Tool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Status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Useful?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Purpose/Outcome</a:t>
                      </a:r>
                      <a:endParaRPr lang="en-US" sz="1600" dirty="0"/>
                    </a:p>
                  </a:txBody>
                  <a:tcPr/>
                </a:tc>
              </a:tr>
              <a:tr h="55265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Drop Box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ACTIVE</a:t>
                      </a:r>
                    </a:p>
                    <a:p>
                      <a:r>
                        <a:rPr lang="en-US" sz="1600" dirty="0" smtClean="0"/>
                        <a:t>(down)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Have a common place for team members</a:t>
                      </a:r>
                      <a:r>
                        <a:rPr lang="en-US" sz="1600" baseline="0" dirty="0" smtClean="0"/>
                        <a:t> to share files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baseline="0" dirty="0" smtClean="0"/>
                        <a:t>Co-ordination of group projects</a:t>
                      </a:r>
                      <a:endParaRPr lang="en-US" sz="1600" dirty="0" smtClean="0"/>
                    </a:p>
                    <a:p>
                      <a:pPr marL="0" indent="0">
                        <a:buFont typeface="Arial"/>
                        <a:buNone/>
                      </a:pP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Iteration Cycles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ACTIVE(same)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/>
                        <a:t>To le</a:t>
                      </a:r>
                      <a:r>
                        <a:rPr lang="en-US" sz="1600" baseline="0" dirty="0" smtClean="0"/>
                        <a:t>t people know what they are exactly supposed to do. 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smtClean="0"/>
                        <a:t>To improve focus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smtClean="0"/>
                        <a:t>To create and refine deliverables and artifacts</a:t>
                      </a:r>
                      <a:endParaRPr lang="en-US" sz="1600" dirty="0"/>
                    </a:p>
                  </a:txBody>
                  <a:tcPr/>
                </a:tc>
              </a:tr>
              <a:tr h="55911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Daily Stand up meetings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Proposed</a:t>
                      </a:r>
                    </a:p>
                    <a:p>
                      <a:r>
                        <a:rPr lang="en-US" sz="1600" dirty="0" smtClean="0"/>
                        <a:t>(new)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r>
                        <a:rPr lang="en-US" sz="1600" dirty="0" smtClean="0"/>
                        <a:t>???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/>
                        <a:t>To get</a:t>
                      </a:r>
                      <a:r>
                        <a:rPr lang="en-US" sz="1600" baseline="0" dirty="0" smtClean="0"/>
                        <a:t> an understanding of what everyone does on a daily basis.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smtClean="0"/>
                        <a:t>To address concerns/blocks that people face while carrying out  assigned tasks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endParaRPr lang="en-US" sz="16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endParaRPr lang="en-US" sz="1600" dirty="0" smtClean="0">
                        <a:latin typeface="+mn-lt"/>
                      </a:endParaRPr>
                    </a:p>
                  </a:txBody>
                  <a:tcPr/>
                </a:tc>
              </a:tr>
              <a:tr h="446578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endParaRPr lang="en-US" sz="1600" dirty="0"/>
                    </a:p>
                  </a:txBody>
                  <a:tcPr/>
                </a:tc>
              </a:tr>
              <a:tr h="50476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endParaRPr lang="en-US" sz="1600" dirty="0"/>
                    </a:p>
                  </a:txBody>
                  <a:tcPr/>
                </a:tc>
              </a:tr>
              <a:tr h="67425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/>
                        <a:buChar char="•"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5715" y="2073538"/>
            <a:ext cx="621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How do we formally operate and interact as a team?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16</a:t>
            </a:fld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960370" y="3061854"/>
            <a:ext cx="361948" cy="3559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369" y="4227399"/>
            <a:ext cx="361949" cy="45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88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4263589"/>
              </p:ext>
            </p:extLst>
          </p:nvPr>
        </p:nvGraphicFramePr>
        <p:xfrm>
          <a:off x="405715" y="2595563"/>
          <a:ext cx="8319185" cy="4450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5852"/>
                <a:gridCol w="1141477"/>
                <a:gridCol w="985587"/>
                <a:gridCol w="466626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Approach/Tool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Status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Useful?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Purpose/Outcome</a:t>
                      </a:r>
                      <a:endParaRPr lang="en-US" sz="1600" dirty="0"/>
                    </a:p>
                  </a:txBody>
                  <a:tcPr/>
                </a:tc>
              </a:tr>
              <a:tr h="44334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Risk-Register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ACTIVE</a:t>
                      </a:r>
                    </a:p>
                    <a:p>
                      <a:r>
                        <a:rPr lang="en-US" sz="1600" dirty="0" smtClean="0"/>
                        <a:t>(same)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/>
                        <a:t>Continuous risk management</a:t>
                      </a:r>
                      <a:endParaRPr lang="en-US" sz="1600" dirty="0"/>
                    </a:p>
                  </a:txBody>
                  <a:tcPr/>
                </a:tc>
              </a:tr>
              <a:tr h="59574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Iteration Burn down (Task</a:t>
                      </a:r>
                      <a:r>
                        <a:rPr lang="en-US" sz="1600" baseline="0" dirty="0" smtClean="0"/>
                        <a:t> List)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ACTIVE</a:t>
                      </a:r>
                    </a:p>
                    <a:p>
                      <a:r>
                        <a:rPr lang="en-US" sz="1600" dirty="0" smtClean="0"/>
                        <a:t>(down)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endParaRPr lang="en-US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smtClean="0"/>
                        <a:t>The current work plan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Planning</a:t>
                      </a:r>
                      <a:r>
                        <a:rPr lang="en-US" sz="1600" baseline="0" dirty="0" smtClean="0"/>
                        <a:t> Poker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ACTIVE</a:t>
                      </a:r>
                    </a:p>
                    <a:p>
                      <a:r>
                        <a:rPr lang="en-US" sz="1600" dirty="0" smtClean="0"/>
                        <a:t>(same)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/>
                        <a:t>Initial</a:t>
                      </a:r>
                      <a:r>
                        <a:rPr lang="en-US" sz="1600" baseline="0" dirty="0" smtClean="0"/>
                        <a:t> estimation and schedule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WBS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ACTIVE</a:t>
                      </a:r>
                    </a:p>
                    <a:p>
                      <a:r>
                        <a:rPr lang="en-US" sz="1600" dirty="0" smtClean="0"/>
                        <a:t>(new)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/>
                        <a:t>Overall</a:t>
                      </a:r>
                      <a:r>
                        <a:rPr lang="en-US" sz="1600" baseline="0" dirty="0" smtClean="0"/>
                        <a:t> Plan 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smtClean="0"/>
                        <a:t>Activities to be performed to complete project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Milestone Planning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ACTIVE</a:t>
                      </a:r>
                    </a:p>
                    <a:p>
                      <a:r>
                        <a:rPr lang="en-US" sz="1600" dirty="0" smtClean="0"/>
                        <a:t>(new)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/>
                        <a:t>What are</a:t>
                      </a:r>
                      <a:r>
                        <a:rPr lang="en-US" sz="1600" baseline="0" dirty="0" smtClean="0"/>
                        <a:t> the milestones that need to be achieved?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smtClean="0"/>
                        <a:t>Planning using the milestones to be achieved!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5715" y="2073538"/>
            <a:ext cx="6455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How do we manage, track, and evaluate our progress?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94658">
            <a:off x="3374452" y="3279362"/>
            <a:ext cx="361948" cy="3559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81114" y="3916652"/>
            <a:ext cx="348624" cy="34282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114" y="4656098"/>
            <a:ext cx="348624" cy="34282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359202" y="5307262"/>
            <a:ext cx="348624" cy="34282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2760">
            <a:off x="3327113" y="6212809"/>
            <a:ext cx="348624" cy="34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93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Mentor Minutes [5 min]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Prevent the Argo from hitting big rocks.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34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 Action Items [5 min]</a:t>
            </a:r>
            <a:br>
              <a:rPr lang="en-US" dirty="0" smtClean="0"/>
            </a:br>
            <a:r>
              <a:rPr lang="en-US" dirty="0" smtClean="0"/>
              <a:t>- Matt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Close open issues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76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Mgt. [5 min]</a:t>
            </a:r>
            <a:br>
              <a:rPr lang="en-US" dirty="0" smtClean="0"/>
            </a:br>
            <a:r>
              <a:rPr lang="en-US" dirty="0" smtClean="0"/>
              <a:t>- Matt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Abandon ship!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344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Migration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</a:p>
          <a:p>
            <a:pPr lvl="1"/>
            <a:r>
              <a:rPr lang="en-US" dirty="0" smtClean="0"/>
              <a:t>Project deliverables</a:t>
            </a:r>
          </a:p>
          <a:p>
            <a:pPr lvl="1"/>
            <a:r>
              <a:rPr lang="en-US" dirty="0" smtClean="0"/>
              <a:t>Meeting minutes for client calls</a:t>
            </a:r>
          </a:p>
          <a:p>
            <a:pPr lvl="1"/>
            <a:r>
              <a:rPr lang="en-US" dirty="0" smtClean="0"/>
              <a:t>Status reports to the client</a:t>
            </a:r>
          </a:p>
          <a:p>
            <a:r>
              <a:rPr lang="en-US" dirty="0" smtClean="0"/>
              <a:t>Internal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</a:p>
          <a:p>
            <a:pPr lvl="1"/>
            <a:r>
              <a:rPr lang="en-US" dirty="0" smtClean="0"/>
              <a:t>Process, Reflection</a:t>
            </a:r>
          </a:p>
          <a:p>
            <a:pPr lvl="1"/>
            <a:r>
              <a:rPr lang="en-US" dirty="0" smtClean="0"/>
              <a:t>Planning, Tracking</a:t>
            </a:r>
            <a:endParaRPr lang="en-US" dirty="0"/>
          </a:p>
          <a:p>
            <a:pPr lvl="1"/>
            <a:r>
              <a:rPr lang="en-US" dirty="0" smtClean="0"/>
              <a:t>Operations</a:t>
            </a:r>
          </a:p>
          <a:p>
            <a:r>
              <a:rPr lang="en-US" dirty="0" smtClean="0"/>
              <a:t>Easy to “Promote” stuff from Internal to Client (QA!!)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897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 Go/No-Go</a:t>
            </a:r>
            <a:endParaRPr lang="en-US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1628670"/>
              </p:ext>
            </p:extLst>
          </p:nvPr>
        </p:nvGraphicFramePr>
        <p:xfrm>
          <a:off x="1114425" y="2595563"/>
          <a:ext cx="7610475" cy="3235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65426"/>
                <a:gridCol w="1508224"/>
                <a:gridCol w="25368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Moves</a:t>
                      </a:r>
                      <a:r>
                        <a:rPr lang="en-US" baseline="0" dirty="0" smtClean="0"/>
                        <a:t>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Format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Risk</a:t>
                      </a:r>
                      <a:r>
                        <a:rPr lang="en-US" baseline="0" dirty="0" smtClean="0"/>
                        <a:t> Register (G)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Internal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Git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Wiki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Action Items (G)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Internal </a:t>
                      </a:r>
                      <a:r>
                        <a:rPr lang="en-US" dirty="0" err="1" smtClean="0"/>
                        <a:t>Git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Issue Tracker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Roles &amp; Responsibilities (G)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Internal </a:t>
                      </a:r>
                      <a:r>
                        <a:rPr lang="en-US" dirty="0" err="1" smtClean="0"/>
                        <a:t>Git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Wiki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Meeting</a:t>
                      </a:r>
                      <a:r>
                        <a:rPr lang="en-US" baseline="0" dirty="0" smtClean="0"/>
                        <a:t> Minutes (G)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Internal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Git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Wiki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Client Comm. Log (G)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Client </a:t>
                      </a:r>
                      <a:r>
                        <a:rPr lang="en-US" b="1" dirty="0" err="1" smtClean="0"/>
                        <a:t>Git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Wiki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WBS (G, </a:t>
                      </a:r>
                      <a:r>
                        <a:rPr lang="en-US" dirty="0" err="1" smtClean="0"/>
                        <a:t>Rui’s</a:t>
                      </a:r>
                      <a:r>
                        <a:rPr lang="en-US" dirty="0" smtClean="0"/>
                        <a:t> Computer)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Internal </a:t>
                      </a:r>
                      <a:r>
                        <a:rPr lang="en-US" dirty="0" err="1" smtClean="0"/>
                        <a:t>Git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Excel Document</a:t>
                      </a:r>
                    </a:p>
                    <a:p>
                      <a:r>
                        <a:rPr lang="en-US" dirty="0" smtClean="0"/>
                        <a:t>WBS Pro Document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Iteration Planning/Tracking</a:t>
                      </a:r>
                      <a:r>
                        <a:rPr lang="en-US" baseline="0" dirty="0" smtClean="0"/>
                        <a:t> (G)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Internal </a:t>
                      </a:r>
                      <a:r>
                        <a:rPr lang="en-US" dirty="0" err="1" smtClean="0"/>
                        <a:t>Git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Excel Documents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21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 Go/No-Go</a:t>
            </a:r>
            <a:endParaRPr lang="en-US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3204248"/>
              </p:ext>
            </p:extLst>
          </p:nvPr>
        </p:nvGraphicFramePr>
        <p:xfrm>
          <a:off x="1114425" y="2595563"/>
          <a:ext cx="7610475" cy="333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65426"/>
                <a:gridCol w="1508224"/>
                <a:gridCol w="25368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Moves</a:t>
                      </a:r>
                      <a:r>
                        <a:rPr lang="en-US" baseline="0" dirty="0" smtClean="0"/>
                        <a:t>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Format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Kick-Off Agenda </a:t>
                      </a:r>
                      <a:r>
                        <a:rPr lang="en-US" b="1" baseline="0" dirty="0" smtClean="0"/>
                        <a:t>(G)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Client </a:t>
                      </a:r>
                      <a:r>
                        <a:rPr lang="en-US" b="1" dirty="0" err="1" smtClean="0"/>
                        <a:t>Git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Word Document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Planning Proposal (G)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Internal </a:t>
                      </a:r>
                      <a:r>
                        <a:rPr lang="en-US" dirty="0" err="1" smtClean="0"/>
                        <a:t>Git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Wiki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Operations Proposal (G)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Internal </a:t>
                      </a:r>
                      <a:r>
                        <a:rPr lang="en-US" dirty="0" err="1" smtClean="0"/>
                        <a:t>Git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Wiki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Prob.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Def</a:t>
                      </a:r>
                      <a:r>
                        <a:rPr lang="en-US" baseline="0" dirty="0" smtClean="0"/>
                        <a:t> Proposal (G)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Internal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Git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Wiki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Implementation Proposal (G)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Internal </a:t>
                      </a:r>
                      <a:r>
                        <a:rPr lang="en-US" dirty="0" err="1" smtClean="0"/>
                        <a:t>Git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Wiki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Design Proposal (G)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Internal </a:t>
                      </a:r>
                      <a:r>
                        <a:rPr lang="en-US" dirty="0" err="1" smtClean="0"/>
                        <a:t>Git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Wiki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Iteration Reflections </a:t>
                      </a:r>
                      <a:r>
                        <a:rPr lang="en-US" baseline="0" dirty="0" smtClean="0"/>
                        <a:t>(G)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Internal </a:t>
                      </a:r>
                      <a:r>
                        <a:rPr lang="en-US" dirty="0" err="1" smtClean="0"/>
                        <a:t>Git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Word Documents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Weekly Process Reflection (G)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Internal </a:t>
                      </a:r>
                      <a:r>
                        <a:rPr lang="en-US" dirty="0" err="1" smtClean="0"/>
                        <a:t>Git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Wiki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59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 Go/No-Go</a:t>
            </a:r>
            <a:endParaRPr lang="en-US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6007445"/>
              </p:ext>
            </p:extLst>
          </p:nvPr>
        </p:nvGraphicFramePr>
        <p:xfrm>
          <a:off x="1114425" y="2595563"/>
          <a:ext cx="7610475" cy="333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65426"/>
                <a:gridCol w="1508224"/>
                <a:gridCol w="25368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Moves</a:t>
                      </a:r>
                      <a:r>
                        <a:rPr lang="en-US" baseline="0" dirty="0" smtClean="0"/>
                        <a:t>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Format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Status Meeting Slides </a:t>
                      </a:r>
                      <a:r>
                        <a:rPr lang="en-US" baseline="0" dirty="0" smtClean="0"/>
                        <a:t>(DB)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Internal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Git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PPT Documents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Bootcamp</a:t>
                      </a:r>
                      <a:r>
                        <a:rPr lang="en-US" dirty="0" smtClean="0"/>
                        <a:t> Slides</a:t>
                      </a:r>
                      <a:r>
                        <a:rPr lang="en-US" baseline="0" dirty="0" smtClean="0"/>
                        <a:t> (All over)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Internal </a:t>
                      </a:r>
                      <a:r>
                        <a:rPr lang="en-US" dirty="0" err="1" smtClean="0"/>
                        <a:t>Git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PPT Documents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Architecture</a:t>
                      </a:r>
                      <a:r>
                        <a:rPr lang="en-US" b="1" baseline="0" dirty="0" smtClean="0"/>
                        <a:t> Drivers Spec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Client </a:t>
                      </a:r>
                      <a:r>
                        <a:rPr lang="en-US" b="1" dirty="0" err="1" smtClean="0"/>
                        <a:t>Git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Word Document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SOW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Client </a:t>
                      </a:r>
                      <a:r>
                        <a:rPr lang="en-US" b="1" dirty="0" err="1" smtClean="0"/>
                        <a:t>Git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Word Document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Milestone Schedule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Client </a:t>
                      </a:r>
                      <a:r>
                        <a:rPr lang="en-US" b="1" dirty="0" err="1" smtClean="0"/>
                        <a:t>Git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PPT</a:t>
                      </a:r>
                      <a:r>
                        <a:rPr lang="en-US" b="1" baseline="0" dirty="0" smtClean="0"/>
                        <a:t> Document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Reference</a:t>
                      </a:r>
                      <a:r>
                        <a:rPr lang="en-US" b="0" baseline="0" dirty="0" smtClean="0"/>
                        <a:t> Books and Papers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Internal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Git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Various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Configuration </a:t>
                      </a:r>
                      <a:r>
                        <a:rPr lang="en-US" b="0" dirty="0" err="1" smtClean="0"/>
                        <a:t>Mgt</a:t>
                      </a:r>
                      <a:r>
                        <a:rPr lang="en-US" b="0" dirty="0" smtClean="0"/>
                        <a:t> Plan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Internal </a:t>
                      </a:r>
                      <a:r>
                        <a:rPr lang="en-US" b="0" dirty="0" err="1" smtClean="0"/>
                        <a:t>Git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Word Document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EOSP</a:t>
                      </a:r>
                      <a:r>
                        <a:rPr lang="en-US" b="0" baseline="0" dirty="0" smtClean="0"/>
                        <a:t> Fun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Internal </a:t>
                      </a:r>
                      <a:r>
                        <a:rPr lang="en-US" b="0" dirty="0" err="1" smtClean="0"/>
                        <a:t>Git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Wiki/PPT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17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Migration Complete Milestone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item will be an “issue” on the Internal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We’ll track progress toward “migration complete”</a:t>
            </a:r>
          </a:p>
          <a:p>
            <a:r>
              <a:rPr lang="en-US" dirty="0" smtClean="0"/>
              <a:t>Become proficient with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Log time spent migrating under “</a:t>
            </a:r>
            <a:r>
              <a:rPr lang="en-US" dirty="0" err="1" smtClean="0"/>
              <a:t>Config</a:t>
            </a:r>
            <a:r>
              <a:rPr lang="en-US" dirty="0" smtClean="0"/>
              <a:t> </a:t>
            </a:r>
            <a:r>
              <a:rPr lang="en-US" dirty="0" err="1" smtClean="0"/>
              <a:t>Mgt</a:t>
            </a:r>
            <a:r>
              <a:rPr lang="en-US" dirty="0" smtClean="0"/>
              <a:t> Task”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92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Status [10 min]</a:t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dirty="0" err="1" smtClean="0"/>
              <a:t>Rui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Where are we?  Where are we going?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93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6038</TotalTime>
  <Words>886</Words>
  <Application>Microsoft Macintosh PowerPoint</Application>
  <PresentationFormat>On-screen Show (4:3)</PresentationFormat>
  <Paragraphs>264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Perception</vt:lpstr>
      <vt:lpstr>Status Meeting [35 minutes]</vt:lpstr>
      <vt:lpstr>Close Action Items [5 min] - Matt</vt:lpstr>
      <vt:lpstr>Configuration Mgt. [5 min] - Matt</vt:lpstr>
      <vt:lpstr>Git Migration</vt:lpstr>
      <vt:lpstr>Migration Go/No-Go</vt:lpstr>
      <vt:lpstr>Migration Go/No-Go</vt:lpstr>
      <vt:lpstr>Migration Go/No-Go</vt:lpstr>
      <vt:lpstr>Git Migration Complete Milestone</vt:lpstr>
      <vt:lpstr>Project Status [10 min] - Rui</vt:lpstr>
      <vt:lpstr>View From Macro plan</vt:lpstr>
      <vt:lpstr>Iteration 3 Summary </vt:lpstr>
      <vt:lpstr>Remain tasks </vt:lpstr>
      <vt:lpstr>Process Reflection [10 min] - Sid</vt:lpstr>
      <vt:lpstr>Defining the Problem</vt:lpstr>
      <vt:lpstr>Operations</vt:lpstr>
      <vt:lpstr>Operations</vt:lpstr>
      <vt:lpstr>Plans</vt:lpstr>
      <vt:lpstr>Mentor Minutes [5 min]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Meeting</dc:title>
  <dc:creator>Matthew Lenzo</dc:creator>
  <cp:lastModifiedBy>Matthew Lenzo</cp:lastModifiedBy>
  <cp:revision>78</cp:revision>
  <dcterms:created xsi:type="dcterms:W3CDTF">2011-10-01T22:44:33Z</dcterms:created>
  <dcterms:modified xsi:type="dcterms:W3CDTF">2011-11-29T19:55:48Z</dcterms:modified>
</cp:coreProperties>
</file>