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79" r:id="rId4"/>
    <p:sldId id="260" r:id="rId5"/>
    <p:sldId id="283" r:id="rId6"/>
    <p:sldId id="284" r:id="rId7"/>
    <p:sldId id="285" r:id="rId8"/>
    <p:sldId id="286" r:id="rId9"/>
    <p:sldId id="287" r:id="rId10"/>
    <p:sldId id="28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107D-D9EB-9E4B-B2A4-2F430CC5C0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Meeting [37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2011.12.06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action items - Matt [2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EOSP – Matt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Status – </a:t>
            </a:r>
            <a:r>
              <a:rPr lang="en-US" dirty="0" err="1" smtClean="0"/>
              <a:t>Rui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5</a:t>
            </a:r>
            <a:r>
              <a:rPr lang="en-US" dirty="0" smtClean="0"/>
              <a:t>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Risks – </a:t>
            </a:r>
            <a:r>
              <a:rPr lang="en-US" dirty="0" err="1" smtClean="0"/>
              <a:t>Tharanga</a:t>
            </a:r>
            <a:r>
              <a:rPr lang="en-US" dirty="0" smtClean="0"/>
              <a:t>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Reflection – Sid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Minutes [5 min]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408715"/>
              </p:ext>
            </p:extLst>
          </p:nvPr>
        </p:nvGraphicFramePr>
        <p:xfrm>
          <a:off x="405715" y="2595563"/>
          <a:ext cx="8319185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852"/>
                <a:gridCol w="1141477"/>
                <a:gridCol w="985587"/>
                <a:gridCol w="4666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Purpose/Outcome</a:t>
                      </a:r>
                      <a:endParaRPr lang="en-US" sz="1600" dirty="0"/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Risk-Register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ACTIVE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(same)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Risk management itself is a RISK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Mitigation</a:t>
                      </a:r>
                      <a:r>
                        <a:rPr lang="en-US" sz="1600" baseline="0" dirty="0" smtClean="0"/>
                        <a:t> strategies?</a:t>
                      </a:r>
                      <a:endParaRPr lang="en-US" sz="1600" dirty="0"/>
                    </a:p>
                  </a:txBody>
                  <a:tcPr/>
                </a:tc>
              </a:tr>
              <a:tr h="5957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Iteration Burn down (Task</a:t>
                      </a:r>
                      <a:r>
                        <a:rPr lang="en-US" sz="1600" baseline="0" dirty="0" smtClean="0"/>
                        <a:t> List)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Need to enter time data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Need to generate useful data out of it</a:t>
                      </a:r>
                      <a:endParaRPr lang="en-US" sz="16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</a:t>
                      </a:r>
                      <a:r>
                        <a:rPr lang="en-US" sz="1600" baseline="0" dirty="0" smtClean="0"/>
                        <a:t> Poker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Works</a:t>
                      </a:r>
                      <a:r>
                        <a:rPr lang="en-US" sz="1600" baseline="0" dirty="0" smtClean="0"/>
                        <a:t> for us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How can we improve estimates?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ACTIVE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(same)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as useful as had hoped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Don’t know if we take a look at it anymore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Milestone Planning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</a:p>
                    <a:p>
                      <a:r>
                        <a:rPr lang="en-US" sz="1600" dirty="0" smtClean="0"/>
                        <a:t>(same)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This</a:t>
                      </a:r>
                      <a:r>
                        <a:rPr lang="en-US" sz="1600" baseline="0" dirty="0" smtClean="0"/>
                        <a:t> is good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Its easy to identify tasks when you have a milestone in mind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manage, track, and evaluate our progress?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4658">
            <a:off x="3374452" y="3279362"/>
            <a:ext cx="361948" cy="355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1114" y="3916652"/>
            <a:ext cx="348624" cy="342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14" y="4656098"/>
            <a:ext cx="348624" cy="342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9202" y="5307262"/>
            <a:ext cx="348624" cy="342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760">
            <a:off x="3375092" y="6033824"/>
            <a:ext cx="348624" cy="3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Minutes 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Action Items [2 min]</a:t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open issues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EOSP [10 min]</a:t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 and Breakdown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[5 min]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Rui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we?  Where are we going?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65814"/>
            <a:ext cx="8913813" cy="914400"/>
          </a:xfrm>
        </p:spPr>
        <p:txBody>
          <a:bodyPr/>
          <a:lstStyle/>
          <a:p>
            <a:r>
              <a:rPr lang="en-US" dirty="0" smtClean="0"/>
              <a:t>View From Macro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9894" y="6133229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78107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1392265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2614640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837015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507050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567057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6281765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7504140" y="176614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811532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00345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3225827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444820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6892952" y="1772494"/>
            <a:ext cx="0" cy="44958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00052" y="1778844"/>
            <a:ext cx="121285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SEP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392265" y="1778844"/>
            <a:ext cx="1246187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OCT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614640" y="1778844"/>
            <a:ext cx="1312862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NOV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837015" y="1778844"/>
            <a:ext cx="1233487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DEC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11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059390" y="1778844"/>
            <a:ext cx="1230312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JAN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12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281765" y="1778844"/>
            <a:ext cx="1303337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FEB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12</a:t>
            </a: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193702" y="2229694"/>
            <a:ext cx="731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200052" y="1778844"/>
            <a:ext cx="8515350" cy="4483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48"/>
          <p:cNvSpPr>
            <a:spLocks noChangeArrowheads="1"/>
          </p:cNvSpPr>
          <p:nvPr/>
        </p:nvSpPr>
        <p:spPr bwMode="auto">
          <a:xfrm>
            <a:off x="4295802" y="3013919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502552" y="1785194"/>
            <a:ext cx="121285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r>
              <a:rPr lang="en-US" sz="1200">
                <a:latin typeface="Verdana" pitchFamily="34" charset="0"/>
              </a:rPr>
              <a:t>MAR</a:t>
            </a:r>
            <a:r>
              <a:rPr lang="en-US" altLang="en-US" sz="1200">
                <a:latin typeface="Verdana" pitchFamily="34" charset="0"/>
              </a:rPr>
              <a:t>’</a:t>
            </a:r>
            <a:r>
              <a:rPr lang="en-US" sz="1200">
                <a:latin typeface="Verdana" pitchFamily="34" charset="0"/>
              </a:rPr>
              <a:t>12</a:t>
            </a:r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>
            <a:off x="207990" y="2201119"/>
            <a:ext cx="8507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128588" tIns="65088" rIns="128588" bIns="65088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79502" y="2604344"/>
            <a:ext cx="849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Kickoff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27265" y="3545732"/>
            <a:ext cx="2433637" cy="10683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/>
              <a:t>Identify Architectural Drivers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936652" y="3545732"/>
            <a:ext cx="1066800" cy="10683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</a:rPr>
              <a:t>Business Goals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79902" y="5880944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EOSP</a:t>
            </a:r>
          </a:p>
        </p:txBody>
      </p:sp>
      <p:sp>
        <p:nvSpPr>
          <p:cNvPr id="35" name="TextBox 36"/>
          <p:cNvSpPr txBox="1">
            <a:spLocks noChangeArrowheads="1"/>
          </p:cNvSpPr>
          <p:nvPr/>
        </p:nvSpPr>
        <p:spPr bwMode="auto">
          <a:xfrm>
            <a:off x="4079902" y="2299544"/>
            <a:ext cx="723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SOW</a:t>
            </a:r>
          </a:p>
          <a:p>
            <a:pPr eaLnBrk="1" hangingPunct="1"/>
            <a:r>
              <a:rPr lang="en-US" sz="1600" i="1"/>
              <a:t>SRS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003452" y="4682382"/>
            <a:ext cx="2444750" cy="469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C1C96"/>
              </a:gs>
              <a:gs pos="20000">
                <a:srgbClr val="1E1E93"/>
              </a:gs>
              <a:gs pos="100000">
                <a:srgbClr val="14146F"/>
              </a:gs>
            </a:gsLst>
            <a:lin ang="5400000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Phase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680102" y="3545732"/>
            <a:ext cx="3048000" cy="10683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/>
              <a:t>Architecture Refinement and Prototyping</a:t>
            </a:r>
          </a:p>
        </p:txBody>
      </p:sp>
      <p:sp>
        <p:nvSpPr>
          <p:cNvPr id="38" name="AutoShape 48"/>
          <p:cNvSpPr>
            <a:spLocks noChangeArrowheads="1"/>
          </p:cNvSpPr>
          <p:nvPr/>
        </p:nvSpPr>
        <p:spPr bwMode="auto">
          <a:xfrm>
            <a:off x="6137302" y="3005982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7737502" y="5880944"/>
            <a:ext cx="774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/>
              <a:t>MOSP</a:t>
            </a:r>
          </a:p>
        </p:txBody>
      </p:sp>
      <p:sp>
        <p:nvSpPr>
          <p:cNvPr id="40" name="TextBox 46"/>
          <p:cNvSpPr txBox="1">
            <a:spLocks noChangeArrowheads="1"/>
          </p:cNvSpPr>
          <p:nvPr/>
        </p:nvSpPr>
        <p:spPr bwMode="auto">
          <a:xfrm>
            <a:off x="5621365" y="2299544"/>
            <a:ext cx="13287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Notional </a:t>
            </a:r>
          </a:p>
          <a:p>
            <a:pPr eaLnBrk="1" hangingPunct="1"/>
            <a:r>
              <a:rPr lang="en-US" sz="1600" i="1"/>
              <a:t>Architecture</a:t>
            </a: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5670577" y="4682382"/>
            <a:ext cx="3044825" cy="469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C1C96"/>
              </a:gs>
              <a:gs pos="20000">
                <a:srgbClr val="1E1E93"/>
              </a:gs>
              <a:gs pos="100000">
                <a:srgbClr val="14146F"/>
              </a:gs>
            </a:gsLst>
            <a:lin ang="5400000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Phase 2 </a:t>
            </a:r>
          </a:p>
        </p:txBody>
      </p:sp>
      <p:sp>
        <p:nvSpPr>
          <p:cNvPr id="43" name="AutoShape 48"/>
          <p:cNvSpPr>
            <a:spLocks noChangeArrowheads="1"/>
          </p:cNvSpPr>
          <p:nvPr/>
        </p:nvSpPr>
        <p:spPr bwMode="auto">
          <a:xfrm>
            <a:off x="1184302" y="2985344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7593040" y="2985344"/>
            <a:ext cx="304800" cy="304800"/>
          </a:xfrm>
          <a:prstGeom prst="diamond">
            <a:avLst/>
          </a:prstGeom>
          <a:solidFill>
            <a:schemeClr val="tx1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5088" rIns="128588" bIns="65088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TextBox 46"/>
          <p:cNvSpPr txBox="1">
            <a:spLocks noChangeArrowheads="1"/>
          </p:cNvSpPr>
          <p:nvPr/>
        </p:nvSpPr>
        <p:spPr bwMode="auto">
          <a:xfrm>
            <a:off x="6899302" y="2299544"/>
            <a:ext cx="2228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i="1"/>
              <a:t>Architectural Spike on </a:t>
            </a:r>
          </a:p>
          <a:p>
            <a:pPr eaLnBrk="1" hangingPunct="1"/>
            <a:r>
              <a:rPr lang="en-US" sz="1600" i="1"/>
              <a:t>Multiple Protocol</a:t>
            </a:r>
          </a:p>
        </p:txBody>
      </p:sp>
    </p:spTree>
    <p:extLst>
      <p:ext uri="{BB962C8B-B14F-4D97-AF65-F5344CB8AC3E}">
        <p14:creationId xmlns:p14="http://schemas.microsoft.com/office/powerpoint/2010/main" val="77045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Reflection [10 min]</a:t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400405"/>
              </p:ext>
            </p:extLst>
          </p:nvPr>
        </p:nvGraphicFramePr>
        <p:xfrm>
          <a:off x="405715" y="2595563"/>
          <a:ext cx="8319187" cy="2169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325"/>
                <a:gridCol w="1486372"/>
                <a:gridCol w="1159609"/>
                <a:gridCol w="4127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Consolidated</a:t>
                      </a:r>
                      <a:r>
                        <a:rPr lang="en-US" sz="1600" baseline="0" dirty="0" smtClean="0"/>
                        <a:t> Comments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Biweekly Conf. 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 </a:t>
                      </a:r>
                      <a:r>
                        <a:rPr lang="en-US" sz="1600" dirty="0" smtClean="0"/>
                        <a:t>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Need to be prepared before any conference call.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Objectively need to identify things that need to gotten out of such conference calls.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Will have a better picture of this after this week’s conference call.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700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is the problem?  What does the client want and need?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23822">
            <a:off x="3850517" y="3002946"/>
            <a:ext cx="361949" cy="4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562002"/>
              </p:ext>
            </p:extLst>
          </p:nvPr>
        </p:nvGraphicFramePr>
        <p:xfrm>
          <a:off x="405715" y="2595563"/>
          <a:ext cx="8319185" cy="461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929629"/>
                <a:gridCol w="1228633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Consolidated</a:t>
                      </a:r>
                      <a:r>
                        <a:rPr lang="en-US" sz="1600" baseline="0" dirty="0" smtClean="0"/>
                        <a:t> Comments</a:t>
                      </a:r>
                      <a:endParaRPr lang="en-US" sz="1600" dirty="0"/>
                    </a:p>
                  </a:txBody>
                  <a:tcPr/>
                </a:tc>
              </a:tr>
              <a:tr h="5526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 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ACTIVE(up)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Structure</a:t>
                      </a:r>
                      <a:r>
                        <a:rPr lang="en-US" sz="1600" baseline="0" dirty="0" smtClean="0"/>
                        <a:t> is much better.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Higher productivity.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We seem to be fixing things.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Fridays (or Mondays)- Team members love this!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ACTIVE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(down)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We</a:t>
                      </a:r>
                      <a:r>
                        <a:rPr lang="en-US" sz="1600" baseline="0" dirty="0" smtClean="0"/>
                        <a:t> have not been having them.</a:t>
                      </a:r>
                      <a:endParaRPr lang="en-US" sz="1600" dirty="0"/>
                    </a:p>
                  </a:txBody>
                  <a:tcPr/>
                </a:tc>
              </a:tr>
              <a:tr h="5581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Action-Item</a:t>
                      </a:r>
                      <a:r>
                        <a:rPr lang="en-US" sz="1600" baseline="0" dirty="0" smtClean="0"/>
                        <a:t> Register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ACTIVE(up)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Issue</a:t>
                      </a:r>
                      <a:r>
                        <a:rPr lang="en-US" sz="1600" baseline="0" dirty="0" smtClean="0">
                          <a:latin typeface="+mn-lt"/>
                        </a:rPr>
                        <a:t> tracker is great for this.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4465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Docs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ACTIVE(up)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Good</a:t>
                      </a:r>
                      <a:r>
                        <a:rPr lang="en-US" sz="1600" baseline="0" dirty="0" smtClean="0"/>
                        <a:t> for asynchronous work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Becoming less cluttered</a:t>
                      </a:r>
                      <a:endParaRPr lang="en-US" sz="1600" dirty="0"/>
                    </a:p>
                  </a:txBody>
                  <a:tcPr/>
                </a:tc>
              </a:tr>
              <a:tr h="5047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Calendar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Good.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55" y="6391113"/>
            <a:ext cx="361948" cy="355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77" y="5768655"/>
            <a:ext cx="361948" cy="355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45442">
            <a:off x="3960370" y="4391898"/>
            <a:ext cx="361948" cy="3559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9648">
            <a:off x="3960370" y="3061854"/>
            <a:ext cx="361948" cy="355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75373" y="5203167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189601"/>
              </p:ext>
            </p:extLst>
          </p:nvPr>
        </p:nvGraphicFramePr>
        <p:xfrm>
          <a:off x="405715" y="2595563"/>
          <a:ext cx="8319185" cy="250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3922"/>
                <a:gridCol w="1081090"/>
                <a:gridCol w="1077172"/>
                <a:gridCol w="390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Approach/Tool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Consolidated</a:t>
                      </a:r>
                      <a:r>
                        <a:rPr lang="en-US" sz="1600" baseline="0" dirty="0" smtClean="0"/>
                        <a:t> Comments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Iteration Cycles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ACTIVE(same)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Helps</a:t>
                      </a:r>
                      <a:r>
                        <a:rPr lang="en-US" sz="1600" baseline="0" dirty="0" smtClean="0"/>
                        <a:t> us greatly is planning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Good/Nice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559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Github</a:t>
                      </a:r>
                      <a:r>
                        <a:rPr lang="en-US" sz="1600" baseline="0" dirty="0" smtClean="0"/>
                        <a:t> (Argo)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ACTIVE(same)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Still learning.</a:t>
                      </a:r>
                      <a:r>
                        <a:rPr lang="en-US" sz="1600" baseline="0" dirty="0" smtClean="0"/>
                        <a:t> Looks great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We need to identify which aspects of </a:t>
                      </a:r>
                      <a:r>
                        <a:rPr lang="en-US" sz="1600" baseline="0" dirty="0" err="1" smtClean="0"/>
                        <a:t>git</a:t>
                      </a:r>
                      <a:r>
                        <a:rPr lang="en-US" sz="1600" baseline="0" dirty="0" smtClean="0"/>
                        <a:t> are working and which aspects are not </a:t>
                      </a:r>
                      <a:r>
                        <a:rPr lang="en-US" sz="1600" baseline="0" dirty="0" err="1" smtClean="0"/>
                        <a:t>working.More</a:t>
                      </a:r>
                      <a:r>
                        <a:rPr lang="en-US" sz="1600" baseline="0" dirty="0" smtClean="0"/>
                        <a:t> modularity.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97" y="3023816"/>
            <a:ext cx="361949" cy="453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060">
            <a:off x="4014588" y="3956958"/>
            <a:ext cx="361948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6077</TotalTime>
  <Words>486</Words>
  <Application>Microsoft Office PowerPoint</Application>
  <PresentationFormat>On-screen Show (4:3)</PresentationFormat>
  <Paragraphs>143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Perception</vt:lpstr>
      <vt:lpstr>Status Meeting [37 minutes]</vt:lpstr>
      <vt:lpstr>Close Action Items [2 min] - Matt</vt:lpstr>
      <vt:lpstr>EOSP [10 min] - Matt</vt:lpstr>
      <vt:lpstr>Project Status [5 min] - Rui</vt:lpstr>
      <vt:lpstr>View From Macro plan</vt:lpstr>
      <vt:lpstr>Process Reflection [10 min] - Sid</vt:lpstr>
      <vt:lpstr>Defining the Problem</vt:lpstr>
      <vt:lpstr>Operations</vt:lpstr>
      <vt:lpstr>Operations</vt:lpstr>
      <vt:lpstr>Plans</vt:lpstr>
      <vt:lpstr>Mentor Minutes [5 min]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83</cp:revision>
  <dcterms:created xsi:type="dcterms:W3CDTF">2011-10-01T22:44:33Z</dcterms:created>
  <dcterms:modified xsi:type="dcterms:W3CDTF">2011-12-06T19:46:12Z</dcterms:modified>
</cp:coreProperties>
</file>