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4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7" r:id="rId3"/>
    <p:sldId id="297" r:id="rId4"/>
    <p:sldId id="298" r:id="rId5"/>
    <p:sldId id="288" r:id="rId6"/>
    <p:sldId id="289" r:id="rId7"/>
    <p:sldId id="290" r:id="rId8"/>
    <p:sldId id="299" r:id="rId9"/>
    <p:sldId id="304" r:id="rId10"/>
    <p:sldId id="300" r:id="rId11"/>
    <p:sldId id="301" r:id="rId12"/>
    <p:sldId id="291" r:id="rId13"/>
    <p:sldId id="292" r:id="rId14"/>
    <p:sldId id="293" r:id="rId15"/>
    <p:sldId id="305" r:id="rId16"/>
    <p:sldId id="306" r:id="rId17"/>
    <p:sldId id="307" r:id="rId18"/>
    <p:sldId id="308" r:id="rId19"/>
    <p:sldId id="309" r:id="rId20"/>
    <p:sldId id="294" r:id="rId21"/>
    <p:sldId id="303" r:id="rId22"/>
    <p:sldId id="29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Documents:Iteration12-BurnDown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Documents:EarnedValu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Sheet1!$C$29</c:f>
              <c:strCache>
                <c:ptCount val="1"/>
              </c:strCache>
            </c:strRef>
          </c:tx>
          <c:marker>
            <c:symbol val="none"/>
          </c:marker>
          <c:cat>
            <c:strRef>
              <c:f>Sheet1!$B$30:$B$37</c:f>
              <c:strCache>
                <c:ptCount val="8"/>
                <c:pt idx="0">
                  <c:v>Start Date</c:v>
                </c:pt>
                <c:pt idx="1">
                  <c:v>22nd Tuesday</c:v>
                </c:pt>
                <c:pt idx="2">
                  <c:v>23rd Wednesday</c:v>
                </c:pt>
                <c:pt idx="3">
                  <c:v>24th Thursday</c:v>
                </c:pt>
                <c:pt idx="4">
                  <c:v>25th Friday</c:v>
                </c:pt>
                <c:pt idx="5">
                  <c:v>26th Saturday</c:v>
                </c:pt>
                <c:pt idx="6">
                  <c:v>27th Sunday</c:v>
                </c:pt>
                <c:pt idx="7">
                  <c:v>28th Monday</c:v>
                </c:pt>
              </c:strCache>
            </c:strRef>
          </c:cat>
          <c:val>
            <c:numRef>
              <c:f>Sheet1!$C$30:$C$37</c:f>
            </c:numRef>
          </c:val>
          <c:smooth val="0"/>
        </c:ser>
        <c:ser>
          <c:idx val="1"/>
          <c:order val="1"/>
          <c:tx>
            <c:strRef>
              <c:f>Sheet1!$D$29</c:f>
              <c:strCache>
                <c:ptCount val="1"/>
              </c:strCache>
            </c:strRef>
          </c:tx>
          <c:marker>
            <c:symbol val="none"/>
          </c:marker>
          <c:cat>
            <c:strRef>
              <c:f>Sheet1!$B$30:$B$37</c:f>
              <c:strCache>
                <c:ptCount val="8"/>
                <c:pt idx="0">
                  <c:v>Start Date</c:v>
                </c:pt>
                <c:pt idx="1">
                  <c:v>22nd Tuesday</c:v>
                </c:pt>
                <c:pt idx="2">
                  <c:v>23rd Wednesday</c:v>
                </c:pt>
                <c:pt idx="3">
                  <c:v>24th Thursday</c:v>
                </c:pt>
                <c:pt idx="4">
                  <c:v>25th Friday</c:v>
                </c:pt>
                <c:pt idx="5">
                  <c:v>26th Saturday</c:v>
                </c:pt>
                <c:pt idx="6">
                  <c:v>27th Sunday</c:v>
                </c:pt>
                <c:pt idx="7">
                  <c:v>28th Monday</c:v>
                </c:pt>
              </c:strCache>
            </c:strRef>
          </c:cat>
          <c:val>
            <c:numRef>
              <c:f>Sheet1!$D$30:$D$37</c:f>
            </c:numRef>
          </c:val>
          <c:smooth val="0"/>
        </c:ser>
        <c:ser>
          <c:idx val="2"/>
          <c:order val="2"/>
          <c:tx>
            <c:strRef>
              <c:f>Sheet1!$E$29</c:f>
              <c:strCache>
                <c:ptCount val="1"/>
              </c:strCache>
            </c:strRef>
          </c:tx>
          <c:marker>
            <c:symbol val="none"/>
          </c:marker>
          <c:cat>
            <c:strRef>
              <c:f>Sheet1!$B$30:$B$37</c:f>
              <c:strCache>
                <c:ptCount val="8"/>
                <c:pt idx="0">
                  <c:v>Start Date</c:v>
                </c:pt>
                <c:pt idx="1">
                  <c:v>22nd Tuesday</c:v>
                </c:pt>
                <c:pt idx="2">
                  <c:v>23rd Wednesday</c:v>
                </c:pt>
                <c:pt idx="3">
                  <c:v>24th Thursday</c:v>
                </c:pt>
                <c:pt idx="4">
                  <c:v>25th Friday</c:v>
                </c:pt>
                <c:pt idx="5">
                  <c:v>26th Saturday</c:v>
                </c:pt>
                <c:pt idx="6">
                  <c:v>27th Sunday</c:v>
                </c:pt>
                <c:pt idx="7">
                  <c:v>28th Monday</c:v>
                </c:pt>
              </c:strCache>
            </c:strRef>
          </c:cat>
          <c:val>
            <c:numRef>
              <c:f>Sheet1!$E$30:$E$37</c:f>
            </c:numRef>
          </c:val>
          <c:smooth val="0"/>
        </c:ser>
        <c:ser>
          <c:idx val="3"/>
          <c:order val="3"/>
          <c:tx>
            <c:strRef>
              <c:f>Sheet1!$F$29</c:f>
              <c:strCache>
                <c:ptCount val="1"/>
              </c:strCache>
            </c:strRef>
          </c:tx>
          <c:marker>
            <c:symbol val="none"/>
          </c:marker>
          <c:cat>
            <c:strRef>
              <c:f>Sheet1!$B$30:$B$37</c:f>
              <c:strCache>
                <c:ptCount val="8"/>
                <c:pt idx="0">
                  <c:v>Start Date</c:v>
                </c:pt>
                <c:pt idx="1">
                  <c:v>22nd Tuesday</c:v>
                </c:pt>
                <c:pt idx="2">
                  <c:v>23rd Wednesday</c:v>
                </c:pt>
                <c:pt idx="3">
                  <c:v>24th Thursday</c:v>
                </c:pt>
                <c:pt idx="4">
                  <c:v>25th Friday</c:v>
                </c:pt>
                <c:pt idx="5">
                  <c:v>26th Saturday</c:v>
                </c:pt>
                <c:pt idx="6">
                  <c:v>27th Sunday</c:v>
                </c:pt>
                <c:pt idx="7">
                  <c:v>28th Monday</c:v>
                </c:pt>
              </c:strCache>
            </c:strRef>
          </c:cat>
          <c:val>
            <c:numRef>
              <c:f>Sheet1!$F$30:$F$37</c:f>
            </c:numRef>
          </c:val>
          <c:smooth val="0"/>
        </c:ser>
        <c:ser>
          <c:idx val="4"/>
          <c:order val="4"/>
          <c:tx>
            <c:strRef>
              <c:f>Sheet1!$G$29</c:f>
              <c:strCache>
                <c:ptCount val="1"/>
              </c:strCache>
            </c:strRef>
          </c:tx>
          <c:marker>
            <c:symbol val="none"/>
          </c:marker>
          <c:cat>
            <c:strRef>
              <c:f>Sheet1!$B$30:$B$37</c:f>
              <c:strCache>
                <c:ptCount val="8"/>
                <c:pt idx="0">
                  <c:v>Start Date</c:v>
                </c:pt>
                <c:pt idx="1">
                  <c:v>22nd Tuesday</c:v>
                </c:pt>
                <c:pt idx="2">
                  <c:v>23rd Wednesday</c:v>
                </c:pt>
                <c:pt idx="3">
                  <c:v>24th Thursday</c:v>
                </c:pt>
                <c:pt idx="4">
                  <c:v>25th Friday</c:v>
                </c:pt>
                <c:pt idx="5">
                  <c:v>26th Saturday</c:v>
                </c:pt>
                <c:pt idx="6">
                  <c:v>27th Sunday</c:v>
                </c:pt>
                <c:pt idx="7">
                  <c:v>28th Monday</c:v>
                </c:pt>
              </c:strCache>
            </c:strRef>
          </c:cat>
          <c:val>
            <c:numRef>
              <c:f>Sheet1!$G$30:$G$37</c:f>
            </c:numRef>
          </c:val>
          <c:smooth val="0"/>
        </c:ser>
        <c:ser>
          <c:idx val="5"/>
          <c:order val="5"/>
          <c:tx>
            <c:strRef>
              <c:f>Sheet1!$H$29</c:f>
              <c:strCache>
                <c:ptCount val="1"/>
              </c:strCache>
            </c:strRef>
          </c:tx>
          <c:marker>
            <c:symbol val="none"/>
          </c:marker>
          <c:cat>
            <c:strRef>
              <c:f>Sheet1!$B$30:$B$37</c:f>
              <c:strCache>
                <c:ptCount val="8"/>
                <c:pt idx="0">
                  <c:v>Start Date</c:v>
                </c:pt>
                <c:pt idx="1">
                  <c:v>22nd Tuesday</c:v>
                </c:pt>
                <c:pt idx="2">
                  <c:v>23rd Wednesday</c:v>
                </c:pt>
                <c:pt idx="3">
                  <c:v>24th Thursday</c:v>
                </c:pt>
                <c:pt idx="4">
                  <c:v>25th Friday</c:v>
                </c:pt>
                <c:pt idx="5">
                  <c:v>26th Saturday</c:v>
                </c:pt>
                <c:pt idx="6">
                  <c:v>27th Sunday</c:v>
                </c:pt>
                <c:pt idx="7">
                  <c:v>28th Monday</c:v>
                </c:pt>
              </c:strCache>
            </c:strRef>
          </c:cat>
          <c:val>
            <c:numRef>
              <c:f>Sheet1!$H$30:$H$37</c:f>
            </c:numRef>
          </c:val>
          <c:smooth val="0"/>
        </c:ser>
        <c:ser>
          <c:idx val="6"/>
          <c:order val="6"/>
          <c:tx>
            <c:strRef>
              <c:f>Sheet1!$I$29</c:f>
              <c:strCache>
                <c:ptCount val="1"/>
              </c:strCache>
            </c:strRef>
          </c:tx>
          <c:marker>
            <c:symbol val="none"/>
          </c:marker>
          <c:cat>
            <c:strRef>
              <c:f>Sheet1!$B$30:$B$37</c:f>
              <c:strCache>
                <c:ptCount val="8"/>
                <c:pt idx="0">
                  <c:v>Start Date</c:v>
                </c:pt>
                <c:pt idx="1">
                  <c:v>22nd Tuesday</c:v>
                </c:pt>
                <c:pt idx="2">
                  <c:v>23rd Wednesday</c:v>
                </c:pt>
                <c:pt idx="3">
                  <c:v>24th Thursday</c:v>
                </c:pt>
                <c:pt idx="4">
                  <c:v>25th Friday</c:v>
                </c:pt>
                <c:pt idx="5">
                  <c:v>26th Saturday</c:v>
                </c:pt>
                <c:pt idx="6">
                  <c:v>27th Sunday</c:v>
                </c:pt>
                <c:pt idx="7">
                  <c:v>28th Monday</c:v>
                </c:pt>
              </c:strCache>
            </c:strRef>
          </c:cat>
          <c:val>
            <c:numRef>
              <c:f>Sheet1!$I$30:$I$37</c:f>
            </c:numRef>
          </c:val>
          <c:smooth val="0"/>
        </c:ser>
        <c:ser>
          <c:idx val="7"/>
          <c:order val="7"/>
          <c:tx>
            <c:strRef>
              <c:f>Sheet1!$J$29</c:f>
              <c:strCache>
                <c:ptCount val="1"/>
                <c:pt idx="0">
                  <c:v>Planned</c:v>
                </c:pt>
              </c:strCache>
            </c:strRef>
          </c:tx>
          <c:spPr>
            <a:ln>
              <a:solidFill>
                <a:srgbClr val="3366FF"/>
              </a:solidFill>
            </a:ln>
          </c:spPr>
          <c:marker>
            <c:symbol val="none"/>
          </c:marker>
          <c:cat>
            <c:strRef>
              <c:f>Sheet1!$B$30:$B$37</c:f>
              <c:strCache>
                <c:ptCount val="8"/>
                <c:pt idx="0">
                  <c:v>Start Date</c:v>
                </c:pt>
                <c:pt idx="1">
                  <c:v>22nd Tuesday</c:v>
                </c:pt>
                <c:pt idx="2">
                  <c:v>23rd Wednesday</c:v>
                </c:pt>
                <c:pt idx="3">
                  <c:v>24th Thursday</c:v>
                </c:pt>
                <c:pt idx="4">
                  <c:v>25th Friday</c:v>
                </c:pt>
                <c:pt idx="5">
                  <c:v>26th Saturday</c:v>
                </c:pt>
                <c:pt idx="6">
                  <c:v>27th Sunday</c:v>
                </c:pt>
                <c:pt idx="7">
                  <c:v>28th Monday</c:v>
                </c:pt>
              </c:strCache>
            </c:strRef>
          </c:cat>
          <c:val>
            <c:numRef>
              <c:f>Sheet1!$J$30:$J$37</c:f>
              <c:numCache>
                <c:formatCode>#,##0.00</c:formatCode>
                <c:ptCount val="8"/>
                <c:pt idx="0">
                  <c:v>170.33</c:v>
                </c:pt>
                <c:pt idx="1">
                  <c:v>145.97999999999999</c:v>
                </c:pt>
                <c:pt idx="2">
                  <c:v>121.65</c:v>
                </c:pt>
                <c:pt idx="3">
                  <c:v>97.32</c:v>
                </c:pt>
                <c:pt idx="4">
                  <c:v>72.989999999999995</c:v>
                </c:pt>
                <c:pt idx="5">
                  <c:v>48.66</c:v>
                </c:pt>
                <c:pt idx="6">
                  <c:v>14.33</c:v>
                </c:pt>
                <c:pt idx="7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Sheet1!$K$29</c:f>
              <c:strCache>
                <c:ptCount val="1"/>
                <c:pt idx="0">
                  <c:v>Actual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strRef>
              <c:f>Sheet1!$B$30:$B$37</c:f>
              <c:strCache>
                <c:ptCount val="8"/>
                <c:pt idx="0">
                  <c:v>Start Date</c:v>
                </c:pt>
                <c:pt idx="1">
                  <c:v>22nd Tuesday</c:v>
                </c:pt>
                <c:pt idx="2">
                  <c:v>23rd Wednesday</c:v>
                </c:pt>
                <c:pt idx="3">
                  <c:v>24th Thursday</c:v>
                </c:pt>
                <c:pt idx="4">
                  <c:v>25th Friday</c:v>
                </c:pt>
                <c:pt idx="5">
                  <c:v>26th Saturday</c:v>
                </c:pt>
                <c:pt idx="6">
                  <c:v>27th Sunday</c:v>
                </c:pt>
                <c:pt idx="7">
                  <c:v>28th Monday</c:v>
                </c:pt>
              </c:strCache>
            </c:strRef>
          </c:cat>
          <c:val>
            <c:numRef>
              <c:f>Sheet1!$K$30:$K$37</c:f>
              <c:numCache>
                <c:formatCode>General</c:formatCode>
                <c:ptCount val="8"/>
                <c:pt idx="0">
                  <c:v>170.33</c:v>
                </c:pt>
                <c:pt idx="1">
                  <c:v>152.58000000000001</c:v>
                </c:pt>
                <c:pt idx="2">
                  <c:v>150.25</c:v>
                </c:pt>
                <c:pt idx="3" formatCode="#,##0.00">
                  <c:v>135.75</c:v>
                </c:pt>
                <c:pt idx="4" formatCode="#,##0.00">
                  <c:v>82</c:v>
                </c:pt>
                <c:pt idx="5">
                  <c:v>82</c:v>
                </c:pt>
                <c:pt idx="6">
                  <c:v>72</c:v>
                </c:pt>
                <c:pt idx="7" formatCode="#,##0.0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133120"/>
        <c:axId val="76134656"/>
      </c:lineChart>
      <c:catAx>
        <c:axId val="761331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6134656"/>
        <c:crosses val="autoZero"/>
        <c:auto val="1"/>
        <c:lblAlgn val="ctr"/>
        <c:lblOffset val="100"/>
        <c:noMultiLvlLbl val="0"/>
      </c:catAx>
      <c:valAx>
        <c:axId val="76134656"/>
        <c:scaling>
          <c:orientation val="minMax"/>
        </c:scaling>
        <c:delete val="0"/>
        <c:axPos val="l"/>
        <c:majorGridlines/>
        <c:numFmt formatCode="#,##0.00" sourceLinked="1"/>
        <c:majorTickMark val="out"/>
        <c:minorTickMark val="none"/>
        <c:tickLblPos val="nextTo"/>
        <c:crossAx val="761331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Sheet1!$D$27</c:f>
              <c:strCache>
                <c:ptCount val="1"/>
                <c:pt idx="0">
                  <c:v>Planned EV</c:v>
                </c:pt>
              </c:strCache>
            </c:strRef>
          </c:tx>
          <c:marker>
            <c:symbol val="none"/>
          </c:marker>
          <c:cat>
            <c:numRef>
              <c:f>Sheet1!$C$28:$C$37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12</c:v>
                </c:pt>
                <c:pt idx="8">
                  <c:v>14</c:v>
                </c:pt>
                <c:pt idx="9">
                  <c:v>16</c:v>
                </c:pt>
              </c:numCache>
            </c:numRef>
          </c:cat>
          <c:val>
            <c:numRef>
              <c:f>Sheet1!$D$28:$D$37</c:f>
              <c:numCache>
                <c:formatCode>General</c:formatCode>
                <c:ptCount val="10"/>
                <c:pt idx="0">
                  <c:v>0</c:v>
                </c:pt>
                <c:pt idx="1">
                  <c:v>3</c:v>
                </c:pt>
                <c:pt idx="2">
                  <c:v>7</c:v>
                </c:pt>
                <c:pt idx="3">
                  <c:v>12</c:v>
                </c:pt>
                <c:pt idx="4">
                  <c:v>15</c:v>
                </c:pt>
                <c:pt idx="5">
                  <c:v>17</c:v>
                </c:pt>
                <c:pt idx="6">
                  <c:v>18</c:v>
                </c:pt>
                <c:pt idx="7">
                  <c:v>20</c:v>
                </c:pt>
                <c:pt idx="8">
                  <c:v>21</c:v>
                </c:pt>
                <c:pt idx="9">
                  <c:v>22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Sheet1!$E$27</c:f>
              <c:strCache>
                <c:ptCount val="1"/>
                <c:pt idx="0">
                  <c:v>Actual EV</c:v>
                </c:pt>
              </c:strCache>
            </c:strRef>
          </c:tx>
          <c:spPr>
            <a:ln>
              <a:solidFill>
                <a:schemeClr val="accent5"/>
              </a:solidFill>
            </a:ln>
          </c:spPr>
          <c:marker>
            <c:symbol val="none"/>
          </c:marker>
          <c:cat>
            <c:numRef>
              <c:f>Sheet1!$C$28:$C$37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12</c:v>
                </c:pt>
                <c:pt idx="8">
                  <c:v>14</c:v>
                </c:pt>
                <c:pt idx="9">
                  <c:v>16</c:v>
                </c:pt>
              </c:numCache>
            </c:numRef>
          </c:cat>
          <c:val>
            <c:numRef>
              <c:f>Sheet1!$E$28:$E$37</c:f>
              <c:numCache>
                <c:formatCode>General</c:formatCode>
                <c:ptCount val="10"/>
                <c:pt idx="0">
                  <c:v>0</c:v>
                </c:pt>
                <c:pt idx="1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899264"/>
        <c:axId val="75900800"/>
      </c:lineChart>
      <c:catAx>
        <c:axId val="75899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5900800"/>
        <c:crosses val="autoZero"/>
        <c:auto val="1"/>
        <c:lblAlgn val="ctr"/>
        <c:lblOffset val="100"/>
        <c:noMultiLvlLbl val="0"/>
      </c:catAx>
      <c:valAx>
        <c:axId val="759008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8992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A6BD1-6C3C-964E-A9D6-4B5D70C48398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B382E-93B5-3749-A2F8-0F2141C4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48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E70B2-DEA5-8246-BA14-93A0E578F3C9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0107D-D9EB-9E4B-B2A4-2F430CC5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42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263D-85C7-AC4D-BDAB-1899EB91241E}" type="datetime1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61DE312-39EF-8943-8593-776D5368CBD0}" type="datetime1">
              <a:rPr lang="en-US" smtClean="0"/>
              <a:t>5/29/2012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296D-BC08-F143-A7CB-A0FD3D7B6C11}" type="datetime1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68FDFDC-64EE-AC44-B9C4-C0FE78E2F56E}" type="datetime1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D1FFD43-EBBB-1A43-AD17-6C8A33A074E2}" type="datetime1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8B5B-765D-6645-9466-B30D5B83D1CB}" type="datetime1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11DE-09DC-A84E-AFA9-94C782542C0A}" type="datetime1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1AF4-B527-E942-A84B-0F7D6FC0B650}" type="datetime1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5B9-35BF-CB45-9BC1-CA8DED8BD260}" type="datetime1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3CB6-810A-7345-AD2D-381E4C2681C0}" type="datetime1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B70645-F1C1-D841-BF76-6F29B2FB5D7D}" type="datetime1">
              <a:rPr lang="en-US" smtClean="0"/>
              <a:t>5/29/2012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C362364-83D4-AB40-84FE-1380696850A3}" type="datetime1">
              <a:rPr lang="en-US" smtClean="0"/>
              <a:t>5/29/2012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0CB9-452C-6B49-A712-D5342E81F6AF}" type="datetime1">
              <a:rPr lang="en-US" smtClean="0"/>
              <a:t>5/29/2012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F122-E041-264A-85EB-B5130B1AC24F}" type="datetime1">
              <a:rPr lang="en-US" smtClean="0"/>
              <a:t>5/29/2012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20BD2FF-2198-9043-88BB-9D6880A495A5}" type="datetime1">
              <a:rPr lang="en-US" smtClean="0"/>
              <a:t>5/29/2012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40D42E-8619-4646-B162-17C86FCD5FE3}" type="datetime1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01703"/>
            <a:ext cx="8915400" cy="877824"/>
          </a:xfrm>
        </p:spPr>
        <p:txBody>
          <a:bodyPr/>
          <a:lstStyle/>
          <a:p>
            <a:r>
              <a:rPr lang="en-US" dirty="0" smtClean="0"/>
              <a:t>Status Meeting [50 minutes]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41" y="1937981"/>
            <a:ext cx="8915400" cy="485177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2012.05.29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Changed Plan Of Action and </a:t>
            </a:r>
            <a:r>
              <a:rPr lang="en-US" dirty="0" smtClean="0"/>
              <a:t>Milestone </a:t>
            </a:r>
            <a:r>
              <a:rPr lang="en-US" dirty="0"/>
              <a:t>C</a:t>
            </a:r>
            <a:r>
              <a:rPr lang="en-US" dirty="0" smtClean="0"/>
              <a:t>hart </a:t>
            </a:r>
            <a:r>
              <a:rPr lang="en-US" dirty="0"/>
              <a:t>for </a:t>
            </a:r>
            <a:r>
              <a:rPr lang="en-US" dirty="0" smtClean="0"/>
              <a:t>Summer [5mins]-TG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Round Table [3mins]-Team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Action Items [2mins]-Sid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Project Progress [10mins]-TG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Architecture Design Updates [5mins]-Rui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Architecture Experiments Updates [5mins]-Dan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Metrics and Measurements [5mins]-Matt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Open Risks and Mitigation Strategies [5mins]-TG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Mentor </a:t>
            </a:r>
            <a:r>
              <a:rPr lang="en-US" dirty="0"/>
              <a:t> C</a:t>
            </a:r>
            <a:r>
              <a:rPr lang="en-US" dirty="0" smtClean="0"/>
              <a:t>omments [10mins]-Team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360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Iteration 12 Burn down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5713814"/>
              </p:ext>
            </p:extLst>
          </p:nvPr>
        </p:nvGraphicFramePr>
        <p:xfrm>
          <a:off x="1169142" y="1800236"/>
          <a:ext cx="6480491" cy="4783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39952" y="1548629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Hours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722824" y="567608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Days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254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3096351"/>
              </p:ext>
            </p:extLst>
          </p:nvPr>
        </p:nvGraphicFramePr>
        <p:xfrm>
          <a:off x="1058276" y="1808294"/>
          <a:ext cx="6843510" cy="4354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72960" y="5789791"/>
            <a:ext cx="544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Week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86406" y="1531295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8" name="AutoShape 48"/>
          <p:cNvSpPr>
            <a:spLocks noChangeArrowheads="1"/>
          </p:cNvSpPr>
          <p:nvPr/>
        </p:nvSpPr>
        <p:spPr bwMode="auto">
          <a:xfrm>
            <a:off x="2542822" y="4637894"/>
            <a:ext cx="304800" cy="304800"/>
          </a:xfrm>
          <a:prstGeom prst="diamond">
            <a:avLst/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9" name="AutoShape 48"/>
          <p:cNvSpPr>
            <a:spLocks noChangeArrowheads="1"/>
          </p:cNvSpPr>
          <p:nvPr/>
        </p:nvSpPr>
        <p:spPr bwMode="auto">
          <a:xfrm>
            <a:off x="3060408" y="3874242"/>
            <a:ext cx="304800" cy="304800"/>
          </a:xfrm>
          <a:prstGeom prst="diamond">
            <a:avLst/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" name="AutoShape 48"/>
          <p:cNvSpPr>
            <a:spLocks noChangeArrowheads="1"/>
          </p:cNvSpPr>
          <p:nvPr/>
        </p:nvSpPr>
        <p:spPr bwMode="auto">
          <a:xfrm>
            <a:off x="4589338" y="2936827"/>
            <a:ext cx="304800" cy="304800"/>
          </a:xfrm>
          <a:prstGeom prst="diamond">
            <a:avLst/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1" name="AutoShape 48"/>
          <p:cNvSpPr>
            <a:spLocks noChangeArrowheads="1"/>
          </p:cNvSpPr>
          <p:nvPr/>
        </p:nvSpPr>
        <p:spPr bwMode="auto">
          <a:xfrm>
            <a:off x="4821150" y="2784427"/>
            <a:ext cx="304800" cy="304800"/>
          </a:xfrm>
          <a:prstGeom prst="diamond">
            <a:avLst/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2" name="AutoShape 48"/>
          <p:cNvSpPr>
            <a:spLocks noChangeArrowheads="1"/>
          </p:cNvSpPr>
          <p:nvPr/>
        </p:nvSpPr>
        <p:spPr bwMode="auto">
          <a:xfrm>
            <a:off x="5041666" y="2632027"/>
            <a:ext cx="304800" cy="304800"/>
          </a:xfrm>
          <a:prstGeom prst="diamond">
            <a:avLst/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AutoShape 48"/>
          <p:cNvSpPr>
            <a:spLocks noChangeArrowheads="1"/>
          </p:cNvSpPr>
          <p:nvPr/>
        </p:nvSpPr>
        <p:spPr bwMode="auto">
          <a:xfrm>
            <a:off x="6141838" y="2327227"/>
            <a:ext cx="304800" cy="304800"/>
          </a:xfrm>
          <a:prstGeom prst="diamond">
            <a:avLst/>
          </a:prstGeom>
          <a:gradFill rotWithShape="1">
            <a:gsLst>
              <a:gs pos="0">
                <a:srgbClr val="F9E9E9"/>
              </a:gs>
              <a:gs pos="64999">
                <a:srgbClr val="EEC8C8"/>
              </a:gs>
              <a:gs pos="100000">
                <a:srgbClr val="E8B0B0"/>
              </a:gs>
            </a:gsLst>
            <a:lin ang="5400000" scaled="1"/>
          </a:gradFill>
          <a:ln w="9525" cap="flat" cmpd="sng">
            <a:solidFill>
              <a:srgbClr val="9A4E4E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Overall Progress – Summer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2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Design Updates</a:t>
            </a:r>
            <a:br>
              <a:rPr lang="en-US" dirty="0" smtClean="0"/>
            </a:br>
            <a:r>
              <a:rPr lang="en-US" dirty="0" smtClean="0"/>
              <a:t>[5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Rui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1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</a:t>
            </a:r>
            <a:r>
              <a:rPr lang="en-US" dirty="0" smtClean="0"/>
              <a:t>Experiments </a:t>
            </a:r>
            <a:r>
              <a:rPr lang="en-US" dirty="0"/>
              <a:t>Updates</a:t>
            </a:r>
            <a:br>
              <a:rPr lang="en-US" dirty="0"/>
            </a:br>
            <a:r>
              <a:rPr lang="en-US" dirty="0"/>
              <a:t>[5 min]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Dan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7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and Measurements</a:t>
            </a:r>
            <a:br>
              <a:rPr lang="en-US" dirty="0" smtClean="0"/>
            </a:br>
            <a:r>
              <a:rPr lang="en-US" dirty="0" smtClean="0"/>
              <a:t>[5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Matt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5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Sustainable Pace Goal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 descr="Screen Shot 2012-05-29 at 8.35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8815"/>
            <a:ext cx="9144000" cy="296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47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Sustainable Pace Goal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 descr="Screen Shot 2012-05-29 at 8.36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2571"/>
            <a:ext cx="9144000" cy="30309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1469" y="5368746"/>
            <a:ext cx="70455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Recommendations: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Don’t count on much collaborative work on weekends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Plan daily targets at least one week in advance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Front-load meetings and overhead on Mondays</a:t>
            </a:r>
          </a:p>
        </p:txBody>
      </p:sp>
    </p:spTree>
    <p:extLst>
      <p:ext uri="{BB962C8B-B14F-4D97-AF65-F5344CB8AC3E}">
        <p14:creationId xmlns:p14="http://schemas.microsoft.com/office/powerpoint/2010/main" val="2294810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30% Overhead Goal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544637"/>
              </p:ext>
            </p:extLst>
          </p:nvPr>
        </p:nvGraphicFramePr>
        <p:xfrm>
          <a:off x="1114425" y="2595563"/>
          <a:ext cx="7610476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05238"/>
                <a:gridCol w="38052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Week-1</a:t>
                      </a:r>
                      <a:r>
                        <a:rPr lang="en-US" baseline="0" dirty="0" smtClean="0"/>
                        <a:t> Overhead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Chief Architect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</a:t>
                      </a:r>
                      <a:r>
                        <a:rPr lang="en-US" baseline="0" dirty="0" smtClean="0"/>
                        <a:t> 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Planning</a:t>
                      </a:r>
                      <a:r>
                        <a:rPr lang="en-US" baseline="0" dirty="0" smtClean="0"/>
                        <a:t>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Quality Assurance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30% Overhead Goal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011788"/>
              </p:ext>
            </p:extLst>
          </p:nvPr>
        </p:nvGraphicFramePr>
        <p:xfrm>
          <a:off x="1114425" y="2595563"/>
          <a:ext cx="7610476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05238"/>
                <a:gridCol w="38052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Week-1 Overhead</a:t>
                      </a:r>
                      <a:r>
                        <a:rPr lang="en-US" baseline="0" dirty="0" smtClean="0"/>
                        <a:t> 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WP00.1.1: Iteration 12 Planning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23hrs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WP00.1.9: Planning and Tracking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15hrs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WP00.1.20: Backlog/Issue Mtg.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10hrs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WP00.1.8: Kickoff Mtg.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8hrs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71469" y="4880429"/>
            <a:ext cx="7853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Recommendations: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Time-box and monitor planning meeting cost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Automate creation of task cards from Basecamp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Streamline and identify duplication of planning/tracking effort</a:t>
            </a:r>
          </a:p>
        </p:txBody>
      </p:sp>
    </p:spTree>
    <p:extLst>
      <p:ext uri="{BB962C8B-B14F-4D97-AF65-F5344CB8AC3E}">
        <p14:creationId xmlns:p14="http://schemas.microsoft.com/office/powerpoint/2010/main" val="3774301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 of Certainty Goal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382390"/>
              </p:ext>
            </p:extLst>
          </p:nvPr>
        </p:nvGraphicFramePr>
        <p:xfrm>
          <a:off x="1114425" y="2595563"/>
          <a:ext cx="7610475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22575"/>
                <a:gridCol w="2251075"/>
                <a:gridCol w="25368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Issue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Dominant Method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Design Defects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27 Issues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Documentation Defects</a:t>
                      </a:r>
                      <a:r>
                        <a:rPr lang="en-US" b="1" baseline="0" dirty="0" smtClean="0"/>
                        <a:t>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 Issues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Protocol Extensibility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 Issues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Experimentation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Availability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Issues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r>
                        <a:rPr lang="en-US" baseline="0" dirty="0" smtClean="0"/>
                        <a:t> Issues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Scalability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Issues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r>
                        <a:rPr lang="en-US" baseline="0" dirty="0" smtClean="0"/>
                        <a:t> Extensibility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Issue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ADEW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7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Changed POA and Milestone Chart[5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8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 Risks and Mitigation Strategies </a:t>
            </a:r>
            <a:br>
              <a:rPr lang="en-US" dirty="0" smtClean="0"/>
            </a:br>
            <a:r>
              <a:rPr lang="en-US" dirty="0" smtClean="0"/>
              <a:t>[5 min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3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3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security requirement is not yet finalized</a:t>
            </a:r>
          </a:p>
          <a:p>
            <a:r>
              <a:rPr lang="en-US" dirty="0" smtClean="0"/>
              <a:t>Cost of using AWS</a:t>
            </a:r>
          </a:p>
          <a:p>
            <a:r>
              <a:rPr lang="en-US" dirty="0" smtClean="0"/>
              <a:t>No experience with large scale systems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142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Mentor Comments[10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Team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9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9" y="289278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Summer 2012 Milestones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512958"/>
              </p:ext>
            </p:extLst>
          </p:nvPr>
        </p:nvGraphicFramePr>
        <p:xfrm>
          <a:off x="533400" y="1676400"/>
          <a:ext cx="8218491" cy="4230687"/>
        </p:xfrm>
        <a:graphic>
          <a:graphicData uri="http://schemas.openxmlformats.org/drawingml/2006/table">
            <a:tbl>
              <a:tblPr/>
              <a:tblGrid>
                <a:gridCol w="484056"/>
                <a:gridCol w="482562"/>
                <a:gridCol w="484056"/>
                <a:gridCol w="482561"/>
                <a:gridCol w="484056"/>
                <a:gridCol w="482562"/>
                <a:gridCol w="484056"/>
                <a:gridCol w="484056"/>
                <a:gridCol w="482561"/>
                <a:gridCol w="484056"/>
                <a:gridCol w="482562"/>
                <a:gridCol w="491525"/>
                <a:gridCol w="475092"/>
                <a:gridCol w="484056"/>
                <a:gridCol w="482562"/>
                <a:gridCol w="484056"/>
                <a:gridCol w="484056"/>
              </a:tblGrid>
              <a:tr h="6400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10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12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13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14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15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16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17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</a:tr>
              <a:tr h="5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</a:tr>
              <a:tr h="5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</a:tr>
              <a:tr h="5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</a:tr>
              <a:tr h="5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</a:tr>
              <a:tr h="5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</a:tr>
              <a:tr h="5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19112" y="1281112"/>
            <a:ext cx="943022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/>
              <a:t>May</a:t>
            </a:r>
            <a:endParaRPr lang="en-US" sz="1600" b="1" dirty="0"/>
          </a:p>
        </p:txBody>
      </p:sp>
      <p:sp>
        <p:nvSpPr>
          <p:cNvPr id="8" name="Rectangle 7"/>
          <p:cNvSpPr/>
          <p:nvPr/>
        </p:nvSpPr>
        <p:spPr>
          <a:xfrm>
            <a:off x="1462134" y="1281112"/>
            <a:ext cx="1966866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/>
              <a:t>June</a:t>
            </a:r>
            <a:endParaRPr lang="en-US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3428999" y="1281112"/>
            <a:ext cx="2215133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/>
              <a:t>July</a:t>
            </a:r>
            <a:endParaRPr lang="en-US" sz="1600" b="1" dirty="0"/>
          </a:p>
        </p:txBody>
      </p:sp>
      <p:sp>
        <p:nvSpPr>
          <p:cNvPr id="10" name="Rectangle 9"/>
          <p:cNvSpPr/>
          <p:nvPr/>
        </p:nvSpPr>
        <p:spPr>
          <a:xfrm>
            <a:off x="5644133" y="1281112"/>
            <a:ext cx="1141296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/>
              <a:t>August</a:t>
            </a:r>
            <a:endParaRPr lang="en-US" sz="1600" b="1" dirty="0"/>
          </a:p>
        </p:txBody>
      </p:sp>
      <p:sp>
        <p:nvSpPr>
          <p:cNvPr id="38" name="Rectangle 37"/>
          <p:cNvSpPr/>
          <p:nvPr/>
        </p:nvSpPr>
        <p:spPr>
          <a:xfrm>
            <a:off x="6785430" y="1281112"/>
            <a:ext cx="1977570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/>
              <a:t>September</a:t>
            </a:r>
            <a:endParaRPr lang="en-US" sz="1600" b="1" dirty="0"/>
          </a:p>
        </p:txBody>
      </p:sp>
      <p:cxnSp>
        <p:nvCxnSpPr>
          <p:cNvPr id="39" name="Straight Connector 38"/>
          <p:cNvCxnSpPr>
            <a:cxnSpLocks noChangeShapeType="1"/>
          </p:cNvCxnSpPr>
          <p:nvPr/>
        </p:nvCxnSpPr>
        <p:spPr bwMode="auto">
          <a:xfrm>
            <a:off x="566737" y="1662112"/>
            <a:ext cx="0" cy="420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Connector 41"/>
          <p:cNvCxnSpPr>
            <a:cxnSpLocks noChangeShapeType="1"/>
          </p:cNvCxnSpPr>
          <p:nvPr/>
        </p:nvCxnSpPr>
        <p:spPr bwMode="auto">
          <a:xfrm>
            <a:off x="3441062" y="1689387"/>
            <a:ext cx="0" cy="420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Connector 42"/>
          <p:cNvCxnSpPr>
            <a:cxnSpLocks noChangeShapeType="1"/>
          </p:cNvCxnSpPr>
          <p:nvPr/>
        </p:nvCxnSpPr>
        <p:spPr bwMode="auto">
          <a:xfrm>
            <a:off x="4403087" y="1689387"/>
            <a:ext cx="0" cy="420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Connector 43"/>
          <p:cNvCxnSpPr>
            <a:cxnSpLocks noChangeShapeType="1"/>
          </p:cNvCxnSpPr>
          <p:nvPr/>
        </p:nvCxnSpPr>
        <p:spPr bwMode="auto">
          <a:xfrm>
            <a:off x="5373529" y="1664562"/>
            <a:ext cx="0" cy="420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Straight Connector 44"/>
          <p:cNvCxnSpPr>
            <a:cxnSpLocks noChangeShapeType="1"/>
          </p:cNvCxnSpPr>
          <p:nvPr/>
        </p:nvCxnSpPr>
        <p:spPr bwMode="auto">
          <a:xfrm>
            <a:off x="5858161" y="1689387"/>
            <a:ext cx="0" cy="419230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>
            <a:off x="6342609" y="1689387"/>
            <a:ext cx="0" cy="420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566738" y="5894675"/>
            <a:ext cx="45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</a:t>
            </a:r>
            <a:endParaRPr lang="en-US" dirty="0">
              <a:latin typeface="+mn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38401" y="5894675"/>
            <a:ext cx="100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 </a:t>
            </a:r>
            <a:r>
              <a:rPr lang="en-US" dirty="0" smtClean="0"/>
              <a:t>15</a:t>
            </a:r>
            <a:endParaRPr lang="en-US" dirty="0">
              <a:latin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03087" y="5903807"/>
            <a:ext cx="92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 17</a:t>
            </a:r>
            <a:endParaRPr lang="en-US" dirty="0">
              <a:latin typeface="+mn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41063" y="5907557"/>
            <a:ext cx="96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 16</a:t>
            </a:r>
            <a:endParaRPr lang="en-US" dirty="0">
              <a:latin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59904" y="5907557"/>
            <a:ext cx="48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 19</a:t>
            </a:r>
            <a:endParaRPr lang="en-US" dirty="0">
              <a:latin typeface="+mn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42610" y="5895275"/>
            <a:ext cx="96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 20</a:t>
            </a:r>
            <a:endParaRPr lang="en-US" dirty="0">
              <a:latin typeface="+mn-lt"/>
            </a:endParaRPr>
          </a:p>
        </p:txBody>
      </p:sp>
      <p:sp>
        <p:nvSpPr>
          <p:cNvPr id="60" name="AutoShape 48"/>
          <p:cNvSpPr>
            <a:spLocks noChangeArrowheads="1"/>
          </p:cNvSpPr>
          <p:nvPr/>
        </p:nvSpPr>
        <p:spPr bwMode="auto">
          <a:xfrm>
            <a:off x="5224303" y="4061748"/>
            <a:ext cx="304800" cy="304800"/>
          </a:xfrm>
          <a:prstGeom prst="diamond">
            <a:avLst/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74" name="AutoShape 48"/>
          <p:cNvSpPr>
            <a:spLocks noChangeArrowheads="1"/>
          </p:cNvSpPr>
          <p:nvPr/>
        </p:nvSpPr>
        <p:spPr bwMode="auto">
          <a:xfrm>
            <a:off x="3288663" y="3810000"/>
            <a:ext cx="304800" cy="304800"/>
          </a:xfrm>
          <a:prstGeom prst="diamond">
            <a:avLst/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81" name="AutoShape 48"/>
          <p:cNvSpPr>
            <a:spLocks noChangeArrowheads="1"/>
          </p:cNvSpPr>
          <p:nvPr/>
        </p:nvSpPr>
        <p:spPr bwMode="auto">
          <a:xfrm>
            <a:off x="6190209" y="4519200"/>
            <a:ext cx="304800" cy="304800"/>
          </a:xfrm>
          <a:prstGeom prst="diamond">
            <a:avLst/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619376" y="6248400"/>
            <a:ext cx="4619624" cy="461665"/>
            <a:chOff x="2619376" y="6320135"/>
            <a:chExt cx="4619624" cy="461665"/>
          </a:xfrm>
        </p:grpSpPr>
        <p:cxnSp>
          <p:nvCxnSpPr>
            <p:cNvPr id="5" name="Straight Arrow Connector 4"/>
            <p:cNvCxnSpPr/>
            <p:nvPr/>
          </p:nvCxnSpPr>
          <p:spPr bwMode="auto">
            <a:xfrm>
              <a:off x="5486400" y="6550967"/>
              <a:ext cx="1752600" cy="2233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5" idx="1"/>
            </p:cNvCxnSpPr>
            <p:nvPr/>
          </p:nvCxnSpPr>
          <p:spPr bwMode="auto">
            <a:xfrm flipH="1">
              <a:off x="2619376" y="6550968"/>
              <a:ext cx="1552882" cy="2232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172258" y="6320135"/>
              <a:ext cx="2076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Iterations</a:t>
              </a:r>
              <a:endParaRPr lang="en-US" dirty="0">
                <a:latin typeface="+mn-lt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56" name="Straight Connector 55"/>
          <p:cNvCxnSpPr>
            <a:cxnSpLocks noChangeShapeType="1"/>
          </p:cNvCxnSpPr>
          <p:nvPr/>
        </p:nvCxnSpPr>
        <p:spPr bwMode="auto">
          <a:xfrm>
            <a:off x="1495843" y="1665762"/>
            <a:ext cx="0" cy="420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Straight Connector 61"/>
          <p:cNvCxnSpPr>
            <a:cxnSpLocks noChangeShapeType="1"/>
          </p:cNvCxnSpPr>
          <p:nvPr/>
        </p:nvCxnSpPr>
        <p:spPr bwMode="auto">
          <a:xfrm>
            <a:off x="2463427" y="1675842"/>
            <a:ext cx="0" cy="420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Straight Connector 63"/>
          <p:cNvCxnSpPr>
            <a:cxnSpLocks noChangeShapeType="1"/>
          </p:cNvCxnSpPr>
          <p:nvPr/>
        </p:nvCxnSpPr>
        <p:spPr bwMode="auto">
          <a:xfrm>
            <a:off x="7311408" y="1690587"/>
            <a:ext cx="0" cy="4205288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Straight Connector 64"/>
          <p:cNvCxnSpPr>
            <a:cxnSpLocks noChangeShapeType="1"/>
          </p:cNvCxnSpPr>
          <p:nvPr/>
        </p:nvCxnSpPr>
        <p:spPr bwMode="auto">
          <a:xfrm>
            <a:off x="8278992" y="1700667"/>
            <a:ext cx="0" cy="4205288"/>
          </a:xfrm>
          <a:prstGeom prst="line">
            <a:avLst/>
          </a:prstGeom>
          <a:noFill/>
          <a:ln w="25400">
            <a:solidFill>
              <a:srgbClr val="1F497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AutoShape 48"/>
          <p:cNvSpPr>
            <a:spLocks noChangeArrowheads="1"/>
          </p:cNvSpPr>
          <p:nvPr/>
        </p:nvSpPr>
        <p:spPr bwMode="auto">
          <a:xfrm>
            <a:off x="8117285" y="4114800"/>
            <a:ext cx="304800" cy="304800"/>
          </a:xfrm>
          <a:prstGeom prst="diamond">
            <a:avLst/>
          </a:prstGeom>
          <a:gradFill rotWithShape="1">
            <a:gsLst>
              <a:gs pos="0">
                <a:srgbClr val="F9E9E9"/>
              </a:gs>
              <a:gs pos="64999">
                <a:srgbClr val="EEC8C8"/>
              </a:gs>
              <a:gs pos="100000">
                <a:srgbClr val="E8B0B0"/>
              </a:gs>
            </a:gsLst>
            <a:lin ang="5400000" scaled="1"/>
          </a:gradFill>
          <a:ln w="9525" cap="flat" cmpd="sng">
            <a:solidFill>
              <a:srgbClr val="9A4E4E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020916" y="5901848"/>
            <a:ext cx="45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13</a:t>
            </a:r>
            <a:endParaRPr lang="en-US" dirty="0">
              <a:latin typeface="+mn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495843" y="5895875"/>
            <a:ext cx="96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</a:t>
            </a:r>
            <a:endParaRPr lang="en-US" dirty="0">
              <a:latin typeface="+mn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376703" y="5918485"/>
            <a:ext cx="45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18</a:t>
            </a:r>
            <a:endParaRPr lang="en-US" dirty="0">
              <a:latin typeface="+mn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311408" y="5918485"/>
            <a:ext cx="96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</a:t>
            </a:r>
            <a:endParaRPr lang="en-US" dirty="0">
              <a:latin typeface="+mn-lt"/>
            </a:endParaRPr>
          </a:p>
        </p:txBody>
      </p:sp>
      <p:cxnSp>
        <p:nvCxnSpPr>
          <p:cNvPr id="40" name="Straight Connector 39"/>
          <p:cNvCxnSpPr>
            <a:cxnSpLocks noChangeShapeType="1"/>
          </p:cNvCxnSpPr>
          <p:nvPr/>
        </p:nvCxnSpPr>
        <p:spPr bwMode="auto">
          <a:xfrm>
            <a:off x="1020915" y="1664562"/>
            <a:ext cx="0" cy="420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AutoShape 48"/>
          <p:cNvSpPr>
            <a:spLocks noChangeArrowheads="1"/>
          </p:cNvSpPr>
          <p:nvPr/>
        </p:nvSpPr>
        <p:spPr bwMode="auto">
          <a:xfrm>
            <a:off x="1343443" y="2607845"/>
            <a:ext cx="304800" cy="304800"/>
          </a:xfrm>
          <a:prstGeom prst="diamond">
            <a:avLst/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57" name="AutoShape 48"/>
          <p:cNvSpPr>
            <a:spLocks noChangeArrowheads="1"/>
          </p:cNvSpPr>
          <p:nvPr/>
        </p:nvSpPr>
        <p:spPr bwMode="auto">
          <a:xfrm>
            <a:off x="2304497" y="3242868"/>
            <a:ext cx="304800" cy="304800"/>
          </a:xfrm>
          <a:prstGeom prst="diamond">
            <a:avLst/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3" name="TextBox 48"/>
          <p:cNvSpPr txBox="1">
            <a:spLocks noChangeArrowheads="1"/>
          </p:cNvSpPr>
          <p:nvPr/>
        </p:nvSpPr>
        <p:spPr bwMode="auto">
          <a:xfrm>
            <a:off x="1532235" y="2450209"/>
            <a:ext cx="1883148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dirty="0" smtClean="0">
                <a:latin typeface="Calibri"/>
                <a:cs typeface="Calibri"/>
              </a:rPr>
              <a:t>Infrastructure, Tools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a</a:t>
            </a:r>
            <a:r>
              <a:rPr lang="en-US" sz="1600" dirty="0" smtClean="0">
                <a:latin typeface="Calibri"/>
                <a:cs typeface="Calibri"/>
              </a:rPr>
              <a:t>nd AWS Training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58" name="TextBox 1"/>
          <p:cNvSpPr txBox="1">
            <a:spLocks noChangeArrowheads="1"/>
          </p:cNvSpPr>
          <p:nvPr/>
        </p:nvSpPr>
        <p:spPr bwMode="auto">
          <a:xfrm>
            <a:off x="2473506" y="3094709"/>
            <a:ext cx="1589776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dirty="0" smtClean="0">
                <a:latin typeface="Calibri"/>
                <a:cs typeface="Calibri"/>
              </a:rPr>
              <a:t>Experiments and </a:t>
            </a:r>
            <a:r>
              <a:rPr lang="en-US" sz="1600" dirty="0">
                <a:latin typeface="Calibri"/>
                <a:cs typeface="Calibri"/>
              </a:rPr>
              <a:t>Design </a:t>
            </a:r>
            <a:r>
              <a:rPr lang="en-US" sz="1600" dirty="0" smtClean="0">
                <a:latin typeface="Calibri"/>
                <a:cs typeface="Calibri"/>
              </a:rPr>
              <a:t>revisions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75" name="TextBox 48"/>
          <p:cNvSpPr txBox="1">
            <a:spLocks noChangeArrowheads="1"/>
          </p:cNvSpPr>
          <p:nvPr/>
        </p:nvSpPr>
        <p:spPr bwMode="auto">
          <a:xfrm>
            <a:off x="3502752" y="3766417"/>
            <a:ext cx="15513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sz="1600" dirty="0" smtClean="0">
                <a:latin typeface="Calibri"/>
                <a:cs typeface="Calibri"/>
              </a:rPr>
              <a:t>Verification Plan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61" name="TextBox 48"/>
          <p:cNvSpPr txBox="1">
            <a:spLocks noChangeArrowheads="1"/>
          </p:cNvSpPr>
          <p:nvPr/>
        </p:nvSpPr>
        <p:spPr bwMode="auto">
          <a:xfrm>
            <a:off x="5448471" y="4013431"/>
            <a:ext cx="16352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dirty="0" smtClean="0">
                <a:latin typeface="Calibri"/>
                <a:cs typeface="Calibri"/>
              </a:rPr>
              <a:t>Architecture stub</a:t>
            </a:r>
          </a:p>
        </p:txBody>
      </p:sp>
      <p:sp>
        <p:nvSpPr>
          <p:cNvPr id="82" name="TextBox 48"/>
          <p:cNvSpPr txBox="1">
            <a:spLocks noChangeArrowheads="1"/>
          </p:cNvSpPr>
          <p:nvPr/>
        </p:nvSpPr>
        <p:spPr bwMode="auto">
          <a:xfrm>
            <a:off x="6415305" y="4477846"/>
            <a:ext cx="6209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dirty="0">
                <a:latin typeface="Calibri"/>
                <a:cs typeface="Calibri"/>
              </a:rPr>
              <a:t>E</a:t>
            </a:r>
            <a:r>
              <a:rPr lang="en-US" sz="1600" dirty="0" smtClean="0">
                <a:latin typeface="Calibri"/>
                <a:cs typeface="Calibri"/>
              </a:rPr>
              <a:t>OSP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63" name="TextBox 48"/>
          <p:cNvSpPr txBox="1">
            <a:spLocks noChangeArrowheads="1"/>
          </p:cNvSpPr>
          <p:nvPr/>
        </p:nvSpPr>
        <p:spPr bwMode="auto">
          <a:xfrm>
            <a:off x="7730640" y="4300571"/>
            <a:ext cx="1224314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dirty="0" smtClean="0">
                <a:latin typeface="Calibri"/>
                <a:cs typeface="Calibri"/>
              </a:rPr>
              <a:t>Architecture </a:t>
            </a:r>
          </a:p>
          <a:p>
            <a:pPr eaLnBrk="1" hangingPunct="1"/>
            <a:r>
              <a:rPr lang="en-US" sz="1600" dirty="0" smtClean="0">
                <a:latin typeface="Calibri"/>
                <a:cs typeface="Calibri"/>
              </a:rPr>
              <a:t>Verified</a:t>
            </a:r>
            <a:endParaRPr lang="en-US"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748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POA for Summer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Infeasible semester goal</a:t>
            </a:r>
          </a:p>
          <a:p>
            <a:pPr lvl="1"/>
            <a:r>
              <a:rPr lang="en-US" dirty="0" smtClean="0"/>
              <a:t>“Waterfallish”, verification at the end</a:t>
            </a:r>
          </a:p>
          <a:p>
            <a:r>
              <a:rPr lang="en-US" dirty="0" smtClean="0"/>
              <a:t>Solution (To be finalized)</a:t>
            </a:r>
          </a:p>
          <a:p>
            <a:pPr lvl="1"/>
            <a:r>
              <a:rPr lang="en-US" dirty="0" smtClean="0"/>
              <a:t>Experiment –&gt; Detail Design -&gt; Stub implementation</a:t>
            </a:r>
          </a:p>
          <a:p>
            <a:pPr lvl="1"/>
            <a:r>
              <a:rPr lang="en-US" dirty="0" smtClean="0"/>
              <a:t>Verifying step by step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Table[3 min]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Team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8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Items[2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Sid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Progress[10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4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in the planning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couple of weekly iterations</a:t>
            </a:r>
          </a:p>
          <a:p>
            <a:r>
              <a:rPr lang="en-US" dirty="0" smtClean="0"/>
              <a:t>Basecamp for both work packages and tasks</a:t>
            </a:r>
          </a:p>
          <a:p>
            <a:r>
              <a:rPr lang="en-US" dirty="0" smtClean="0"/>
              <a:t>Task board for visibility and tracking</a:t>
            </a:r>
          </a:p>
          <a:p>
            <a:r>
              <a:rPr lang="en-US" dirty="0" smtClean="0"/>
              <a:t>Resource leveling with less overhead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45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1 Total Time – 206 Hours</a:t>
            </a:r>
            <a:endParaRPr lang="en-US" dirty="0"/>
          </a:p>
        </p:txBody>
      </p:sp>
      <p:pic>
        <p:nvPicPr>
          <p:cNvPr id="5" name="Picture 4" descr="Screen Shot 2012-05-29 at 7.56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900" y="2708736"/>
            <a:ext cx="28702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5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6831</TotalTime>
  <Words>452</Words>
  <Application>Microsoft Office PowerPoint</Application>
  <PresentationFormat>On-screen Show (4:3)</PresentationFormat>
  <Paragraphs>172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Perception</vt:lpstr>
      <vt:lpstr>Status Meeting [50 minutes]</vt:lpstr>
      <vt:lpstr>Changed POA and Milestone Chart[5 min]   - TG</vt:lpstr>
      <vt:lpstr>Summer 2012 Milestones</vt:lpstr>
      <vt:lpstr>Changing POA for Summer</vt:lpstr>
      <vt:lpstr>Round Table[3 min]   - Team</vt:lpstr>
      <vt:lpstr>Action Items[2 min]   - Sid</vt:lpstr>
      <vt:lpstr>Project Progress[10 min]   - TG</vt:lpstr>
      <vt:lpstr>Change in the planning process</vt:lpstr>
      <vt:lpstr>Week 1 Total Time – 206 Hours</vt:lpstr>
      <vt:lpstr>Iteration 12 Burn down</vt:lpstr>
      <vt:lpstr>Overall Progress – Summer 2012</vt:lpstr>
      <vt:lpstr>Architecture Design Updates [5 min]   - Rui</vt:lpstr>
      <vt:lpstr>Architecture Experiments Updates [5 min]   - Dan</vt:lpstr>
      <vt:lpstr>Metrics and Measurements [5 min]   - Matt</vt:lpstr>
      <vt:lpstr>Sustainable Pace Goal</vt:lpstr>
      <vt:lpstr>Sustainable Pace Goal</vt:lpstr>
      <vt:lpstr>30% Overhead Goal</vt:lpstr>
      <vt:lpstr>30% Overhead Goal</vt:lpstr>
      <vt:lpstr>Period of Certainty Goal</vt:lpstr>
      <vt:lpstr>Open Risks and Mitigation Strategies  [5 min]   - TG</vt:lpstr>
      <vt:lpstr>Top 3 Risks</vt:lpstr>
      <vt:lpstr>Mentor Comments[10 min]   - Team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Meeting</dc:title>
  <dc:creator>Matthew Lenzo</dc:creator>
  <cp:lastModifiedBy>Siddharth</cp:lastModifiedBy>
  <cp:revision>193</cp:revision>
  <dcterms:created xsi:type="dcterms:W3CDTF">2011-10-01T22:44:33Z</dcterms:created>
  <dcterms:modified xsi:type="dcterms:W3CDTF">2012-05-29T17:58:36Z</dcterms:modified>
</cp:coreProperties>
</file>