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97" r:id="rId4"/>
    <p:sldId id="298" r:id="rId5"/>
    <p:sldId id="288" r:id="rId6"/>
    <p:sldId id="289" r:id="rId7"/>
    <p:sldId id="290" r:id="rId8"/>
    <p:sldId id="299" r:id="rId9"/>
    <p:sldId id="304" r:id="rId10"/>
    <p:sldId id="300" r:id="rId11"/>
    <p:sldId id="301" r:id="rId12"/>
    <p:sldId id="291" r:id="rId13"/>
    <p:sldId id="292" r:id="rId14"/>
    <p:sldId id="293" r:id="rId15"/>
    <p:sldId id="305" r:id="rId16"/>
    <p:sldId id="306" r:id="rId17"/>
    <p:sldId id="307" r:id="rId18"/>
    <p:sldId id="308" r:id="rId19"/>
    <p:sldId id="309" r:id="rId20"/>
    <p:sldId id="294" r:id="rId21"/>
    <p:sldId id="303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10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Iteration12-BurnDow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Sheet1!$C$30:$C$37</c:f>
            </c:numRef>
          </c:val>
          <c:smooth val="0"/>
        </c:ser>
        <c:ser>
          <c:idx val="1"/>
          <c:order val="1"/>
          <c:tx>
            <c:strRef>
              <c:f>Sheet1!$D$29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Sheet1!$D$30:$D$37</c:f>
            </c:numRef>
          </c:val>
          <c:smooth val="0"/>
        </c:ser>
        <c:ser>
          <c:idx val="2"/>
          <c:order val="2"/>
          <c:tx>
            <c:strRef>
              <c:f>Sheet1!$E$29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Sheet1!$E$30:$E$37</c:f>
            </c:numRef>
          </c:val>
          <c:smooth val="0"/>
        </c:ser>
        <c:ser>
          <c:idx val="3"/>
          <c:order val="3"/>
          <c:tx>
            <c:strRef>
              <c:f>Sheet1!$F$29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Sheet1!$F$30:$F$37</c:f>
            </c:numRef>
          </c:val>
          <c:smooth val="0"/>
        </c:ser>
        <c:ser>
          <c:idx val="4"/>
          <c:order val="4"/>
          <c:tx>
            <c:strRef>
              <c:f>Sheet1!$G$29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Sheet1!$G$30:$G$37</c:f>
            </c:numRef>
          </c:val>
          <c:smooth val="0"/>
        </c:ser>
        <c:ser>
          <c:idx val="5"/>
          <c:order val="5"/>
          <c:tx>
            <c:strRef>
              <c:f>Sheet1!$H$29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Sheet1!$H$30:$H$37</c:f>
            </c:numRef>
          </c:val>
          <c:smooth val="0"/>
        </c:ser>
        <c:ser>
          <c:idx val="6"/>
          <c:order val="6"/>
          <c:tx>
            <c:strRef>
              <c:f>Sheet1!$I$29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Sheet1!$I$30:$I$37</c:f>
            </c:numRef>
          </c:val>
          <c:smooth val="0"/>
        </c:ser>
        <c:ser>
          <c:idx val="7"/>
          <c:order val="7"/>
          <c:tx>
            <c:strRef>
              <c:f>Sheet1!$J$29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Sheet1!$J$30:$J$37</c:f>
              <c:numCache>
                <c:formatCode>#,##0.00</c:formatCode>
                <c:ptCount val="8"/>
                <c:pt idx="0">
                  <c:v>170.33</c:v>
                </c:pt>
                <c:pt idx="1">
                  <c:v>145.98</c:v>
                </c:pt>
                <c:pt idx="2">
                  <c:v>121.65</c:v>
                </c:pt>
                <c:pt idx="3">
                  <c:v>97.32</c:v>
                </c:pt>
                <c:pt idx="4">
                  <c:v>72.99</c:v>
                </c:pt>
                <c:pt idx="5">
                  <c:v>48.66</c:v>
                </c:pt>
                <c:pt idx="6">
                  <c:v>14.33</c:v>
                </c:pt>
                <c:pt idx="7">
                  <c:v>0.0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Sheet1!$K$29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Sheet1!$K$30:$K$37</c:f>
              <c:numCache>
                <c:formatCode>General</c:formatCode>
                <c:ptCount val="8"/>
                <c:pt idx="0">
                  <c:v>170.33</c:v>
                </c:pt>
                <c:pt idx="1">
                  <c:v>152.58</c:v>
                </c:pt>
                <c:pt idx="2">
                  <c:v>150.25</c:v>
                </c:pt>
                <c:pt idx="3" formatCode="#,##0.00">
                  <c:v>135.75</c:v>
                </c:pt>
                <c:pt idx="4" formatCode="#,##0.00">
                  <c:v>82.0</c:v>
                </c:pt>
                <c:pt idx="5">
                  <c:v>82.0</c:v>
                </c:pt>
                <c:pt idx="6">
                  <c:v>72.0</c:v>
                </c:pt>
                <c:pt idx="7" formatCode="#,##0.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860840"/>
        <c:axId val="2067853768"/>
      </c:lineChart>
      <c:catAx>
        <c:axId val="2067860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7853768"/>
        <c:crosses val="autoZero"/>
        <c:auto val="1"/>
        <c:lblAlgn val="ctr"/>
        <c:lblOffset val="100"/>
        <c:noMultiLvlLbl val="0"/>
      </c:catAx>
      <c:valAx>
        <c:axId val="2067853768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206786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Sheet1!$D$27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  <c:pt idx="2">
                  <c:v>7.0</c:v>
                </c:pt>
                <c:pt idx="3">
                  <c:v>12.0</c:v>
                </c:pt>
                <c:pt idx="4">
                  <c:v>15.0</c:v>
                </c:pt>
                <c:pt idx="5">
                  <c:v>17.0</c:v>
                </c:pt>
                <c:pt idx="6">
                  <c:v>18.0</c:v>
                </c:pt>
                <c:pt idx="7">
                  <c:v>20.0</c:v>
                </c:pt>
                <c:pt idx="8">
                  <c:v>21.0</c:v>
                </c:pt>
                <c:pt idx="9">
                  <c:v>22.0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Sheet1!$E$27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Sheet1!$E$28:$E$37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737496"/>
        <c:axId val="2020078248"/>
      </c:lineChart>
      <c:catAx>
        <c:axId val="2073737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20078248"/>
        <c:crosses val="autoZero"/>
        <c:auto val="1"/>
        <c:lblAlgn val="ctr"/>
        <c:lblOffset val="100"/>
        <c:noMultiLvlLbl val="0"/>
      </c:catAx>
      <c:valAx>
        <c:axId val="202007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3737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2012.05.29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Changed Plan Of Action and </a:t>
            </a:r>
            <a:r>
              <a:rPr lang="en-US" dirty="0" smtClean="0"/>
              <a:t>Milestone </a:t>
            </a:r>
            <a:r>
              <a:rPr lang="en-US" dirty="0"/>
              <a:t>C</a:t>
            </a:r>
            <a:r>
              <a:rPr lang="en-US" dirty="0" smtClean="0"/>
              <a:t>hart </a:t>
            </a:r>
            <a:r>
              <a:rPr lang="en-US" dirty="0"/>
              <a:t>for </a:t>
            </a:r>
            <a:r>
              <a:rPr lang="en-US" dirty="0" smtClean="0"/>
              <a:t>Summer [5mins]-TG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[3mins]-Team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[2mins]-Sid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[10mins]-TG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[5mins]-Rui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[5mins]-Dan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[5mins]-Matt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[10mins]-Team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12 Burn down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713814"/>
              </p:ext>
            </p:extLst>
          </p:nvPr>
        </p:nvGraphicFramePr>
        <p:xfrm>
          <a:off x="1169142" y="1800236"/>
          <a:ext cx="6480491" cy="478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39952" y="154862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22824" y="56760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54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096351"/>
              </p:ext>
            </p:extLst>
          </p:nvPr>
        </p:nvGraphicFramePr>
        <p:xfrm>
          <a:off x="1058276" y="1808294"/>
          <a:ext cx="6843510" cy="435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6406" y="153129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2542822" y="4637894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3060408" y="3874242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4589338" y="29368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4821150" y="27844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5041666" y="26320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6141838" y="2327227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2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2-05-29 at 8.35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15"/>
            <a:ext cx="9144000" cy="29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 Shot 2012-05-29 at 8.3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571"/>
            <a:ext cx="9144000" cy="3030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469" y="5368746"/>
            <a:ext cx="7045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Don’t count on much collaborative work on weekends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Plan daily targets at least one week in advance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Front-load meetings and overhead on Mondays</a:t>
            </a:r>
          </a:p>
        </p:txBody>
      </p:sp>
    </p:spTree>
    <p:extLst>
      <p:ext uri="{BB962C8B-B14F-4D97-AF65-F5344CB8AC3E}">
        <p14:creationId xmlns:p14="http://schemas.microsoft.com/office/powerpoint/2010/main" val="368209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69673"/>
              </p:ext>
            </p:extLst>
          </p:nvPr>
        </p:nvGraphicFramePr>
        <p:xfrm>
          <a:off x="1114425" y="2595563"/>
          <a:ext cx="761047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Week-1</a:t>
                      </a:r>
                      <a:r>
                        <a:rPr lang="en-US" baseline="0" dirty="0" smtClean="0"/>
                        <a:t> Overhead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Chief 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741658"/>
              </p:ext>
            </p:extLst>
          </p:nvPr>
        </p:nvGraphicFramePr>
        <p:xfrm>
          <a:off x="1114425" y="2595563"/>
          <a:ext cx="761047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Week-1 Overhead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WP00.1.1: Iteration 12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WP00.1.9: Planning and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WP00.1.20: Backlog/Issue Mtg.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WP00.1.8: Kickoff Mtg.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8hrs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469" y="4880429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Time-box and monitor planning meeting cost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Automate creation of task cards from Basecamp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Streamline and identify duplication of planning/tracking effort</a:t>
            </a:r>
          </a:p>
        </p:txBody>
      </p:sp>
    </p:spTree>
    <p:extLst>
      <p:ext uri="{BB962C8B-B14F-4D97-AF65-F5344CB8AC3E}">
        <p14:creationId xmlns:p14="http://schemas.microsoft.com/office/powerpoint/2010/main" val="186249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of Certainty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870513"/>
              </p:ext>
            </p:extLst>
          </p:nvPr>
        </p:nvGraphicFramePr>
        <p:xfrm>
          <a:off x="1114425" y="2595563"/>
          <a:ext cx="761047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2575"/>
                <a:gridCol w="2251075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Dominant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 Defects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 </a:t>
                      </a:r>
                      <a:r>
                        <a:rPr lang="en-US" b="1" dirty="0" smtClean="0"/>
                        <a:t>Defects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POA and Milestone Chart[5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security requirement is not yet finalized</a:t>
            </a:r>
          </a:p>
          <a:p>
            <a:r>
              <a:rPr lang="en-US" dirty="0" smtClean="0"/>
              <a:t>Cost of using AWS</a:t>
            </a:r>
          </a:p>
          <a:p>
            <a:r>
              <a:rPr lang="en-US" dirty="0" smtClean="0"/>
              <a:t>No experience with large scale 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4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" y="28927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Summer 2012 Milestones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2958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943022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462134" y="1281112"/>
            <a:ext cx="196686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June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428999" y="1281112"/>
            <a:ext cx="221513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July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44133" y="1281112"/>
            <a:ext cx="114129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August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6785430" y="1281112"/>
            <a:ext cx="197757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September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1062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403087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5373529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858161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6342609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8" y="589467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8401" y="5894675"/>
            <a:ext cx="10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15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3087" y="5903807"/>
            <a:ext cx="9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1063" y="5907557"/>
            <a:ext cx="9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16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9904" y="5907557"/>
            <a:ext cx="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2610" y="5895275"/>
            <a:ext cx="96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20</a:t>
            </a:r>
            <a:endParaRPr lang="en-US" dirty="0">
              <a:latin typeface="+mn-lt"/>
            </a:endParaRPr>
          </a:p>
        </p:txBody>
      </p:sp>
      <p:sp>
        <p:nvSpPr>
          <p:cNvPr id="60" name="AutoShape 48"/>
          <p:cNvSpPr>
            <a:spLocks noChangeArrowheads="1"/>
          </p:cNvSpPr>
          <p:nvPr/>
        </p:nvSpPr>
        <p:spPr bwMode="auto">
          <a:xfrm>
            <a:off x="5224303" y="4061748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AutoShape 48"/>
          <p:cNvSpPr>
            <a:spLocks noChangeArrowheads="1"/>
          </p:cNvSpPr>
          <p:nvPr/>
        </p:nvSpPr>
        <p:spPr bwMode="auto">
          <a:xfrm>
            <a:off x="3288663" y="3810000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1" name="AutoShape 48"/>
          <p:cNvSpPr>
            <a:spLocks noChangeArrowheads="1"/>
          </p:cNvSpPr>
          <p:nvPr/>
        </p:nvSpPr>
        <p:spPr bwMode="auto">
          <a:xfrm>
            <a:off x="6190209" y="4519200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1495843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2463427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7311408" y="1690587"/>
            <a:ext cx="0" cy="4205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8278992" y="1700667"/>
            <a:ext cx="0" cy="4205288"/>
          </a:xfrm>
          <a:prstGeom prst="line">
            <a:avLst/>
          </a:prstGeom>
          <a:noFill/>
          <a:ln w="25400">
            <a:solidFill>
              <a:srgbClr val="1F497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AutoShape 48"/>
          <p:cNvSpPr>
            <a:spLocks noChangeArrowheads="1"/>
          </p:cNvSpPr>
          <p:nvPr/>
        </p:nvSpPr>
        <p:spPr bwMode="auto">
          <a:xfrm>
            <a:off x="8117285" y="4114800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20916" y="5901848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95843" y="589587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6703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1408" y="591848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020915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1343443" y="260784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304497" y="3242868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532235" y="2450209"/>
            <a:ext cx="18831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Infrastructure, Tools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dirty="0" smtClean="0">
                <a:latin typeface="Calibri"/>
                <a:cs typeface="Calibri"/>
              </a:rPr>
              <a:t>nd AWS Training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2473506" y="3094709"/>
            <a:ext cx="158977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Experiments and </a:t>
            </a:r>
            <a:r>
              <a:rPr lang="en-US" sz="1600" dirty="0">
                <a:latin typeface="Calibri"/>
                <a:cs typeface="Calibri"/>
              </a:rPr>
              <a:t>Design </a:t>
            </a:r>
            <a:r>
              <a:rPr lang="en-US" sz="1600" dirty="0" smtClean="0">
                <a:latin typeface="Calibri"/>
                <a:cs typeface="Calibri"/>
              </a:rPr>
              <a:t>revisions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5" name="TextBox 48"/>
          <p:cNvSpPr txBox="1">
            <a:spLocks noChangeArrowheads="1"/>
          </p:cNvSpPr>
          <p:nvPr/>
        </p:nvSpPr>
        <p:spPr bwMode="auto">
          <a:xfrm>
            <a:off x="3502752" y="3766417"/>
            <a:ext cx="15513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600" dirty="0" smtClean="0">
                <a:latin typeface="Calibri"/>
                <a:cs typeface="Calibri"/>
              </a:rPr>
              <a:t>Verification Plan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5448471" y="4013431"/>
            <a:ext cx="1635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stub</a:t>
            </a:r>
          </a:p>
        </p:txBody>
      </p:sp>
      <p:sp>
        <p:nvSpPr>
          <p:cNvPr id="82" name="TextBox 48"/>
          <p:cNvSpPr txBox="1">
            <a:spLocks noChangeArrowheads="1"/>
          </p:cNvSpPr>
          <p:nvPr/>
        </p:nvSpPr>
        <p:spPr bwMode="auto">
          <a:xfrm>
            <a:off x="6415305" y="4477846"/>
            <a:ext cx="620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OSP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3" name="TextBox 48"/>
          <p:cNvSpPr txBox="1">
            <a:spLocks noChangeArrowheads="1"/>
          </p:cNvSpPr>
          <p:nvPr/>
        </p:nvSpPr>
        <p:spPr bwMode="auto">
          <a:xfrm>
            <a:off x="7730640" y="4300571"/>
            <a:ext cx="1224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Verified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POA for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Infeasible semester goal</a:t>
            </a:r>
          </a:p>
          <a:p>
            <a:pPr lvl="1"/>
            <a:r>
              <a:rPr lang="en-US" dirty="0" smtClean="0"/>
              <a:t>“Waterfallish”, verification at the end</a:t>
            </a:r>
          </a:p>
          <a:p>
            <a:r>
              <a:rPr lang="en-US" dirty="0" smtClean="0"/>
              <a:t>Solution (To be finalized)</a:t>
            </a:r>
          </a:p>
          <a:p>
            <a:pPr lvl="1"/>
            <a:r>
              <a:rPr lang="en-US" dirty="0" smtClean="0"/>
              <a:t>Experiment –&gt; Detail Design -&gt; Stub implementation</a:t>
            </a:r>
          </a:p>
          <a:p>
            <a:pPr lvl="1"/>
            <a:r>
              <a:rPr lang="en-US" dirty="0" smtClean="0"/>
              <a:t>Verifying step by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the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couple of weekly iterations</a:t>
            </a:r>
          </a:p>
          <a:p>
            <a:r>
              <a:rPr lang="en-US" dirty="0" smtClean="0"/>
              <a:t>Basecamp for both work packages and tasks</a:t>
            </a:r>
          </a:p>
          <a:p>
            <a:r>
              <a:rPr lang="en-US" dirty="0" smtClean="0"/>
              <a:t>Task board for visibility and tracking</a:t>
            </a:r>
          </a:p>
          <a:p>
            <a:r>
              <a:rPr lang="en-US" dirty="0" smtClean="0"/>
              <a:t>Resource leveling with less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5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Total Time – 206 Hours</a:t>
            </a:r>
            <a:endParaRPr lang="en-US" dirty="0"/>
          </a:p>
        </p:txBody>
      </p:sp>
      <p:pic>
        <p:nvPicPr>
          <p:cNvPr id="5" name="Picture 4" descr="Screen Shot 2012-05-29 at 7.5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2708736"/>
            <a:ext cx="2870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6906</TotalTime>
  <Words>486</Words>
  <Application>Microsoft Macintosh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Status Meeting [50 minutes]</vt:lpstr>
      <vt:lpstr>Changed POA and Milestone Chart[5 min]   - TG</vt:lpstr>
      <vt:lpstr>Summer 2012 Milestones</vt:lpstr>
      <vt:lpstr>Changing POA for Summer</vt:lpstr>
      <vt:lpstr>Round Table[3 min]   - Team</vt:lpstr>
      <vt:lpstr>Action Items[2 min]   - Sid</vt:lpstr>
      <vt:lpstr>Project Progress[10 min]   - TG</vt:lpstr>
      <vt:lpstr>Change in the planning process</vt:lpstr>
      <vt:lpstr>Week 1 Total Time – 206 Hours</vt:lpstr>
      <vt:lpstr>Iteration 12 Burn down</vt:lpstr>
      <vt:lpstr>Overall Progress – Summer 2012</vt:lpstr>
      <vt:lpstr>Architecture Design Updates [5 min]   - Rui</vt:lpstr>
      <vt:lpstr>Architecture Experiments Updates [5 min]   - Dan</vt:lpstr>
      <vt:lpstr>Metrics and Measurements [5 min]   - Matt</vt:lpstr>
      <vt:lpstr>Sustainable Pace Goal</vt:lpstr>
      <vt:lpstr>Sustainable Pace Goal</vt:lpstr>
      <vt:lpstr>30% Overhead Goal</vt:lpstr>
      <vt:lpstr>30% Overhead Goal</vt:lpstr>
      <vt:lpstr>Period of Certainty Goal</vt:lpstr>
      <vt:lpstr>Open Risks and Mitigation Strategies  [5 min]   - TG</vt:lpstr>
      <vt:lpstr>Top 3 Risks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198</cp:revision>
  <dcterms:created xsi:type="dcterms:W3CDTF">2011-10-01T22:44:33Z</dcterms:created>
  <dcterms:modified xsi:type="dcterms:W3CDTF">2012-05-29T13:29:54Z</dcterms:modified>
</cp:coreProperties>
</file>