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6" r:id="rId3"/>
    <p:sldId id="288" r:id="rId4"/>
    <p:sldId id="289" r:id="rId5"/>
    <p:sldId id="290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291" r:id="rId14"/>
    <p:sldId id="307" r:id="rId15"/>
    <p:sldId id="306" r:id="rId16"/>
    <p:sldId id="292" r:id="rId17"/>
    <p:sldId id="293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294" r:id="rId27"/>
    <p:sldId id="304" r:id="rId28"/>
    <p:sldId id="29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354" y="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Documents:Iteration12-BurnDown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Documents:EarnedValue_V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Argonauts\temp\ADEW_Issu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Iteration13!$C$16</c:f>
              <c:strCache>
                <c:ptCount val="1"/>
                <c:pt idx="0">
                  <c:v>Planned</c:v>
                </c:pt>
              </c:strCache>
            </c:strRef>
          </c:tx>
          <c:marker>
            <c:symbol val="none"/>
          </c:marker>
          <c:cat>
            <c:strRef>
              <c:f>Iteration13!$B$17:$B$24</c:f>
              <c:strCache>
                <c:ptCount val="8"/>
                <c:pt idx="0">
                  <c:v>Start Date</c:v>
                </c:pt>
                <c:pt idx="1">
                  <c:v>29th Tuesday</c:v>
                </c:pt>
                <c:pt idx="2">
                  <c:v>30th Wednesday</c:v>
                </c:pt>
                <c:pt idx="3">
                  <c:v>31st Thursday</c:v>
                </c:pt>
                <c:pt idx="4">
                  <c:v>1st Friday</c:v>
                </c:pt>
                <c:pt idx="5">
                  <c:v>2nd Saturday</c:v>
                </c:pt>
                <c:pt idx="6">
                  <c:v>3rd Sunday</c:v>
                </c:pt>
                <c:pt idx="7">
                  <c:v>4th Monday</c:v>
                </c:pt>
              </c:strCache>
            </c:strRef>
          </c:cat>
          <c:val>
            <c:numRef>
              <c:f>Iteration13!$C$17:$C$24</c:f>
              <c:numCache>
                <c:formatCode>#,##0.00</c:formatCode>
                <c:ptCount val="8"/>
                <c:pt idx="0" formatCode="General">
                  <c:v>161.88</c:v>
                </c:pt>
                <c:pt idx="1">
                  <c:v>138.74</c:v>
                </c:pt>
                <c:pt idx="2">
                  <c:v>115.6</c:v>
                </c:pt>
                <c:pt idx="3">
                  <c:v>92.46</c:v>
                </c:pt>
                <c:pt idx="4">
                  <c:v>69.320000000000007</c:v>
                </c:pt>
                <c:pt idx="5">
                  <c:v>46.180000000000007</c:v>
                </c:pt>
                <c:pt idx="6">
                  <c:v>23.04000000000001</c:v>
                </c:pt>
                <c:pt idx="7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Iteration13!$D$16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strRef>
              <c:f>Iteration13!$B$17:$B$24</c:f>
              <c:strCache>
                <c:ptCount val="8"/>
                <c:pt idx="0">
                  <c:v>Start Date</c:v>
                </c:pt>
                <c:pt idx="1">
                  <c:v>29th Tuesday</c:v>
                </c:pt>
                <c:pt idx="2">
                  <c:v>30th Wednesday</c:v>
                </c:pt>
                <c:pt idx="3">
                  <c:v>31st Thursday</c:v>
                </c:pt>
                <c:pt idx="4">
                  <c:v>1st Friday</c:v>
                </c:pt>
                <c:pt idx="5">
                  <c:v>2nd Saturday</c:v>
                </c:pt>
                <c:pt idx="6">
                  <c:v>3rd Sunday</c:v>
                </c:pt>
                <c:pt idx="7">
                  <c:v>4th Monday</c:v>
                </c:pt>
              </c:strCache>
            </c:strRef>
          </c:cat>
          <c:val>
            <c:numRef>
              <c:f>Iteration13!$D$17:$D$24</c:f>
              <c:numCache>
                <c:formatCode>General</c:formatCode>
                <c:ptCount val="8"/>
                <c:pt idx="0">
                  <c:v>161.88</c:v>
                </c:pt>
                <c:pt idx="1">
                  <c:v>130.88</c:v>
                </c:pt>
                <c:pt idx="2">
                  <c:v>130.88</c:v>
                </c:pt>
                <c:pt idx="3" formatCode="#,##0.00">
                  <c:v>89.88</c:v>
                </c:pt>
                <c:pt idx="4" formatCode="#,##0.00">
                  <c:v>67.179999999999993</c:v>
                </c:pt>
                <c:pt idx="5">
                  <c:v>67.180000000000007</c:v>
                </c:pt>
                <c:pt idx="6">
                  <c:v>67.180000000000007</c:v>
                </c:pt>
                <c:pt idx="7" formatCode="#,##0.00">
                  <c:v>31.98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058880"/>
        <c:axId val="94368512"/>
      </c:lineChart>
      <c:catAx>
        <c:axId val="88058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4368512"/>
        <c:crosses val="autoZero"/>
        <c:auto val="1"/>
        <c:lblAlgn val="ctr"/>
        <c:lblOffset val="100"/>
        <c:noMultiLvlLbl val="0"/>
      </c:catAx>
      <c:valAx>
        <c:axId val="94368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8058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Sheet1!$D$39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cat>
            <c:numRef>
              <c:f>Sheet1!$C$40:$C$51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11</c:v>
                </c:pt>
                <c:pt idx="11">
                  <c:v>13</c:v>
                </c:pt>
              </c:numCache>
            </c:numRef>
          </c:cat>
          <c:val>
            <c:numRef>
              <c:f>Sheet1!$D$40:$D$51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9</c:v>
                </c:pt>
                <c:pt idx="4">
                  <c:v>12</c:v>
                </c:pt>
                <c:pt idx="5">
                  <c:v>14</c:v>
                </c:pt>
                <c:pt idx="6">
                  <c:v>17</c:v>
                </c:pt>
                <c:pt idx="7">
                  <c:v>22</c:v>
                </c:pt>
                <c:pt idx="8">
                  <c:v>27</c:v>
                </c:pt>
                <c:pt idx="9">
                  <c:v>29</c:v>
                </c:pt>
                <c:pt idx="10">
                  <c:v>31</c:v>
                </c:pt>
                <c:pt idx="11">
                  <c:v>33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Sheet1!$E$39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cat>
            <c:numRef>
              <c:f>Sheet1!$C$40:$C$51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11</c:v>
                </c:pt>
                <c:pt idx="11">
                  <c:v>13</c:v>
                </c:pt>
              </c:numCache>
            </c:numRef>
          </c:cat>
          <c:val>
            <c:numRef>
              <c:f>Sheet1!$E$40:$E$51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890368"/>
        <c:axId val="94278016"/>
      </c:lineChart>
      <c:catAx>
        <c:axId val="66890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4278016"/>
        <c:crosses val="autoZero"/>
        <c:auto val="1"/>
        <c:lblAlgn val="ctr"/>
        <c:lblOffset val="100"/>
        <c:noMultiLvlLbl val="0"/>
      </c:catAx>
      <c:valAx>
        <c:axId val="94278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890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Sheet1!$G$2</c:f>
              <c:strCache>
                <c:ptCount val="1"/>
                <c:pt idx="0">
                  <c:v>Issues Found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pPr>
              <a:ln>
                <a:solidFill>
                  <a:schemeClr val="tx1"/>
                </a:solidFill>
              </a:ln>
            </c:spPr>
          </c:marker>
          <c:val>
            <c:numRef>
              <c:f>Sheet1!$G$3:$G$5</c:f>
              <c:numCache>
                <c:formatCode>General</c:formatCode>
                <c:ptCount val="3"/>
                <c:pt idx="0">
                  <c:v>34</c:v>
                </c:pt>
                <c:pt idx="1">
                  <c:v>67</c:v>
                </c:pt>
                <c:pt idx="2">
                  <c:v>138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Sheet1!$F$2</c:f>
              <c:strCache>
                <c:ptCount val="1"/>
                <c:pt idx="0">
                  <c:v>Issues  Fixed</c:v>
                </c:pt>
              </c:strCache>
            </c:strRef>
          </c:tx>
          <c:val>
            <c:numRef>
              <c:f>Sheet1!$F$3:$F$5</c:f>
              <c:numCache>
                <c:formatCode>General</c:formatCode>
                <c:ptCount val="3"/>
                <c:pt idx="0">
                  <c:v>31</c:v>
                </c:pt>
                <c:pt idx="1">
                  <c:v>56</c:v>
                </c:pt>
                <c:pt idx="2">
                  <c:v>101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Sheet1!$H$2</c:f>
              <c:strCache>
                <c:ptCount val="1"/>
                <c:pt idx="0">
                  <c:v>Issues Remaining </c:v>
                </c:pt>
              </c:strCache>
            </c:strRef>
          </c:tx>
          <c:spPr>
            <a:ln>
              <a:solidFill>
                <a:srgbClr val="E70803"/>
              </a:solidFill>
            </a:ln>
          </c:spPr>
          <c:marker>
            <c:spPr>
              <a:ln>
                <a:solidFill>
                  <a:srgbClr val="E70803"/>
                </a:solidFill>
              </a:ln>
            </c:spPr>
          </c:marker>
          <c:val>
            <c:numRef>
              <c:f>Sheet1!$H$3:$H$5</c:f>
              <c:numCache>
                <c:formatCode>General</c:formatCode>
                <c:ptCount val="3"/>
                <c:pt idx="0">
                  <c:v>3</c:v>
                </c:pt>
                <c:pt idx="1">
                  <c:v>11</c:v>
                </c:pt>
                <c:pt idx="2">
                  <c:v>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292608"/>
        <c:axId val="95449856"/>
      </c:lineChart>
      <c:catAx>
        <c:axId val="94292608"/>
        <c:scaling>
          <c:orientation val="minMax"/>
        </c:scaling>
        <c:delete val="0"/>
        <c:axPos val="b"/>
        <c:majorTickMark val="out"/>
        <c:minorTickMark val="none"/>
        <c:tickLblPos val="nextTo"/>
        <c:crossAx val="95449856"/>
        <c:crosses val="autoZero"/>
        <c:auto val="1"/>
        <c:lblAlgn val="ctr"/>
        <c:lblOffset val="100"/>
        <c:noMultiLvlLbl val="0"/>
      </c:catAx>
      <c:valAx>
        <c:axId val="95449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429260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6/5/2012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6/5/2012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6/5/2012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1703"/>
            <a:ext cx="8915400" cy="877824"/>
          </a:xfrm>
        </p:spPr>
        <p:txBody>
          <a:bodyPr/>
          <a:lstStyle/>
          <a:p>
            <a:r>
              <a:rPr lang="en-US" dirty="0" smtClean="0"/>
              <a:t>Status Meeting [50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41" y="1937981"/>
            <a:ext cx="8915400" cy="4851779"/>
          </a:xfrm>
        </p:spPr>
        <p:txBody>
          <a:bodyPr>
            <a:normAutofit/>
          </a:bodyPr>
          <a:lstStyle/>
          <a:p>
            <a:r>
              <a:rPr lang="en-US" dirty="0" smtClean="0"/>
              <a:t>2012.06.05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Round Table [3 min]-Team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Action Items [2 min]-Sid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Progress [15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Design Updates [5 min]-Rui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Experiments Updates [5 min]-Dan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Metrics and Measurements [5 min]-Matt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Open Risks and Mitigation Strategies [5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</a:t>
            </a:r>
            <a:r>
              <a:rPr lang="en-US" dirty="0"/>
              <a:t> C</a:t>
            </a:r>
            <a:r>
              <a:rPr lang="en-US" dirty="0" smtClean="0"/>
              <a:t>omments [10 min]-Team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Solution According to the static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Experiment - </a:t>
            </a:r>
            <a:r>
              <a:rPr lang="en-US" dirty="0"/>
              <a:t>Design- </a:t>
            </a:r>
            <a:r>
              <a:rPr lang="en-US" dirty="0" smtClean="0"/>
              <a:t>Implementation</a:t>
            </a:r>
          </a:p>
          <a:p>
            <a:pPr lvl="1"/>
            <a:r>
              <a:rPr lang="en-US" dirty="0"/>
              <a:t>Core Connector module </a:t>
            </a:r>
          </a:p>
          <a:p>
            <a:pPr lvl="1"/>
            <a:r>
              <a:rPr lang="en-US" dirty="0" smtClean="0"/>
              <a:t>Core </a:t>
            </a:r>
            <a:r>
              <a:rPr lang="en-US" dirty="0"/>
              <a:t>Message module </a:t>
            </a:r>
            <a:endParaRPr lang="en-US" dirty="0" smtClean="0"/>
          </a:p>
          <a:p>
            <a:r>
              <a:rPr lang="en-US" dirty="0" smtClean="0"/>
              <a:t>Experiment on caching</a:t>
            </a:r>
          </a:p>
          <a:p>
            <a:r>
              <a:rPr lang="en-US" dirty="0" smtClean="0"/>
              <a:t>QA </a:t>
            </a:r>
            <a:r>
              <a:rPr lang="en-US" dirty="0"/>
              <a:t>Tools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on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42 hours as the realistic target – 210 hours</a:t>
            </a:r>
          </a:p>
          <a:p>
            <a:r>
              <a:rPr lang="en-US" dirty="0" smtClean="0"/>
              <a:t>Evaluate estimation accuracy with Planned vs. Estimated</a:t>
            </a:r>
          </a:p>
          <a:p>
            <a:r>
              <a:rPr lang="en-US" dirty="0" smtClean="0"/>
              <a:t>Independent tasks in iteration backlog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Progress – Summer 2012</a:t>
            </a:r>
            <a:endParaRPr lang="en-US" dirty="0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483434"/>
              </p:ext>
            </p:extLst>
          </p:nvPr>
        </p:nvGraphicFramePr>
        <p:xfrm>
          <a:off x="1147835" y="2153073"/>
          <a:ext cx="6870718" cy="3913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5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Updates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Rui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76299" y="1824037"/>
            <a:ext cx="7610476" cy="3670767"/>
          </a:xfrm>
        </p:spPr>
        <p:txBody>
          <a:bodyPr/>
          <a:lstStyle/>
          <a:p>
            <a:r>
              <a:rPr lang="en-US" dirty="0" smtClean="0"/>
              <a:t>Protocol extensibility (core API)</a:t>
            </a:r>
          </a:p>
          <a:p>
            <a:r>
              <a:rPr lang="en-US" dirty="0" smtClean="0"/>
              <a:t>Data model design  (physical model, only relational database) </a:t>
            </a:r>
          </a:p>
          <a:p>
            <a:r>
              <a:rPr lang="en-US" dirty="0" smtClean="0"/>
              <a:t>Core technologies experiments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will last 2 iterations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Issues we have</a:t>
            </a:r>
            <a:endParaRPr lang="en-US" dirty="0"/>
          </a:p>
        </p:txBody>
      </p:sp>
      <p:graphicFrame>
        <p:nvGraphicFramePr>
          <p:cNvPr id="6" name="Chart 5" title="Issues and workshop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97938"/>
              </p:ext>
            </p:extLst>
          </p:nvPr>
        </p:nvGraphicFramePr>
        <p:xfrm>
          <a:off x="838200" y="2209800"/>
          <a:ext cx="7696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24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Experiments </a:t>
            </a:r>
            <a:r>
              <a:rPr lang="en-US" dirty="0"/>
              <a:t>Updates</a:t>
            </a:r>
            <a:br>
              <a:rPr lang="en-US" dirty="0"/>
            </a:br>
            <a:r>
              <a:rPr lang="en-US" dirty="0"/>
              <a:t>[5 min]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and Measurements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Matt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Sustainable Pace Goal – 48hrs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18</a:t>
            </a:fld>
            <a:endParaRPr lang="en-US"/>
          </a:p>
        </p:txBody>
      </p:sp>
      <p:pic>
        <p:nvPicPr>
          <p:cNvPr id="2" name="Picture 1" descr="Screen Shot 2012-06-05 at 8.36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9045"/>
            <a:ext cx="9144000" cy="31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Sustainable Pace Goal – 48hrs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 descr="Screen Shot 2012-06-05 at 8.36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3559"/>
            <a:ext cx="9144000" cy="3004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000" y="5271478"/>
            <a:ext cx="5775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Recommendation: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48 task hours per person-week is not sustainable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Plan using 42 task hours per person-week</a:t>
            </a:r>
          </a:p>
        </p:txBody>
      </p:sp>
    </p:spTree>
    <p:extLst>
      <p:ext uri="{BB962C8B-B14F-4D97-AF65-F5344CB8AC3E}">
        <p14:creationId xmlns:p14="http://schemas.microsoft.com/office/powerpoint/2010/main" val="132295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</a:t>
            </a:r>
            <a:r>
              <a:rPr lang="en-US" dirty="0" smtClean="0"/>
              <a:t>42hrs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Screen Shot 2012-06-05 at 8.42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788"/>
            <a:ext cx="9144000" cy="31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30% Overhead Goal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626647"/>
              </p:ext>
            </p:extLst>
          </p:nvPr>
        </p:nvGraphicFramePr>
        <p:xfrm>
          <a:off x="1114425" y="2595563"/>
          <a:ext cx="7610476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39432"/>
                <a:gridCol w="1106714"/>
                <a:gridCol w="1197429"/>
                <a:gridCol w="1866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Change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-42%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Chief Architect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+69%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-29%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-22%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Assurance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-14%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30% Overhead Goal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569763"/>
              </p:ext>
            </p:extLst>
          </p:nvPr>
        </p:nvGraphicFramePr>
        <p:xfrm>
          <a:off x="1114425" y="2595563"/>
          <a:ext cx="761047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5238"/>
                <a:gridCol w="3805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Week-2 Overhead</a:t>
                      </a:r>
                      <a:r>
                        <a:rPr lang="en-US" baseline="0" dirty="0" smtClean="0"/>
                        <a:t>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WP00.1.24: Iteration 13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21hrs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WP00.1.5: Standup Meetings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</a:t>
                      </a:r>
                      <a:r>
                        <a:rPr lang="en-US" baseline="0" dirty="0" smtClean="0"/>
                        <a:t>hrs </a:t>
                      </a:r>
                      <a:r>
                        <a:rPr lang="en-US" b="1" baseline="0" dirty="0" smtClean="0"/>
                        <a:t>(30min / meeting)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WP00.1.9: Planning</a:t>
                      </a:r>
                      <a:r>
                        <a:rPr lang="en-US" baseline="0" dirty="0" smtClean="0"/>
                        <a:t> and 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7.8hrs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(-48%)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1469" y="4880429"/>
            <a:ext cx="6429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Issues: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Standup meetings are exceeding 15min/meeting</a:t>
            </a:r>
          </a:p>
        </p:txBody>
      </p:sp>
    </p:spTree>
    <p:extLst>
      <p:ext uri="{BB962C8B-B14F-4D97-AF65-F5344CB8AC3E}">
        <p14:creationId xmlns:p14="http://schemas.microsoft.com/office/powerpoint/2010/main" val="56081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30% Overhead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chart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72" y="2211069"/>
            <a:ext cx="7047987" cy="43580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0571" y="34108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-11%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9340" y="393699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Indicators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 descr="ris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" y="2183702"/>
            <a:ext cx="5717667" cy="394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Indicators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 descr="reqEngineer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3" y="2237827"/>
            <a:ext cx="5638424" cy="3005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143" y="5678714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QA Improvements: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ETVX criteria for tasks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Iteration 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6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Risks and Mitigation Strategies </a:t>
            </a:r>
            <a:br>
              <a:rPr lang="en-US" dirty="0" smtClean="0"/>
            </a:br>
            <a:r>
              <a:rPr lang="en-US" dirty="0" smtClean="0"/>
              <a:t>[5 min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Top 3 Risks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82163"/>
              </p:ext>
            </p:extLst>
          </p:nvPr>
        </p:nvGraphicFramePr>
        <p:xfrm>
          <a:off x="400215" y="1613517"/>
          <a:ext cx="8546374" cy="3493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187"/>
                <a:gridCol w="4273187"/>
              </a:tblGrid>
              <a:tr h="475491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Consequence</a:t>
                      </a:r>
                      <a:endParaRPr lang="en-US" dirty="0"/>
                    </a:p>
                  </a:txBody>
                  <a:tcPr/>
                </a:tc>
              </a:tr>
              <a:tr h="859728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security requirement is still not clear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 may need to change our arch. corresponding to the design for security, however it may have a impact on whole arch</a:t>
                      </a:r>
                      <a:endParaRPr lang="en-US" dirty="0"/>
                    </a:p>
                  </a:txBody>
                  <a:tcPr/>
                </a:tc>
              </a:tr>
              <a:tr h="859728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will use AWS for implementation and evaluation and AWS costs money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team may overrun its budget given by the customer</a:t>
                      </a:r>
                      <a:endParaRPr lang="en-US" dirty="0"/>
                    </a:p>
                  </a:txBody>
                  <a:tcPr/>
                </a:tc>
              </a:tr>
              <a:tr h="859728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experience with large-scale systems or technical knowledge on protocol transports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be not  able to design the multi-transport architecture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4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Comments[10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Table[3 min]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Items[2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Progress[15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9" y="289278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Summer 2012 Milestones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90801"/>
              </p:ext>
            </p:extLst>
          </p:nvPr>
        </p:nvGraphicFramePr>
        <p:xfrm>
          <a:off x="533400" y="1676400"/>
          <a:ext cx="8218491" cy="4230687"/>
        </p:xfrm>
        <a:graphic>
          <a:graphicData uri="http://schemas.openxmlformats.org/drawingml/2006/table">
            <a:tbl>
              <a:tblPr/>
              <a:tblGrid>
                <a:gridCol w="484056"/>
                <a:gridCol w="482562"/>
                <a:gridCol w="484056"/>
                <a:gridCol w="482561"/>
                <a:gridCol w="484056"/>
                <a:gridCol w="482562"/>
                <a:gridCol w="484056"/>
                <a:gridCol w="484056"/>
                <a:gridCol w="482561"/>
                <a:gridCol w="484056"/>
                <a:gridCol w="482562"/>
                <a:gridCol w="491525"/>
                <a:gridCol w="475092"/>
                <a:gridCol w="484056"/>
                <a:gridCol w="482562"/>
                <a:gridCol w="484056"/>
                <a:gridCol w="484056"/>
              </a:tblGrid>
              <a:tr h="640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19112" y="1281112"/>
            <a:ext cx="943022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May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1462134" y="1281112"/>
            <a:ext cx="1966866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June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3428999" y="1281112"/>
            <a:ext cx="2215133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July</a:t>
            </a:r>
            <a:endParaRPr lang="en-US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5644133" y="1281112"/>
            <a:ext cx="1141296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August</a:t>
            </a:r>
            <a:endParaRPr lang="en-US" sz="1600" b="1" dirty="0"/>
          </a:p>
        </p:txBody>
      </p:sp>
      <p:sp>
        <p:nvSpPr>
          <p:cNvPr id="38" name="Rectangle 37"/>
          <p:cNvSpPr/>
          <p:nvPr/>
        </p:nvSpPr>
        <p:spPr>
          <a:xfrm>
            <a:off x="6785430" y="1281112"/>
            <a:ext cx="197757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September</a:t>
            </a:r>
            <a:endParaRPr lang="en-US" sz="1600" b="1" dirty="0"/>
          </a:p>
        </p:txBody>
      </p:sp>
      <p:cxnSp>
        <p:nvCxnSpPr>
          <p:cNvPr id="39" name="Straight Connector 38"/>
          <p:cNvCxnSpPr>
            <a:cxnSpLocks noChangeShapeType="1"/>
          </p:cNvCxnSpPr>
          <p:nvPr/>
        </p:nvCxnSpPr>
        <p:spPr bwMode="auto">
          <a:xfrm>
            <a:off x="566737" y="166211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3441062" y="1689387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>
            <a:off x="4403087" y="1689387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>
            <a:off x="5858161" y="1689387"/>
            <a:ext cx="0" cy="419230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566738" y="5894675"/>
            <a:ext cx="4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>
              <a:latin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89429" y="5894675"/>
            <a:ext cx="100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</a:t>
            </a:r>
            <a:r>
              <a:rPr lang="en-US" dirty="0" smtClean="0"/>
              <a:t>15</a:t>
            </a:r>
            <a:endParaRPr lang="en-US" dirty="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95397" y="5918485"/>
            <a:ext cx="92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17</a:t>
            </a:r>
            <a:endParaRPr lang="en-US" dirty="0">
              <a:latin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94067" y="5917914"/>
            <a:ext cx="96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16</a:t>
            </a:r>
            <a:endParaRPr lang="en-US" dirty="0">
              <a:latin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59904" y="5907557"/>
            <a:ext cx="48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19</a:t>
            </a:r>
            <a:endParaRPr lang="en-US" dirty="0"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39694" y="5897197"/>
            <a:ext cx="96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20</a:t>
            </a:r>
            <a:endParaRPr lang="en-US" dirty="0">
              <a:latin typeface="+mn-lt"/>
            </a:endParaRPr>
          </a:p>
        </p:txBody>
      </p:sp>
      <p:sp>
        <p:nvSpPr>
          <p:cNvPr id="60" name="AutoShape 48"/>
          <p:cNvSpPr>
            <a:spLocks noChangeArrowheads="1"/>
          </p:cNvSpPr>
          <p:nvPr/>
        </p:nvSpPr>
        <p:spPr bwMode="auto">
          <a:xfrm>
            <a:off x="4250687" y="4409555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81" name="AutoShape 48"/>
          <p:cNvSpPr>
            <a:spLocks noChangeArrowheads="1"/>
          </p:cNvSpPr>
          <p:nvPr/>
        </p:nvSpPr>
        <p:spPr bwMode="auto">
          <a:xfrm>
            <a:off x="6174960" y="3516682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619376" y="6248400"/>
            <a:ext cx="4619624" cy="461665"/>
            <a:chOff x="2619376" y="6320135"/>
            <a:chExt cx="4619624" cy="461665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5486400" y="6550967"/>
              <a:ext cx="1752600" cy="2233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5" idx="1"/>
            </p:cNvCxnSpPr>
            <p:nvPr/>
          </p:nvCxnSpPr>
          <p:spPr bwMode="auto">
            <a:xfrm flipH="1">
              <a:off x="2619376" y="6550968"/>
              <a:ext cx="1552882" cy="2232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72258" y="6320135"/>
              <a:ext cx="2076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Iterations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56" name="Straight Connector 55"/>
          <p:cNvCxnSpPr>
            <a:cxnSpLocks noChangeShapeType="1"/>
          </p:cNvCxnSpPr>
          <p:nvPr/>
        </p:nvCxnSpPr>
        <p:spPr bwMode="auto">
          <a:xfrm>
            <a:off x="1495843" y="166576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Connector 61"/>
          <p:cNvCxnSpPr>
            <a:cxnSpLocks noChangeShapeType="1"/>
          </p:cNvCxnSpPr>
          <p:nvPr/>
        </p:nvCxnSpPr>
        <p:spPr bwMode="auto">
          <a:xfrm>
            <a:off x="1983128" y="167584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Connector 64"/>
          <p:cNvCxnSpPr>
            <a:cxnSpLocks noChangeShapeType="1"/>
          </p:cNvCxnSpPr>
          <p:nvPr/>
        </p:nvCxnSpPr>
        <p:spPr bwMode="auto">
          <a:xfrm>
            <a:off x="8278992" y="1700667"/>
            <a:ext cx="0" cy="4205288"/>
          </a:xfrm>
          <a:prstGeom prst="line">
            <a:avLst/>
          </a:prstGeom>
          <a:noFill/>
          <a:ln w="25400">
            <a:solidFill>
              <a:srgbClr val="1F497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AutoShape 48"/>
          <p:cNvSpPr>
            <a:spLocks noChangeArrowheads="1"/>
          </p:cNvSpPr>
          <p:nvPr/>
        </p:nvSpPr>
        <p:spPr bwMode="auto">
          <a:xfrm>
            <a:off x="8117285" y="4114800"/>
            <a:ext cx="304800" cy="304800"/>
          </a:xfrm>
          <a:prstGeom prst="diamond">
            <a:avLst/>
          </a:pr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 cap="flat" cmpd="sng">
            <a:solidFill>
              <a:srgbClr val="9A4E4E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020916" y="5901848"/>
            <a:ext cx="4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>
              <a:latin typeface="+mn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35331" y="5895875"/>
            <a:ext cx="96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>
              <a:latin typeface="+mn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72296" y="5918485"/>
            <a:ext cx="4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18</a:t>
            </a:r>
            <a:endParaRPr lang="en-US" dirty="0">
              <a:latin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92320" y="5910339"/>
            <a:ext cx="96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</a:t>
            </a:r>
            <a:endParaRPr lang="en-US" dirty="0">
              <a:latin typeface="+mn-lt"/>
            </a:endParaRP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1020915" y="166456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AutoShape 48"/>
          <p:cNvSpPr>
            <a:spLocks noChangeArrowheads="1"/>
          </p:cNvSpPr>
          <p:nvPr/>
        </p:nvSpPr>
        <p:spPr bwMode="auto">
          <a:xfrm>
            <a:off x="1343443" y="2607845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3" name="TextBox 48"/>
          <p:cNvSpPr txBox="1">
            <a:spLocks noChangeArrowheads="1"/>
          </p:cNvSpPr>
          <p:nvPr/>
        </p:nvSpPr>
        <p:spPr bwMode="auto">
          <a:xfrm>
            <a:off x="1532235" y="2450209"/>
            <a:ext cx="1883148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Infrastructure, Tools</a:t>
            </a:r>
          </a:p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AWS Training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8" name="TextBox 1"/>
          <p:cNvSpPr txBox="1">
            <a:spLocks noChangeArrowheads="1"/>
          </p:cNvSpPr>
          <p:nvPr/>
        </p:nvSpPr>
        <p:spPr bwMode="auto">
          <a:xfrm>
            <a:off x="3065529" y="3236706"/>
            <a:ext cx="1984169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Database and Core Components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75" name="TextBox 48"/>
          <p:cNvSpPr txBox="1">
            <a:spLocks noChangeArrowheads="1"/>
          </p:cNvSpPr>
          <p:nvPr/>
        </p:nvSpPr>
        <p:spPr bwMode="auto">
          <a:xfrm>
            <a:off x="4010049" y="3852295"/>
            <a:ext cx="16493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sz="1600" dirty="0" smtClean="0">
                <a:latin typeface="Calibri"/>
                <a:cs typeface="Calibri"/>
              </a:rPr>
              <a:t>Architecture Stub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1" name="TextBox 48"/>
          <p:cNvSpPr txBox="1">
            <a:spLocks noChangeArrowheads="1"/>
          </p:cNvSpPr>
          <p:nvPr/>
        </p:nvSpPr>
        <p:spPr bwMode="auto">
          <a:xfrm>
            <a:off x="4502647" y="4309783"/>
            <a:ext cx="196750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Scalability and </a:t>
            </a:r>
          </a:p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Performance Verified</a:t>
            </a:r>
          </a:p>
        </p:txBody>
      </p:sp>
      <p:sp>
        <p:nvSpPr>
          <p:cNvPr id="82" name="TextBox 48"/>
          <p:cNvSpPr txBox="1">
            <a:spLocks noChangeArrowheads="1"/>
          </p:cNvSpPr>
          <p:nvPr/>
        </p:nvSpPr>
        <p:spPr bwMode="auto">
          <a:xfrm>
            <a:off x="6495009" y="3474936"/>
            <a:ext cx="6209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>
                <a:latin typeface="Calibri"/>
                <a:cs typeface="Calibri"/>
              </a:rPr>
              <a:t>E</a:t>
            </a:r>
            <a:r>
              <a:rPr lang="en-US" sz="1600" dirty="0" smtClean="0">
                <a:latin typeface="Calibri"/>
                <a:cs typeface="Calibri"/>
              </a:rPr>
              <a:t>OSP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3" name="TextBox 48"/>
          <p:cNvSpPr txBox="1">
            <a:spLocks noChangeArrowheads="1"/>
          </p:cNvSpPr>
          <p:nvPr/>
        </p:nvSpPr>
        <p:spPr bwMode="auto">
          <a:xfrm>
            <a:off x="6506326" y="4003699"/>
            <a:ext cx="1224314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Architecture </a:t>
            </a:r>
          </a:p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Verified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54" name="Straight Connector 53"/>
          <p:cNvCxnSpPr>
            <a:cxnSpLocks noChangeShapeType="1"/>
          </p:cNvCxnSpPr>
          <p:nvPr/>
        </p:nvCxnSpPr>
        <p:spPr bwMode="auto">
          <a:xfrm>
            <a:off x="2476180" y="166576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Connector 54"/>
          <p:cNvCxnSpPr>
            <a:cxnSpLocks noChangeShapeType="1"/>
          </p:cNvCxnSpPr>
          <p:nvPr/>
        </p:nvCxnSpPr>
        <p:spPr bwMode="auto">
          <a:xfrm>
            <a:off x="2941453" y="167584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>
            <a:off x="3926474" y="167584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Straight Connector 70"/>
          <p:cNvCxnSpPr>
            <a:cxnSpLocks noChangeShapeType="1"/>
          </p:cNvCxnSpPr>
          <p:nvPr/>
        </p:nvCxnSpPr>
        <p:spPr bwMode="auto">
          <a:xfrm>
            <a:off x="4878931" y="166576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AutoShape 48"/>
          <p:cNvSpPr>
            <a:spLocks noChangeArrowheads="1"/>
          </p:cNvSpPr>
          <p:nvPr/>
        </p:nvSpPr>
        <p:spPr bwMode="auto">
          <a:xfrm>
            <a:off x="2789053" y="3461617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4" name="AutoShape 48"/>
          <p:cNvSpPr>
            <a:spLocks noChangeArrowheads="1"/>
          </p:cNvSpPr>
          <p:nvPr/>
        </p:nvSpPr>
        <p:spPr bwMode="auto">
          <a:xfrm>
            <a:off x="3774074" y="4003699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943443" y="5918485"/>
            <a:ext cx="4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</a:t>
            </a:r>
            <a:endParaRPr lang="en-US" dirty="0">
              <a:latin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95009" y="5918485"/>
            <a:ext cx="96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</a:t>
            </a:r>
            <a:endParaRPr lang="en-US" dirty="0">
              <a:latin typeface="+mn-lt"/>
            </a:endParaRPr>
          </a:p>
        </p:txBody>
      </p:sp>
      <p:sp>
        <p:nvSpPr>
          <p:cNvPr id="77" name="AutoShape 48"/>
          <p:cNvSpPr>
            <a:spLocks noChangeArrowheads="1"/>
          </p:cNvSpPr>
          <p:nvPr/>
        </p:nvSpPr>
        <p:spPr bwMode="auto">
          <a:xfrm>
            <a:off x="5705761" y="2882585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8" name="TextBox 48"/>
          <p:cNvSpPr txBox="1">
            <a:spLocks noChangeArrowheads="1"/>
          </p:cNvSpPr>
          <p:nvPr/>
        </p:nvSpPr>
        <p:spPr bwMode="auto">
          <a:xfrm>
            <a:off x="5898067" y="2726716"/>
            <a:ext cx="167225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Protocol Gateway </a:t>
            </a:r>
          </a:p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Implemented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79" name="AutoShape 48"/>
          <p:cNvSpPr>
            <a:spLocks noChangeArrowheads="1"/>
          </p:cNvSpPr>
          <p:nvPr/>
        </p:nvSpPr>
        <p:spPr bwMode="auto">
          <a:xfrm>
            <a:off x="6190209" y="4101765"/>
            <a:ext cx="304800" cy="304800"/>
          </a:xfrm>
          <a:prstGeom prst="diamond">
            <a:avLst/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80" name="TextBox 48"/>
          <p:cNvSpPr txBox="1">
            <a:spLocks noChangeArrowheads="1"/>
          </p:cNvSpPr>
          <p:nvPr/>
        </p:nvSpPr>
        <p:spPr bwMode="auto">
          <a:xfrm>
            <a:off x="8362109" y="3979276"/>
            <a:ext cx="96152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Design </a:t>
            </a:r>
          </a:p>
          <a:p>
            <a:pPr eaLnBrk="1" hangingPunct="1"/>
            <a:r>
              <a:rPr lang="en-US" sz="1600" dirty="0" smtClean="0">
                <a:latin typeface="Calibri"/>
                <a:cs typeface="Calibri"/>
              </a:rPr>
              <a:t>Revisions</a:t>
            </a:r>
            <a:endParaRPr 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96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2 Total Time – 202.5 Hours</a:t>
            </a:r>
            <a:endParaRPr lang="en-US" dirty="0"/>
          </a:p>
        </p:txBody>
      </p:sp>
      <p:pic>
        <p:nvPicPr>
          <p:cNvPr id="3" name="Picture 2" descr="Screen Shot 2012-06-05 at 12.22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815" y="2588922"/>
            <a:ext cx="2683102" cy="33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Iteration 13 Burn down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8545" y="198011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Hours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722824" y="56760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Days</a:t>
            </a:r>
            <a:endParaRPr lang="en-US" sz="12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2280543"/>
              </p:ext>
            </p:extLst>
          </p:nvPr>
        </p:nvGraphicFramePr>
        <p:xfrm>
          <a:off x="1239952" y="2257115"/>
          <a:ext cx="6749229" cy="4264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2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outstanding tasks</a:t>
            </a:r>
          </a:p>
          <a:p>
            <a:pPr lvl="1"/>
            <a:r>
              <a:rPr lang="en-US" dirty="0" smtClean="0"/>
              <a:t>Documenting conceptual data model </a:t>
            </a:r>
          </a:p>
          <a:p>
            <a:pPr lvl="1"/>
            <a:r>
              <a:rPr lang="en-US" dirty="0" smtClean="0"/>
              <a:t>Physical data model – [Iteration 14 backlog]</a:t>
            </a:r>
          </a:p>
          <a:p>
            <a:r>
              <a:rPr lang="en-US" dirty="0" smtClean="0"/>
              <a:t>Why iteration was not complete?</a:t>
            </a:r>
          </a:p>
          <a:p>
            <a:pPr lvl="1"/>
            <a:r>
              <a:rPr lang="en-US" dirty="0" smtClean="0"/>
              <a:t>Few serial tasks in one big work package</a:t>
            </a:r>
          </a:p>
          <a:p>
            <a:pPr lvl="1"/>
            <a:r>
              <a:rPr lang="en-US" dirty="0" smtClean="0"/>
              <a:t>Confusion on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6968</TotalTime>
  <Words>568</Words>
  <Application>Microsoft Office PowerPoint</Application>
  <PresentationFormat>On-screen Show (4:3)</PresentationFormat>
  <Paragraphs>192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Perception</vt:lpstr>
      <vt:lpstr>Status Meeting [50 minutes]</vt:lpstr>
      <vt:lpstr>PowerPoint Presentation</vt:lpstr>
      <vt:lpstr>Round Table[3 min]   - Team</vt:lpstr>
      <vt:lpstr>Action Items[2 min]   - Sid</vt:lpstr>
      <vt:lpstr>Project Progress[15 min]   - TG</vt:lpstr>
      <vt:lpstr>Summer 2012 Milestones</vt:lpstr>
      <vt:lpstr>Week 2 Total Time – 202.5 Hours</vt:lpstr>
      <vt:lpstr>Iteration 13 Burn down</vt:lpstr>
      <vt:lpstr>Iteration 13</vt:lpstr>
      <vt:lpstr>Iteration 14</vt:lpstr>
      <vt:lpstr>Changes on planning</vt:lpstr>
      <vt:lpstr>Overall Progress – Summer 2012</vt:lpstr>
      <vt:lpstr>Architecture Design Updates [5 min]   - Rui</vt:lpstr>
      <vt:lpstr>Status</vt:lpstr>
      <vt:lpstr>Issues we have</vt:lpstr>
      <vt:lpstr>Architecture Experiments Updates [5 min]   - Dan</vt:lpstr>
      <vt:lpstr>Metrics and Measurements [5 min]   - Matt</vt:lpstr>
      <vt:lpstr>Sustainable Pace Goal – 48hrs</vt:lpstr>
      <vt:lpstr>Sustainable Pace Goal – 48hrs</vt:lpstr>
      <vt:lpstr>Sustainable Pace Goal – 42hrs</vt:lpstr>
      <vt:lpstr>30% Overhead Goal</vt:lpstr>
      <vt:lpstr>30% Overhead Goal</vt:lpstr>
      <vt:lpstr>30% Overhead Goal</vt:lpstr>
      <vt:lpstr>General Indicators</vt:lpstr>
      <vt:lpstr>General Indicators</vt:lpstr>
      <vt:lpstr>Open Risks and Mitigation Strategies  [5 min]   - TG</vt:lpstr>
      <vt:lpstr>Top 3 Risks</vt:lpstr>
      <vt:lpstr>Mentor Comments[10 min]   -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Siddharth</cp:lastModifiedBy>
  <cp:revision>209</cp:revision>
  <dcterms:created xsi:type="dcterms:W3CDTF">2011-10-01T22:44:33Z</dcterms:created>
  <dcterms:modified xsi:type="dcterms:W3CDTF">2012-06-05T19:56:09Z</dcterms:modified>
</cp:coreProperties>
</file>