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8" r:id="rId3"/>
    <p:sldId id="289" r:id="rId4"/>
    <p:sldId id="290" r:id="rId5"/>
    <p:sldId id="299" r:id="rId6"/>
    <p:sldId id="298" r:id="rId7"/>
    <p:sldId id="300" r:id="rId8"/>
    <p:sldId id="297" r:id="rId9"/>
    <p:sldId id="291" r:id="rId10"/>
    <p:sldId id="301" r:id="rId11"/>
    <p:sldId id="292" r:id="rId12"/>
    <p:sldId id="293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294" r:id="rId22"/>
    <p:sldId id="29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16" y="12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Iteration-BurnDow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Iteration14!$Q$29</c:f>
              <c:strCache>
                <c:ptCount val="1"/>
                <c:pt idx="0">
                  <c:v>Planned</c:v>
                </c:pt>
              </c:strCache>
            </c:strRef>
          </c:tx>
          <c:marker>
            <c:symbol val="none"/>
          </c:marker>
          <c:cat>
            <c:strRef>
              <c:f>Iteration14!$P$30:$P$37</c:f>
              <c:strCache>
                <c:ptCount val="8"/>
                <c:pt idx="0">
                  <c:v>Start Date</c:v>
                </c:pt>
                <c:pt idx="1">
                  <c:v>5th Tuesday</c:v>
                </c:pt>
                <c:pt idx="2">
                  <c:v>6th Wednesday</c:v>
                </c:pt>
                <c:pt idx="3">
                  <c:v>7st Thursday</c:v>
                </c:pt>
                <c:pt idx="4">
                  <c:v>8th Friday</c:v>
                </c:pt>
                <c:pt idx="5">
                  <c:v>9th Saturday</c:v>
                </c:pt>
                <c:pt idx="6">
                  <c:v>10th Sunday</c:v>
                </c:pt>
                <c:pt idx="7">
                  <c:v>11th Monday</c:v>
                </c:pt>
              </c:strCache>
            </c:strRef>
          </c:cat>
          <c:val>
            <c:numRef>
              <c:f>Iteration14!$Q$30:$Q$37</c:f>
              <c:numCache>
                <c:formatCode>#,##0.00</c:formatCode>
                <c:ptCount val="8"/>
                <c:pt idx="0" formatCode="General">
                  <c:v>150.46</c:v>
                </c:pt>
                <c:pt idx="1">
                  <c:v>128.97</c:v>
                </c:pt>
                <c:pt idx="2">
                  <c:v>107.48</c:v>
                </c:pt>
                <c:pt idx="3">
                  <c:v>85.99</c:v>
                </c:pt>
                <c:pt idx="4">
                  <c:v>64.500000000000014</c:v>
                </c:pt>
                <c:pt idx="5">
                  <c:v>43.010000000000019</c:v>
                </c:pt>
                <c:pt idx="6">
                  <c:v>21.520000000000021</c:v>
                </c:pt>
                <c:pt idx="7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Iteration14!$R$29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strRef>
              <c:f>Iteration14!$P$30:$P$37</c:f>
              <c:strCache>
                <c:ptCount val="8"/>
                <c:pt idx="0">
                  <c:v>Start Date</c:v>
                </c:pt>
                <c:pt idx="1">
                  <c:v>5th Tuesday</c:v>
                </c:pt>
                <c:pt idx="2">
                  <c:v>6th Wednesday</c:v>
                </c:pt>
                <c:pt idx="3">
                  <c:v>7st Thursday</c:v>
                </c:pt>
                <c:pt idx="4">
                  <c:v>8th Friday</c:v>
                </c:pt>
                <c:pt idx="5">
                  <c:v>9th Saturday</c:v>
                </c:pt>
                <c:pt idx="6">
                  <c:v>10th Sunday</c:v>
                </c:pt>
                <c:pt idx="7">
                  <c:v>11th Monday</c:v>
                </c:pt>
              </c:strCache>
            </c:strRef>
          </c:cat>
          <c:val>
            <c:numRef>
              <c:f>Iteration14!$R$30:$R$37</c:f>
              <c:numCache>
                <c:formatCode>#,##0.00</c:formatCode>
                <c:ptCount val="8"/>
                <c:pt idx="0" formatCode="General">
                  <c:v>150.46</c:v>
                </c:pt>
                <c:pt idx="1">
                  <c:v>144.72999999999999</c:v>
                </c:pt>
                <c:pt idx="2">
                  <c:v>120.03</c:v>
                </c:pt>
                <c:pt idx="3">
                  <c:v>81.150000000000006</c:v>
                </c:pt>
                <c:pt idx="4">
                  <c:v>70.900000000000006</c:v>
                </c:pt>
                <c:pt idx="5">
                  <c:v>70.900000000000006</c:v>
                </c:pt>
                <c:pt idx="6">
                  <c:v>70.900000000000006</c:v>
                </c:pt>
                <c:pt idx="7">
                  <c:v>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620032"/>
        <c:axId val="40621568"/>
      </c:lineChart>
      <c:catAx>
        <c:axId val="40620032"/>
        <c:scaling>
          <c:orientation val="minMax"/>
        </c:scaling>
        <c:delete val="0"/>
        <c:axPos val="b"/>
        <c:majorTickMark val="out"/>
        <c:minorTickMark val="none"/>
        <c:tickLblPos val="nextTo"/>
        <c:crossAx val="40621568"/>
        <c:crosses val="autoZero"/>
        <c:auto val="1"/>
        <c:lblAlgn val="ctr"/>
        <c:lblOffset val="100"/>
        <c:noMultiLvlLbl val="0"/>
      </c:catAx>
      <c:valAx>
        <c:axId val="40621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200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EV!$D$41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cat>
            <c:numRef>
              <c:f>EV!$C$42:$C$53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11</c:v>
                </c:pt>
                <c:pt idx="11">
                  <c:v>13</c:v>
                </c:pt>
              </c:numCache>
            </c:numRef>
          </c:cat>
          <c:val>
            <c:numRef>
              <c:f>EV!$D$42:$D$53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9</c:v>
                </c:pt>
                <c:pt idx="4">
                  <c:v>12</c:v>
                </c:pt>
                <c:pt idx="5">
                  <c:v>14</c:v>
                </c:pt>
                <c:pt idx="6">
                  <c:v>17</c:v>
                </c:pt>
                <c:pt idx="7">
                  <c:v>22</c:v>
                </c:pt>
                <c:pt idx="8">
                  <c:v>27</c:v>
                </c:pt>
                <c:pt idx="9">
                  <c:v>29</c:v>
                </c:pt>
                <c:pt idx="10">
                  <c:v>31</c:v>
                </c:pt>
                <c:pt idx="11">
                  <c:v>33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EV!$E$41</c:f>
              <c:strCache>
                <c:ptCount val="1"/>
                <c:pt idx="0">
                  <c:v>Actual EV</c:v>
                </c:pt>
              </c:strCache>
            </c:strRef>
          </c:tx>
          <c:marker>
            <c:symbol val="none"/>
          </c:marker>
          <c:cat>
            <c:numRef>
              <c:f>EV!$C$42:$C$53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11</c:v>
                </c:pt>
                <c:pt idx="11">
                  <c:v>13</c:v>
                </c:pt>
              </c:numCache>
            </c:numRef>
          </c:cat>
          <c:val>
            <c:numRef>
              <c:f>EV!$E$42:$E$53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488896"/>
        <c:axId val="39498880"/>
      </c:lineChart>
      <c:catAx>
        <c:axId val="39488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9498880"/>
        <c:crosses val="autoZero"/>
        <c:auto val="1"/>
        <c:lblAlgn val="ctr"/>
        <c:lblOffset val="100"/>
        <c:noMultiLvlLbl val="0"/>
      </c:catAx>
      <c:valAx>
        <c:axId val="39498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94888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6BD1-6C3C-964E-A9D6-4B5D70C48398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B382E-93B5-3749-A2F8-0F2141C4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8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70B2-DEA5-8246-BA14-93A0E578F3C9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107D-D9EB-9E4B-B2A4-2F430CC5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263D-85C7-AC4D-BDAB-1899EB91241E}" type="datetime1">
              <a:rPr lang="en-US" smtClean="0"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1DE312-39EF-8943-8593-776D5368CBD0}" type="datetime1">
              <a:rPr lang="en-US" smtClean="0"/>
              <a:t>6/12/2012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296D-BC08-F143-A7CB-A0FD3D7B6C11}" type="datetime1">
              <a:rPr lang="en-US" smtClean="0"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68FDFDC-64EE-AC44-B9C4-C0FE78E2F56E}" type="datetime1">
              <a:rPr lang="en-US" smtClean="0"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D1FFD43-EBBB-1A43-AD17-6C8A33A074E2}" type="datetime1">
              <a:rPr lang="en-US" smtClean="0"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8B5B-765D-6645-9466-B30D5B83D1CB}" type="datetime1">
              <a:rPr lang="en-US" smtClean="0"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11DE-09DC-A84E-AFA9-94C782542C0A}" type="datetime1">
              <a:rPr lang="en-US" smtClean="0"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AF4-B527-E942-A84B-0F7D6FC0B650}" type="datetime1">
              <a:rPr lang="en-US" smtClean="0"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5B9-35BF-CB45-9BC1-CA8DED8BD260}" type="datetime1">
              <a:rPr lang="en-US" smtClean="0"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3CB6-810A-7345-AD2D-381E4C2681C0}" type="datetime1">
              <a:rPr lang="en-US" smtClean="0"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B70645-F1C1-D841-BF76-6F29B2FB5D7D}" type="datetime1">
              <a:rPr lang="en-US" smtClean="0"/>
              <a:t>6/12/2012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C362364-83D4-AB40-84FE-1380696850A3}" type="datetime1">
              <a:rPr lang="en-US" smtClean="0"/>
              <a:t>6/12/2012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CB9-452C-6B49-A712-D5342E81F6AF}" type="datetime1">
              <a:rPr lang="en-US" smtClean="0"/>
              <a:t>6/12/2012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F122-E041-264A-85EB-B5130B1AC24F}" type="datetime1">
              <a:rPr lang="en-US" smtClean="0"/>
              <a:t>6/12/2012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0BD2FF-2198-9043-88BB-9D6880A495A5}" type="datetime1">
              <a:rPr lang="en-US" smtClean="0"/>
              <a:t>6/12/2012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40D42E-8619-4646-B162-17C86FCD5FE3}" type="datetime1">
              <a:rPr lang="en-US" smtClean="0"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1703"/>
            <a:ext cx="8915400" cy="877824"/>
          </a:xfrm>
        </p:spPr>
        <p:txBody>
          <a:bodyPr/>
          <a:lstStyle/>
          <a:p>
            <a:r>
              <a:rPr lang="en-US" dirty="0" smtClean="0"/>
              <a:t>Status Meeting [55 minutes]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41" y="1937981"/>
            <a:ext cx="8915400" cy="4851779"/>
          </a:xfrm>
        </p:spPr>
        <p:txBody>
          <a:bodyPr>
            <a:normAutofit/>
          </a:bodyPr>
          <a:lstStyle/>
          <a:p>
            <a:r>
              <a:rPr lang="en-US" dirty="0" smtClean="0"/>
              <a:t>2012.06.12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Round Table [3 min]-Team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Action Items [2 min]-Sid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Project Progress [15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Design Updates [5 min]-Rui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Experiments Updates [5 min]-Dan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Metrics and Measurements [5 min]-Matt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Open Risks and Mitigation Strategies [5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Mentor </a:t>
            </a:r>
            <a:r>
              <a:rPr lang="en-US" dirty="0"/>
              <a:t> C</a:t>
            </a:r>
            <a:r>
              <a:rPr lang="en-US" dirty="0" smtClean="0"/>
              <a:t>omments [15 min]-Team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60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Screen Shot 2012-06-12 at 2.01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700"/>
            <a:ext cx="9144000" cy="579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94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</a:t>
            </a:r>
            <a:r>
              <a:rPr lang="en-US" dirty="0" smtClean="0"/>
              <a:t>Experiments </a:t>
            </a:r>
            <a:r>
              <a:rPr lang="en-US" dirty="0"/>
              <a:t>Updates</a:t>
            </a:r>
            <a:br>
              <a:rPr lang="en-US" dirty="0"/>
            </a:br>
            <a:r>
              <a:rPr lang="en-US" dirty="0"/>
              <a:t>[5 min]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and Measurements</a:t>
            </a:r>
            <a:br>
              <a:rPr lang="en-US" dirty="0" smtClean="0"/>
            </a:br>
            <a:r>
              <a:rPr lang="en-US" dirty="0" smtClean="0"/>
              <a:t>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Matt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Pace Goal – 42hrs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526534"/>
            <a:ext cx="832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“Answer to the ultimate question of life, the universe, and everything: 42.”</a:t>
            </a:r>
            <a:endParaRPr lang="en-US" dirty="0"/>
          </a:p>
        </p:txBody>
      </p:sp>
      <p:pic>
        <p:nvPicPr>
          <p:cNvPr id="8" name="Picture 7" descr="Screen Shot 2012-06-12 at 1.19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7700"/>
            <a:ext cx="9144000" cy="30170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6800" y="5727700"/>
            <a:ext cx="665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Majority of work hours remaining after Friday are not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58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Pace Goal – 42hrs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526534"/>
            <a:ext cx="832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“Answer to the ultimate question of life, the universe, and everything: 42.”</a:t>
            </a:r>
            <a:endParaRPr lang="en-US" i="1" dirty="0"/>
          </a:p>
        </p:txBody>
      </p:sp>
      <p:pic>
        <p:nvPicPr>
          <p:cNvPr id="2" name="Picture 1" descr="Screen Shot 2012-06-12 at 1.20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9144000" cy="28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7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Deficit: 20.48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 descr="Screen Shot 2012-06-12 at 1.3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0"/>
            <a:ext cx="9144000" cy="353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28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30% Overhead Goal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89894" y="5269233"/>
            <a:ext cx="457200" cy="365125"/>
          </a:xfrm>
        </p:spPr>
        <p:txBody>
          <a:bodyPr/>
          <a:lstStyle/>
          <a:p>
            <a:fld id="{3714ACE4-E792-4841-9567-AA7E38EC0F14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 descr="Screen Shot 2012-06-12 at 1.24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3485512"/>
          </a:xfrm>
          <a:prstGeom prst="rect">
            <a:avLst/>
          </a:prstGeom>
        </p:spPr>
      </p:pic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544847"/>
              </p:ext>
            </p:extLst>
          </p:nvPr>
        </p:nvGraphicFramePr>
        <p:xfrm>
          <a:off x="152400" y="5269233"/>
          <a:ext cx="8877300" cy="1351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6260"/>
                <a:gridCol w="2231946"/>
                <a:gridCol w="2665936"/>
                <a:gridCol w="17731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Overhead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Overhead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Team Lead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Planning Manager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42%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Chief Architect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Quality Assurance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30%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Development</a:t>
                      </a:r>
                      <a:r>
                        <a:rPr lang="en-US" sz="1400" baseline="0" dirty="0" smtClean="0"/>
                        <a:t> Lead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26%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079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</a:t>
            </a:r>
            <a:r>
              <a:rPr lang="en-US" dirty="0" err="1" smtClean="0"/>
              <a:t>Watchlist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 descr="Screen Shot 2012-06-12 at 1.45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700"/>
            <a:ext cx="9144000" cy="3489452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925182"/>
              </p:ext>
            </p:extLst>
          </p:nvPr>
        </p:nvGraphicFramePr>
        <p:xfrm>
          <a:off x="2994025" y="5516563"/>
          <a:ext cx="3805238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05238"/>
              </a:tblGrid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Top 3 Overhead</a:t>
                      </a:r>
                      <a:r>
                        <a:rPr lang="en-US" sz="1400" baseline="0" dirty="0" smtClean="0"/>
                        <a:t> Activities</a:t>
                      </a:r>
                      <a:endParaRPr lang="en-US" sz="1400" dirty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WP00.1.27: Iteration 14 Planning</a:t>
                      </a:r>
                      <a:endParaRPr lang="en-US" sz="1400" dirty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WP00.1.5: Standup Meetings</a:t>
                      </a:r>
                      <a:endParaRPr lang="en-US" sz="1400" dirty="0"/>
                    </a:p>
                  </a:txBody>
                  <a:tcPr/>
                </a:tc>
              </a:tr>
              <a:tr h="2413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WP00.1.9: Planning</a:t>
                      </a:r>
                      <a:r>
                        <a:rPr lang="en-US" sz="1400" baseline="0" dirty="0" smtClean="0"/>
                        <a:t> and Tracking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73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</a:t>
            </a:r>
            <a:r>
              <a:rPr lang="en-US" dirty="0" err="1" smtClean="0"/>
              <a:t>Watchlist</a:t>
            </a:r>
            <a:r>
              <a:rPr lang="en-US" dirty="0" smtClean="0"/>
              <a:t> - Planning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Screen Shot 2012-06-12 at 1.47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0600"/>
            <a:ext cx="9144000" cy="367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26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 Tracking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 descr="Screen Shot 2012-06-12 at 1.55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2038256"/>
            <a:ext cx="3340100" cy="3759200"/>
          </a:xfrm>
          <a:prstGeom prst="rect">
            <a:avLst/>
          </a:prstGeom>
        </p:spPr>
      </p:pic>
      <p:pic>
        <p:nvPicPr>
          <p:cNvPr id="7" name="Picture 6" descr="Screen Shot 2012-06-12 at 1.59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0" y="2038256"/>
            <a:ext cx="6070600" cy="396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Table[3 min]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8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 Tracking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 descr="Screen Shot 2012-06-12 at 1.58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8756"/>
            <a:ext cx="88138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26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Risks and Mitigation Strategies </a:t>
            </a:r>
            <a:br>
              <a:rPr lang="en-US" dirty="0" smtClean="0"/>
            </a:br>
            <a:r>
              <a:rPr lang="en-US" dirty="0" smtClean="0"/>
              <a:t>[5 min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Comments[15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Items[2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Sid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Progress[15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Iteration 14 Burn down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8545" y="198011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Hours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722824" y="56760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Days</a:t>
            </a:r>
            <a:endParaRPr lang="en-US" sz="1200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7398642"/>
              </p:ext>
            </p:extLst>
          </p:nvPr>
        </p:nvGraphicFramePr>
        <p:xfrm>
          <a:off x="1113658" y="2374900"/>
          <a:ext cx="6417442" cy="4234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002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3 Total Time – 195.5 Hours</a:t>
            </a:r>
            <a:endParaRPr lang="en-US" dirty="0"/>
          </a:p>
        </p:txBody>
      </p:sp>
      <p:pic>
        <p:nvPicPr>
          <p:cNvPr id="4" name="Picture 3" descr="Screen Shot 2012-06-12 at 1.3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2476500"/>
            <a:ext cx="28829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1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72960" y="5789791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58275" y="180829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 Progress – Summer 2012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25711"/>
              </p:ext>
            </p:extLst>
          </p:nvPr>
        </p:nvGraphicFramePr>
        <p:xfrm>
          <a:off x="1512992" y="2085293"/>
          <a:ext cx="6145108" cy="3981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760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161"/>
          <p:cNvSpPr>
            <a:spLocks noChangeArrowheads="1"/>
          </p:cNvSpPr>
          <p:nvPr/>
        </p:nvSpPr>
        <p:spPr bwMode="auto">
          <a:xfrm>
            <a:off x="152400" y="4038600"/>
            <a:ext cx="6781800" cy="1752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/>
              <a:t>Core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8" name="Rounded Rectangle 117"/>
          <p:cNvSpPr>
            <a:spLocks noChangeArrowheads="1"/>
          </p:cNvSpPr>
          <p:nvPr/>
        </p:nvSpPr>
        <p:spPr bwMode="auto">
          <a:xfrm>
            <a:off x="7512396" y="1206419"/>
            <a:ext cx="228600" cy="228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19" name="TextBox 60"/>
          <p:cNvSpPr txBox="1">
            <a:spLocks noChangeArrowheads="1"/>
          </p:cNvSpPr>
          <p:nvPr/>
        </p:nvSpPr>
        <p:spPr bwMode="auto">
          <a:xfrm>
            <a:off x="7740996" y="1206419"/>
            <a:ext cx="5696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/>
              <a:t>Layer</a:t>
            </a:r>
            <a:endParaRPr lang="en-US" sz="1200" dirty="0"/>
          </a:p>
        </p:txBody>
      </p:sp>
      <p:sp>
        <p:nvSpPr>
          <p:cNvPr id="121" name="TextBox 60"/>
          <p:cNvSpPr txBox="1">
            <a:spLocks noChangeArrowheads="1"/>
          </p:cNvSpPr>
          <p:nvPr/>
        </p:nvSpPr>
        <p:spPr bwMode="auto">
          <a:xfrm>
            <a:off x="7740996" y="1636880"/>
            <a:ext cx="689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M</a:t>
            </a:r>
            <a:r>
              <a:rPr lang="en-US" sz="1200" dirty="0" smtClean="0"/>
              <a:t>odule</a:t>
            </a:r>
            <a:endParaRPr lang="en-US" sz="1200" dirty="0"/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7315200" y="55622"/>
            <a:ext cx="1676400" cy="6449715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423496" y="52138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956896" y="52138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125" name="Elbow Connector 46"/>
          <p:cNvCxnSpPr>
            <a:cxnSpLocks noChangeShapeType="1"/>
          </p:cNvCxnSpPr>
          <p:nvPr/>
        </p:nvCxnSpPr>
        <p:spPr bwMode="auto">
          <a:xfrm flipV="1">
            <a:off x="7652096" y="630927"/>
            <a:ext cx="317500" cy="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Box 125"/>
          <p:cNvSpPr txBox="1"/>
          <p:nvPr/>
        </p:nvSpPr>
        <p:spPr>
          <a:xfrm>
            <a:off x="7290904" y="745227"/>
            <a:ext cx="153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allowed to use B</a:t>
            </a:r>
            <a:endParaRPr lang="en-US" sz="1400" dirty="0"/>
          </a:p>
        </p:txBody>
      </p:sp>
      <p:sp>
        <p:nvSpPr>
          <p:cNvPr id="150" name="Rounded Rectangle 149"/>
          <p:cNvSpPr>
            <a:spLocks noChangeArrowheads="1"/>
          </p:cNvSpPr>
          <p:nvPr/>
        </p:nvSpPr>
        <p:spPr bwMode="auto">
          <a:xfrm>
            <a:off x="5778500" y="1600200"/>
            <a:ext cx="1295400" cy="2133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XMPP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Gateway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1" name="Rounded Rectangle 150"/>
          <p:cNvSpPr>
            <a:spLocks noChangeArrowheads="1"/>
          </p:cNvSpPr>
          <p:nvPr/>
        </p:nvSpPr>
        <p:spPr bwMode="auto">
          <a:xfrm>
            <a:off x="4305300" y="1600200"/>
            <a:ext cx="1435100" cy="2133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Persistence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2" name="Rounded Rectangle 151"/>
          <p:cNvSpPr>
            <a:spLocks noChangeArrowheads="1"/>
          </p:cNvSpPr>
          <p:nvPr/>
        </p:nvSpPr>
        <p:spPr bwMode="auto">
          <a:xfrm>
            <a:off x="3009900" y="1600200"/>
            <a:ext cx="1206500" cy="2133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Receiver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3" name="Rounded Rectangle 152"/>
          <p:cNvSpPr>
            <a:spLocks noChangeArrowheads="1"/>
          </p:cNvSpPr>
          <p:nvPr/>
        </p:nvSpPr>
        <p:spPr bwMode="auto">
          <a:xfrm>
            <a:off x="1587500" y="1600200"/>
            <a:ext cx="1371600" cy="2133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Dispatcher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4" name="Rounded Rectangle 153"/>
          <p:cNvSpPr>
            <a:spLocks noChangeArrowheads="1"/>
          </p:cNvSpPr>
          <p:nvPr/>
        </p:nvSpPr>
        <p:spPr bwMode="auto">
          <a:xfrm>
            <a:off x="152400" y="914400"/>
            <a:ext cx="1435100" cy="28194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OADR</a:t>
            </a:r>
          </a:p>
          <a:p>
            <a:pPr algn="ctr"/>
            <a:r>
              <a:rPr lang="en-US" sz="1600" dirty="0"/>
              <a:t>Services</a:t>
            </a:r>
          </a:p>
        </p:txBody>
      </p:sp>
      <p:sp>
        <p:nvSpPr>
          <p:cNvPr id="155" name="Rounded Rectangle 154"/>
          <p:cNvSpPr>
            <a:spLocks noChangeArrowheads="1"/>
          </p:cNvSpPr>
          <p:nvPr/>
        </p:nvSpPr>
        <p:spPr bwMode="auto">
          <a:xfrm>
            <a:off x="228600" y="1600200"/>
            <a:ext cx="12065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Framework</a:t>
            </a:r>
            <a:endParaRPr lang="en-US" sz="1400" dirty="0">
              <a:cs typeface="Arial" charset="0"/>
            </a:endParaRPr>
          </a:p>
        </p:txBody>
      </p:sp>
      <p:sp>
        <p:nvSpPr>
          <p:cNvPr id="158" name="Rounded Rectangle 157"/>
          <p:cNvSpPr>
            <a:spLocks noChangeArrowheads="1"/>
          </p:cNvSpPr>
          <p:nvPr/>
        </p:nvSpPr>
        <p:spPr bwMode="auto">
          <a:xfrm>
            <a:off x="7451922" y="1676400"/>
            <a:ext cx="304800" cy="2334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cs typeface="Arial" charset="0"/>
            </a:endParaRPr>
          </a:p>
        </p:txBody>
      </p:sp>
      <p:sp>
        <p:nvSpPr>
          <p:cNvPr id="159" name="Rounded Rectangle 158"/>
          <p:cNvSpPr>
            <a:spLocks noChangeArrowheads="1"/>
          </p:cNvSpPr>
          <p:nvPr/>
        </p:nvSpPr>
        <p:spPr bwMode="auto">
          <a:xfrm>
            <a:off x="381000" y="3200400"/>
            <a:ext cx="9652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Facade</a:t>
            </a:r>
            <a:endParaRPr lang="en-US" sz="1400" dirty="0">
              <a:cs typeface="Arial" charset="0"/>
            </a:endParaRPr>
          </a:p>
        </p:txBody>
      </p:sp>
      <p:sp>
        <p:nvSpPr>
          <p:cNvPr id="160" name="Rounded Rectangle 159"/>
          <p:cNvSpPr>
            <a:spLocks noChangeArrowheads="1"/>
          </p:cNvSpPr>
          <p:nvPr/>
        </p:nvSpPr>
        <p:spPr bwMode="auto">
          <a:xfrm>
            <a:off x="304800" y="2133600"/>
            <a:ext cx="11303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Handlers</a:t>
            </a:r>
            <a:endParaRPr lang="en-US" sz="1400" dirty="0">
              <a:cs typeface="Arial" charset="0"/>
            </a:endParaRPr>
          </a:p>
        </p:txBody>
      </p:sp>
      <p:sp>
        <p:nvSpPr>
          <p:cNvPr id="161" name="Rounded Rectangle 160"/>
          <p:cNvSpPr>
            <a:spLocks noChangeArrowheads="1"/>
          </p:cNvSpPr>
          <p:nvPr/>
        </p:nvSpPr>
        <p:spPr bwMode="auto">
          <a:xfrm>
            <a:off x="304800" y="2667000"/>
            <a:ext cx="11303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Payloads</a:t>
            </a:r>
            <a:endParaRPr lang="en-US" sz="1400" dirty="0">
              <a:cs typeface="Arial" charset="0"/>
            </a:endParaRPr>
          </a:p>
        </p:txBody>
      </p:sp>
      <p:sp>
        <p:nvSpPr>
          <p:cNvPr id="164" name="Rounded Rectangle 163"/>
          <p:cNvSpPr>
            <a:spLocks noChangeArrowheads="1"/>
          </p:cNvSpPr>
          <p:nvPr/>
        </p:nvSpPr>
        <p:spPr bwMode="auto">
          <a:xfrm>
            <a:off x="381000" y="4572000"/>
            <a:ext cx="12954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Connector</a:t>
            </a:r>
          </a:p>
        </p:txBody>
      </p:sp>
      <p:sp>
        <p:nvSpPr>
          <p:cNvPr id="166" name="Rounded Rectangle 165"/>
          <p:cNvSpPr>
            <a:spLocks noChangeArrowheads="1"/>
          </p:cNvSpPr>
          <p:nvPr/>
        </p:nvSpPr>
        <p:spPr bwMode="auto">
          <a:xfrm>
            <a:off x="3048000" y="5252934"/>
            <a:ext cx="1320800" cy="385866"/>
          </a:xfrm>
          <a:prstGeom prst="roundRect">
            <a:avLst>
              <a:gd name="adj" fmla="val 14806"/>
            </a:avLst>
          </a:prstGeom>
          <a:ln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Persistence</a:t>
            </a:r>
          </a:p>
        </p:txBody>
      </p:sp>
      <p:sp>
        <p:nvSpPr>
          <p:cNvPr id="167" name="Rounded Rectangle 166"/>
          <p:cNvSpPr>
            <a:spLocks noChangeArrowheads="1"/>
          </p:cNvSpPr>
          <p:nvPr/>
        </p:nvSpPr>
        <p:spPr bwMode="auto">
          <a:xfrm>
            <a:off x="1752600" y="4572000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Cache</a:t>
            </a:r>
          </a:p>
        </p:txBody>
      </p:sp>
      <p:sp>
        <p:nvSpPr>
          <p:cNvPr id="175" name="Rounded Rectangle 174"/>
          <p:cNvSpPr>
            <a:spLocks noChangeArrowheads="1"/>
          </p:cNvSpPr>
          <p:nvPr/>
        </p:nvSpPr>
        <p:spPr bwMode="auto">
          <a:xfrm>
            <a:off x="1676400" y="5279818"/>
            <a:ext cx="10668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Config</a:t>
            </a:r>
            <a:endParaRPr lang="en-US" sz="1400" dirty="0">
              <a:cs typeface="Arial" charset="0"/>
            </a:endParaRPr>
          </a:p>
        </p:txBody>
      </p:sp>
      <p:sp>
        <p:nvSpPr>
          <p:cNvPr id="176" name="Rounded Rectangle 175"/>
          <p:cNvSpPr>
            <a:spLocks noChangeArrowheads="1"/>
          </p:cNvSpPr>
          <p:nvPr/>
        </p:nvSpPr>
        <p:spPr bwMode="auto">
          <a:xfrm>
            <a:off x="5410200" y="4572000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Log</a:t>
            </a:r>
          </a:p>
        </p:txBody>
      </p:sp>
      <p:sp>
        <p:nvSpPr>
          <p:cNvPr id="177" name="Rounded Rectangle 176"/>
          <p:cNvSpPr>
            <a:spLocks noChangeArrowheads="1"/>
          </p:cNvSpPr>
          <p:nvPr/>
        </p:nvSpPr>
        <p:spPr bwMode="auto">
          <a:xfrm>
            <a:off x="4267200" y="4572000"/>
            <a:ext cx="10668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Error</a:t>
            </a:r>
            <a:endParaRPr lang="en-US" sz="1400" dirty="0">
              <a:cs typeface="Arial" charset="0"/>
            </a:endParaRPr>
          </a:p>
        </p:txBody>
      </p:sp>
      <p:sp>
        <p:nvSpPr>
          <p:cNvPr id="178" name="Rounded Rectangle 177"/>
          <p:cNvSpPr>
            <a:spLocks noChangeArrowheads="1"/>
          </p:cNvSpPr>
          <p:nvPr/>
        </p:nvSpPr>
        <p:spPr bwMode="auto">
          <a:xfrm>
            <a:off x="2984500" y="4572000"/>
            <a:ext cx="11684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Message</a:t>
            </a:r>
          </a:p>
        </p:txBody>
      </p:sp>
      <p:sp>
        <p:nvSpPr>
          <p:cNvPr id="179" name="Rounded Rectangle 178"/>
          <p:cNvSpPr>
            <a:spLocks noChangeArrowheads="1"/>
          </p:cNvSpPr>
          <p:nvPr/>
        </p:nvSpPr>
        <p:spPr bwMode="auto">
          <a:xfrm>
            <a:off x="3429000" y="6096000"/>
            <a:ext cx="838200" cy="457200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Data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89" name="Elbow Connector 46"/>
          <p:cNvCxnSpPr>
            <a:cxnSpLocks noChangeShapeType="1"/>
          </p:cNvCxnSpPr>
          <p:nvPr/>
        </p:nvCxnSpPr>
        <p:spPr bwMode="auto">
          <a:xfrm rot="16200000" flipH="1">
            <a:off x="609600" y="38862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Elbow Connector 46"/>
          <p:cNvCxnSpPr>
            <a:cxnSpLocks noChangeShapeType="1"/>
          </p:cNvCxnSpPr>
          <p:nvPr/>
        </p:nvCxnSpPr>
        <p:spPr bwMode="auto">
          <a:xfrm rot="16200000" flipH="1">
            <a:off x="1968500" y="38862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1" name="Elbow Connector 46"/>
          <p:cNvCxnSpPr>
            <a:cxnSpLocks noChangeShapeType="1"/>
          </p:cNvCxnSpPr>
          <p:nvPr/>
        </p:nvCxnSpPr>
        <p:spPr bwMode="auto">
          <a:xfrm rot="16200000" flipH="1">
            <a:off x="3314700" y="38862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Elbow Connector 46"/>
          <p:cNvCxnSpPr>
            <a:cxnSpLocks noChangeShapeType="1"/>
          </p:cNvCxnSpPr>
          <p:nvPr/>
        </p:nvCxnSpPr>
        <p:spPr bwMode="auto">
          <a:xfrm rot="16200000" flipH="1">
            <a:off x="4686299" y="3962400"/>
            <a:ext cx="457202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Elbow Connector 46"/>
          <p:cNvCxnSpPr>
            <a:cxnSpLocks noChangeShapeType="1"/>
          </p:cNvCxnSpPr>
          <p:nvPr/>
        </p:nvCxnSpPr>
        <p:spPr bwMode="auto">
          <a:xfrm rot="16200000" flipH="1">
            <a:off x="6083300" y="38862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Elbow Connector 46"/>
          <p:cNvCxnSpPr>
            <a:cxnSpLocks noChangeShapeType="1"/>
          </p:cNvCxnSpPr>
          <p:nvPr/>
        </p:nvCxnSpPr>
        <p:spPr bwMode="auto">
          <a:xfrm rot="5400000">
            <a:off x="3587750" y="5867400"/>
            <a:ext cx="450850" cy="635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" name="Rounded Rectangle 197"/>
          <p:cNvSpPr>
            <a:spLocks noChangeArrowheads="1"/>
          </p:cNvSpPr>
          <p:nvPr/>
        </p:nvSpPr>
        <p:spPr bwMode="auto">
          <a:xfrm>
            <a:off x="5854700" y="2286000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Gateway API</a:t>
            </a:r>
            <a:endParaRPr lang="en-US" sz="1400" dirty="0">
              <a:cs typeface="Arial" charset="0"/>
            </a:endParaRPr>
          </a:p>
        </p:txBody>
      </p:sp>
      <p:sp>
        <p:nvSpPr>
          <p:cNvPr id="200" name="Rounded Rectangle 199"/>
          <p:cNvSpPr>
            <a:spLocks noChangeArrowheads="1"/>
          </p:cNvSpPr>
          <p:nvPr/>
        </p:nvSpPr>
        <p:spPr bwMode="auto">
          <a:xfrm>
            <a:off x="5854700" y="2895600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XMPP Stub</a:t>
            </a:r>
            <a:endParaRPr lang="en-US" sz="1400" dirty="0">
              <a:cs typeface="Arial" charset="0"/>
            </a:endParaRPr>
          </a:p>
        </p:txBody>
      </p:sp>
      <p:sp>
        <p:nvSpPr>
          <p:cNvPr id="201" name="Rounded Rectangle 200"/>
          <p:cNvSpPr>
            <a:spLocks noChangeArrowheads="1"/>
          </p:cNvSpPr>
          <p:nvPr/>
        </p:nvSpPr>
        <p:spPr bwMode="auto">
          <a:xfrm>
            <a:off x="4876800" y="5257800"/>
            <a:ext cx="12192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StateMgt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1092200" y="317500"/>
            <a:ext cx="1499292" cy="389627"/>
          </a:xfrm>
          <a:prstGeom prst="roundRect">
            <a:avLst>
              <a:gd name="adj" fmla="val 14806"/>
            </a:avLst>
          </a:prstGeom>
          <a:ln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In-Progress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4152900" y="317500"/>
            <a:ext cx="1473200" cy="389627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dirty="0" smtClean="0">
                <a:cs typeface="Arial" charset="0"/>
              </a:rPr>
              <a:t>Not Started</a:t>
            </a:r>
            <a:endParaRPr lang="en-US" sz="1600" dirty="0">
              <a:cs typeface="Arial" charset="0"/>
            </a:endParaRP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2959100" y="317500"/>
            <a:ext cx="1009650" cy="387194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Done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12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 Updates</a:t>
            </a:r>
            <a:br>
              <a:rPr lang="en-US" dirty="0" smtClean="0"/>
            </a:br>
            <a:r>
              <a:rPr lang="en-US" dirty="0" smtClean="0"/>
              <a:t>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Rui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7008</TotalTime>
  <Words>306</Words>
  <Application>Microsoft Office PowerPoint</Application>
  <PresentationFormat>On-screen Show (4:3)</PresentationFormat>
  <Paragraphs>115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Perception</vt:lpstr>
      <vt:lpstr>Status Meeting [55 minutes]</vt:lpstr>
      <vt:lpstr>Round Table[3 min]   - Team</vt:lpstr>
      <vt:lpstr>Action Items[2 min]   - Sid</vt:lpstr>
      <vt:lpstr>Project Progress[15 min]   - TG</vt:lpstr>
      <vt:lpstr>Iteration 14 Burn down</vt:lpstr>
      <vt:lpstr>Week 3 Total Time – 195.5 Hours</vt:lpstr>
      <vt:lpstr>Overall Progress – Summer 2012</vt:lpstr>
      <vt:lpstr>PowerPoint Presentation</vt:lpstr>
      <vt:lpstr>Architecture Design Updates [5 min]   - Rui</vt:lpstr>
      <vt:lpstr>PowerPoint Presentation</vt:lpstr>
      <vt:lpstr>Architecture Experiments Updates [5 min]   - Dan</vt:lpstr>
      <vt:lpstr>Metrics and Measurements [5 min]   - Matt</vt:lpstr>
      <vt:lpstr>Sustainable Pace Goal – 42hrs</vt:lpstr>
      <vt:lpstr>Sustainable Pace Goal – 42hrs</vt:lpstr>
      <vt:lpstr>Iteration Deficit: 20.48 hrs</vt:lpstr>
      <vt:lpstr>30% Overhead Goal</vt:lpstr>
      <vt:lpstr>Overhead Watchlist</vt:lpstr>
      <vt:lpstr>Overhead Watchlist - Planning</vt:lpstr>
      <vt:lpstr>Issue Tracking</vt:lpstr>
      <vt:lpstr>Issue Tracking</vt:lpstr>
      <vt:lpstr>Open Risks and Mitigation Strategies  [5 min]   - TG</vt:lpstr>
      <vt:lpstr>Mentor Comments[15 min]   - Team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Meeting</dc:title>
  <dc:creator>Matthew Lenzo</dc:creator>
  <cp:lastModifiedBy>Siddharth</cp:lastModifiedBy>
  <cp:revision>216</cp:revision>
  <dcterms:created xsi:type="dcterms:W3CDTF">2011-10-01T22:44:33Z</dcterms:created>
  <dcterms:modified xsi:type="dcterms:W3CDTF">2012-06-12T18:40:12Z</dcterms:modified>
</cp:coreProperties>
</file>