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8" r:id="rId3"/>
    <p:sldId id="289" r:id="rId4"/>
    <p:sldId id="290" r:id="rId5"/>
    <p:sldId id="298" r:id="rId6"/>
    <p:sldId id="297" r:id="rId7"/>
    <p:sldId id="301" r:id="rId8"/>
    <p:sldId id="299" r:id="rId9"/>
    <p:sldId id="300" r:id="rId10"/>
    <p:sldId id="291" r:id="rId11"/>
    <p:sldId id="292" r:id="rId12"/>
    <p:sldId id="293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94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Iteration-BurnDow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Iteration15!$Q$41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Iteration15!$Q$42:$Q$49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125.9657142857143</c:v>
                </c:pt>
                <c:pt idx="2">
                  <c:v>104.9714285714286</c:v>
                </c:pt>
                <c:pt idx="3">
                  <c:v>83.977142857142837</c:v>
                </c:pt>
                <c:pt idx="4">
                  <c:v>62.982857142857121</c:v>
                </c:pt>
                <c:pt idx="5">
                  <c:v>41.988571428571397</c:v>
                </c:pt>
                <c:pt idx="6">
                  <c:v>20.994285714285699</c:v>
                </c:pt>
                <c:pt idx="7">
                  <c:v>4.28571428568958E-3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Iteration15!$R$41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strRef>
              <c:f>Iteration15!$P$42:$P$49</c:f>
              <c:strCache>
                <c:ptCount val="8"/>
                <c:pt idx="0">
                  <c:v>Start Date</c:v>
                </c:pt>
                <c:pt idx="1">
                  <c:v>12th Tuesday</c:v>
                </c:pt>
                <c:pt idx="2">
                  <c:v>13th Wednesday</c:v>
                </c:pt>
                <c:pt idx="3">
                  <c:v>14th Thursday</c:v>
                </c:pt>
                <c:pt idx="4">
                  <c:v>15th Friday</c:v>
                </c:pt>
                <c:pt idx="5">
                  <c:v>16th Saturday</c:v>
                </c:pt>
                <c:pt idx="6">
                  <c:v>17th Sunday</c:v>
                </c:pt>
                <c:pt idx="7">
                  <c:v>18th Monday</c:v>
                </c:pt>
              </c:strCache>
            </c:strRef>
          </c:cat>
          <c:val>
            <c:numRef>
              <c:f>Iteration15!$R$42:$R$49</c:f>
              <c:numCache>
                <c:formatCode>#,##0.00</c:formatCode>
                <c:ptCount val="8"/>
                <c:pt idx="0" formatCode="General">
                  <c:v>146.96</c:v>
                </c:pt>
                <c:pt idx="1">
                  <c:v>143.96</c:v>
                </c:pt>
                <c:pt idx="2">
                  <c:v>141.96</c:v>
                </c:pt>
                <c:pt idx="3">
                  <c:v>102.79</c:v>
                </c:pt>
                <c:pt idx="4">
                  <c:v>83.31</c:v>
                </c:pt>
                <c:pt idx="5">
                  <c:v>83.31</c:v>
                </c:pt>
                <c:pt idx="6">
                  <c:v>71.91</c:v>
                </c:pt>
                <c:pt idx="7">
                  <c:v>37.39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615104"/>
        <c:axId val="79616640"/>
      </c:lineChart>
      <c:catAx>
        <c:axId val="79615104"/>
        <c:scaling>
          <c:orientation val="minMax"/>
        </c:scaling>
        <c:delete val="0"/>
        <c:axPos val="b"/>
        <c:majorTickMark val="out"/>
        <c:minorTickMark val="none"/>
        <c:tickLblPos val="nextTo"/>
        <c:crossAx val="79616640"/>
        <c:crosses val="autoZero"/>
        <c:auto val="1"/>
        <c:lblAlgn val="ctr"/>
        <c:lblOffset val="100"/>
        <c:noMultiLvlLbl val="0"/>
      </c:catAx>
      <c:valAx>
        <c:axId val="79616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615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EV!$D$45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</c:numCache>
            </c:numRef>
          </c:cat>
          <c:val>
            <c:numRef>
              <c:f>EV!$D$46:$D$57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13</c:v>
                </c:pt>
                <c:pt idx="5">
                  <c:v>17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31</c:v>
                </c:pt>
                <c:pt idx="10">
                  <c:v>35</c:v>
                </c:pt>
                <c:pt idx="11">
                  <c:v>36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EV!$E$45</c:f>
              <c:strCache>
                <c:ptCount val="1"/>
                <c:pt idx="0">
                  <c:v>Actual EV</c:v>
                </c:pt>
              </c:strCache>
            </c:strRef>
          </c:tx>
          <c:marker>
            <c:symbol val="none"/>
          </c:marker>
          <c:cat>
            <c:numRef>
              <c:f>EV!$C$45:$C$57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</c:numCache>
            </c:numRef>
          </c:cat>
          <c:val>
            <c:numRef>
              <c:f>EV!$E$46:$E$58</c:f>
              <c:numCache>
                <c:formatCode>General</c:formatCode>
                <c:ptCount val="1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676160"/>
        <c:axId val="79677696"/>
      </c:lineChart>
      <c:catAx>
        <c:axId val="79676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9677696"/>
        <c:crosses val="autoZero"/>
        <c:auto val="1"/>
        <c:lblAlgn val="ctr"/>
        <c:lblOffset val="100"/>
        <c:noMultiLvlLbl val="0"/>
      </c:catAx>
      <c:valAx>
        <c:axId val="79677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676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6/19/2012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6/19/2012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6/19/2012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[55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[10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26534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“Answer to the ultimate question of life, the universe, and everything: 42.”</a:t>
            </a:r>
            <a:endParaRPr lang="en-US" dirty="0"/>
          </a:p>
        </p:txBody>
      </p:sp>
      <p:pic>
        <p:nvPicPr>
          <p:cNvPr id="2" name="Picture 1" descr="Screen Shot 2012-06-19 at 10.5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28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9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26534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“Answer to the ultimate question of life, the universe, and everything: 42.”</a:t>
            </a:r>
            <a:endParaRPr lang="en-US" i="1" dirty="0"/>
          </a:p>
        </p:txBody>
      </p:sp>
      <p:pic>
        <p:nvPicPr>
          <p:cNvPr id="3" name="Picture 2" descr="Screen Shot 2012-06-19 at 10.58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6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Surplus: 31.15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 Shot 2012-06-19 at 11.00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300"/>
            <a:ext cx="9144000" cy="34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9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6-19 at 11.0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9144000" cy="35299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9347"/>
              </p:ext>
            </p:extLst>
          </p:nvPr>
        </p:nvGraphicFramePr>
        <p:xfrm>
          <a:off x="152400" y="5269233"/>
          <a:ext cx="8877300" cy="135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41%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30%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56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851008"/>
              </p:ext>
            </p:extLst>
          </p:nvPr>
        </p:nvGraphicFramePr>
        <p:xfrm>
          <a:off x="2994025" y="5516563"/>
          <a:ext cx="3805238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 (Non-Planning)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WP00.1.5: Standup Meetings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WP00.1.7: Risk Management</a:t>
                      </a:r>
                      <a:endParaRPr lang="en-US" sz="1400" dirty="0"/>
                    </a:p>
                  </a:txBody>
                  <a:tcPr/>
                </a:tc>
              </a:tr>
              <a:tr h="2413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WP00.1.10: Tool Maintenance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Screen Shot 2012-06-19 at 11.0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9144000" cy="35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0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Screen Shot 2012-06-19 at 11.07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4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Defects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Screen Shot 2012-06-19 at 11.08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9144000" cy="57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3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 Cost by Defect 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Screen Shot 2012-06-19 at 11.10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9144000" cy="3515775"/>
          </a:xfrm>
          <a:prstGeom prst="rect">
            <a:avLst/>
          </a:prstGeom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872513"/>
              </p:ext>
            </p:extLst>
          </p:nvPr>
        </p:nvGraphicFramePr>
        <p:xfrm>
          <a:off x="965199" y="5516563"/>
          <a:ext cx="744220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21100"/>
                <a:gridCol w="3721100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 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 (Person-Hours)</a:t>
                      </a:r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#116: Connector API &amp; </a:t>
                      </a:r>
                      <a:r>
                        <a:rPr lang="en-US" sz="1400" baseline="0" dirty="0" err="1" smtClean="0"/>
                        <a:t>RabbitMQ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 </a:t>
                      </a:r>
                      <a:r>
                        <a:rPr lang="en-US" sz="1400" dirty="0" err="1" smtClean="0"/>
                        <a:t>hrs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#113: Logical Data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hr</a:t>
                      </a:r>
                      <a:r>
                        <a:rPr lang="en-US" sz="1400" baseline="0" dirty="0" smtClean="0"/>
                        <a:t> 50 min</a:t>
                      </a:r>
                      <a:endParaRPr lang="en-US" sz="1400" dirty="0"/>
                    </a:p>
                  </a:txBody>
                  <a:tcPr/>
                </a:tc>
              </a:tr>
              <a:tr h="2413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#105: Connector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</a:t>
                      </a:r>
                      <a:r>
                        <a:rPr lang="en-US" sz="1400" dirty="0" err="1" smtClean="0"/>
                        <a:t>hr</a:t>
                      </a:r>
                      <a:r>
                        <a:rPr lang="en-US" sz="1400" dirty="0" smtClean="0"/>
                        <a:t> 40 min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41700" y="3162300"/>
            <a:ext cx="517858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Insufficient exploration of connector</a:t>
            </a:r>
          </a:p>
          <a:p>
            <a:r>
              <a:rPr lang="en-US" i="1" dirty="0" smtClean="0"/>
              <a:t>API alongside tech-specific </a:t>
            </a:r>
            <a:r>
              <a:rPr lang="en-US" i="1" dirty="0" err="1" smtClean="0"/>
              <a:t>impl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i="1" dirty="0" smtClean="0"/>
              <a:t>Lack of explicit detailed design step/review </a:t>
            </a:r>
          </a:p>
          <a:p>
            <a:endParaRPr lang="en-US" i="1" dirty="0"/>
          </a:p>
          <a:p>
            <a:r>
              <a:rPr lang="en-US" i="1" dirty="0" smtClean="0"/>
              <a:t>Insufficient exploration of best-practices</a:t>
            </a:r>
          </a:p>
        </p:txBody>
      </p:sp>
    </p:spTree>
    <p:extLst>
      <p:ext uri="{BB962C8B-B14F-4D97-AF65-F5344CB8AC3E}">
        <p14:creationId xmlns:p14="http://schemas.microsoft.com/office/powerpoint/2010/main" val="134413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 Design Process Broken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Screen Shot 2012-06-19 at 11.20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56"/>
            <a:ext cx="9144000" cy="35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23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Arch.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 descr="Screen Shot 2012-06-19 at 11.27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6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Total Time – 220.5 Hours</a:t>
            </a:r>
            <a:endParaRPr lang="en-US" dirty="0"/>
          </a:p>
        </p:txBody>
      </p:sp>
      <p:pic>
        <p:nvPicPr>
          <p:cNvPr id="5" name="Picture 4" descr="Screen Shot 2012-06-18 at 9.4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65400"/>
            <a:ext cx="3162300" cy="359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2806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52H 52min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3336" y="3937000"/>
            <a:ext cx="46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50H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75000" y="4330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2H 52min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604399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41H 14min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14236" y="2679700"/>
            <a:ext cx="94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33H 28min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15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Iteration 15 Burn down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300" y="174001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7124" y="55744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Days</a:t>
            </a:r>
            <a:endParaRPr lang="en-US" sz="1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693467"/>
              </p:ext>
            </p:extLst>
          </p:nvPr>
        </p:nvGraphicFramePr>
        <p:xfrm>
          <a:off x="1364800" y="2027767"/>
          <a:ext cx="5964767" cy="472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9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6593"/>
            <a:ext cx="8229600" cy="1039091"/>
          </a:xfrm>
        </p:spPr>
        <p:txBody>
          <a:bodyPr>
            <a:normAutofit/>
          </a:bodyPr>
          <a:lstStyle/>
          <a:p>
            <a:r>
              <a:rPr lang="en-US" dirty="0" smtClean="0"/>
              <a:t>Incomplete work packages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68462"/>
            <a:ext cx="7610476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Four outstanding tasks</a:t>
            </a:r>
          </a:p>
          <a:p>
            <a:pPr lvl="1"/>
            <a:r>
              <a:rPr lang="en-US" dirty="0"/>
              <a:t>Caching module (14 hours)</a:t>
            </a:r>
          </a:p>
          <a:p>
            <a:pPr lvl="1"/>
            <a:r>
              <a:rPr lang="en-US" dirty="0"/>
              <a:t>Persistence module (6 hours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Logging (9 </a:t>
            </a:r>
            <a:r>
              <a:rPr lang="en-US" dirty="0" smtClean="0"/>
              <a:t>hours)</a:t>
            </a:r>
          </a:p>
          <a:p>
            <a:pPr lvl="1"/>
            <a:r>
              <a:rPr lang="en-US" dirty="0" smtClean="0"/>
              <a:t>Final </a:t>
            </a:r>
            <a:r>
              <a:rPr lang="en-US" dirty="0"/>
              <a:t>review (6 hours)</a:t>
            </a:r>
          </a:p>
          <a:p>
            <a:pPr lvl="1"/>
            <a:endParaRPr lang="en-US" dirty="0"/>
          </a:p>
          <a:p>
            <a:r>
              <a:rPr lang="en-US" dirty="0" smtClean="0"/>
              <a:t>Why iteration was not complete?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2960" y="578979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58275" y="180829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Progress – Summer 2012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790970"/>
              </p:ext>
            </p:extLst>
          </p:nvPr>
        </p:nvGraphicFramePr>
        <p:xfrm>
          <a:off x="1181100" y="2055706"/>
          <a:ext cx="6845300" cy="4281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3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>
            <a:spLocks noChangeArrowheads="1"/>
          </p:cNvSpPr>
          <p:nvPr/>
        </p:nvSpPr>
        <p:spPr bwMode="auto">
          <a:xfrm>
            <a:off x="152400" y="4241800"/>
            <a:ext cx="8872928" cy="1752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/>
              <a:t>Core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8" name="Rounded Rectangle 117"/>
          <p:cNvSpPr>
            <a:spLocks noChangeArrowheads="1"/>
          </p:cNvSpPr>
          <p:nvPr/>
        </p:nvSpPr>
        <p:spPr bwMode="auto">
          <a:xfrm>
            <a:off x="7506920" y="1240789"/>
            <a:ext cx="228600" cy="2286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19" name="TextBox 60"/>
          <p:cNvSpPr txBox="1">
            <a:spLocks noChangeArrowheads="1"/>
          </p:cNvSpPr>
          <p:nvPr/>
        </p:nvSpPr>
        <p:spPr bwMode="auto">
          <a:xfrm>
            <a:off x="7735520" y="1240789"/>
            <a:ext cx="5696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121" name="TextBox 60"/>
          <p:cNvSpPr txBox="1">
            <a:spLocks noChangeArrowheads="1"/>
          </p:cNvSpPr>
          <p:nvPr/>
        </p:nvSpPr>
        <p:spPr bwMode="auto">
          <a:xfrm>
            <a:off x="7735520" y="1671250"/>
            <a:ext cx="689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M</a:t>
            </a:r>
            <a:r>
              <a:rPr lang="en-US" sz="1200" dirty="0" smtClean="0"/>
              <a:t>odule</a:t>
            </a:r>
            <a:endParaRPr lang="en-US" sz="1200" dirty="0"/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7285428" y="98663"/>
            <a:ext cx="1752600" cy="1933337"/>
          </a:xfrm>
          <a:prstGeom prst="rect">
            <a:avLst/>
          </a:prstGeom>
          <a:noFill/>
          <a:ln w="9525">
            <a:solidFill>
              <a:srgbClr val="727D82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Legend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4180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A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951420" y="555759"/>
            <a:ext cx="228600" cy="2238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/>
              </a:rPr>
              <a:t>B</a:t>
            </a:r>
          </a:p>
        </p:txBody>
      </p:sp>
      <p:cxnSp>
        <p:nvCxnSpPr>
          <p:cNvPr id="125" name="Elbow Connector 46"/>
          <p:cNvCxnSpPr>
            <a:cxnSpLocks noChangeShapeType="1"/>
          </p:cNvCxnSpPr>
          <p:nvPr/>
        </p:nvCxnSpPr>
        <p:spPr bwMode="auto">
          <a:xfrm flipV="1">
            <a:off x="7646620" y="665297"/>
            <a:ext cx="317500" cy="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7285428" y="779597"/>
            <a:ext cx="153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allowed to use B</a:t>
            </a:r>
            <a:endParaRPr lang="en-US" sz="1400" dirty="0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4483100" y="2189266"/>
            <a:ext cx="4178300" cy="17399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Gateway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2" name="Rounded Rectangle 151"/>
          <p:cNvSpPr>
            <a:spLocks noChangeArrowheads="1"/>
          </p:cNvSpPr>
          <p:nvPr/>
        </p:nvSpPr>
        <p:spPr bwMode="auto">
          <a:xfrm rot="16200000">
            <a:off x="2108945" y="2539256"/>
            <a:ext cx="1992416" cy="723902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Receiver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3" name="Rounded Rectangle 152"/>
          <p:cNvSpPr>
            <a:spLocks noChangeArrowheads="1"/>
          </p:cNvSpPr>
          <p:nvPr/>
        </p:nvSpPr>
        <p:spPr bwMode="auto">
          <a:xfrm rot="16200000">
            <a:off x="1123949" y="2514600"/>
            <a:ext cx="1993901" cy="7747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Dispatcher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152400" y="1117600"/>
            <a:ext cx="1435100" cy="2819400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OADR</a:t>
            </a:r>
          </a:p>
          <a:p>
            <a:pPr algn="ctr"/>
            <a:r>
              <a:rPr lang="en-US" sz="1600" dirty="0"/>
              <a:t>Services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228600" y="1803400"/>
            <a:ext cx="12065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Framework</a:t>
            </a:r>
            <a:endParaRPr lang="en-US" sz="1400" dirty="0">
              <a:cs typeface="Arial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7446446" y="1710770"/>
            <a:ext cx="304800" cy="2334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400" dirty="0">
              <a:cs typeface="Arial" charset="0"/>
            </a:endParaRPr>
          </a:p>
        </p:txBody>
      </p:sp>
      <p:sp>
        <p:nvSpPr>
          <p:cNvPr id="159" name="Rounded Rectangle 158"/>
          <p:cNvSpPr>
            <a:spLocks noChangeArrowheads="1"/>
          </p:cNvSpPr>
          <p:nvPr/>
        </p:nvSpPr>
        <p:spPr bwMode="auto">
          <a:xfrm>
            <a:off x="381000" y="3403600"/>
            <a:ext cx="965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Facade</a:t>
            </a:r>
            <a:endParaRPr lang="en-US" sz="1400" dirty="0">
              <a:cs typeface="Arial" charset="0"/>
            </a:endParaRPr>
          </a:p>
        </p:txBody>
      </p:sp>
      <p:sp>
        <p:nvSpPr>
          <p:cNvPr id="160" name="Rounded Rectangle 159"/>
          <p:cNvSpPr>
            <a:spLocks noChangeArrowheads="1"/>
          </p:cNvSpPr>
          <p:nvPr/>
        </p:nvSpPr>
        <p:spPr bwMode="auto">
          <a:xfrm>
            <a:off x="304800" y="23368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Handlers</a:t>
            </a:r>
            <a:endParaRPr lang="en-US" sz="1400" dirty="0">
              <a:cs typeface="Arial" charset="0"/>
            </a:endParaRPr>
          </a:p>
        </p:txBody>
      </p:sp>
      <p:sp>
        <p:nvSpPr>
          <p:cNvPr id="161" name="Rounded Rectangle 160"/>
          <p:cNvSpPr>
            <a:spLocks noChangeArrowheads="1"/>
          </p:cNvSpPr>
          <p:nvPr/>
        </p:nvSpPr>
        <p:spPr bwMode="auto">
          <a:xfrm>
            <a:off x="304800" y="2870200"/>
            <a:ext cx="11303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Payloads</a:t>
            </a:r>
          </a:p>
        </p:txBody>
      </p:sp>
      <p:sp>
        <p:nvSpPr>
          <p:cNvPr id="164" name="Rounded Rectangle 163"/>
          <p:cNvSpPr>
            <a:spLocks noChangeArrowheads="1"/>
          </p:cNvSpPr>
          <p:nvPr/>
        </p:nvSpPr>
        <p:spPr bwMode="auto">
          <a:xfrm>
            <a:off x="444500" y="4775200"/>
            <a:ext cx="1295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Connector</a:t>
            </a:r>
          </a:p>
        </p:txBody>
      </p:sp>
      <p:sp>
        <p:nvSpPr>
          <p:cNvPr id="166" name="Rounded Rectangle 165"/>
          <p:cNvSpPr>
            <a:spLocks noChangeArrowheads="1"/>
          </p:cNvSpPr>
          <p:nvPr/>
        </p:nvSpPr>
        <p:spPr bwMode="auto">
          <a:xfrm>
            <a:off x="3810000" y="5483018"/>
            <a:ext cx="1320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167" name="Rounded Rectangle 166"/>
          <p:cNvSpPr>
            <a:spLocks noChangeArrowheads="1"/>
          </p:cNvSpPr>
          <p:nvPr/>
        </p:nvSpPr>
        <p:spPr bwMode="auto">
          <a:xfrm>
            <a:off x="2209800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175" name="Rounded Rectangle 174"/>
          <p:cNvSpPr>
            <a:spLocks noChangeArrowheads="1"/>
          </p:cNvSpPr>
          <p:nvPr/>
        </p:nvSpPr>
        <p:spPr bwMode="auto">
          <a:xfrm>
            <a:off x="1892300" y="5440052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Config</a:t>
            </a:r>
            <a:endParaRPr lang="en-US" sz="1400" dirty="0">
              <a:cs typeface="Arial" charset="0"/>
            </a:endParaRPr>
          </a:p>
        </p:txBody>
      </p:sp>
      <p:sp>
        <p:nvSpPr>
          <p:cNvPr id="176" name="Rounded Rectangle 175"/>
          <p:cNvSpPr>
            <a:spLocks noChangeArrowheads="1"/>
          </p:cNvSpPr>
          <p:nvPr/>
        </p:nvSpPr>
        <p:spPr bwMode="auto">
          <a:xfrm>
            <a:off x="7272728" y="4775200"/>
            <a:ext cx="1066800" cy="385866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</a:t>
            </a:r>
          </a:p>
        </p:txBody>
      </p:sp>
      <p:sp>
        <p:nvSpPr>
          <p:cNvPr id="177" name="Rounded Rectangle 176"/>
          <p:cNvSpPr>
            <a:spLocks noChangeArrowheads="1"/>
          </p:cNvSpPr>
          <p:nvPr/>
        </p:nvSpPr>
        <p:spPr bwMode="auto">
          <a:xfrm>
            <a:off x="5626100" y="4775200"/>
            <a:ext cx="10668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Error</a:t>
            </a:r>
            <a:endParaRPr lang="en-US" sz="1400" dirty="0">
              <a:cs typeface="Arial" charset="0"/>
            </a:endParaRPr>
          </a:p>
        </p:txBody>
      </p:sp>
      <p:sp>
        <p:nvSpPr>
          <p:cNvPr id="178" name="Rounded Rectangle 177"/>
          <p:cNvSpPr>
            <a:spLocks noChangeArrowheads="1"/>
          </p:cNvSpPr>
          <p:nvPr/>
        </p:nvSpPr>
        <p:spPr bwMode="auto">
          <a:xfrm>
            <a:off x="3879852" y="4775200"/>
            <a:ext cx="11684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Message</a:t>
            </a:r>
          </a:p>
        </p:txBody>
      </p:sp>
      <p:sp>
        <p:nvSpPr>
          <p:cNvPr id="179" name="Rounded Rectangle 178"/>
          <p:cNvSpPr>
            <a:spLocks noChangeArrowheads="1"/>
          </p:cNvSpPr>
          <p:nvPr/>
        </p:nvSpPr>
        <p:spPr bwMode="auto">
          <a:xfrm>
            <a:off x="4191000" y="6326084"/>
            <a:ext cx="838200" cy="457200"/>
          </a:xfrm>
          <a:prstGeom prst="roundRect">
            <a:avLst>
              <a:gd name="adj" fmla="val 14806"/>
            </a:avLst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Data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89" name="Elbow Connector 46"/>
          <p:cNvCxnSpPr>
            <a:cxnSpLocks noChangeShapeType="1"/>
          </p:cNvCxnSpPr>
          <p:nvPr/>
        </p:nvCxnSpPr>
        <p:spPr bwMode="auto">
          <a:xfrm rot="16200000" flipH="1">
            <a:off x="6096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Elbow Connector 46"/>
          <p:cNvCxnSpPr>
            <a:cxnSpLocks noChangeShapeType="1"/>
          </p:cNvCxnSpPr>
          <p:nvPr/>
        </p:nvCxnSpPr>
        <p:spPr bwMode="auto">
          <a:xfrm rot="16200000" flipH="1">
            <a:off x="19685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Elbow Connector 46"/>
          <p:cNvCxnSpPr>
            <a:cxnSpLocks noChangeShapeType="1"/>
          </p:cNvCxnSpPr>
          <p:nvPr/>
        </p:nvCxnSpPr>
        <p:spPr bwMode="auto">
          <a:xfrm rot="16200000" flipH="1">
            <a:off x="2946400" y="40767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Elbow Connector 46"/>
          <p:cNvCxnSpPr>
            <a:cxnSpLocks noChangeShapeType="1"/>
          </p:cNvCxnSpPr>
          <p:nvPr/>
        </p:nvCxnSpPr>
        <p:spPr bwMode="auto">
          <a:xfrm rot="16200000" flipH="1">
            <a:off x="3784599" y="4051300"/>
            <a:ext cx="457202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Elbow Connector 46"/>
          <p:cNvCxnSpPr>
            <a:cxnSpLocks noChangeShapeType="1"/>
          </p:cNvCxnSpPr>
          <p:nvPr/>
        </p:nvCxnSpPr>
        <p:spPr bwMode="auto">
          <a:xfrm rot="16200000" flipH="1">
            <a:off x="4864100" y="4089400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Elbow Connector 46"/>
          <p:cNvCxnSpPr>
            <a:cxnSpLocks noChangeShapeType="1"/>
          </p:cNvCxnSpPr>
          <p:nvPr/>
        </p:nvCxnSpPr>
        <p:spPr bwMode="auto">
          <a:xfrm rot="5400000">
            <a:off x="4349750" y="6097484"/>
            <a:ext cx="450850" cy="635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Rounded Rectangle 197"/>
          <p:cNvSpPr>
            <a:spLocks noChangeArrowheads="1"/>
          </p:cNvSpPr>
          <p:nvPr/>
        </p:nvSpPr>
        <p:spPr bwMode="auto">
          <a:xfrm>
            <a:off x="4629151" y="3378200"/>
            <a:ext cx="3943349" cy="335068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cs typeface="Arial" charset="0"/>
              </a:rPr>
              <a:t>Gateway API</a:t>
            </a:r>
          </a:p>
        </p:txBody>
      </p:sp>
      <p:sp>
        <p:nvSpPr>
          <p:cNvPr id="200" name="Rounded Rectangle 199"/>
          <p:cNvSpPr>
            <a:spLocks noChangeArrowheads="1"/>
          </p:cNvSpPr>
          <p:nvPr/>
        </p:nvSpPr>
        <p:spPr bwMode="auto">
          <a:xfrm>
            <a:off x="4635500" y="2666998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XMPP Stub</a:t>
            </a:r>
            <a:endParaRPr lang="en-US" sz="1400" dirty="0">
              <a:cs typeface="Arial" charset="0"/>
            </a:endParaRPr>
          </a:p>
        </p:txBody>
      </p:sp>
      <p:sp>
        <p:nvSpPr>
          <p:cNvPr id="201" name="Rounded Rectangle 200"/>
          <p:cNvSpPr>
            <a:spLocks noChangeArrowheads="1"/>
          </p:cNvSpPr>
          <p:nvPr/>
        </p:nvSpPr>
        <p:spPr bwMode="auto">
          <a:xfrm>
            <a:off x="5969001" y="5440052"/>
            <a:ext cx="1219200" cy="385866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StateMgt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092200" y="317500"/>
            <a:ext cx="1499292" cy="389627"/>
          </a:xfrm>
          <a:prstGeom prst="roundRect">
            <a:avLst>
              <a:gd name="adj" fmla="val 14806"/>
            </a:avLst>
          </a:prstGeom>
          <a:ln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In-Progress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4152900" y="317500"/>
            <a:ext cx="1473200" cy="389627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dirty="0" smtClean="0">
                <a:cs typeface="Arial" charset="0"/>
              </a:rPr>
              <a:t>Not Started</a:t>
            </a:r>
            <a:endParaRPr lang="en-US" sz="1600" dirty="0">
              <a:cs typeface="Arial" charset="0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2959100" y="317500"/>
            <a:ext cx="1009650" cy="387194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Done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3" name="Elbow Connector 46"/>
          <p:cNvCxnSpPr>
            <a:cxnSpLocks noChangeShapeType="1"/>
          </p:cNvCxnSpPr>
          <p:nvPr/>
        </p:nvCxnSpPr>
        <p:spPr bwMode="auto">
          <a:xfrm rot="16200000" flipH="1">
            <a:off x="6426200" y="4127501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>
            <a:spLocks noChangeArrowheads="1"/>
          </p:cNvSpPr>
          <p:nvPr/>
        </p:nvSpPr>
        <p:spPr bwMode="auto">
          <a:xfrm>
            <a:off x="6026151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HTTP Stub</a:t>
            </a:r>
            <a:endParaRPr lang="en-US" sz="1400" dirty="0">
              <a:cs typeface="Arial" charset="0"/>
            </a:endParaRPr>
          </a:p>
        </p:txBody>
      </p:sp>
      <p:cxnSp>
        <p:nvCxnSpPr>
          <p:cNvPr id="47" name="Elbow Connector 46"/>
          <p:cNvCxnSpPr>
            <a:cxnSpLocks noChangeShapeType="1"/>
          </p:cNvCxnSpPr>
          <p:nvPr/>
        </p:nvCxnSpPr>
        <p:spPr bwMode="auto">
          <a:xfrm rot="16200000" flipH="1">
            <a:off x="7747000" y="4089399"/>
            <a:ext cx="304801" cy="1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 type="none"/>
            <a:tailEnd type="arrow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7467600" y="2671865"/>
            <a:ext cx="1104900" cy="457200"/>
          </a:xfrm>
          <a:prstGeom prst="roundRect">
            <a:avLst>
              <a:gd name="adj" fmla="val 1480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 smtClean="0">
                <a:cs typeface="Arial" charset="0"/>
              </a:rPr>
              <a:t>AMQP Stub</a:t>
            </a:r>
            <a:endParaRPr lang="en-US" sz="1400" dirty="0">
              <a:cs typeface="Arial" charset="0"/>
            </a:endParaRPr>
          </a:p>
        </p:txBody>
      </p:sp>
      <p:sp>
        <p:nvSpPr>
          <p:cNvPr id="151" name="Rounded Rectangle 150"/>
          <p:cNvSpPr>
            <a:spLocks noChangeArrowheads="1"/>
          </p:cNvSpPr>
          <p:nvPr/>
        </p:nvSpPr>
        <p:spPr bwMode="auto">
          <a:xfrm rot="16200000">
            <a:off x="3051918" y="2580532"/>
            <a:ext cx="1992416" cy="641349"/>
          </a:xfrm>
          <a:prstGeom prst="roundRect">
            <a:avLst>
              <a:gd name="adj" fmla="val 14806"/>
            </a:avLst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sz="1600" dirty="0"/>
              <a:t>Persistence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7198</TotalTime>
  <Words>407</Words>
  <Application>Microsoft Office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Perception</vt:lpstr>
      <vt:lpstr>Status Meeting [55 minutes]</vt:lpstr>
      <vt:lpstr>Round Table[3 min]   - Team</vt:lpstr>
      <vt:lpstr>Action Items[2 min]   - Sid</vt:lpstr>
      <vt:lpstr>Project Progress[15 min]   - TG</vt:lpstr>
      <vt:lpstr>Week 4 Total Time – 220.5 Hours</vt:lpstr>
      <vt:lpstr>Iteration 15 Burn down</vt:lpstr>
      <vt:lpstr>Incomplete work packages</vt:lpstr>
      <vt:lpstr>Overall Progress – Summer 2012</vt:lpstr>
      <vt:lpstr>PowerPoint Presentation</vt:lpstr>
      <vt:lpstr>Architecture Design Updates [5 min]   - Rui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Iteration Surplus: 31.15 hrs</vt:lpstr>
      <vt:lpstr>30% Overhead Goal</vt:lpstr>
      <vt:lpstr>Overhead Watchlist</vt:lpstr>
      <vt:lpstr>Overhead Watchlist - Planning</vt:lpstr>
      <vt:lpstr>Design Defects</vt:lpstr>
      <vt:lpstr>Rework Cost by Defect Type</vt:lpstr>
      <vt:lpstr>Detail Design Process Broken</vt:lpstr>
      <vt:lpstr>Arch. Issues</vt:lpstr>
      <vt:lpstr>Open Risks and Mitigation Strategies  [5 min]   - TG</vt:lpstr>
      <vt:lpstr>Mentor Comments[15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228</cp:revision>
  <dcterms:created xsi:type="dcterms:W3CDTF">2011-10-01T22:44:33Z</dcterms:created>
  <dcterms:modified xsi:type="dcterms:W3CDTF">2012-06-19T19:03:45Z</dcterms:modified>
</cp:coreProperties>
</file>