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8" r:id="rId3"/>
    <p:sldId id="289" r:id="rId4"/>
    <p:sldId id="290" r:id="rId5"/>
    <p:sldId id="298" r:id="rId6"/>
    <p:sldId id="297" r:id="rId7"/>
    <p:sldId id="301" r:id="rId8"/>
    <p:sldId id="299" r:id="rId9"/>
    <p:sldId id="300" r:id="rId10"/>
    <p:sldId id="291" r:id="rId11"/>
    <p:sldId id="292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09" r:id="rId21"/>
    <p:sldId id="311" r:id="rId22"/>
    <p:sldId id="312" r:id="rId23"/>
    <p:sldId id="294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Iteration-BurnDow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Iteration15!$Q$41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strRef>
              <c:f>Iteration15!$P$42:$P$49</c:f>
              <c:strCache>
                <c:ptCount val="8"/>
                <c:pt idx="0">
                  <c:v>Start Date</c:v>
                </c:pt>
                <c:pt idx="1">
                  <c:v>12th Tuesday</c:v>
                </c:pt>
                <c:pt idx="2">
                  <c:v>13th Wednesday</c:v>
                </c:pt>
                <c:pt idx="3">
                  <c:v>14th Thursday</c:v>
                </c:pt>
                <c:pt idx="4">
                  <c:v>15th Friday</c:v>
                </c:pt>
                <c:pt idx="5">
                  <c:v>16th Saturday</c:v>
                </c:pt>
                <c:pt idx="6">
                  <c:v>17th Sunday</c:v>
                </c:pt>
                <c:pt idx="7">
                  <c:v>18th Monday</c:v>
                </c:pt>
              </c:strCache>
            </c:strRef>
          </c:cat>
          <c:val>
            <c:numRef>
              <c:f>Iteration15!$Q$42:$Q$49</c:f>
              <c:numCache>
                <c:formatCode>#,##0.00</c:formatCode>
                <c:ptCount val="8"/>
                <c:pt idx="0" formatCode="General">
                  <c:v>146.96</c:v>
                </c:pt>
                <c:pt idx="1">
                  <c:v>125.9657142857143</c:v>
                </c:pt>
                <c:pt idx="2">
                  <c:v>104.9714285714286</c:v>
                </c:pt>
                <c:pt idx="3">
                  <c:v>83.97714285714284</c:v>
                </c:pt>
                <c:pt idx="4">
                  <c:v>62.98285714285712</c:v>
                </c:pt>
                <c:pt idx="5">
                  <c:v>41.9885714285714</c:v>
                </c:pt>
                <c:pt idx="6">
                  <c:v>20.9942857142857</c:v>
                </c:pt>
                <c:pt idx="7">
                  <c:v>0.00428571428568958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Iteration15!$R$41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strRef>
              <c:f>Iteration15!$P$42:$P$49</c:f>
              <c:strCache>
                <c:ptCount val="8"/>
                <c:pt idx="0">
                  <c:v>Start Date</c:v>
                </c:pt>
                <c:pt idx="1">
                  <c:v>12th Tuesday</c:v>
                </c:pt>
                <c:pt idx="2">
                  <c:v>13th Wednesday</c:v>
                </c:pt>
                <c:pt idx="3">
                  <c:v>14th Thursday</c:v>
                </c:pt>
                <c:pt idx="4">
                  <c:v>15th Friday</c:v>
                </c:pt>
                <c:pt idx="5">
                  <c:v>16th Saturday</c:v>
                </c:pt>
                <c:pt idx="6">
                  <c:v>17th Sunday</c:v>
                </c:pt>
                <c:pt idx="7">
                  <c:v>18th Monday</c:v>
                </c:pt>
              </c:strCache>
            </c:strRef>
          </c:cat>
          <c:val>
            <c:numRef>
              <c:f>Iteration15!$R$42:$R$49</c:f>
              <c:numCache>
                <c:formatCode>#,##0.00</c:formatCode>
                <c:ptCount val="8"/>
                <c:pt idx="0" formatCode="General">
                  <c:v>146.96</c:v>
                </c:pt>
                <c:pt idx="1">
                  <c:v>143.96</c:v>
                </c:pt>
                <c:pt idx="2">
                  <c:v>141.96</c:v>
                </c:pt>
                <c:pt idx="3">
                  <c:v>102.79</c:v>
                </c:pt>
                <c:pt idx="4">
                  <c:v>83.31</c:v>
                </c:pt>
                <c:pt idx="5">
                  <c:v>83.31</c:v>
                </c:pt>
                <c:pt idx="6">
                  <c:v>71.91</c:v>
                </c:pt>
                <c:pt idx="7">
                  <c:v>37.39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2860392"/>
        <c:axId val="2072863336"/>
      </c:lineChart>
      <c:catAx>
        <c:axId val="2072860392"/>
        <c:scaling>
          <c:orientation val="minMax"/>
        </c:scaling>
        <c:delete val="0"/>
        <c:axPos val="b"/>
        <c:majorTickMark val="out"/>
        <c:minorTickMark val="none"/>
        <c:tickLblPos val="nextTo"/>
        <c:crossAx val="2072863336"/>
        <c:crosses val="autoZero"/>
        <c:auto val="1"/>
        <c:lblAlgn val="ctr"/>
        <c:lblOffset val="100"/>
        <c:noMultiLvlLbl val="0"/>
      </c:catAx>
      <c:valAx>
        <c:axId val="2072863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2860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EV!$D$45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EV!$C$45:$C$57</c:f>
              <c:numCache>
                <c:formatCode>General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0">
                  <c:v>9.0</c:v>
                </c:pt>
                <c:pt idx="11">
                  <c:v>10.0</c:v>
                </c:pt>
                <c:pt idx="12">
                  <c:v>11.0</c:v>
                </c:pt>
              </c:numCache>
            </c:numRef>
          </c:cat>
          <c:val>
            <c:numRef>
              <c:f>EV!$D$46:$D$57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17.0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  <c:pt idx="9">
                  <c:v>31.0</c:v>
                </c:pt>
                <c:pt idx="10">
                  <c:v>35.0</c:v>
                </c:pt>
                <c:pt idx="11">
                  <c:v>36.0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EV!$E$45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cat>
            <c:numRef>
              <c:f>EV!$C$45:$C$57</c:f>
              <c:numCache>
                <c:formatCode>General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0">
                  <c:v>9.0</c:v>
                </c:pt>
                <c:pt idx="11">
                  <c:v>10.0</c:v>
                </c:pt>
                <c:pt idx="12">
                  <c:v>11.0</c:v>
                </c:pt>
              </c:numCache>
            </c:numRef>
          </c:cat>
          <c:val>
            <c:numRef>
              <c:f>EV!$E$46:$E$58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4595832"/>
        <c:axId val="2074359032"/>
      </c:lineChart>
      <c:catAx>
        <c:axId val="2074595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4359032"/>
        <c:crosses val="autoZero"/>
        <c:auto val="1"/>
        <c:lblAlgn val="ctr"/>
        <c:lblOffset val="100"/>
        <c:noMultiLvlLbl val="0"/>
      </c:catAx>
      <c:valAx>
        <c:axId val="2074359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4595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6/19/12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6/19/12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6/19/12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6/19/12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[55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2012.06.19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[10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9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526534"/>
            <a:ext cx="832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“Answer to the ultimate question of life, the universe, and everything: 42.”</a:t>
            </a:r>
            <a:endParaRPr lang="en-US" dirty="0"/>
          </a:p>
        </p:txBody>
      </p:sp>
      <p:pic>
        <p:nvPicPr>
          <p:cNvPr id="2" name="Picture 1" descr="Screen Shot 2012-06-19 at 10.57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28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1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526534"/>
            <a:ext cx="832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“Answer to the ultimate question of life, the universe, and everything: 42.”</a:t>
            </a:r>
            <a:endParaRPr lang="en-US" i="1" dirty="0"/>
          </a:p>
        </p:txBody>
      </p:sp>
      <p:pic>
        <p:nvPicPr>
          <p:cNvPr id="3" name="Picture 2" descr="Screen Shot 2012-06-19 at 10.58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3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</a:t>
            </a:r>
            <a:r>
              <a:rPr lang="en-US" dirty="0" smtClean="0"/>
              <a:t>Surplus: 31.15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Screen Shot 2012-06-19 at 11.00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300"/>
            <a:ext cx="9144000" cy="34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6-19 at 11.0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0"/>
            <a:ext cx="9144000" cy="35299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89894" y="5269233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936671"/>
              </p:ext>
            </p:extLst>
          </p:nvPr>
        </p:nvGraphicFramePr>
        <p:xfrm>
          <a:off x="152400" y="5269233"/>
          <a:ext cx="8877300" cy="1351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6260"/>
                <a:gridCol w="2231946"/>
                <a:gridCol w="2665936"/>
                <a:gridCol w="17731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Planning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41%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Chief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 Assurance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28%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30%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59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396273"/>
              </p:ext>
            </p:extLst>
          </p:nvPr>
        </p:nvGraphicFramePr>
        <p:xfrm>
          <a:off x="2994025" y="5516563"/>
          <a:ext cx="3805238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Overhead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Activities (Non-Planning)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WP00.1.5: Standup Meetings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WP00.1.7: Risk Management</a:t>
                      </a:r>
                      <a:endParaRPr lang="en-US" sz="1400" dirty="0"/>
                    </a:p>
                  </a:txBody>
                  <a:tcPr/>
                </a:tc>
              </a:tr>
              <a:tr h="2413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WP00.1.10: Tool Maintenance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Screen Shot 2012-06-19 at 11.05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0"/>
            <a:ext cx="9144000" cy="35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54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r>
              <a:rPr lang="en-US" dirty="0" smtClean="0"/>
              <a:t> -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Screen Shot 2012-06-19 at 11.07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700"/>
            <a:ext cx="9144000" cy="347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Defects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Screen Shot 2012-06-19 at 11.08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9144000" cy="57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 Cost by Defect Type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Screen Shot 2012-06-19 at 11.10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0"/>
            <a:ext cx="9144000" cy="3515775"/>
          </a:xfrm>
          <a:prstGeom prst="rect">
            <a:avLst/>
          </a:prstGeom>
        </p:spPr>
      </p:pic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109811"/>
              </p:ext>
            </p:extLst>
          </p:nvPr>
        </p:nvGraphicFramePr>
        <p:xfrm>
          <a:off x="965199" y="5516563"/>
          <a:ext cx="7442200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1100"/>
                <a:gridCol w="3721100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 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 (Person-Hours)</a:t>
                      </a:r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#116: Connector API &amp; </a:t>
                      </a:r>
                      <a:r>
                        <a:rPr lang="en-US" sz="1400" baseline="0" dirty="0" err="1" smtClean="0"/>
                        <a:t>RabbitMQ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 </a:t>
                      </a:r>
                      <a:r>
                        <a:rPr lang="en-US" sz="1400" dirty="0" err="1" smtClean="0"/>
                        <a:t>hrs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#113: Logical Data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hr</a:t>
                      </a:r>
                      <a:r>
                        <a:rPr lang="en-US" sz="1400" baseline="0" dirty="0" smtClean="0"/>
                        <a:t> 50 min</a:t>
                      </a:r>
                      <a:endParaRPr lang="en-US" sz="1400" dirty="0"/>
                    </a:p>
                  </a:txBody>
                  <a:tcPr/>
                </a:tc>
              </a:tr>
              <a:tr h="2413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#105: Connector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</a:t>
                      </a:r>
                      <a:r>
                        <a:rPr lang="en-US" sz="1400" dirty="0" err="1" smtClean="0"/>
                        <a:t>hr</a:t>
                      </a:r>
                      <a:r>
                        <a:rPr lang="en-US" sz="1400" dirty="0" smtClean="0"/>
                        <a:t> 40 min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41700" y="3162300"/>
            <a:ext cx="517858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Insufficient exploration of connector</a:t>
            </a:r>
          </a:p>
          <a:p>
            <a:r>
              <a:rPr lang="en-US" i="1" dirty="0" smtClean="0"/>
              <a:t>API alongside tech-specific </a:t>
            </a:r>
            <a:r>
              <a:rPr lang="en-US" i="1" dirty="0" err="1" smtClean="0"/>
              <a:t>impl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r>
              <a:rPr lang="en-US" i="1" dirty="0" smtClean="0"/>
              <a:t>Lack of explicit detailed design step/review </a:t>
            </a:r>
          </a:p>
          <a:p>
            <a:endParaRPr lang="en-US" i="1" dirty="0"/>
          </a:p>
          <a:p>
            <a:r>
              <a:rPr lang="en-US" i="1" dirty="0" smtClean="0"/>
              <a:t>Insufficient exploration of best-practices</a:t>
            </a:r>
          </a:p>
        </p:txBody>
      </p:sp>
    </p:spTree>
    <p:extLst>
      <p:ext uri="{BB962C8B-B14F-4D97-AF65-F5344CB8AC3E}">
        <p14:creationId xmlns:p14="http://schemas.microsoft.com/office/powerpoint/2010/main" val="396646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 Design Process Broken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 descr="Screen Shot 2012-06-19 at 11.20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256"/>
            <a:ext cx="9144000" cy="35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18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Arch.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 descr="Screen Shot 2012-06-19 at 11.27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69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73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 Total Time – 220.5 Hours</a:t>
            </a:r>
            <a:endParaRPr lang="en-US" dirty="0"/>
          </a:p>
        </p:txBody>
      </p:sp>
      <p:pic>
        <p:nvPicPr>
          <p:cNvPr id="5" name="Picture 4" descr="Screen Shot 2012-06-18 at 9.48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65400"/>
            <a:ext cx="3162300" cy="359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2806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52H 52min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3336" y="3937000"/>
            <a:ext cx="46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50H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75000" y="4330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2H 52min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3604399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41H 14min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14236" y="2679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33H 28min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150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Iteration 15 Burn 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300" y="17400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37124" y="55744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693467"/>
              </p:ext>
            </p:extLst>
          </p:nvPr>
        </p:nvGraphicFramePr>
        <p:xfrm>
          <a:off x="1364800" y="2027767"/>
          <a:ext cx="5964767" cy="472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99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Incomplete work packages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68462"/>
            <a:ext cx="7610476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Four outstanding tasks</a:t>
            </a:r>
          </a:p>
          <a:p>
            <a:pPr lvl="1"/>
            <a:r>
              <a:rPr lang="en-US" dirty="0"/>
              <a:t>Caching module (14 hours)</a:t>
            </a:r>
          </a:p>
          <a:p>
            <a:pPr lvl="1"/>
            <a:r>
              <a:rPr lang="en-US" dirty="0"/>
              <a:t>Persistence module (6 hours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Logging (9 </a:t>
            </a:r>
            <a:r>
              <a:rPr lang="en-US" dirty="0" smtClean="0"/>
              <a:t>hours)</a:t>
            </a:r>
          </a:p>
          <a:p>
            <a:pPr lvl="1"/>
            <a:r>
              <a:rPr lang="en-US" dirty="0" smtClean="0"/>
              <a:t>Final </a:t>
            </a:r>
            <a:r>
              <a:rPr lang="en-US" dirty="0"/>
              <a:t>review (6 hours)</a:t>
            </a:r>
          </a:p>
          <a:p>
            <a:pPr lvl="1"/>
            <a:endParaRPr lang="en-US" dirty="0"/>
          </a:p>
          <a:p>
            <a:r>
              <a:rPr lang="en-US" dirty="0" smtClean="0"/>
              <a:t>Why iteration was not complete?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1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790970"/>
              </p:ext>
            </p:extLst>
          </p:nvPr>
        </p:nvGraphicFramePr>
        <p:xfrm>
          <a:off x="1181100" y="2055706"/>
          <a:ext cx="6845300" cy="4281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39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2" name="Rounded Rectangle 151"/>
          <p:cNvSpPr>
            <a:spLocks noChangeArrowheads="1"/>
          </p:cNvSpPr>
          <p:nvPr/>
        </p:nvSpPr>
        <p:spPr bwMode="auto">
          <a:xfrm rot="16200000">
            <a:off x="2108945" y="2539256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Dispatcher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2065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Framework</a:t>
            </a:r>
            <a:endParaRPr lang="en-US" sz="1400" dirty="0">
              <a:cs typeface="Arial" charset="0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965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Facade</a:t>
            </a:r>
            <a:endParaRPr lang="en-US" sz="1400" dirty="0">
              <a:cs typeface="Arial" charset="0"/>
            </a:endParaRP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Config</a:t>
            </a:r>
            <a:endParaRPr lang="en-US" sz="1400" dirty="0">
              <a:cs typeface="Arial" charset="0"/>
            </a:endParaRP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Error</a:t>
            </a:r>
            <a:endParaRPr lang="en-US" sz="1400" dirty="0">
              <a:cs typeface="Arial" charset="0"/>
            </a:endParaRP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cs typeface="Arial" charset="0"/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666998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XMPP Stub</a:t>
            </a:r>
            <a:endParaRPr lang="en-US" sz="1400" dirty="0">
              <a:cs typeface="Arial" charset="0"/>
            </a:endParaRPr>
          </a:p>
        </p:txBody>
      </p:sp>
      <p:sp>
        <p:nvSpPr>
          <p:cNvPr id="201" name="Rounded Rectangle 200"/>
          <p:cNvSpPr>
            <a:spLocks noChangeArrowheads="1"/>
          </p:cNvSpPr>
          <p:nvPr/>
        </p:nvSpPr>
        <p:spPr bwMode="auto">
          <a:xfrm>
            <a:off x="5969001" y="5440052"/>
            <a:ext cx="1219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StateMgt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In-Progress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AMQP Stub</a:t>
            </a:r>
            <a:endParaRPr lang="en-US" sz="1400" dirty="0">
              <a:cs typeface="Arial" charset="0"/>
            </a:endParaRP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Persistence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9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7214</TotalTime>
  <Words>437</Words>
  <Application>Microsoft Macintosh PowerPoint</Application>
  <PresentationFormat>On-screen Show (4:3)</PresentationFormat>
  <Paragraphs>145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Perception</vt:lpstr>
      <vt:lpstr>Status Meeting [55 minutes]</vt:lpstr>
      <vt:lpstr>Round Table[3 min]   - Team</vt:lpstr>
      <vt:lpstr>Action Items[2 min]   - Sid</vt:lpstr>
      <vt:lpstr>Project Progress[15 min]   - TG</vt:lpstr>
      <vt:lpstr>Week 4 Total Time – 220.5 Hours</vt:lpstr>
      <vt:lpstr>Iteration 15 Burn down</vt:lpstr>
      <vt:lpstr>Incomplete work packages</vt:lpstr>
      <vt:lpstr>Overall Progress – Summer 2012</vt:lpstr>
      <vt:lpstr>PowerPoint Presentation</vt:lpstr>
      <vt:lpstr>Architecture Design Updates [5 min]   - Rui</vt:lpstr>
      <vt:lpstr>Architecture Experiments Updates [5 min]   - Dan</vt:lpstr>
      <vt:lpstr>Metrics and Measurements [5 min]   - Matt</vt:lpstr>
      <vt:lpstr>Sustainable Pace Goal – 42hrs</vt:lpstr>
      <vt:lpstr>Sustainable Pace Goal – 42hrs</vt:lpstr>
      <vt:lpstr>Iteration Surplus: 31.15 hrs</vt:lpstr>
      <vt:lpstr>30% Overhead Goal</vt:lpstr>
      <vt:lpstr>Overhead Watchlist</vt:lpstr>
      <vt:lpstr>Overhead Watchlist - Planning</vt:lpstr>
      <vt:lpstr>Design Defects</vt:lpstr>
      <vt:lpstr>Rework Cost by Defect Type</vt:lpstr>
      <vt:lpstr>Detail Design Process Broken</vt:lpstr>
      <vt:lpstr>Arch. Issues</vt:lpstr>
      <vt:lpstr>Open Risks and Mitigation Strategies  [5 min]   - TG</vt:lpstr>
      <vt:lpstr>Mentor Comments[15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231</cp:revision>
  <dcterms:created xsi:type="dcterms:W3CDTF">2011-10-01T22:44:33Z</dcterms:created>
  <dcterms:modified xsi:type="dcterms:W3CDTF">2012-06-19T15:28:08Z</dcterms:modified>
</cp:coreProperties>
</file>