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89" r:id="rId4"/>
    <p:sldId id="290" r:id="rId5"/>
    <p:sldId id="308" r:id="rId6"/>
    <p:sldId id="304" r:id="rId7"/>
    <p:sldId id="305" r:id="rId8"/>
    <p:sldId id="306" r:id="rId9"/>
    <p:sldId id="307" r:id="rId10"/>
    <p:sldId id="291" r:id="rId11"/>
    <p:sldId id="292" r:id="rId12"/>
    <p:sldId id="293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384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3820668063877"/>
          <c:y val="0.040330913804214"/>
          <c:w val="0.847130512051055"/>
          <c:h val="0.726459180278452"/>
        </c:manualLayout>
      </c:layout>
      <c:lineChart>
        <c:grouping val="standar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Sheet1!$C$45:$C$57</c:f>
              <c:strCache>
                <c:ptCount val="13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</c:strCache>
            </c:strRef>
          </c:cat>
          <c:val>
            <c:numRef>
              <c:f>Sheet1!$D$45:$D$57</c:f>
              <c:numCache>
                <c:formatCode>#,##0.00</c:formatCode>
                <c:ptCount val="13"/>
                <c:pt idx="0" formatCode="General">
                  <c:v>236.0</c:v>
                </c:pt>
                <c:pt idx="1">
                  <c:v>216.3333333333333</c:v>
                </c:pt>
                <c:pt idx="2">
                  <c:v>196.6666666666667</c:v>
                </c:pt>
                <c:pt idx="3">
                  <c:v>177.0</c:v>
                </c:pt>
                <c:pt idx="4">
                  <c:v>157.3333333333334</c:v>
                </c:pt>
                <c:pt idx="5">
                  <c:v>137.6666666666667</c:v>
                </c:pt>
                <c:pt idx="6">
                  <c:v>118.0</c:v>
                </c:pt>
                <c:pt idx="7">
                  <c:v>98.33333333333337</c:v>
                </c:pt>
                <c:pt idx="8">
                  <c:v>78.6666666666667</c:v>
                </c:pt>
                <c:pt idx="9">
                  <c:v>59.00000000000003</c:v>
                </c:pt>
                <c:pt idx="10">
                  <c:v>39.33333333333336</c:v>
                </c:pt>
                <c:pt idx="11">
                  <c:v>19.66666666666669</c:v>
                </c:pt>
                <c:pt idx="12">
                  <c:v>2.1316282072803E-14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Sheet1!$E$44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Sheet1!$C$45:$C$57</c:f>
              <c:strCache>
                <c:ptCount val="13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</c:strCache>
            </c:strRef>
          </c:cat>
          <c:val>
            <c:numRef>
              <c:f>Sheet1!$E$45:$E$57</c:f>
              <c:numCache>
                <c:formatCode>#,##0.00</c:formatCode>
                <c:ptCount val="13"/>
                <c:pt idx="0" formatCode="General">
                  <c:v>236.0</c:v>
                </c:pt>
                <c:pt idx="1">
                  <c:v>236.0</c:v>
                </c:pt>
                <c:pt idx="2">
                  <c:v>224.17</c:v>
                </c:pt>
                <c:pt idx="3">
                  <c:v>224.17</c:v>
                </c:pt>
                <c:pt idx="4">
                  <c:v>224.17</c:v>
                </c:pt>
                <c:pt idx="5">
                  <c:v>212.25</c:v>
                </c:pt>
                <c:pt idx="6">
                  <c:v>212.25</c:v>
                </c:pt>
                <c:pt idx="7">
                  <c:v>209.25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153448"/>
        <c:axId val="2115638632"/>
      </c:lineChart>
      <c:catAx>
        <c:axId val="21151534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5638632"/>
        <c:crosses val="autoZero"/>
        <c:auto val="1"/>
        <c:lblAlgn val="ctr"/>
        <c:lblOffset val="100"/>
        <c:noMultiLvlLbl val="0"/>
      </c:catAx>
      <c:valAx>
        <c:axId val="2115638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5153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7213077751869"/>
          <c:y val="0.369289242760833"/>
          <c:w val="0.142786963179618"/>
          <c:h val="0.12491688314099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</c:numCache>
            </c:numRef>
          </c:cat>
          <c:val>
            <c:numRef>
              <c:f>EV!$D$40:$D$51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16.0</c:v>
                </c:pt>
                <c:pt idx="7">
                  <c:v>17.0</c:v>
                </c:pt>
                <c:pt idx="8">
                  <c:v>20.0</c:v>
                </c:pt>
                <c:pt idx="9">
                  <c:v>22.0</c:v>
                </c:pt>
                <c:pt idx="10">
                  <c:v>25.0</c:v>
                </c:pt>
                <c:pt idx="11">
                  <c:v>27.0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</c:numCache>
            </c:numRef>
          </c:cat>
          <c:val>
            <c:numRef>
              <c:f>EV!$E$40:$E$52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611176"/>
        <c:axId val="2119614152"/>
      </c:lineChart>
      <c:catAx>
        <c:axId val="2119611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614152"/>
        <c:crosses val="autoZero"/>
        <c:auto val="1"/>
        <c:lblAlgn val="ctr"/>
        <c:lblOffset val="100"/>
        <c:noMultiLvlLbl val="0"/>
      </c:catAx>
      <c:valAx>
        <c:axId val="211961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611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Shot 2012-07-02 at 9.3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Screen Shot 2012-07-02 at 9.3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33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02 at 9.5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434"/>
            <a:ext cx="8204200" cy="3951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74008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02 at 9.5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213529"/>
              </p:ext>
            </p:extLst>
          </p:nvPr>
        </p:nvGraphicFramePr>
        <p:xfrm>
          <a:off x="29940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 &amp; Tracking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 Standup Meetings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3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Shot 2012-07-02 at 9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4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7-02 at 10.0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7-02 at 10.0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7-02 at 10.00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000177"/>
              </p:ext>
            </p:extLst>
          </p:nvPr>
        </p:nvGraphicFramePr>
        <p:xfrm>
          <a:off x="1356783" y="2017015"/>
          <a:ext cx="6805084" cy="409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</a:t>
            </a:r>
            <a:r>
              <a:rPr lang="en-US" dirty="0" smtClean="0"/>
              <a:t>16 </a:t>
            </a:r>
            <a:r>
              <a:rPr lang="en-US" dirty="0" smtClean="0"/>
              <a:t>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69424" y="51003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74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02 at 2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38" y="2730499"/>
            <a:ext cx="3175000" cy="360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Total Time – 213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51H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35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44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52617" y="4343400"/>
            <a:ext cx="5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42.5H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97382" y="3465899"/>
            <a:ext cx="35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2890" y="26924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35H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909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011515"/>
              </p:ext>
            </p:extLst>
          </p:nvPr>
        </p:nvGraphicFramePr>
        <p:xfrm>
          <a:off x="1386725" y="2087786"/>
          <a:ext cx="6502400" cy="41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93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8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7287</TotalTime>
  <Words>324</Words>
  <Application>Microsoft Macintosh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Iteration 16 Burn down</vt:lpstr>
      <vt:lpstr>Week 5 Total Time – 213 Hours</vt:lpstr>
      <vt:lpstr>Overall Progress – Summer 2012</vt:lpstr>
      <vt:lpstr>PowerPoint Presentation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PowerPoint Presentation</vt:lpstr>
      <vt:lpstr>Design Defects</vt:lpstr>
      <vt:lpstr>PowerPoint Presentation</vt:lpstr>
      <vt:lpstr>Open Risks and Mitigation Strategies  [5 min]   - TG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tharanga gamaethige</cp:lastModifiedBy>
  <cp:revision>239</cp:revision>
  <dcterms:created xsi:type="dcterms:W3CDTF">2011-10-01T22:44:33Z</dcterms:created>
  <dcterms:modified xsi:type="dcterms:W3CDTF">2012-07-02T18:07:51Z</dcterms:modified>
</cp:coreProperties>
</file>