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89" r:id="rId4"/>
    <p:sldId id="290" r:id="rId5"/>
    <p:sldId id="305" r:id="rId6"/>
    <p:sldId id="306" r:id="rId7"/>
    <p:sldId id="307" r:id="rId8"/>
    <p:sldId id="308" r:id="rId9"/>
    <p:sldId id="309" r:id="rId10"/>
    <p:sldId id="291" r:id="rId11"/>
    <p:sldId id="292" r:id="rId12"/>
    <p:sldId id="293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3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Sheet1!$C$45:$C$59</c:f>
              <c:strCache>
                <c:ptCount val="15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  <c:pt idx="13">
                  <c:v>8th Sunday</c:v>
                </c:pt>
                <c:pt idx="14">
                  <c:v>9th Monday</c:v>
                </c:pt>
              </c:strCache>
            </c:strRef>
          </c:cat>
          <c:val>
            <c:numRef>
              <c:f>Sheet1!$D$45:$D$59</c:f>
              <c:numCache>
                <c:formatCode>#,##0.00</c:formatCode>
                <c:ptCount val="15"/>
                <c:pt idx="0" formatCode="General">
                  <c:v>236</c:v>
                </c:pt>
                <c:pt idx="1">
                  <c:v>216.33333333333329</c:v>
                </c:pt>
                <c:pt idx="2">
                  <c:v>196.66666666666671</c:v>
                </c:pt>
                <c:pt idx="3">
                  <c:v>177</c:v>
                </c:pt>
                <c:pt idx="4">
                  <c:v>157.3333333333334</c:v>
                </c:pt>
                <c:pt idx="5">
                  <c:v>137.66666666666671</c:v>
                </c:pt>
                <c:pt idx="6">
                  <c:v>118</c:v>
                </c:pt>
                <c:pt idx="7">
                  <c:v>98.333333333333357</c:v>
                </c:pt>
                <c:pt idx="8">
                  <c:v>78.6666666666667</c:v>
                </c:pt>
                <c:pt idx="9">
                  <c:v>59.000000000000028</c:v>
                </c:pt>
                <c:pt idx="10">
                  <c:v>39.333333333333357</c:v>
                </c:pt>
                <c:pt idx="11">
                  <c:v>19.666666666666689</c:v>
                </c:pt>
                <c:pt idx="12">
                  <c:v>2.1316282072802999E-14</c:v>
                </c:pt>
                <c:pt idx="13" formatCode="General">
                  <c:v>0</c:v>
                </c:pt>
                <c:pt idx="14" formatCode="General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Sheet1!$E$44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Sheet1!$C$45:$C$59</c:f>
              <c:strCache>
                <c:ptCount val="15"/>
                <c:pt idx="0">
                  <c:v>Start Date</c:v>
                </c:pt>
                <c:pt idx="1">
                  <c:v>26th Tuesday</c:v>
                </c:pt>
                <c:pt idx="2">
                  <c:v>27th Wednesday</c:v>
                </c:pt>
                <c:pt idx="3">
                  <c:v>28th Thursday</c:v>
                </c:pt>
                <c:pt idx="4">
                  <c:v>29th Friday</c:v>
                </c:pt>
                <c:pt idx="5">
                  <c:v>30th Saturday</c:v>
                </c:pt>
                <c:pt idx="6">
                  <c:v>1st Sunday</c:v>
                </c:pt>
                <c:pt idx="7">
                  <c:v>2nd Monday</c:v>
                </c:pt>
                <c:pt idx="8">
                  <c:v>3rd Tuesday</c:v>
                </c:pt>
                <c:pt idx="9">
                  <c:v>4th Wednesday</c:v>
                </c:pt>
                <c:pt idx="10">
                  <c:v>5th Thursday</c:v>
                </c:pt>
                <c:pt idx="11">
                  <c:v>6th Friday</c:v>
                </c:pt>
                <c:pt idx="12">
                  <c:v>7th Saturday</c:v>
                </c:pt>
                <c:pt idx="13">
                  <c:v>8th Sunday</c:v>
                </c:pt>
                <c:pt idx="14">
                  <c:v>9th Monday</c:v>
                </c:pt>
              </c:strCache>
            </c:strRef>
          </c:cat>
          <c:val>
            <c:numRef>
              <c:f>Sheet1!$E$45:$E$59</c:f>
              <c:numCache>
                <c:formatCode>#,##0.00</c:formatCode>
                <c:ptCount val="15"/>
                <c:pt idx="0" formatCode="General">
                  <c:v>236</c:v>
                </c:pt>
                <c:pt idx="1">
                  <c:v>236</c:v>
                </c:pt>
                <c:pt idx="2">
                  <c:v>224.17</c:v>
                </c:pt>
                <c:pt idx="3">
                  <c:v>224.17</c:v>
                </c:pt>
                <c:pt idx="4">
                  <c:v>224.17</c:v>
                </c:pt>
                <c:pt idx="5">
                  <c:v>212.25</c:v>
                </c:pt>
                <c:pt idx="6">
                  <c:v>212.25</c:v>
                </c:pt>
                <c:pt idx="7">
                  <c:v>160.47</c:v>
                </c:pt>
                <c:pt idx="8">
                  <c:v>150.94</c:v>
                </c:pt>
                <c:pt idx="9">
                  <c:v>150.94</c:v>
                </c:pt>
                <c:pt idx="10">
                  <c:v>146.86000000000001</c:v>
                </c:pt>
                <c:pt idx="11">
                  <c:v>66.12</c:v>
                </c:pt>
                <c:pt idx="12">
                  <c:v>50.43</c:v>
                </c:pt>
                <c:pt idx="13">
                  <c:v>50.43</c:v>
                </c:pt>
                <c:pt idx="14">
                  <c:v>18.97999999999999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90816"/>
        <c:axId val="84546688"/>
      </c:lineChart>
      <c:catAx>
        <c:axId val="8309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84546688"/>
        <c:crosses val="autoZero"/>
        <c:auto val="1"/>
        <c:lblAlgn val="ctr"/>
        <c:lblOffset val="100"/>
        <c:noMultiLvlLbl val="0"/>
      </c:catAx>
      <c:valAx>
        <c:axId val="8454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090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356482419424998E-2"/>
          <c:y val="4.1178333861260699E-2"/>
          <c:w val="0.85544900835815496"/>
          <c:h val="0.87740479225019297"/>
        </c:manualLayout>
      </c:layout>
      <c:lineChart>
        <c:grouping val="standard"/>
        <c:varyColors val="0"/>
        <c:ser>
          <c:idx val="0"/>
          <c:order val="0"/>
          <c:tx>
            <c:strRef>
              <c:f>EV!$D$39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EV!$D$40:$D$52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20</c:v>
                </c:pt>
                <c:pt idx="9">
                  <c:v>22</c:v>
                </c:pt>
                <c:pt idx="10">
                  <c:v>25</c:v>
                </c:pt>
                <c:pt idx="11">
                  <c:v>27</c:v>
                </c:pt>
                <c:pt idx="12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EV!$E$40:$E$52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  <c:pt idx="6">
                  <c:v>14</c:v>
                </c:pt>
                <c:pt idx="7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29728"/>
        <c:axId val="79094912"/>
      </c:lineChart>
      <c:catAx>
        <c:axId val="76729728"/>
        <c:scaling>
          <c:orientation val="minMax"/>
        </c:scaling>
        <c:delete val="0"/>
        <c:axPos val="b"/>
        <c:majorTickMark val="out"/>
        <c:minorTickMark val="none"/>
        <c:tickLblPos val="nextTo"/>
        <c:crossAx val="79094912"/>
        <c:crosses val="autoZero"/>
        <c:auto val="1"/>
        <c:lblAlgn val="ctr"/>
        <c:lblOffset val="100"/>
        <c:noMultiLvlLbl val="0"/>
      </c:catAx>
      <c:valAx>
        <c:axId val="7909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729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850729991508197"/>
          <c:y val="0.42355894537573002"/>
          <c:w val="0.191492700084918"/>
          <c:h val="0.1275415961031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[5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[13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creen Shot 2012-07-10 at 1.4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600"/>
            <a:ext cx="9144000" cy="30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Shot 2012-07-10 at 1.4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32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1.4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31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589770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1.4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4192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367702"/>
              </p:ext>
            </p:extLst>
          </p:nvPr>
        </p:nvGraphicFramePr>
        <p:xfrm>
          <a:off x="26892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WP00.1.5 Standup Meeting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WP00.1.9: Planning &amp; Tracking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Screen Shot 2012-07-10 at 1.5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2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Shot 2012-07-10 at 1.5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42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7-10 at 2.0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7-10 at 2.0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12-07-10 at 2.0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56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Progress[13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10 at 2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36" y="2673349"/>
            <a:ext cx="2755900" cy="341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Total Time – 208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48H 03min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42H 01min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r>
              <a:rPr lang="en-US" sz="1200" dirty="0"/>
              <a:t>1</a:t>
            </a:r>
            <a:r>
              <a:rPr lang="en-US" sz="1200" dirty="0" smtClean="0"/>
              <a:t>H 27min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40H 34min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36H 12min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2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245323"/>
              </p:ext>
            </p:extLst>
          </p:nvPr>
        </p:nvGraphicFramePr>
        <p:xfrm>
          <a:off x="1345300" y="2103630"/>
          <a:ext cx="6669167" cy="415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17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29567" y="5134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8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393682"/>
              </p:ext>
            </p:extLst>
          </p:nvPr>
        </p:nvGraphicFramePr>
        <p:xfrm>
          <a:off x="1058275" y="2057400"/>
          <a:ext cx="6612525" cy="400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8467" y="56512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7311</TotalTime>
  <Words>308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Status Meeting [50 minutes]</vt:lpstr>
      <vt:lpstr>Round Table[5 min]   - Team</vt:lpstr>
      <vt:lpstr>Action Items[2 min]   - Sid</vt:lpstr>
      <vt:lpstr>Project Progress[13 min]   - TG</vt:lpstr>
      <vt:lpstr>Week 7 Total Time – 208 Hours</vt:lpstr>
      <vt:lpstr>Iteration 17 Burn down</vt:lpstr>
      <vt:lpstr>Overall Progress – Summer 2012</vt:lpstr>
      <vt:lpstr>PowerPoint Presentation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Rework Costs</vt:lpstr>
      <vt:lpstr>PowerPoint Presentation</vt:lpstr>
      <vt:lpstr>PowerPoint Presentation</vt:lpstr>
      <vt:lpstr>PowerPoint Presentation</vt:lpstr>
      <vt:lpstr>Open Risks and Mitigation Strategies  [5 min]   - TG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248</cp:revision>
  <dcterms:created xsi:type="dcterms:W3CDTF">2011-10-01T22:44:33Z</dcterms:created>
  <dcterms:modified xsi:type="dcterms:W3CDTF">2012-07-10T19:21:40Z</dcterms:modified>
</cp:coreProperties>
</file>