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8" r:id="rId3"/>
    <p:sldId id="289" r:id="rId4"/>
    <p:sldId id="290" r:id="rId5"/>
    <p:sldId id="298" r:id="rId6"/>
    <p:sldId id="297" r:id="rId7"/>
    <p:sldId id="301" r:id="rId8"/>
    <p:sldId id="299" r:id="rId9"/>
    <p:sldId id="300" r:id="rId10"/>
    <p:sldId id="291" r:id="rId11"/>
    <p:sldId id="292" r:id="rId12"/>
    <p:sldId id="302" r:id="rId13"/>
    <p:sldId id="303" r:id="rId14"/>
    <p:sldId id="304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294" r:id="rId23"/>
    <p:sldId id="29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12F7AF-61BB-6F4C-B0DB-AD486CE487F7}">
          <p14:sldIdLst>
            <p14:sldId id="256"/>
            <p14:sldId id="288"/>
            <p14:sldId id="289"/>
            <p14:sldId id="290"/>
            <p14:sldId id="298"/>
            <p14:sldId id="297"/>
            <p14:sldId id="301"/>
            <p14:sldId id="299"/>
            <p14:sldId id="300"/>
            <p14:sldId id="291"/>
            <p14:sldId id="292"/>
            <p14:sldId id="302"/>
            <p14:sldId id="303"/>
            <p14:sldId id="304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Untitled Section" id="{6841EE3B-1C4C-C94C-AE39-2BCB5B8EFE5E}">
          <p14:sldIdLst>
            <p14:sldId id="29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8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Iteration-BurnDow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Iteration15!$Q$41</c:f>
              <c:strCache>
                <c:ptCount val="1"/>
                <c:pt idx="0">
                  <c:v>Planned</c:v>
                </c:pt>
              </c:strCache>
            </c:strRef>
          </c:tx>
          <c:marker>
            <c:symbol val="none"/>
          </c:marker>
          <c:cat>
            <c:strRef>
              <c:f>Iteration15!$P$42:$P$49</c:f>
              <c:strCache>
                <c:ptCount val="8"/>
                <c:pt idx="0">
                  <c:v>Start Date</c:v>
                </c:pt>
                <c:pt idx="1">
                  <c:v>12th Tuesday</c:v>
                </c:pt>
                <c:pt idx="2">
                  <c:v>13th Wednesday</c:v>
                </c:pt>
                <c:pt idx="3">
                  <c:v>14th Thursday</c:v>
                </c:pt>
                <c:pt idx="4">
                  <c:v>15th Friday</c:v>
                </c:pt>
                <c:pt idx="5">
                  <c:v>16th Saturday</c:v>
                </c:pt>
                <c:pt idx="6">
                  <c:v>17th Sunday</c:v>
                </c:pt>
                <c:pt idx="7">
                  <c:v>18th Monday</c:v>
                </c:pt>
              </c:strCache>
            </c:strRef>
          </c:cat>
          <c:val>
            <c:numRef>
              <c:f>Iteration15!$Q$42:$Q$49</c:f>
              <c:numCache>
                <c:formatCode>#,##0.00</c:formatCode>
                <c:ptCount val="8"/>
                <c:pt idx="0" formatCode="General">
                  <c:v>146.96</c:v>
                </c:pt>
                <c:pt idx="1">
                  <c:v>125.9657142857143</c:v>
                </c:pt>
                <c:pt idx="2">
                  <c:v>104.9714285714286</c:v>
                </c:pt>
                <c:pt idx="3">
                  <c:v>83.97714285714281</c:v>
                </c:pt>
                <c:pt idx="4">
                  <c:v>62.98285714285712</c:v>
                </c:pt>
                <c:pt idx="5">
                  <c:v>41.9885714285714</c:v>
                </c:pt>
                <c:pt idx="6">
                  <c:v>20.9942857142857</c:v>
                </c:pt>
                <c:pt idx="7">
                  <c:v>0.00428571428568958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Iteration15!$R$41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strRef>
              <c:f>Iteration15!$P$42:$P$49</c:f>
              <c:strCache>
                <c:ptCount val="8"/>
                <c:pt idx="0">
                  <c:v>Start Date</c:v>
                </c:pt>
                <c:pt idx="1">
                  <c:v>12th Tuesday</c:v>
                </c:pt>
                <c:pt idx="2">
                  <c:v>13th Wednesday</c:v>
                </c:pt>
                <c:pt idx="3">
                  <c:v>14th Thursday</c:v>
                </c:pt>
                <c:pt idx="4">
                  <c:v>15th Friday</c:v>
                </c:pt>
                <c:pt idx="5">
                  <c:v>16th Saturday</c:v>
                </c:pt>
                <c:pt idx="6">
                  <c:v>17th Sunday</c:v>
                </c:pt>
                <c:pt idx="7">
                  <c:v>18th Monday</c:v>
                </c:pt>
              </c:strCache>
            </c:strRef>
          </c:cat>
          <c:val>
            <c:numRef>
              <c:f>Iteration15!$R$42:$R$49</c:f>
              <c:numCache>
                <c:formatCode>#,##0.00</c:formatCode>
                <c:ptCount val="8"/>
                <c:pt idx="0" formatCode="General">
                  <c:v>146.96</c:v>
                </c:pt>
                <c:pt idx="1">
                  <c:v>143.96</c:v>
                </c:pt>
                <c:pt idx="2">
                  <c:v>141.96</c:v>
                </c:pt>
                <c:pt idx="3">
                  <c:v>102.79</c:v>
                </c:pt>
                <c:pt idx="4">
                  <c:v>83.31</c:v>
                </c:pt>
                <c:pt idx="5">
                  <c:v>83.31</c:v>
                </c:pt>
                <c:pt idx="6">
                  <c:v>71.91</c:v>
                </c:pt>
                <c:pt idx="7">
                  <c:v>37.39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6697304"/>
        <c:axId val="2094825752"/>
      </c:lineChart>
      <c:catAx>
        <c:axId val="2096697304"/>
        <c:scaling>
          <c:orientation val="minMax"/>
        </c:scaling>
        <c:delete val="0"/>
        <c:axPos val="b"/>
        <c:majorTickMark val="out"/>
        <c:minorTickMark val="none"/>
        <c:tickLblPos val="nextTo"/>
        <c:crossAx val="2094825752"/>
        <c:crosses val="autoZero"/>
        <c:auto val="1"/>
        <c:lblAlgn val="ctr"/>
        <c:lblOffset val="100"/>
        <c:noMultiLvlLbl val="0"/>
      </c:catAx>
      <c:valAx>
        <c:axId val="2094825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6697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EV!$D$45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cat>
            <c:numRef>
              <c:f>EV!$C$45:$C$57</c:f>
              <c:numCache>
                <c:formatCode>General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  <c:pt idx="10">
                  <c:v>9.0</c:v>
                </c:pt>
                <c:pt idx="11">
                  <c:v>10.0</c:v>
                </c:pt>
                <c:pt idx="12">
                  <c:v>11.0</c:v>
                </c:pt>
              </c:numCache>
            </c:numRef>
          </c:cat>
          <c:val>
            <c:numRef>
              <c:f>EV!$D$46:$D$57</c:f>
              <c:numCache>
                <c:formatCode>General</c:formatCode>
                <c:ptCount val="12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13.0</c:v>
                </c:pt>
                <c:pt idx="5">
                  <c:v>17.0</c:v>
                </c:pt>
                <c:pt idx="6">
                  <c:v>21.0</c:v>
                </c:pt>
                <c:pt idx="7">
                  <c:v>24.0</c:v>
                </c:pt>
                <c:pt idx="8">
                  <c:v>27.0</c:v>
                </c:pt>
                <c:pt idx="9">
                  <c:v>31.0</c:v>
                </c:pt>
                <c:pt idx="10">
                  <c:v>35.0</c:v>
                </c:pt>
                <c:pt idx="11">
                  <c:v>36.0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EV!$E$45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cat>
            <c:numRef>
              <c:f>EV!$C$45:$C$57</c:f>
              <c:numCache>
                <c:formatCode>General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  <c:pt idx="10">
                  <c:v>9.0</c:v>
                </c:pt>
                <c:pt idx="11">
                  <c:v>10.0</c:v>
                </c:pt>
                <c:pt idx="12">
                  <c:v>11.0</c:v>
                </c:pt>
              </c:numCache>
            </c:numRef>
          </c:cat>
          <c:val>
            <c:numRef>
              <c:f>EV!$E$46:$E$58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7025128"/>
        <c:axId val="2097028104"/>
      </c:lineChart>
      <c:catAx>
        <c:axId val="2097025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7028104"/>
        <c:crosses val="autoZero"/>
        <c:auto val="1"/>
        <c:lblAlgn val="ctr"/>
        <c:lblOffset val="100"/>
        <c:noMultiLvlLbl val="0"/>
      </c:catAx>
      <c:valAx>
        <c:axId val="2097028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70251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7/10/12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7/10/12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7/10/12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7/10/12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7/10/12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1703"/>
            <a:ext cx="8915400" cy="877824"/>
          </a:xfrm>
        </p:spPr>
        <p:txBody>
          <a:bodyPr/>
          <a:lstStyle/>
          <a:p>
            <a:r>
              <a:rPr lang="en-US" dirty="0" smtClean="0"/>
              <a:t>Status Meeting [50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41" y="1937981"/>
            <a:ext cx="8915400" cy="4851779"/>
          </a:xfrm>
        </p:spPr>
        <p:txBody>
          <a:bodyPr>
            <a:normAutofit/>
          </a:bodyPr>
          <a:lstStyle/>
          <a:p>
            <a:r>
              <a:rPr lang="en-US" dirty="0" smtClean="0"/>
              <a:t>2012.06.26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Round Table [3 min]-Team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Action Items [2 min]-Sid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Progress [15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Design Updates [5 min]-Rui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Experiments Updates [5 min]-Dan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Metrics and Measurements [5 min]-Matt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Open Risks and Mitigation Strategies [5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</a:t>
            </a:r>
            <a:r>
              <a:rPr lang="en-US" dirty="0"/>
              <a:t> C</a:t>
            </a:r>
            <a:r>
              <a:rPr lang="en-US" dirty="0" smtClean="0"/>
              <a:t>omments [10 min]-Team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Updates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Rui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Experiments </a:t>
            </a:r>
            <a:r>
              <a:rPr lang="en-US" dirty="0"/>
              <a:t>Updates</a:t>
            </a:r>
            <a:br>
              <a:rPr lang="en-US" dirty="0"/>
            </a:br>
            <a:r>
              <a:rPr lang="en-US" dirty="0"/>
              <a:t>[5 min]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and Measurements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Matt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9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 descr="Screen Shot 2012-07-10 at 1.41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9600"/>
            <a:ext cx="9144000" cy="30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1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 descr="Screen Shot 2012-07-10 at 1.42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0"/>
            <a:ext cx="9144000" cy="32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32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7-10 at 1.43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231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30% Overhead Goal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89894" y="5269233"/>
            <a:ext cx="457200" cy="365125"/>
          </a:xfrm>
        </p:spPr>
        <p:txBody>
          <a:bodyPr/>
          <a:lstStyle/>
          <a:p>
            <a:fld id="{3714ACE4-E792-4841-9567-AA7E38EC0F1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726455"/>
              </p:ext>
            </p:extLst>
          </p:nvPr>
        </p:nvGraphicFramePr>
        <p:xfrm>
          <a:off x="152400" y="5269233"/>
          <a:ext cx="8877300" cy="13512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6260"/>
                <a:gridCol w="2231946"/>
                <a:gridCol w="2665936"/>
                <a:gridCol w="17731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Planning Manager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Chief Architect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Quality Assurance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16%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Development</a:t>
                      </a:r>
                      <a:r>
                        <a:rPr lang="en-US" sz="1400" baseline="0" dirty="0" smtClean="0"/>
                        <a:t>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Team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13%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59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7-10 at 1.4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0"/>
            <a:ext cx="9144000" cy="4192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104835"/>
              </p:ext>
            </p:extLst>
          </p:nvPr>
        </p:nvGraphicFramePr>
        <p:xfrm>
          <a:off x="2689225" y="5516563"/>
          <a:ext cx="3805238" cy="1219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5238"/>
              </a:tblGrid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 3 Overhead</a:t>
                      </a:r>
                      <a:r>
                        <a:rPr lang="en-US" sz="1400" baseline="0" dirty="0" smtClean="0"/>
                        <a:t> Activities (Non-Planning)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WP00.1.5 Standup Meeting</a:t>
                      </a:r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WP00.1.10: Tool Maintenance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WP00.1.9: Planning &amp; Tracking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754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r>
              <a:rPr lang="en-US" dirty="0" smtClean="0"/>
              <a:t> - Planning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 descr="Screen Shot 2012-07-10 at 1.50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9144000" cy="420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40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Rework Costs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Screen Shot 2012-07-10 at 1.54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256"/>
            <a:ext cx="9144000" cy="42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04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 descr="Screen Shot 2012-07-10 at 2.01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563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8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Table[3 min]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 descr="Screen Shot 2012-07-10 at 2.02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561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81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 descr="Screen Shot 2012-07-10 at 2.02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900"/>
            <a:ext cx="9144000" cy="564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33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Risks and Mitigation Strategies </a:t>
            </a:r>
            <a:br>
              <a:rPr lang="en-US" dirty="0" smtClean="0"/>
            </a:br>
            <a:r>
              <a:rPr lang="en-US" dirty="0" smtClean="0"/>
              <a:t>[5 min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3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Comments[15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Items[2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Progress[15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4 Total Time – 220.5 Hours</a:t>
            </a:r>
            <a:endParaRPr lang="en-US" dirty="0"/>
          </a:p>
        </p:txBody>
      </p:sp>
      <p:pic>
        <p:nvPicPr>
          <p:cNvPr id="5" name="Picture 4" descr="Screen Shot 2012-06-18 at 9.48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65400"/>
            <a:ext cx="3162300" cy="359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8200" y="2806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52H 52min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803336" y="3937000"/>
            <a:ext cx="46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50H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75000" y="4330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2H 52min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3604399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41H 14min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14236" y="2679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33H 28min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150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26593"/>
            <a:ext cx="8229600" cy="1039091"/>
          </a:xfrm>
        </p:spPr>
        <p:txBody>
          <a:bodyPr>
            <a:normAutofit/>
          </a:bodyPr>
          <a:lstStyle/>
          <a:p>
            <a:r>
              <a:rPr lang="en-US" dirty="0" smtClean="0"/>
              <a:t>Iteration 15 Burn down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5300" y="174001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Hours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837124" y="55744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Days</a:t>
            </a:r>
            <a:endParaRPr lang="en-US" sz="12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693467"/>
              </p:ext>
            </p:extLst>
          </p:nvPr>
        </p:nvGraphicFramePr>
        <p:xfrm>
          <a:off x="1364800" y="2027767"/>
          <a:ext cx="5964767" cy="472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999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26593"/>
            <a:ext cx="8229600" cy="1039091"/>
          </a:xfrm>
        </p:spPr>
        <p:txBody>
          <a:bodyPr>
            <a:normAutofit/>
          </a:bodyPr>
          <a:lstStyle/>
          <a:p>
            <a:r>
              <a:rPr lang="en-US" dirty="0" smtClean="0"/>
              <a:t>Incomplete work packages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68462"/>
            <a:ext cx="7610476" cy="3670767"/>
          </a:xfrm>
        </p:spPr>
        <p:txBody>
          <a:bodyPr>
            <a:normAutofit/>
          </a:bodyPr>
          <a:lstStyle/>
          <a:p>
            <a:r>
              <a:rPr lang="en-US" dirty="0" smtClean="0"/>
              <a:t>Four outstanding tasks</a:t>
            </a:r>
          </a:p>
          <a:p>
            <a:pPr lvl="1"/>
            <a:r>
              <a:rPr lang="en-US" dirty="0"/>
              <a:t>Caching module (14 hours)</a:t>
            </a:r>
          </a:p>
          <a:p>
            <a:pPr lvl="1"/>
            <a:r>
              <a:rPr lang="en-US" dirty="0"/>
              <a:t>Persistence module (6 hours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Logging (9 </a:t>
            </a:r>
            <a:r>
              <a:rPr lang="en-US" dirty="0" smtClean="0"/>
              <a:t>hours)</a:t>
            </a:r>
          </a:p>
          <a:p>
            <a:pPr lvl="1"/>
            <a:r>
              <a:rPr lang="en-US" dirty="0" smtClean="0"/>
              <a:t>Final </a:t>
            </a:r>
            <a:r>
              <a:rPr lang="en-US" dirty="0"/>
              <a:t>review (6 hours)</a:t>
            </a:r>
          </a:p>
          <a:p>
            <a:pPr lvl="1"/>
            <a:endParaRPr lang="en-US" dirty="0"/>
          </a:p>
          <a:p>
            <a:r>
              <a:rPr lang="en-US" dirty="0" smtClean="0"/>
              <a:t>Why iteration was not complete?</a:t>
            </a:r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1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Progress – Summer 2012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790970"/>
              </p:ext>
            </p:extLst>
          </p:nvPr>
        </p:nvGraphicFramePr>
        <p:xfrm>
          <a:off x="1181100" y="2055706"/>
          <a:ext cx="6845300" cy="4281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39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>
            <a:spLocks noChangeArrowheads="1"/>
          </p:cNvSpPr>
          <p:nvPr/>
        </p:nvSpPr>
        <p:spPr bwMode="auto">
          <a:xfrm>
            <a:off x="152400" y="4241800"/>
            <a:ext cx="8872928" cy="1752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/>
              <a:t>Core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8" name="Rounded Rectangle 117"/>
          <p:cNvSpPr>
            <a:spLocks noChangeArrowheads="1"/>
          </p:cNvSpPr>
          <p:nvPr/>
        </p:nvSpPr>
        <p:spPr bwMode="auto">
          <a:xfrm>
            <a:off x="7506920" y="1240789"/>
            <a:ext cx="228600" cy="228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9" name="TextBox 60"/>
          <p:cNvSpPr txBox="1">
            <a:spLocks noChangeArrowheads="1"/>
          </p:cNvSpPr>
          <p:nvPr/>
        </p:nvSpPr>
        <p:spPr bwMode="auto">
          <a:xfrm>
            <a:off x="7735520" y="1240789"/>
            <a:ext cx="56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121" name="TextBox 60"/>
          <p:cNvSpPr txBox="1">
            <a:spLocks noChangeArrowheads="1"/>
          </p:cNvSpPr>
          <p:nvPr/>
        </p:nvSpPr>
        <p:spPr bwMode="auto">
          <a:xfrm>
            <a:off x="7735520" y="1671250"/>
            <a:ext cx="68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M</a:t>
            </a:r>
            <a:r>
              <a:rPr lang="en-US" sz="1200" dirty="0" smtClean="0"/>
              <a:t>odule</a:t>
            </a:r>
            <a:endParaRPr lang="en-US" sz="1200" dirty="0"/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7285428" y="98663"/>
            <a:ext cx="1752600" cy="193333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4180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9514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25" name="Elbow Connector 46"/>
          <p:cNvCxnSpPr>
            <a:cxnSpLocks noChangeShapeType="1"/>
          </p:cNvCxnSpPr>
          <p:nvPr/>
        </p:nvCxnSpPr>
        <p:spPr bwMode="auto">
          <a:xfrm flipV="1">
            <a:off x="7646620" y="665297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7285428" y="779597"/>
            <a:ext cx="153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allowed to use B</a:t>
            </a:r>
            <a:endParaRPr lang="en-US" sz="1400" dirty="0"/>
          </a:p>
        </p:txBody>
      </p:sp>
      <p:sp>
        <p:nvSpPr>
          <p:cNvPr id="150" name="Rounded Rectangle 149"/>
          <p:cNvSpPr>
            <a:spLocks noChangeArrowheads="1"/>
          </p:cNvSpPr>
          <p:nvPr/>
        </p:nvSpPr>
        <p:spPr bwMode="auto">
          <a:xfrm>
            <a:off x="4483100" y="2189266"/>
            <a:ext cx="4178300" cy="17399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Gateway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2" name="Rounded Rectangle 151"/>
          <p:cNvSpPr>
            <a:spLocks noChangeArrowheads="1"/>
          </p:cNvSpPr>
          <p:nvPr/>
        </p:nvSpPr>
        <p:spPr bwMode="auto">
          <a:xfrm rot="16200000">
            <a:off x="2108945" y="2539256"/>
            <a:ext cx="1992416" cy="723902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Receiver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3" name="Rounded Rectangle 152"/>
          <p:cNvSpPr>
            <a:spLocks noChangeArrowheads="1"/>
          </p:cNvSpPr>
          <p:nvPr/>
        </p:nvSpPr>
        <p:spPr bwMode="auto">
          <a:xfrm rot="16200000">
            <a:off x="1123949" y="2514600"/>
            <a:ext cx="1993901" cy="7747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Dispatcher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152400" y="1117600"/>
            <a:ext cx="1435100" cy="28194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OADR</a:t>
            </a:r>
          </a:p>
          <a:p>
            <a:pPr algn="ctr"/>
            <a:r>
              <a:rPr lang="en-US" sz="1600" dirty="0"/>
              <a:t>Services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228600" y="1803400"/>
            <a:ext cx="12065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Framework</a:t>
            </a:r>
            <a:endParaRPr lang="en-US" sz="1400" dirty="0">
              <a:cs typeface="Arial" charset="0"/>
            </a:endParaRP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7446446" y="1710770"/>
            <a:ext cx="304800" cy="2334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cs typeface="Arial" charset="0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381000" y="3403600"/>
            <a:ext cx="9652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Facade</a:t>
            </a:r>
            <a:endParaRPr lang="en-US" sz="1400" dirty="0">
              <a:cs typeface="Arial" charset="0"/>
            </a:endParaRPr>
          </a:p>
        </p:txBody>
      </p:sp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304800" y="23368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Handlers</a:t>
            </a:r>
            <a:endParaRPr lang="en-US" sz="1400" dirty="0">
              <a:cs typeface="Arial" charset="0"/>
            </a:endParaRPr>
          </a:p>
        </p:txBody>
      </p:sp>
      <p:sp>
        <p:nvSpPr>
          <p:cNvPr id="161" name="Rounded Rectangle 160"/>
          <p:cNvSpPr>
            <a:spLocks noChangeArrowheads="1"/>
          </p:cNvSpPr>
          <p:nvPr/>
        </p:nvSpPr>
        <p:spPr bwMode="auto">
          <a:xfrm>
            <a:off x="304800" y="28702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Payloads</a:t>
            </a:r>
          </a:p>
        </p:txBody>
      </p:sp>
      <p:sp>
        <p:nvSpPr>
          <p:cNvPr id="164" name="Rounded Rectangle 163"/>
          <p:cNvSpPr>
            <a:spLocks noChangeArrowheads="1"/>
          </p:cNvSpPr>
          <p:nvPr/>
        </p:nvSpPr>
        <p:spPr bwMode="auto">
          <a:xfrm>
            <a:off x="444500" y="4775200"/>
            <a:ext cx="12954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Connector</a:t>
            </a:r>
          </a:p>
        </p:txBody>
      </p:sp>
      <p:sp>
        <p:nvSpPr>
          <p:cNvPr id="166" name="Rounded Rectangle 165"/>
          <p:cNvSpPr>
            <a:spLocks noChangeArrowheads="1"/>
          </p:cNvSpPr>
          <p:nvPr/>
        </p:nvSpPr>
        <p:spPr bwMode="auto">
          <a:xfrm>
            <a:off x="3810000" y="5483018"/>
            <a:ext cx="1320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167" name="Rounded Rectangle 166"/>
          <p:cNvSpPr>
            <a:spLocks noChangeArrowheads="1"/>
          </p:cNvSpPr>
          <p:nvPr/>
        </p:nvSpPr>
        <p:spPr bwMode="auto">
          <a:xfrm>
            <a:off x="2209800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175" name="Rounded Rectangle 174"/>
          <p:cNvSpPr>
            <a:spLocks noChangeArrowheads="1"/>
          </p:cNvSpPr>
          <p:nvPr/>
        </p:nvSpPr>
        <p:spPr bwMode="auto">
          <a:xfrm>
            <a:off x="1892300" y="5440052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Config</a:t>
            </a:r>
            <a:endParaRPr lang="en-US" sz="1400" dirty="0">
              <a:cs typeface="Arial" charset="0"/>
            </a:endParaRPr>
          </a:p>
        </p:txBody>
      </p:sp>
      <p:sp>
        <p:nvSpPr>
          <p:cNvPr id="176" name="Rounded Rectangle 175"/>
          <p:cNvSpPr>
            <a:spLocks noChangeArrowheads="1"/>
          </p:cNvSpPr>
          <p:nvPr/>
        </p:nvSpPr>
        <p:spPr bwMode="auto">
          <a:xfrm>
            <a:off x="7272728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Log</a:t>
            </a:r>
          </a:p>
        </p:txBody>
      </p:sp>
      <p:sp>
        <p:nvSpPr>
          <p:cNvPr id="177" name="Rounded Rectangle 176"/>
          <p:cNvSpPr>
            <a:spLocks noChangeArrowheads="1"/>
          </p:cNvSpPr>
          <p:nvPr/>
        </p:nvSpPr>
        <p:spPr bwMode="auto">
          <a:xfrm>
            <a:off x="5626100" y="4775200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Error</a:t>
            </a:r>
            <a:endParaRPr lang="en-US" sz="1400" dirty="0">
              <a:cs typeface="Arial" charset="0"/>
            </a:endParaRPr>
          </a:p>
        </p:txBody>
      </p:sp>
      <p:sp>
        <p:nvSpPr>
          <p:cNvPr id="178" name="Rounded Rectangle 177"/>
          <p:cNvSpPr>
            <a:spLocks noChangeArrowheads="1"/>
          </p:cNvSpPr>
          <p:nvPr/>
        </p:nvSpPr>
        <p:spPr bwMode="auto">
          <a:xfrm>
            <a:off x="3879852" y="4775200"/>
            <a:ext cx="11684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Message</a:t>
            </a:r>
          </a:p>
        </p:txBody>
      </p:sp>
      <p:sp>
        <p:nvSpPr>
          <p:cNvPr id="179" name="Rounded Rectangle 178"/>
          <p:cNvSpPr>
            <a:spLocks noChangeArrowheads="1"/>
          </p:cNvSpPr>
          <p:nvPr/>
        </p:nvSpPr>
        <p:spPr bwMode="auto">
          <a:xfrm>
            <a:off x="4191000" y="6326084"/>
            <a:ext cx="838200" cy="4572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Data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89" name="Elbow Connector 46"/>
          <p:cNvCxnSpPr>
            <a:cxnSpLocks noChangeShapeType="1"/>
          </p:cNvCxnSpPr>
          <p:nvPr/>
        </p:nvCxnSpPr>
        <p:spPr bwMode="auto">
          <a:xfrm rot="16200000" flipH="1">
            <a:off x="6096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Elbow Connector 46"/>
          <p:cNvCxnSpPr>
            <a:cxnSpLocks noChangeShapeType="1"/>
          </p:cNvCxnSpPr>
          <p:nvPr/>
        </p:nvCxnSpPr>
        <p:spPr bwMode="auto">
          <a:xfrm rot="16200000" flipH="1">
            <a:off x="19685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Elbow Connector 46"/>
          <p:cNvCxnSpPr>
            <a:cxnSpLocks noChangeShapeType="1"/>
          </p:cNvCxnSpPr>
          <p:nvPr/>
        </p:nvCxnSpPr>
        <p:spPr bwMode="auto">
          <a:xfrm rot="16200000" flipH="1">
            <a:off x="2946400" y="40767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Elbow Connector 46"/>
          <p:cNvCxnSpPr>
            <a:cxnSpLocks noChangeShapeType="1"/>
          </p:cNvCxnSpPr>
          <p:nvPr/>
        </p:nvCxnSpPr>
        <p:spPr bwMode="auto">
          <a:xfrm rot="16200000" flipH="1">
            <a:off x="3784599" y="4051300"/>
            <a:ext cx="457202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Elbow Connector 46"/>
          <p:cNvCxnSpPr>
            <a:cxnSpLocks noChangeShapeType="1"/>
          </p:cNvCxnSpPr>
          <p:nvPr/>
        </p:nvCxnSpPr>
        <p:spPr bwMode="auto">
          <a:xfrm rot="16200000" flipH="1">
            <a:off x="48641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46"/>
          <p:cNvCxnSpPr>
            <a:cxnSpLocks noChangeShapeType="1"/>
          </p:cNvCxnSpPr>
          <p:nvPr/>
        </p:nvCxnSpPr>
        <p:spPr bwMode="auto">
          <a:xfrm rot="5400000">
            <a:off x="4349750" y="6097484"/>
            <a:ext cx="450850" cy="635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Rounded Rectangle 197"/>
          <p:cNvSpPr>
            <a:spLocks noChangeArrowheads="1"/>
          </p:cNvSpPr>
          <p:nvPr/>
        </p:nvSpPr>
        <p:spPr bwMode="auto">
          <a:xfrm>
            <a:off x="4629151" y="3378200"/>
            <a:ext cx="3943349" cy="335068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>
                <a:cs typeface="Arial" charset="0"/>
              </a:rPr>
              <a:t>Gateway API</a:t>
            </a:r>
          </a:p>
        </p:txBody>
      </p:sp>
      <p:sp>
        <p:nvSpPr>
          <p:cNvPr id="200" name="Rounded Rectangle 199"/>
          <p:cNvSpPr>
            <a:spLocks noChangeArrowheads="1"/>
          </p:cNvSpPr>
          <p:nvPr/>
        </p:nvSpPr>
        <p:spPr bwMode="auto">
          <a:xfrm>
            <a:off x="4635500" y="2666998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XMPP Stub</a:t>
            </a:r>
            <a:endParaRPr lang="en-US" sz="1400" dirty="0">
              <a:cs typeface="Arial" charset="0"/>
            </a:endParaRPr>
          </a:p>
        </p:txBody>
      </p:sp>
      <p:sp>
        <p:nvSpPr>
          <p:cNvPr id="201" name="Rounded Rectangle 200"/>
          <p:cNvSpPr>
            <a:spLocks noChangeArrowheads="1"/>
          </p:cNvSpPr>
          <p:nvPr/>
        </p:nvSpPr>
        <p:spPr bwMode="auto">
          <a:xfrm>
            <a:off x="5969001" y="5440052"/>
            <a:ext cx="12192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StateMgt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092200" y="317500"/>
            <a:ext cx="1499292" cy="389627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In-Progress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4152900" y="317500"/>
            <a:ext cx="1473200" cy="38962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 smtClean="0">
                <a:cs typeface="Arial" charset="0"/>
              </a:rPr>
              <a:t>Not Started</a:t>
            </a:r>
            <a:endParaRPr lang="en-US" sz="1600" dirty="0">
              <a:cs typeface="Arial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2959100" y="317500"/>
            <a:ext cx="1009650" cy="387194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Done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3" name="Elbow Connector 46"/>
          <p:cNvCxnSpPr>
            <a:cxnSpLocks noChangeShapeType="1"/>
          </p:cNvCxnSpPr>
          <p:nvPr/>
        </p:nvCxnSpPr>
        <p:spPr bwMode="auto">
          <a:xfrm rot="16200000" flipH="1">
            <a:off x="6426200" y="4127501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026151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HTTP Stub</a:t>
            </a:r>
            <a:endParaRPr lang="en-US" sz="1400" dirty="0">
              <a:cs typeface="Arial" charset="0"/>
            </a:endParaRPr>
          </a:p>
        </p:txBody>
      </p:sp>
      <p:cxnSp>
        <p:nvCxnSpPr>
          <p:cNvPr id="47" name="Elbow Connector 46"/>
          <p:cNvCxnSpPr>
            <a:cxnSpLocks noChangeShapeType="1"/>
          </p:cNvCxnSpPr>
          <p:nvPr/>
        </p:nvCxnSpPr>
        <p:spPr bwMode="auto">
          <a:xfrm rot="16200000" flipH="1">
            <a:off x="7747000" y="4089399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7467600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AMQP Stub</a:t>
            </a:r>
            <a:endParaRPr lang="en-US" sz="1400" dirty="0">
              <a:cs typeface="Arial" charset="0"/>
            </a:endParaRPr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 rot="16200000">
            <a:off x="3051918" y="2580532"/>
            <a:ext cx="1992416" cy="641349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Persistence 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9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7319</TotalTime>
  <Words>322</Words>
  <Application>Microsoft Macintosh PowerPoint</Application>
  <PresentationFormat>On-screen Show (4:3)</PresentationFormat>
  <Paragraphs>124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Perception</vt:lpstr>
      <vt:lpstr>Status Meeting [50 minutes]</vt:lpstr>
      <vt:lpstr>Round Table[3 min]   - Team</vt:lpstr>
      <vt:lpstr>Action Items[2 min]   - Sid</vt:lpstr>
      <vt:lpstr>Project Progress[15 min]   - TG</vt:lpstr>
      <vt:lpstr>Week 4 Total Time – 220.5 Hours</vt:lpstr>
      <vt:lpstr>Iteration 15 Burn down</vt:lpstr>
      <vt:lpstr>Incomplete work packages</vt:lpstr>
      <vt:lpstr>Overall Progress – Summer 2012</vt:lpstr>
      <vt:lpstr>PowerPoint Presentation</vt:lpstr>
      <vt:lpstr>Architecture Design Updates [5 min]   - Rui</vt:lpstr>
      <vt:lpstr>Architecture Experiments Updates [5 min]   - Dan</vt:lpstr>
      <vt:lpstr>Metrics and Measurements [5 min]   - Matt</vt:lpstr>
      <vt:lpstr>Sustainable Pace Goal – 42hrs</vt:lpstr>
      <vt:lpstr>Sustainable Pace Goal – 42hrs</vt:lpstr>
      <vt:lpstr>30% Overhead Goal</vt:lpstr>
      <vt:lpstr>Overhead Watchlist</vt:lpstr>
      <vt:lpstr>Overhead Watchlist - Planning</vt:lpstr>
      <vt:lpstr>Rework Costs</vt:lpstr>
      <vt:lpstr>PowerPoint Presentation</vt:lpstr>
      <vt:lpstr>PowerPoint Presentation</vt:lpstr>
      <vt:lpstr>PowerPoint Presentation</vt:lpstr>
      <vt:lpstr>Open Risks and Mitigation Strategies  [5 min]   - TG</vt:lpstr>
      <vt:lpstr>Mentor Comments[15 min]   -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Matthew Lenzo</cp:lastModifiedBy>
  <cp:revision>244</cp:revision>
  <dcterms:created xsi:type="dcterms:W3CDTF">2011-10-01T22:44:33Z</dcterms:created>
  <dcterms:modified xsi:type="dcterms:W3CDTF">2012-07-10T18:04:50Z</dcterms:modified>
</cp:coreProperties>
</file>