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317" r:id="rId4"/>
    <p:sldId id="290" r:id="rId5"/>
    <p:sldId id="305" r:id="rId6"/>
    <p:sldId id="306" r:id="rId7"/>
    <p:sldId id="307" r:id="rId8"/>
    <p:sldId id="321" r:id="rId9"/>
    <p:sldId id="310" r:id="rId10"/>
    <p:sldId id="322" r:id="rId11"/>
    <p:sldId id="324" r:id="rId12"/>
    <p:sldId id="323" r:id="rId13"/>
    <p:sldId id="292" r:id="rId14"/>
    <p:sldId id="318" r:id="rId15"/>
    <p:sldId id="319" r:id="rId16"/>
    <p:sldId id="311" r:id="rId17"/>
    <p:sldId id="312" r:id="rId18"/>
    <p:sldId id="313" r:id="rId19"/>
    <p:sldId id="314" r:id="rId20"/>
    <p:sldId id="315" r:id="rId21"/>
    <p:sldId id="316" r:id="rId22"/>
    <p:sldId id="295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76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Iteration20!$D$34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Iteration20!$C$35:$C$40</c:f>
              <c:strCache>
                <c:ptCount val="6"/>
                <c:pt idx="0">
                  <c:v>Start Date</c:v>
                </c:pt>
                <c:pt idx="1">
                  <c:v>25th Wednesday</c:v>
                </c:pt>
                <c:pt idx="2">
                  <c:v>26th Thursday</c:v>
                </c:pt>
                <c:pt idx="3">
                  <c:v>27th Friday</c:v>
                </c:pt>
                <c:pt idx="4">
                  <c:v>28th Saturday</c:v>
                </c:pt>
                <c:pt idx="5">
                  <c:v>30th Monday</c:v>
                </c:pt>
              </c:strCache>
            </c:strRef>
          </c:cat>
          <c:val>
            <c:numRef>
              <c:f>Iteration20!$D$35:$D$40</c:f>
              <c:numCache>
                <c:formatCode>#,##0.00</c:formatCode>
                <c:ptCount val="6"/>
                <c:pt idx="0" formatCode="General">
                  <c:v>96.46</c:v>
                </c:pt>
                <c:pt idx="1">
                  <c:v>72.345</c:v>
                </c:pt>
                <c:pt idx="2">
                  <c:v>48.23</c:v>
                </c:pt>
                <c:pt idx="3">
                  <c:v>24.11500000000001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Iteration20!$E$34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Iteration20!$C$35:$C$40</c:f>
              <c:strCache>
                <c:ptCount val="6"/>
                <c:pt idx="0">
                  <c:v>Start Date</c:v>
                </c:pt>
                <c:pt idx="1">
                  <c:v>25th Wednesday</c:v>
                </c:pt>
                <c:pt idx="2">
                  <c:v>26th Thursday</c:v>
                </c:pt>
                <c:pt idx="3">
                  <c:v>27th Friday</c:v>
                </c:pt>
                <c:pt idx="4">
                  <c:v>28th Saturday</c:v>
                </c:pt>
                <c:pt idx="5">
                  <c:v>30th Monday</c:v>
                </c:pt>
              </c:strCache>
            </c:strRef>
          </c:cat>
          <c:val>
            <c:numRef>
              <c:f>Iteration20!$E$35:$E$40</c:f>
              <c:numCache>
                <c:formatCode>#,##0.00</c:formatCode>
                <c:ptCount val="6"/>
                <c:pt idx="0" formatCode="General">
                  <c:v>96.46</c:v>
                </c:pt>
                <c:pt idx="1">
                  <c:v>89.29</c:v>
                </c:pt>
                <c:pt idx="2">
                  <c:v>74.37</c:v>
                </c:pt>
                <c:pt idx="3">
                  <c:v>46.79999999999998</c:v>
                </c:pt>
                <c:pt idx="4">
                  <c:v>40.62999999999998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554952"/>
        <c:axId val="2119009800"/>
      </c:lineChart>
      <c:catAx>
        <c:axId val="2118554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9009800"/>
        <c:crosses val="autoZero"/>
        <c:auto val="1"/>
        <c:lblAlgn val="ctr"/>
        <c:lblOffset val="100"/>
        <c:noMultiLvlLbl val="0"/>
      </c:catAx>
      <c:valAx>
        <c:axId val="2119009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554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EV!$D$40:$D$52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EV!$E$40:$E$52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238184"/>
        <c:axId val="2040241160"/>
      </c:lineChart>
      <c:catAx>
        <c:axId val="2040238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40241160"/>
        <c:crosses val="autoZero"/>
        <c:auto val="1"/>
        <c:lblAlgn val="ctr"/>
        <c:lblOffset val="100"/>
        <c:noMultiLvlLbl val="0"/>
      </c:catAx>
      <c:valAx>
        <c:axId val="2040241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0238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EV!$D$56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EV!$D$57:$D$69</c:f>
              <c:numCache>
                <c:formatCode>General</c:formatCode>
                <c:ptCount val="13"/>
                <c:pt idx="0">
                  <c:v>0.0</c:v>
                </c:pt>
                <c:pt idx="1">
                  <c:v>21.0</c:v>
                </c:pt>
                <c:pt idx="2">
                  <c:v>49.0</c:v>
                </c:pt>
                <c:pt idx="3">
                  <c:v>66.0</c:v>
                </c:pt>
                <c:pt idx="4">
                  <c:v>94.0</c:v>
                </c:pt>
                <c:pt idx="5">
                  <c:v>102.0</c:v>
                </c:pt>
                <c:pt idx="6">
                  <c:v>106.0</c:v>
                </c:pt>
                <c:pt idx="7">
                  <c:v>126.0</c:v>
                </c:pt>
                <c:pt idx="8">
                  <c:v>138.0</c:v>
                </c:pt>
                <c:pt idx="9">
                  <c:v>160.0</c:v>
                </c:pt>
                <c:pt idx="10">
                  <c:v>171.0</c:v>
                </c:pt>
                <c:pt idx="11">
                  <c:v>184.0</c:v>
                </c:pt>
                <c:pt idx="12">
                  <c:v>193.0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EV!$E$56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EV!$E$57:$E$69</c:f>
              <c:numCache>
                <c:formatCode>General</c:formatCode>
                <c:ptCount val="13"/>
                <c:pt idx="0">
                  <c:v>0.0</c:v>
                </c:pt>
                <c:pt idx="1">
                  <c:v>21.0</c:v>
                </c:pt>
                <c:pt idx="2">
                  <c:v>49.0</c:v>
                </c:pt>
                <c:pt idx="3">
                  <c:v>60.0</c:v>
                </c:pt>
                <c:pt idx="4">
                  <c:v>74.0</c:v>
                </c:pt>
                <c:pt idx="5">
                  <c:v>94.0</c:v>
                </c:pt>
                <c:pt idx="6">
                  <c:v>102.0</c:v>
                </c:pt>
                <c:pt idx="7">
                  <c:v>115.0</c:v>
                </c:pt>
                <c:pt idx="8">
                  <c:v>138.0</c:v>
                </c:pt>
                <c:pt idx="9">
                  <c:v>144.0</c:v>
                </c:pt>
                <c:pt idx="10">
                  <c:v>149.0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152616"/>
        <c:axId val="2116141064"/>
      </c:lineChart>
      <c:catAx>
        <c:axId val="21161526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141064"/>
        <c:crosses val="autoZero"/>
        <c:auto val="1"/>
        <c:lblAlgn val="ctr"/>
        <c:lblOffset val="100"/>
        <c:noMultiLvlLbl val="0"/>
      </c:catAx>
      <c:valAx>
        <c:axId val="2116141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152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</a:t>
            </a:r>
            <a:r>
              <a:rPr lang="en-US" smtClean="0"/>
              <a:t>Meeting [50 </a:t>
            </a:r>
            <a:r>
              <a:rPr lang="en-US" dirty="0" smtClean="0"/>
              <a:t>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2012.07.31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Round Table [5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Progress [13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Mentor  Comments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Core</a:t>
            </a: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OADR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Handlers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1"/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5820836" y="325112"/>
            <a:ext cx="1310215" cy="382015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Deferred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6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" y="28927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Summer 2012 Milestones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81408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943022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462134" y="1281112"/>
            <a:ext cx="196686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June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428999" y="1281112"/>
            <a:ext cx="221513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July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44133" y="1281112"/>
            <a:ext cx="114129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August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6785430" y="1281112"/>
            <a:ext cx="197757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September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1062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403087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858161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8" y="589467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9429" y="5894675"/>
            <a:ext cx="10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15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5397" y="5918485"/>
            <a:ext cx="9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4067" y="5917914"/>
            <a:ext cx="9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16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9904" y="5907557"/>
            <a:ext cx="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694" y="5897197"/>
            <a:ext cx="96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20</a:t>
            </a:r>
            <a:endParaRPr lang="en-US" dirty="0">
              <a:latin typeface="+mn-lt"/>
            </a:endParaRPr>
          </a:p>
        </p:txBody>
      </p:sp>
      <p:sp>
        <p:nvSpPr>
          <p:cNvPr id="60" name="AutoShape 48"/>
          <p:cNvSpPr>
            <a:spLocks noChangeArrowheads="1"/>
          </p:cNvSpPr>
          <p:nvPr/>
        </p:nvSpPr>
        <p:spPr bwMode="auto">
          <a:xfrm>
            <a:off x="4250687" y="440955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1" name="AutoShape 48"/>
          <p:cNvSpPr>
            <a:spLocks noChangeArrowheads="1"/>
          </p:cNvSpPr>
          <p:nvPr/>
        </p:nvSpPr>
        <p:spPr bwMode="auto">
          <a:xfrm>
            <a:off x="6174960" y="3516682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1495843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983128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8278992" y="1700667"/>
            <a:ext cx="0" cy="4205288"/>
          </a:xfrm>
          <a:prstGeom prst="line">
            <a:avLst/>
          </a:prstGeom>
          <a:noFill/>
          <a:ln w="25400">
            <a:solidFill>
              <a:srgbClr val="1F497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AutoShape 48"/>
          <p:cNvSpPr>
            <a:spLocks noChangeArrowheads="1"/>
          </p:cNvSpPr>
          <p:nvPr/>
        </p:nvSpPr>
        <p:spPr bwMode="auto">
          <a:xfrm>
            <a:off x="8117285" y="4114800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20916" y="5901848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5331" y="589587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72296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92320" y="5910339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020915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1343443" y="260784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532235" y="2450209"/>
            <a:ext cx="18831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Infrastructure, Tools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AWS Training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3065529" y="3236706"/>
            <a:ext cx="198416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Database and Core Components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5" name="TextBox 48"/>
          <p:cNvSpPr txBox="1">
            <a:spLocks noChangeArrowheads="1"/>
          </p:cNvSpPr>
          <p:nvPr/>
        </p:nvSpPr>
        <p:spPr bwMode="auto">
          <a:xfrm>
            <a:off x="4010049" y="3852295"/>
            <a:ext cx="16493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600" dirty="0" smtClean="0">
                <a:latin typeface="Calibri"/>
                <a:cs typeface="Calibri"/>
              </a:rPr>
              <a:t>Architecture Stub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4502647" y="4309783"/>
            <a:ext cx="196750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Scalability and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Performance Verified</a:t>
            </a:r>
          </a:p>
        </p:txBody>
      </p:sp>
      <p:sp>
        <p:nvSpPr>
          <p:cNvPr id="82" name="TextBox 48"/>
          <p:cNvSpPr txBox="1">
            <a:spLocks noChangeArrowheads="1"/>
          </p:cNvSpPr>
          <p:nvPr/>
        </p:nvSpPr>
        <p:spPr bwMode="auto">
          <a:xfrm>
            <a:off x="6495009" y="3474936"/>
            <a:ext cx="620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OSP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3" name="TextBox 48"/>
          <p:cNvSpPr txBox="1">
            <a:spLocks noChangeArrowheads="1"/>
          </p:cNvSpPr>
          <p:nvPr/>
        </p:nvSpPr>
        <p:spPr bwMode="auto">
          <a:xfrm>
            <a:off x="6506326" y="4003699"/>
            <a:ext cx="1224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Verified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2476180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2941453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3926474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>
            <a:off x="4878931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789053" y="346161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AutoShape 48"/>
          <p:cNvSpPr>
            <a:spLocks noChangeArrowheads="1"/>
          </p:cNvSpPr>
          <p:nvPr/>
        </p:nvSpPr>
        <p:spPr bwMode="auto">
          <a:xfrm>
            <a:off x="3774074" y="4003699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43443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95009" y="591848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>
              <a:latin typeface="+mn-lt"/>
            </a:endParaRPr>
          </a:p>
        </p:txBody>
      </p:sp>
      <p:sp>
        <p:nvSpPr>
          <p:cNvPr id="77" name="AutoShape 48"/>
          <p:cNvSpPr>
            <a:spLocks noChangeArrowheads="1"/>
          </p:cNvSpPr>
          <p:nvPr/>
        </p:nvSpPr>
        <p:spPr bwMode="auto">
          <a:xfrm>
            <a:off x="5705761" y="288258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8" name="TextBox 48"/>
          <p:cNvSpPr txBox="1">
            <a:spLocks noChangeArrowheads="1"/>
          </p:cNvSpPr>
          <p:nvPr/>
        </p:nvSpPr>
        <p:spPr bwMode="auto">
          <a:xfrm>
            <a:off x="5898067" y="2726716"/>
            <a:ext cx="167225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Protocol Gateway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Implemented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9" name="AutoShape 48"/>
          <p:cNvSpPr>
            <a:spLocks noChangeArrowheads="1"/>
          </p:cNvSpPr>
          <p:nvPr/>
        </p:nvSpPr>
        <p:spPr bwMode="auto">
          <a:xfrm>
            <a:off x="6190209" y="410176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8362109" y="3979276"/>
            <a:ext cx="9615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Design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Revisions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5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" y="28927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Where are we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39848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943022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462134" y="1281112"/>
            <a:ext cx="196686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June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428999" y="1281112"/>
            <a:ext cx="221513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July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44133" y="1281112"/>
            <a:ext cx="114129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August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6785430" y="1281112"/>
            <a:ext cx="197757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September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1062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403087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858161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8" y="589467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9429" y="5894675"/>
            <a:ext cx="10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15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5397" y="5918485"/>
            <a:ext cx="9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4067" y="5917914"/>
            <a:ext cx="9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16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9904" y="5907557"/>
            <a:ext cx="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694" y="5897197"/>
            <a:ext cx="96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20</a:t>
            </a:r>
            <a:endParaRPr lang="en-US" dirty="0">
              <a:latin typeface="+mn-lt"/>
            </a:endParaRPr>
          </a:p>
        </p:txBody>
      </p:sp>
      <p:sp>
        <p:nvSpPr>
          <p:cNvPr id="81" name="AutoShape 48"/>
          <p:cNvSpPr>
            <a:spLocks noChangeArrowheads="1"/>
          </p:cNvSpPr>
          <p:nvPr/>
        </p:nvSpPr>
        <p:spPr bwMode="auto">
          <a:xfrm>
            <a:off x="6174960" y="3516682"/>
            <a:ext cx="304800" cy="304800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1495843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983128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1020916" y="5901848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5331" y="589587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72296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92320" y="5910339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020915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1343443" y="260784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532235" y="2450209"/>
            <a:ext cx="18831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Infrastructure, Tools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AWS Training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3065529" y="3236706"/>
            <a:ext cx="198416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Database and Core Components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5" name="TextBox 48"/>
          <p:cNvSpPr txBox="1">
            <a:spLocks noChangeArrowheads="1"/>
          </p:cNvSpPr>
          <p:nvPr/>
        </p:nvSpPr>
        <p:spPr bwMode="auto">
          <a:xfrm>
            <a:off x="4010049" y="3852295"/>
            <a:ext cx="16493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600" dirty="0" smtClean="0">
                <a:latin typeface="Calibri"/>
                <a:cs typeface="Calibri"/>
              </a:rPr>
              <a:t>Architecture Stub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4502647" y="4309783"/>
            <a:ext cx="196750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Scalability and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Performance Verified</a:t>
            </a:r>
          </a:p>
        </p:txBody>
      </p:sp>
      <p:sp>
        <p:nvSpPr>
          <p:cNvPr id="82" name="TextBox 48"/>
          <p:cNvSpPr txBox="1">
            <a:spLocks noChangeArrowheads="1"/>
          </p:cNvSpPr>
          <p:nvPr/>
        </p:nvSpPr>
        <p:spPr bwMode="auto">
          <a:xfrm>
            <a:off x="6495009" y="3474936"/>
            <a:ext cx="620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OSP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3" name="TextBox 48"/>
          <p:cNvSpPr txBox="1">
            <a:spLocks noChangeArrowheads="1"/>
          </p:cNvSpPr>
          <p:nvPr/>
        </p:nvSpPr>
        <p:spPr bwMode="auto">
          <a:xfrm>
            <a:off x="6506326" y="4003699"/>
            <a:ext cx="1224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Verified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2476180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2941453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3926474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>
            <a:off x="4878931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789053" y="346161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AutoShape 48"/>
          <p:cNvSpPr>
            <a:spLocks noChangeArrowheads="1"/>
          </p:cNvSpPr>
          <p:nvPr/>
        </p:nvSpPr>
        <p:spPr bwMode="auto">
          <a:xfrm>
            <a:off x="3774074" y="4003699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43443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95009" y="591848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>
              <a:latin typeface="+mn-lt"/>
            </a:endParaRPr>
          </a:p>
        </p:txBody>
      </p:sp>
      <p:sp>
        <p:nvSpPr>
          <p:cNvPr id="77" name="AutoShape 48"/>
          <p:cNvSpPr>
            <a:spLocks noChangeArrowheads="1"/>
          </p:cNvSpPr>
          <p:nvPr/>
        </p:nvSpPr>
        <p:spPr bwMode="auto">
          <a:xfrm>
            <a:off x="5705761" y="288258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8" name="TextBox 48"/>
          <p:cNvSpPr txBox="1">
            <a:spLocks noChangeArrowheads="1"/>
          </p:cNvSpPr>
          <p:nvPr/>
        </p:nvSpPr>
        <p:spPr bwMode="auto">
          <a:xfrm>
            <a:off x="5898067" y="2726716"/>
            <a:ext cx="167225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Protocol Gateway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Implemented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4" name="AutoShape 48"/>
          <p:cNvSpPr>
            <a:spLocks noChangeArrowheads="1"/>
          </p:cNvSpPr>
          <p:nvPr/>
        </p:nvSpPr>
        <p:spPr bwMode="auto">
          <a:xfrm>
            <a:off x="6191956" y="4106183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3" name="AutoShape 48"/>
          <p:cNvSpPr>
            <a:spLocks noChangeArrowheads="1"/>
          </p:cNvSpPr>
          <p:nvPr/>
        </p:nvSpPr>
        <p:spPr bwMode="auto">
          <a:xfrm>
            <a:off x="4730787" y="4827905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Design Updates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and Measurements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Screen Shot 2012-07-24 at 10.2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 descr="Screen Shot 2012-07-24 at 10.2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24 at 10.2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564832"/>
            <a:ext cx="7783513" cy="4041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253701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12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24 at 10.3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738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85706"/>
              </p:ext>
            </p:extLst>
          </p:nvPr>
        </p:nvGraphicFramePr>
        <p:xfrm>
          <a:off x="26892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WP00.1.5 Standup Meeting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WP00.1.9: Planning &amp; Tracking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Screen Shot 2012-07-24 at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273"/>
            <a:ext cx="9144000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12-07-24 at 10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49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4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Risks and Mitigation Strategies 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[2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Progress[13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31 at 11.4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02" y="2761543"/>
            <a:ext cx="26543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 </a:t>
            </a:r>
            <a:r>
              <a:rPr lang="en-US" dirty="0" smtClean="0"/>
              <a:t>Total Time – </a:t>
            </a:r>
            <a:r>
              <a:rPr lang="en-US" dirty="0" smtClean="0"/>
              <a:t>208 </a:t>
            </a:r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46H 49M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45H </a:t>
            </a:r>
            <a:r>
              <a:rPr lang="en-US" sz="1200" dirty="0" smtClean="0"/>
              <a:t>20</a:t>
            </a:r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72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4H </a:t>
            </a:r>
            <a:r>
              <a:rPr lang="en-US" sz="1200" dirty="0" smtClean="0"/>
              <a:t>13M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616198" y="3502801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40H 07M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19030" y="2747432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35</a:t>
            </a:r>
            <a:r>
              <a:rPr lang="en-US" sz="1200" dirty="0" smtClean="0"/>
              <a:t>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26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7018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83345" y="56882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03301"/>
              </p:ext>
            </p:extLst>
          </p:nvPr>
        </p:nvGraphicFramePr>
        <p:xfrm>
          <a:off x="1267980" y="2007253"/>
          <a:ext cx="6604000" cy="425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6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3802" y="5335983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</a:t>
            </a:r>
            <a:r>
              <a:rPr lang="en-US" dirty="0" smtClean="0"/>
              <a:t>Progress (point based) </a:t>
            </a:r>
            <a:r>
              <a:rPr lang="en-US" dirty="0" smtClean="0"/>
              <a:t>– Summer 2012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819812"/>
              </p:ext>
            </p:extLst>
          </p:nvPr>
        </p:nvGraphicFramePr>
        <p:xfrm>
          <a:off x="1379361" y="2087032"/>
          <a:ext cx="6734528" cy="3525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24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3802" y="5335983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</a:t>
            </a:r>
            <a:r>
              <a:rPr lang="en-US" dirty="0" smtClean="0"/>
              <a:t>Progress </a:t>
            </a:r>
            <a:r>
              <a:rPr lang="en-US" dirty="0" smtClean="0"/>
              <a:t>(w</a:t>
            </a:r>
            <a:r>
              <a:rPr lang="en-US" dirty="0" smtClean="0"/>
              <a:t>eight based) </a:t>
            </a:r>
            <a:r>
              <a:rPr lang="en-US" dirty="0" smtClean="0"/>
              <a:t>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577950"/>
              </p:ext>
            </p:extLst>
          </p:nvPr>
        </p:nvGraphicFramePr>
        <p:xfrm>
          <a:off x="1308136" y="2184400"/>
          <a:ext cx="6533444" cy="3555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09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Core</a:t>
            </a: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OADR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Handlers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5820836" y="325112"/>
            <a:ext cx="1310215" cy="382015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Deferred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7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7485</TotalTime>
  <Words>476</Words>
  <Application>Microsoft Macintosh PowerPoint</Application>
  <PresentationFormat>On-screen Show (4:3)</PresentationFormat>
  <Paragraphs>246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Status Meeting [50 minutes]</vt:lpstr>
      <vt:lpstr>Round Table[5 min]   - Team</vt:lpstr>
      <vt:lpstr>Action Items [2 min]   - Sid</vt:lpstr>
      <vt:lpstr>Project Progress[13 min]   - TG</vt:lpstr>
      <vt:lpstr>Week 10 Total Time – 208 Hours</vt:lpstr>
      <vt:lpstr>Iteration 20 Burn down</vt:lpstr>
      <vt:lpstr>Overall Progress (point based) – Summer 2012</vt:lpstr>
      <vt:lpstr>Overall Progress (weight based) – Summer 2012</vt:lpstr>
      <vt:lpstr>PowerPoint Presentation</vt:lpstr>
      <vt:lpstr>PowerPoint Presentation</vt:lpstr>
      <vt:lpstr>Summer 2012 Milestones</vt:lpstr>
      <vt:lpstr>Where are we ?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Rework Costs</vt:lpstr>
      <vt:lpstr>Open Risks and Mitigation Strategies [5 min]   - Team</vt:lpstr>
      <vt:lpstr>Mentor Comments[12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tharanga gamaethige</cp:lastModifiedBy>
  <cp:revision>263</cp:revision>
  <dcterms:created xsi:type="dcterms:W3CDTF">2011-10-01T22:44:33Z</dcterms:created>
  <dcterms:modified xsi:type="dcterms:W3CDTF">2012-07-31T16:48:01Z</dcterms:modified>
</cp:coreProperties>
</file>