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97" y="9077991"/>
            <a:ext cx="592670" cy="616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9483" y="9189570"/>
            <a:ext cx="1117601" cy="393701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32"/>
          <p:cNvSpPr/>
          <p:nvPr/>
        </p:nvSpPr>
        <p:spPr>
          <a:xfrm>
            <a:off x="2231599" y="9214970"/>
            <a:ext cx="421304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by Helder da Rocha (www.argonavis.com.br)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Relationship Id="rId12" Type="http://schemas.openxmlformats.org/officeDocument/2006/relationships/image" Target="../media/image96.png"/><Relationship Id="rId13" Type="http://schemas.openxmlformats.org/officeDocument/2006/relationships/image" Target="../media/image9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6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1.gif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35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3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35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3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3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36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1"/>
          <p:cNvGrpSpPr/>
          <p:nvPr/>
        </p:nvGrpSpPr>
        <p:grpSpPr>
          <a:xfrm>
            <a:off x="5526130" y="4339168"/>
            <a:ext cx="6293141" cy="1303181"/>
            <a:chOff x="0" y="0"/>
            <a:chExt cx="6293140" cy="1303179"/>
          </a:xfrm>
        </p:grpSpPr>
        <p:sp>
          <p:nvSpPr>
            <p:cNvPr id="36" name="Shape 36"/>
            <p:cNvSpPr/>
            <p:nvPr/>
          </p:nvSpPr>
          <p:spPr>
            <a:xfrm>
              <a:off x="3140064" y="0"/>
              <a:ext cx="3153077" cy="1270000"/>
            </a:xfrm>
            <a:prstGeom prst="rect">
              <a:avLst/>
            </a:prstGeom>
            <a:solidFill>
              <a:srgbClr val="EACBD0"/>
            </a:solidFill>
            <a:ln w="12700" cap="flat">
              <a:solidFill>
                <a:srgbClr val="C8250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9" name="Group 39"/>
            <p:cNvGrpSpPr/>
            <p:nvPr/>
          </p:nvGrpSpPr>
          <p:grpSpPr>
            <a:xfrm>
              <a:off x="0" y="0"/>
              <a:ext cx="3153077" cy="1270000"/>
              <a:chOff x="0" y="0"/>
              <a:chExt cx="3153076" cy="1270000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0" y="0"/>
                <a:ext cx="3153077" cy="127000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solidFill>
                  <a:srgbClr val="C8250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141844" y="167385"/>
                <a:ext cx="2443278" cy="1011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0" algn="l">
                  <a:lnSpc>
                    <a:spcPct val="80000"/>
                  </a:lnSpc>
                  <a:defRPr sz="1800"/>
                </a:pPr>
                <a:r>
                  <a:rPr sz="3600">
                    <a:solidFill>
                      <a:srgbClr val="FFFFFF"/>
                    </a:solidFill>
                    <a:latin typeface="DIN Condensed"/>
                    <a:ea typeface="DIN Condensed"/>
                    <a:cs typeface="DIN Condensed"/>
                    <a:sym typeface="DIN Condensed"/>
                  </a:rPr>
                  <a:t>Authentication &amp;</a:t>
                </a:r>
                <a:br>
                  <a:rPr sz="3600">
                    <a:solidFill>
                      <a:srgbClr val="FFFFFF"/>
                    </a:solidFill>
                    <a:latin typeface="DIN Condensed"/>
                    <a:ea typeface="DIN Condensed"/>
                    <a:cs typeface="DIN Condensed"/>
                    <a:sym typeface="DIN Condensed"/>
                  </a:rPr>
                </a:br>
                <a:r>
                  <a:rPr sz="3600">
                    <a:solidFill>
                      <a:srgbClr val="FFFFFF"/>
                    </a:solidFill>
                    <a:latin typeface="DIN Condensed"/>
                    <a:ea typeface="DIN Condensed"/>
                    <a:cs typeface="DIN Condensed"/>
                    <a:sym typeface="DIN Condensed"/>
                  </a:rPr>
                  <a:t>Authorization</a:t>
                </a:r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3298566" y="50958"/>
              <a:ext cx="2962530" cy="1252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algn="l">
                <a:defRPr sz="1800"/>
              </a:pPr>
              <a:r>
                <a:rPr sz="2700">
                  <a:latin typeface="DIN Condensed"/>
                  <a:ea typeface="DIN Condensed"/>
                  <a:cs typeface="DIN Condensed"/>
                  <a:sym typeface="DIN Condensed"/>
                </a:rPr>
                <a:t>Policy / Security Manager</a:t>
              </a:r>
              <a:br>
                <a:rPr sz="2700">
                  <a:latin typeface="DIN Condensed"/>
                  <a:ea typeface="DIN Condensed"/>
                  <a:cs typeface="DIN Condensed"/>
                  <a:sym typeface="DIN Condensed"/>
                </a:rPr>
              </a:br>
              <a:r>
                <a:rPr sz="2700">
                  <a:latin typeface="DIN Condensed"/>
                  <a:ea typeface="DIN Condensed"/>
                  <a:cs typeface="DIN Condensed"/>
                  <a:sym typeface="DIN Condensed"/>
                </a:rPr>
                <a:t>JAAS</a:t>
              </a:r>
              <a:br>
                <a:rPr sz="2700">
                  <a:latin typeface="DIN Condensed"/>
                  <a:ea typeface="DIN Condensed"/>
                  <a:cs typeface="DIN Condensed"/>
                  <a:sym typeface="DIN Condensed"/>
                </a:rPr>
              </a:br>
              <a:r>
                <a:rPr sz="2700">
                  <a:latin typeface="DIN Condensed"/>
                  <a:ea typeface="DIN Condensed"/>
                  <a:cs typeface="DIN Condensed"/>
                  <a:sym typeface="DIN Condensed"/>
                </a:rPr>
                <a:t>JarSigner </a:t>
              </a:r>
              <a:r>
                <a:rPr sz="2300">
                  <a:latin typeface="DIN Condensed"/>
                  <a:ea typeface="DIN Condensed"/>
                  <a:cs typeface="DIN Condensed"/>
                  <a:sym typeface="DIN Condensed"/>
                </a:rPr>
                <a:t>TSA/TSP (RFC 3161)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5526130" y="7387484"/>
            <a:ext cx="6293141" cy="1299212"/>
            <a:chOff x="0" y="0"/>
            <a:chExt cx="6293140" cy="1299210"/>
          </a:xfrm>
        </p:grpSpPr>
        <p:sp>
          <p:nvSpPr>
            <p:cNvPr id="42" name="Shape 42"/>
            <p:cNvSpPr/>
            <p:nvPr/>
          </p:nvSpPr>
          <p:spPr>
            <a:xfrm>
              <a:off x="3140064" y="0"/>
              <a:ext cx="3153077" cy="1270000"/>
            </a:xfrm>
            <a:prstGeom prst="rect">
              <a:avLst/>
            </a:prstGeom>
            <a:solidFill>
              <a:srgbClr val="C9C1E1"/>
            </a:solidFill>
            <a:ln w="12700" cap="flat">
              <a:solidFill>
                <a:srgbClr val="773F9B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5" name="Group 45"/>
            <p:cNvGrpSpPr/>
            <p:nvPr/>
          </p:nvGrpSpPr>
          <p:grpSpPr>
            <a:xfrm>
              <a:off x="0" y="0"/>
              <a:ext cx="3153077" cy="1270001"/>
              <a:chOff x="0" y="0"/>
              <a:chExt cx="3153076" cy="1270000"/>
            </a:xfrm>
          </p:grpSpPr>
          <p:sp>
            <p:nvSpPr>
              <p:cNvPr id="43" name="Shape 43"/>
              <p:cNvSpPr/>
              <p:nvPr/>
            </p:nvSpPr>
            <p:spPr>
              <a:xfrm>
                <a:off x="0" y="0"/>
                <a:ext cx="3153077" cy="1270000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solidFill>
                  <a:srgbClr val="773F9B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41844" y="182347"/>
                <a:ext cx="2476196" cy="1011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0" algn="l">
                  <a:lnSpc>
                    <a:spcPct val="80000"/>
                  </a:lnSpc>
                  <a:defRPr sz="1800"/>
                </a:pPr>
                <a:r>
                  <a:rPr sz="3600">
                    <a:solidFill>
                      <a:srgbClr val="FFFFFF"/>
                    </a:solidFill>
                    <a:latin typeface="DIN Condensed"/>
                    <a:ea typeface="DIN Condensed"/>
                    <a:cs typeface="DIN Condensed"/>
                    <a:sym typeface="DIN Condensed"/>
                  </a:rPr>
                  <a:t>Secure</a:t>
                </a:r>
                <a:br>
                  <a:rPr sz="3600">
                    <a:solidFill>
                      <a:srgbClr val="FFFFFF"/>
                    </a:solidFill>
                    <a:latin typeface="DIN Condensed"/>
                    <a:ea typeface="DIN Condensed"/>
                    <a:cs typeface="DIN Condensed"/>
                    <a:sym typeface="DIN Condensed"/>
                  </a:rPr>
                </a:br>
                <a:r>
                  <a:rPr sz="3600">
                    <a:solidFill>
                      <a:srgbClr val="FFFFFF"/>
                    </a:solidFill>
                    <a:latin typeface="DIN Condensed"/>
                    <a:ea typeface="DIN Condensed"/>
                    <a:cs typeface="DIN Condensed"/>
                    <a:sym typeface="DIN Condensed"/>
                  </a:rPr>
                  <a:t>Communications</a:t>
                </a:r>
              </a:p>
            </p:txBody>
          </p:sp>
        </p:grpSp>
        <p:sp>
          <p:nvSpPr>
            <p:cNvPr id="46" name="Shape 46"/>
            <p:cNvSpPr/>
            <p:nvPr/>
          </p:nvSpPr>
          <p:spPr>
            <a:xfrm>
              <a:off x="3298566" y="46989"/>
              <a:ext cx="2045666" cy="1252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algn="l">
                <a:defRPr sz="1800"/>
              </a:pPr>
              <a:r>
                <a:rPr sz="2700">
                  <a:latin typeface="DIN Condensed"/>
                  <a:ea typeface="DIN Condensed"/>
                  <a:cs typeface="DIN Condensed"/>
                  <a:sym typeface="DIN Condensed"/>
                </a:rPr>
                <a:t>JSSE</a:t>
              </a:r>
              <a:r>
                <a:rPr sz="2300">
                  <a:latin typeface="DIN Condensed"/>
                  <a:ea typeface="DIN Condensed"/>
                  <a:cs typeface="DIN Condensed"/>
                  <a:sym typeface="DIN Condensed"/>
                </a:rPr>
                <a:t> (SSL/TLS)</a:t>
              </a:r>
              <a:endParaRPr sz="2300">
                <a:latin typeface="DIN Condensed"/>
                <a:ea typeface="DIN Condensed"/>
                <a:cs typeface="DIN Condensed"/>
                <a:sym typeface="DIN Condensed"/>
              </a:endParaRPr>
            </a:p>
            <a:p>
              <a:pPr lvl="0" algn="l">
                <a:defRPr sz="1800"/>
              </a:pPr>
              <a:r>
                <a:rPr sz="2700">
                  <a:latin typeface="DIN Condensed"/>
                  <a:ea typeface="DIN Condensed"/>
                  <a:cs typeface="DIN Condensed"/>
                  <a:sym typeface="DIN Condensed"/>
                </a:rPr>
                <a:t>SASL</a:t>
              </a:r>
              <a:r>
                <a:rPr sz="2300">
                  <a:latin typeface="DIN Condensed"/>
                  <a:ea typeface="DIN Condensed"/>
                  <a:cs typeface="DIN Condensed"/>
                  <a:sym typeface="DIN Condensed"/>
                </a:rPr>
                <a:t> (RFC 2222)</a:t>
              </a:r>
              <a:endParaRPr sz="2300">
                <a:latin typeface="DIN Condensed"/>
                <a:ea typeface="DIN Condensed"/>
                <a:cs typeface="DIN Condensed"/>
                <a:sym typeface="DIN Condensed"/>
              </a:endParaRPr>
            </a:p>
            <a:p>
              <a:pPr lvl="0" algn="l">
                <a:defRPr sz="1800"/>
              </a:pPr>
              <a:r>
                <a:rPr sz="2700">
                  <a:latin typeface="DIN Condensed"/>
                  <a:ea typeface="DIN Condensed"/>
                  <a:cs typeface="DIN Condensed"/>
                  <a:sym typeface="DIN Condensed"/>
                </a:rPr>
                <a:t>GSS-API</a:t>
              </a:r>
              <a:r>
                <a:rPr sz="2300">
                  <a:latin typeface="DIN Condensed"/>
                  <a:ea typeface="DIN Condensed"/>
                  <a:cs typeface="DIN Condensed"/>
                  <a:sym typeface="DIN Condensed"/>
                </a:rPr>
                <a:t> (RFC 2853)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5526130" y="2832592"/>
            <a:ext cx="6293141" cy="1311912"/>
            <a:chOff x="0" y="0"/>
            <a:chExt cx="6293140" cy="1311910"/>
          </a:xfrm>
        </p:grpSpPr>
        <p:sp>
          <p:nvSpPr>
            <p:cNvPr id="48" name="Shape 48"/>
            <p:cNvSpPr/>
            <p:nvPr/>
          </p:nvSpPr>
          <p:spPr>
            <a:xfrm>
              <a:off x="3140064" y="0"/>
              <a:ext cx="3153077" cy="1270001"/>
            </a:xfrm>
            <a:prstGeom prst="rect">
              <a:avLst/>
            </a:prstGeom>
            <a:solidFill>
              <a:srgbClr val="F5EAC3"/>
            </a:solidFill>
            <a:ln w="12700" cap="flat">
              <a:solidFill>
                <a:srgbClr val="F5D32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1" name="Group 51"/>
            <p:cNvGrpSpPr/>
            <p:nvPr/>
          </p:nvGrpSpPr>
          <p:grpSpPr>
            <a:xfrm>
              <a:off x="0" y="0"/>
              <a:ext cx="3153077" cy="1270000"/>
              <a:chOff x="0" y="0"/>
              <a:chExt cx="3153076" cy="1270000"/>
            </a:xfrm>
          </p:grpSpPr>
          <p:sp>
            <p:nvSpPr>
              <p:cNvPr id="49" name="Shape 49"/>
              <p:cNvSpPr/>
              <p:nvPr/>
            </p:nvSpPr>
            <p:spPr>
              <a:xfrm>
                <a:off x="0" y="0"/>
                <a:ext cx="3153077" cy="1270000"/>
              </a:xfrm>
              <a:prstGeom prst="rect">
                <a:avLst/>
              </a:prstGeom>
              <a:solidFill>
                <a:srgbClr val="F5D328"/>
              </a:solidFill>
              <a:ln w="12700" cap="flat">
                <a:solidFill>
                  <a:srgbClr val="F5D32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141844" y="407669"/>
                <a:ext cx="2024940" cy="5562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>
                    <a:latin typeface="DIN Condensed"/>
                    <a:ea typeface="DIN Condensed"/>
                    <a:cs typeface="DIN Condensed"/>
                    <a:sym typeface="DIN Condensed"/>
                  </a:defRPr>
                </a:lvl1pPr>
              </a:lstStyle>
              <a:p>
                <a:pPr lvl="0">
                  <a:defRPr sz="1800"/>
                </a:pPr>
                <a:r>
                  <a:rPr sz="3600"/>
                  <a:t>Cryptography</a:t>
                </a:r>
              </a:p>
            </p:txBody>
          </p:sp>
        </p:grpSp>
        <p:sp>
          <p:nvSpPr>
            <p:cNvPr id="52" name="Shape 52"/>
            <p:cNvSpPr/>
            <p:nvPr/>
          </p:nvSpPr>
          <p:spPr>
            <a:xfrm>
              <a:off x="3298566" y="59689"/>
              <a:ext cx="2562328" cy="1252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algn="l">
                <a:defRPr sz="1800"/>
              </a:pPr>
              <a:r>
                <a:rPr sz="2700">
                  <a:latin typeface="DIN Condensed"/>
                  <a:ea typeface="DIN Condensed"/>
                  <a:cs typeface="DIN Condensed"/>
                  <a:sym typeface="DIN Condensed"/>
                </a:rPr>
                <a:t>JCA</a:t>
              </a:r>
              <a:endParaRPr sz="2700">
                <a:latin typeface="DIN Condensed"/>
                <a:ea typeface="DIN Condensed"/>
                <a:cs typeface="DIN Condensed"/>
                <a:sym typeface="DIN Condensed"/>
              </a:endParaRPr>
            </a:p>
            <a:p>
              <a:pPr lvl="0" algn="l">
                <a:defRPr sz="1800"/>
              </a:pPr>
              <a:r>
                <a:rPr sz="2700">
                  <a:latin typeface="DIN Condensed"/>
                  <a:ea typeface="DIN Condensed"/>
                  <a:cs typeface="DIN Condensed"/>
                  <a:sym typeface="DIN Condensed"/>
                </a:rPr>
                <a:t>JCE</a:t>
              </a:r>
              <a:endParaRPr sz="2700">
                <a:latin typeface="DIN Condensed"/>
                <a:ea typeface="DIN Condensed"/>
                <a:cs typeface="DIN Condensed"/>
                <a:sym typeface="DIN Condensed"/>
              </a:endParaRPr>
            </a:p>
            <a:p>
              <a:pPr lvl="0" algn="l">
                <a:defRPr sz="1800"/>
              </a:pPr>
              <a:r>
                <a:rPr sz="2700">
                  <a:latin typeface="DIN Condensed"/>
                  <a:ea typeface="DIN Condensed"/>
                  <a:cs typeface="DIN Condensed"/>
                  <a:sym typeface="DIN Condensed"/>
                </a:rPr>
                <a:t>Java XML DSig</a:t>
              </a:r>
              <a:r>
                <a:rPr sz="2300">
                  <a:latin typeface="DIN Condensed"/>
                  <a:ea typeface="DIN Condensed"/>
                  <a:cs typeface="DIN Condensed"/>
                  <a:sym typeface="DIN Condensed"/>
                </a:rPr>
                <a:t> (JSR 105)</a:t>
              </a: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526130" y="5866253"/>
            <a:ext cx="6293141" cy="1295344"/>
            <a:chOff x="0" y="0"/>
            <a:chExt cx="6293140" cy="1295343"/>
          </a:xfrm>
        </p:grpSpPr>
        <p:sp>
          <p:nvSpPr>
            <p:cNvPr id="54" name="Shape 54"/>
            <p:cNvSpPr/>
            <p:nvPr/>
          </p:nvSpPr>
          <p:spPr>
            <a:xfrm>
              <a:off x="3140064" y="0"/>
              <a:ext cx="3153077" cy="1270001"/>
            </a:xfrm>
            <a:prstGeom prst="rect">
              <a:avLst/>
            </a:prstGeom>
            <a:solidFill>
              <a:srgbClr val="C9EAB8"/>
            </a:solidFill>
            <a:ln w="12700" cap="flat">
              <a:solidFill>
                <a:srgbClr val="00882B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7" name="Group 57"/>
            <p:cNvGrpSpPr/>
            <p:nvPr/>
          </p:nvGrpSpPr>
          <p:grpSpPr>
            <a:xfrm>
              <a:off x="0" y="0"/>
              <a:ext cx="3153076" cy="1270000"/>
              <a:chOff x="0" y="0"/>
              <a:chExt cx="3153075" cy="1270000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0" y="0"/>
                <a:ext cx="3153076" cy="1270000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solidFill>
                  <a:srgbClr val="00882B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141844" y="117240"/>
                <a:ext cx="2838298" cy="10114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0" algn="l">
                  <a:lnSpc>
                    <a:spcPct val="80000"/>
                  </a:lnSpc>
                  <a:defRPr sz="1800"/>
                </a:pPr>
                <a:r>
                  <a:rPr sz="3600">
                    <a:solidFill>
                      <a:srgbClr val="FFFFFF"/>
                    </a:solidFill>
                    <a:latin typeface="DIN Condensed"/>
                    <a:ea typeface="DIN Condensed"/>
                    <a:cs typeface="DIN Condensed"/>
                    <a:sym typeface="DIN Condensed"/>
                  </a:rPr>
                  <a:t>Public Key</a:t>
                </a:r>
                <a:br>
                  <a:rPr sz="3600">
                    <a:solidFill>
                      <a:srgbClr val="FFFFFF"/>
                    </a:solidFill>
                    <a:latin typeface="DIN Condensed"/>
                    <a:ea typeface="DIN Condensed"/>
                    <a:cs typeface="DIN Condensed"/>
                    <a:sym typeface="DIN Condensed"/>
                  </a:rPr>
                </a:br>
                <a:r>
                  <a:rPr sz="3600">
                    <a:solidFill>
                      <a:srgbClr val="FFFFFF"/>
                    </a:solidFill>
                    <a:latin typeface="DIN Condensed"/>
                    <a:ea typeface="DIN Condensed"/>
                    <a:cs typeface="DIN Condensed"/>
                    <a:sym typeface="DIN Condensed"/>
                  </a:rPr>
                  <a:t>Infrastructure (PKI)</a:t>
                </a:r>
              </a:p>
            </p:txBody>
          </p:sp>
        </p:grpSp>
        <p:sp>
          <p:nvSpPr>
            <p:cNvPr id="58" name="Shape 58"/>
            <p:cNvSpPr/>
            <p:nvPr/>
          </p:nvSpPr>
          <p:spPr>
            <a:xfrm>
              <a:off x="3298566" y="55822"/>
              <a:ext cx="2736305" cy="1239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algn="l">
                <a:defRPr sz="1800"/>
              </a:pPr>
              <a:r>
                <a:rPr sz="2300">
                  <a:latin typeface="DIN Condensed"/>
                  <a:ea typeface="DIN Condensed"/>
                  <a:cs typeface="DIN Condensed"/>
                  <a:sym typeface="DIN Condensed"/>
                </a:rPr>
                <a:t>X.509, CRLs &amp; </a:t>
              </a:r>
              <a:r>
                <a:rPr sz="2600">
                  <a:latin typeface="DIN Condensed"/>
                  <a:ea typeface="DIN Condensed"/>
                  <a:cs typeface="DIN Condensed"/>
                  <a:sym typeface="DIN Condensed"/>
                </a:rPr>
                <a:t>CertPath API</a:t>
              </a:r>
              <a:endParaRPr sz="2300">
                <a:latin typeface="DIN Condensed"/>
                <a:ea typeface="DIN Condensed"/>
                <a:cs typeface="DIN Condensed"/>
                <a:sym typeface="DIN Condensed"/>
              </a:endParaRPr>
            </a:p>
            <a:p>
              <a:pPr lvl="0" algn="l">
                <a:defRPr sz="1800"/>
              </a:pPr>
              <a:r>
                <a:rPr sz="2700">
                  <a:latin typeface="DIN Condensed"/>
                  <a:ea typeface="DIN Condensed"/>
                  <a:cs typeface="DIN Condensed"/>
                  <a:sym typeface="DIN Condensed"/>
                </a:rPr>
                <a:t>OCSP</a:t>
              </a:r>
              <a:r>
                <a:rPr sz="2300">
                  <a:latin typeface="DIN Condensed"/>
                  <a:ea typeface="DIN Condensed"/>
                  <a:cs typeface="DIN Condensed"/>
                  <a:sym typeface="DIN Condensed"/>
                </a:rPr>
                <a:t> (RFC 2560)</a:t>
              </a:r>
              <a:endParaRPr sz="2300">
                <a:latin typeface="DIN Condensed"/>
                <a:ea typeface="DIN Condensed"/>
                <a:cs typeface="DIN Condensed"/>
                <a:sym typeface="DIN Condensed"/>
              </a:endParaRPr>
            </a:p>
            <a:p>
              <a:pPr lvl="0" algn="l">
                <a:defRPr sz="1800"/>
              </a:pPr>
              <a:r>
                <a:rPr sz="2700">
                  <a:latin typeface="DIN Condensed"/>
                  <a:ea typeface="DIN Condensed"/>
                  <a:cs typeface="DIN Condensed"/>
                  <a:sym typeface="DIN Condensed"/>
                </a:rPr>
                <a:t>PKCS#11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1185529" y="4126876"/>
            <a:ext cx="3138100" cy="3265537"/>
            <a:chOff x="-60" y="0"/>
            <a:chExt cx="3138099" cy="3265536"/>
          </a:xfrm>
        </p:grpSpPr>
        <p:sp>
          <p:nvSpPr>
            <p:cNvPr id="60" name="Shape 60"/>
            <p:cNvSpPr/>
            <p:nvPr/>
          </p:nvSpPr>
          <p:spPr>
            <a:xfrm>
              <a:off x="-61" y="1293368"/>
              <a:ext cx="3138100" cy="1972169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solidFill>
                <a:srgbClr val="0365C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Shape 61"/>
            <p:cNvSpPr/>
            <p:nvPr/>
          </p:nvSpPr>
          <p:spPr>
            <a:xfrm>
              <a:off x="559753" y="1336719"/>
              <a:ext cx="2017040" cy="19100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2900">
                  <a:latin typeface="DIN Condensed"/>
                  <a:ea typeface="DIN Condensed"/>
                  <a:cs typeface="DIN Condensed"/>
                  <a:sym typeface="DIN Condensed"/>
                </a:rPr>
                <a:t>JVM "Sandbox"</a:t>
              </a:r>
              <a:endParaRPr sz="2900">
                <a:latin typeface="DIN Condensed"/>
                <a:ea typeface="DIN Condensed"/>
                <a:cs typeface="DIN Condensed"/>
                <a:sym typeface="DIN Condensed"/>
              </a:endParaRPr>
            </a:p>
            <a:p>
              <a:pPr lvl="0">
                <a:defRPr sz="1800"/>
              </a:pPr>
              <a:r>
                <a:rPr sz="2300">
                  <a:latin typeface="DIN Condensed"/>
                  <a:ea typeface="DIN Condensed"/>
                  <a:cs typeface="DIN Condensed"/>
                  <a:sym typeface="DIN Condensed"/>
                </a:rPr>
                <a:t>Classloader</a:t>
              </a:r>
              <a:br>
                <a:rPr sz="2300">
                  <a:latin typeface="DIN Condensed"/>
                  <a:ea typeface="DIN Condensed"/>
                  <a:cs typeface="DIN Condensed"/>
                  <a:sym typeface="DIN Condensed"/>
                </a:rPr>
              </a:br>
              <a:r>
                <a:rPr sz="2300">
                  <a:latin typeface="DIN Condensed"/>
                  <a:ea typeface="DIN Condensed"/>
                  <a:cs typeface="DIN Condensed"/>
                  <a:sym typeface="DIN Condensed"/>
                </a:rPr>
                <a:t>Garbage collection</a:t>
              </a:r>
              <a:br>
                <a:rPr sz="2300">
                  <a:latin typeface="DIN Condensed"/>
                  <a:ea typeface="DIN Condensed"/>
                  <a:cs typeface="DIN Condensed"/>
                  <a:sym typeface="DIN Condensed"/>
                </a:rPr>
              </a:br>
              <a:r>
                <a:rPr sz="2300">
                  <a:latin typeface="DIN Condensed"/>
                  <a:ea typeface="DIN Condensed"/>
                  <a:cs typeface="DIN Condensed"/>
                  <a:sym typeface="DIN Condensed"/>
                </a:rPr>
                <a:t>Bytecode verification</a:t>
              </a:r>
              <a:br>
                <a:rPr sz="2300">
                  <a:latin typeface="DIN Condensed"/>
                  <a:ea typeface="DIN Condensed"/>
                  <a:cs typeface="DIN Condensed"/>
                  <a:sym typeface="DIN Condensed"/>
                </a:rPr>
              </a:br>
              <a:r>
                <a:rPr sz="2300">
                  <a:latin typeface="DIN Condensed"/>
                  <a:ea typeface="DIN Condensed"/>
                  <a:cs typeface="DIN Condensed"/>
                  <a:sym typeface="DIN Condensed"/>
                </a:rPr>
                <a:t>Data-typing</a:t>
              </a:r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3136546" cy="1282700"/>
            </a:xfrm>
            <a:prstGeom prst="rect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solidFill>
                <a:srgbClr val="0365C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Shape 63"/>
            <p:cNvSpPr/>
            <p:nvPr/>
          </p:nvSpPr>
          <p:spPr>
            <a:xfrm>
              <a:off x="266335" y="46735"/>
              <a:ext cx="2603755" cy="1265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lnSpc>
                  <a:spcPct val="80000"/>
                </a:lnSpc>
                <a:defRPr sz="1800"/>
              </a:pPr>
              <a:r>
                <a:rPr sz="3000">
                  <a:solidFill>
                    <a:srgbClr val="FFFFFF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Native security of the</a:t>
              </a:r>
              <a:br>
                <a:rPr sz="4600">
                  <a:solidFill>
                    <a:srgbClr val="FFFFFF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</a:br>
              <a:r>
                <a:rPr sz="4600">
                  <a:solidFill>
                    <a:srgbClr val="FFFFFF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Java Platform</a:t>
              </a:r>
            </a:p>
          </p:txBody>
        </p:sp>
      </p:grpSp>
      <p:sp>
        <p:nvSpPr>
          <p:cNvPr id="65" name="Shape 65"/>
          <p:cNvSpPr/>
          <p:nvPr/>
        </p:nvSpPr>
        <p:spPr>
          <a:xfrm>
            <a:off x="4655610" y="5277044"/>
            <a:ext cx="537047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5700"/>
              <a:t>+</a:t>
            </a:r>
          </a:p>
        </p:txBody>
      </p:sp>
      <p:sp>
        <p:nvSpPr>
          <p:cNvPr id="66" name="Shape 66"/>
          <p:cNvSpPr/>
          <p:nvPr/>
        </p:nvSpPr>
        <p:spPr>
          <a:xfrm>
            <a:off x="4114979" y="1246800"/>
            <a:ext cx="3833917" cy="83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b="1" sz="4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4700"/>
              <a:t>Java SE 8</a:t>
            </a:r>
          </a:p>
        </p:txBody>
      </p:sp>
      <p:pic>
        <p:nvPicPr>
          <p:cNvPr id="67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81185" y="2225332"/>
            <a:ext cx="978353" cy="1762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asted-image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 rot="21477413">
            <a:off x="2765507" y="2318129"/>
            <a:ext cx="1413268" cy="157662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158975" dir="3307132">
              <a:srgbClr val="000000">
                <a:alpha val="30157"/>
              </a:srgbClr>
            </a:outerShdw>
          </a:effectLst>
        </p:spPr>
      </p:pic>
      <p:sp>
        <p:nvSpPr>
          <p:cNvPr id="69" name="Shape 69"/>
          <p:cNvSpPr/>
          <p:nvPr>
            <p:ph type="title" idx="4294967295"/>
          </p:nvPr>
        </p:nvSpPr>
        <p:spPr>
          <a:xfrm>
            <a:off x="952500" y="444500"/>
            <a:ext cx="10158876" cy="1093788"/>
          </a:xfrm>
          <a:prstGeom prst="rect">
            <a:avLst/>
          </a:prstGeom>
        </p:spPr>
        <p:txBody>
          <a:bodyPr/>
          <a:lstStyle>
            <a:lvl1pPr>
              <a:defRPr sz="6300"/>
            </a:lvl1pPr>
          </a:lstStyle>
          <a:p>
            <a:pPr lvl="0">
              <a:defRPr sz="1800"/>
            </a:pPr>
            <a:r>
              <a:rPr sz="6300"/>
              <a:t>Security mechanisms in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roup 457"/>
          <p:cNvGrpSpPr/>
          <p:nvPr/>
        </p:nvGrpSpPr>
        <p:grpSpPr>
          <a:xfrm>
            <a:off x="87482" y="103999"/>
            <a:ext cx="12929150" cy="8927211"/>
            <a:chOff x="0" y="0"/>
            <a:chExt cx="12929148" cy="8927210"/>
          </a:xfrm>
        </p:grpSpPr>
        <p:sp>
          <p:nvSpPr>
            <p:cNvPr id="390" name="Shape 390"/>
            <p:cNvSpPr/>
            <p:nvPr/>
          </p:nvSpPr>
          <p:spPr>
            <a:xfrm flipH="1">
              <a:off x="1005722" y="8733151"/>
              <a:ext cx="174961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391" name="Shape 391"/>
            <p:cNvSpPr/>
            <p:nvPr/>
          </p:nvSpPr>
          <p:spPr>
            <a:xfrm>
              <a:off x="5669365" y="2908992"/>
              <a:ext cx="213009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392" name="Shape 392"/>
            <p:cNvSpPr/>
            <p:nvPr/>
          </p:nvSpPr>
          <p:spPr>
            <a:xfrm flipH="1">
              <a:off x="8672769" y="4534096"/>
              <a:ext cx="261903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pic>
          <p:nvPicPr>
            <p:cNvPr id="393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6200000">
              <a:off x="-3054598" y="4855675"/>
              <a:ext cx="8016070" cy="127001"/>
            </a:xfrm>
            <a:prstGeom prst="rect">
              <a:avLst/>
            </a:prstGeom>
            <a:effectLst>
              <a:outerShdw sx="100000" sy="100000" kx="0" ky="0" algn="b" rotWithShape="0" blurRad="50800" dist="39912" dir="3068900">
                <a:srgbClr val="000000">
                  <a:alpha val="17864"/>
                </a:srgbClr>
              </a:outerShdw>
            </a:effectLst>
          </p:spPr>
        </p:pic>
        <p:pic>
          <p:nvPicPr>
            <p:cNvPr id="394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6200000">
              <a:off x="66478" y="6216070"/>
              <a:ext cx="5295281" cy="127001"/>
            </a:xfrm>
            <a:prstGeom prst="rect">
              <a:avLst/>
            </a:prstGeom>
            <a:effectLst>
              <a:outerShdw sx="100000" sy="100000" kx="0" ky="0" algn="b" rotWithShape="0" blurRad="50800" dist="39912" dir="3068900">
                <a:srgbClr val="000000">
                  <a:alpha val="17864"/>
                </a:srgbClr>
              </a:outerShdw>
            </a:effectLst>
          </p:spPr>
        </p:pic>
        <p:pic>
          <p:nvPicPr>
            <p:cNvPr id="395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6200000">
              <a:off x="9937924" y="5193924"/>
              <a:ext cx="2771039" cy="127001"/>
            </a:xfrm>
            <a:prstGeom prst="rect">
              <a:avLst/>
            </a:prstGeom>
            <a:effectLst>
              <a:outerShdw sx="100000" sy="100000" kx="0" ky="0" algn="b" rotWithShape="0" blurRad="50800" dist="39912" dir="3068900">
                <a:srgbClr val="000000">
                  <a:alpha val="17864"/>
                </a:srgbClr>
              </a:outerShdw>
            </a:effectLst>
          </p:spPr>
        </p:pic>
        <p:pic>
          <p:nvPicPr>
            <p:cNvPr id="396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6200000">
              <a:off x="5040882" y="6651340"/>
              <a:ext cx="4424739" cy="127001"/>
            </a:xfrm>
            <a:prstGeom prst="rect">
              <a:avLst/>
            </a:prstGeom>
            <a:effectLst>
              <a:outerShdw sx="100000" sy="100000" kx="0" ky="0" algn="b" rotWithShape="0" blurRad="50800" dist="39912" dir="3068900">
                <a:srgbClr val="000000">
                  <a:alpha val="17864"/>
                </a:srgbClr>
              </a:outerShdw>
            </a:effectLst>
          </p:spPr>
        </p:pic>
        <p:pic>
          <p:nvPicPr>
            <p:cNvPr id="397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6200000">
              <a:off x="8462011" y="3334812"/>
              <a:ext cx="1269354" cy="127001"/>
            </a:xfrm>
            <a:prstGeom prst="rect">
              <a:avLst/>
            </a:prstGeom>
            <a:effectLst>
              <a:outerShdw sx="100000" sy="100000" kx="0" ky="0" algn="b" rotWithShape="0" blurRad="50800" dist="39912" dir="3068900">
                <a:srgbClr val="000000">
                  <a:alpha val="17864"/>
                </a:srgbClr>
              </a:outerShdw>
            </a:effectLst>
          </p:spPr>
        </p:pic>
        <p:pic>
          <p:nvPicPr>
            <p:cNvPr id="398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6200000">
              <a:off x="6631663" y="1535281"/>
              <a:ext cx="1977051" cy="127001"/>
            </a:xfrm>
            <a:prstGeom prst="rect">
              <a:avLst/>
            </a:prstGeom>
            <a:effectLst>
              <a:outerShdw sx="100000" sy="100000" kx="0" ky="0" algn="b" rotWithShape="0" blurRad="50800" dist="39912" dir="3068900">
                <a:srgbClr val="000000">
                  <a:alpha val="17864"/>
                </a:srgbClr>
              </a:outerShdw>
            </a:effectLst>
          </p:spPr>
        </p:pic>
        <p:pic>
          <p:nvPicPr>
            <p:cNvPr id="399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6200000">
              <a:off x="4574095" y="2845292"/>
              <a:ext cx="2215821" cy="127001"/>
            </a:xfrm>
            <a:prstGeom prst="rect">
              <a:avLst/>
            </a:prstGeom>
            <a:effectLst>
              <a:outerShdw sx="100000" sy="100000" kx="0" ky="0" algn="b" rotWithShape="0" blurRad="50800" dist="39912" dir="3068900">
                <a:srgbClr val="000000">
                  <a:alpha val="17864"/>
                </a:srgbClr>
              </a:outerShdw>
            </a:effectLst>
          </p:spPr>
        </p:pic>
        <p:pic>
          <p:nvPicPr>
            <p:cNvPr id="400" name="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 rot="16200000">
              <a:off x="2400746" y="1702589"/>
              <a:ext cx="2108588" cy="127001"/>
            </a:xfrm>
            <a:prstGeom prst="rect">
              <a:avLst/>
            </a:prstGeom>
            <a:effectLst>
              <a:outerShdw sx="100000" sy="100000" kx="0" ky="0" algn="b" rotWithShape="0" blurRad="50800" dist="39912" dir="3068900">
                <a:srgbClr val="000000">
                  <a:alpha val="17864"/>
                </a:srgbClr>
              </a:outerShdw>
            </a:effectLst>
          </p:spPr>
        </p:pic>
        <p:sp>
          <p:nvSpPr>
            <p:cNvPr id="401" name="Shape 401"/>
            <p:cNvSpPr/>
            <p:nvPr/>
          </p:nvSpPr>
          <p:spPr>
            <a:xfrm>
              <a:off x="5853722" y="4235087"/>
              <a:ext cx="2799058" cy="576038"/>
            </a:xfrm>
            <a:prstGeom prst="rect">
              <a:avLst/>
            </a:prstGeom>
            <a:solidFill>
              <a:srgbClr val="C8250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70000"/>
                </a:lnSpc>
                <a:defRPr sz="1800"/>
              </a:pPr>
              <a:r>
                <a:rPr sz="1700">
                  <a:solidFill>
                    <a:srgbClr val="FF9894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javax.security.auth.message.module</a:t>
              </a:r>
              <a:br>
                <a:rPr sz="2000">
                  <a:solidFill>
                    <a:srgbClr val="FFFFFF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</a:br>
              <a:r>
                <a:rPr sz="2400">
                  <a:solidFill>
                    <a:srgbClr val="FFFFFF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ServerAuthModule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2243832" y="299398"/>
              <a:ext cx="2422416" cy="576039"/>
            </a:xfrm>
            <a:prstGeom prst="rect">
              <a:avLst/>
            </a:prstGeom>
            <a:solidFill>
              <a:srgbClr val="00882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70000"/>
                </a:lnSpc>
                <a:defRPr sz="1800"/>
              </a:pPr>
              <a:r>
                <a:rPr sz="1700">
                  <a:solidFill>
                    <a:srgbClr val="70BF41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javax.servlet</a:t>
              </a:r>
              <a:br>
                <a:rPr sz="2000">
                  <a:solidFill>
                    <a:srgbClr val="FFFFFF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</a:br>
              <a:r>
                <a:rPr sz="2400">
                  <a:solidFill>
                    <a:srgbClr val="FFFFFF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ServletContextListener</a:t>
              </a:r>
            </a:p>
          </p:txBody>
        </p:sp>
        <p:sp>
          <p:nvSpPr>
            <p:cNvPr id="403" name="Shape 403"/>
            <p:cNvSpPr/>
            <p:nvPr/>
          </p:nvSpPr>
          <p:spPr>
            <a:xfrm>
              <a:off x="6340171" y="306269"/>
              <a:ext cx="2537361" cy="576039"/>
            </a:xfrm>
            <a:prstGeom prst="rect">
              <a:avLst/>
            </a:prstGeom>
            <a:solidFill>
              <a:srgbClr val="DE6A1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70000"/>
                </a:lnSpc>
                <a:defRPr sz="1800"/>
              </a:pPr>
              <a:r>
                <a:rPr sz="1700">
                  <a:solidFill>
                    <a:srgbClr val="F5D328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javax.security.auth.message.config</a:t>
              </a:r>
              <a:br>
                <a:rPr sz="2000">
                  <a:solidFill>
                    <a:srgbClr val="F5D328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</a:br>
              <a:r>
                <a:rPr sz="2400">
                  <a:solidFill>
                    <a:srgbClr val="FFFFFF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AuthConfigFactory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4411299" y="1309279"/>
              <a:ext cx="2541412" cy="576039"/>
            </a:xfrm>
            <a:prstGeom prst="rect">
              <a:avLst/>
            </a:prstGeom>
            <a:solidFill>
              <a:srgbClr val="DE6A1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70000"/>
                </a:lnSpc>
                <a:defRPr sz="1800"/>
              </a:pPr>
              <a:r>
                <a:rPr sz="1700">
                  <a:solidFill>
                    <a:srgbClr val="F5D328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javax.security.auth.message.config</a:t>
              </a:r>
              <a:br>
                <a:rPr sz="2000">
                  <a:solidFill>
                    <a:srgbClr val="F5D328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</a:br>
              <a:r>
                <a:rPr sz="2400">
                  <a:solidFill>
                    <a:srgbClr val="FFFFFF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AuthConfigProvider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1874674" y="1100286"/>
              <a:ext cx="1408634" cy="335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0B5D18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B5D18"/>
                  </a:solidFill>
                </a:rPr>
                <a:t>contextInitialized()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7794670" y="2589317"/>
              <a:ext cx="2619030" cy="581922"/>
            </a:xfrm>
            <a:prstGeom prst="rect">
              <a:avLst/>
            </a:prstGeom>
            <a:solidFill>
              <a:srgbClr val="DE6A1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70000"/>
                </a:lnSpc>
                <a:defRPr sz="1800"/>
              </a:pPr>
              <a:r>
                <a:rPr sz="1700">
                  <a:solidFill>
                    <a:srgbClr val="F5D328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javax.security.auth.message.config</a:t>
              </a:r>
              <a:br>
                <a:rPr sz="2000">
                  <a:solidFill>
                    <a:srgbClr val="F5D328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</a:br>
              <a:r>
                <a:rPr sz="2400">
                  <a:solidFill>
                    <a:srgbClr val="FFFFFF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ServerAuthConfig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9878355" y="3429239"/>
              <a:ext cx="2827646" cy="581922"/>
            </a:xfrm>
            <a:prstGeom prst="rect">
              <a:avLst/>
            </a:prstGeom>
            <a:solidFill>
              <a:srgbClr val="DE6A1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70000"/>
                </a:lnSpc>
                <a:defRPr sz="1800"/>
              </a:pPr>
              <a:r>
                <a:rPr sz="1700">
                  <a:solidFill>
                    <a:srgbClr val="F5D328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javax.security.auth.message.config</a:t>
              </a:r>
              <a:br>
                <a:rPr sz="2000">
                  <a:solidFill>
                    <a:srgbClr val="F5D328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</a:br>
              <a:r>
                <a:rPr sz="2400">
                  <a:solidFill>
                    <a:srgbClr val="FFFFFF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ServerAuthContext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3566932" y="1304601"/>
              <a:ext cx="757581" cy="3352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DE6A10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DE6A10"/>
                  </a:solidFill>
                </a:rPr>
                <a:t>«create»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6925261" y="2618285"/>
              <a:ext cx="757582" cy="3352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215900" dist="39912" dir="3068900">
                <a:srgbClr val="FFFFFF">
                  <a:alpha val="93842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DE6A10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DE6A10"/>
                  </a:solidFill>
                </a:rPr>
                <a:t>«create»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9109698" y="3376290"/>
              <a:ext cx="757581" cy="3352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DE6A10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DE6A10"/>
                  </a:solidFill>
                </a:rPr>
                <a:t>«create»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996120" y="1421393"/>
              <a:ext cx="24224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12" name="Shape 412"/>
            <p:cNvSpPr/>
            <p:nvPr/>
          </p:nvSpPr>
          <p:spPr>
            <a:xfrm>
              <a:off x="3496582" y="1599125"/>
              <a:ext cx="90053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13" name="Shape 413"/>
            <p:cNvSpPr/>
            <p:nvPr/>
          </p:nvSpPr>
          <p:spPr>
            <a:xfrm>
              <a:off x="5742465" y="2380120"/>
              <a:ext cx="18169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14" name="Shape 414"/>
            <p:cNvSpPr/>
            <p:nvPr/>
          </p:nvSpPr>
          <p:spPr>
            <a:xfrm>
              <a:off x="9125611" y="3695451"/>
              <a:ext cx="75115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15" name="Shape 415"/>
            <p:cNvSpPr/>
            <p:nvPr/>
          </p:nvSpPr>
          <p:spPr>
            <a:xfrm>
              <a:off x="4284054" y="3426690"/>
              <a:ext cx="757582" cy="3352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/>
              <a:r>
                <a:t>«create»</a:t>
              </a:r>
            </a:p>
          </p:txBody>
        </p:sp>
        <p:sp>
          <p:nvSpPr>
            <p:cNvPr id="416" name="Shape 416"/>
            <p:cNvSpPr/>
            <p:nvPr/>
          </p:nvSpPr>
          <p:spPr>
            <a:xfrm flipH="1">
              <a:off x="4161411" y="3728446"/>
              <a:ext cx="147701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17" name="Shape 417"/>
            <p:cNvSpPr/>
            <p:nvPr/>
          </p:nvSpPr>
          <p:spPr>
            <a:xfrm>
              <a:off x="1367502" y="3430638"/>
              <a:ext cx="2799058" cy="576038"/>
            </a:xfrm>
            <a:prstGeom prst="rect">
              <a:avLst/>
            </a:prstGeom>
            <a:solidFill>
              <a:srgbClr val="773F9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70000"/>
                </a:lnSpc>
                <a:defRPr sz="1800"/>
              </a:pPr>
              <a:r>
                <a:rPr sz="1700">
                  <a:solidFill>
                    <a:srgbClr val="E9C7FD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javax.security.auth.message.callback</a:t>
              </a:r>
              <a:br>
                <a:rPr sz="2000">
                  <a:solidFill>
                    <a:srgbClr val="FFFFFF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</a:br>
              <a:r>
                <a:rPr sz="2400">
                  <a:solidFill>
                    <a:srgbClr val="FFFFFF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CallbackHandler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3563887" y="6915202"/>
              <a:ext cx="2799058" cy="576039"/>
            </a:xfrm>
            <a:prstGeom prst="rect">
              <a:avLst/>
            </a:prstGeom>
            <a:solidFill>
              <a:srgbClr val="773F9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70000"/>
                </a:lnSpc>
                <a:defRPr sz="1800"/>
              </a:pPr>
              <a:r>
                <a:rPr sz="1700">
                  <a:solidFill>
                    <a:srgbClr val="E9C7FD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javax.security.auth.message.callback</a:t>
              </a:r>
              <a:br>
                <a:rPr sz="2000">
                  <a:solidFill>
                    <a:srgbClr val="FFFFFF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</a:br>
              <a:r>
                <a:rPr sz="2400">
                  <a:solidFill>
                    <a:srgbClr val="FFFFFF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CallerPrincipalCallback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3584156" y="7643241"/>
              <a:ext cx="2799058" cy="576038"/>
            </a:xfrm>
            <a:prstGeom prst="rect">
              <a:avLst/>
            </a:prstGeom>
            <a:solidFill>
              <a:srgbClr val="773F9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70000"/>
                </a:lnSpc>
                <a:defRPr sz="1800"/>
              </a:pPr>
              <a:r>
                <a:rPr sz="1700">
                  <a:solidFill>
                    <a:srgbClr val="E9C7FD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javax.security.auth.message.callback</a:t>
              </a:r>
              <a:br>
                <a:rPr sz="2000">
                  <a:solidFill>
                    <a:srgbClr val="FFFFFF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</a:br>
              <a:r>
                <a:rPr sz="2400">
                  <a:solidFill>
                    <a:srgbClr val="FFFFFF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GroupPrincipalCallback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9710788" y="5466262"/>
              <a:ext cx="1340740" cy="3352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DE6A10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DE6A10"/>
                  </a:solidFill>
                </a:rPr>
                <a:t>validateRequest()</a:t>
              </a:r>
            </a:p>
          </p:txBody>
        </p:sp>
        <p:sp>
          <p:nvSpPr>
            <p:cNvPr id="421" name="Shape 421"/>
            <p:cNvSpPr/>
            <p:nvPr/>
          </p:nvSpPr>
          <p:spPr>
            <a:xfrm flipH="1">
              <a:off x="2761562" y="8422591"/>
              <a:ext cx="443710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22" name="Shape 422"/>
            <p:cNvSpPr/>
            <p:nvPr/>
          </p:nvSpPr>
          <p:spPr>
            <a:xfrm>
              <a:off x="2934059" y="8457403"/>
              <a:ext cx="694259" cy="3352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773F9B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773F9B"/>
                  </a:solidFill>
                </a:rPr>
                <a:t>handle()</a:t>
              </a:r>
            </a:p>
          </p:txBody>
        </p:sp>
        <p:grpSp>
          <p:nvGrpSpPr>
            <p:cNvPr id="426" name="Group 426"/>
            <p:cNvGrpSpPr/>
            <p:nvPr/>
          </p:nvGrpSpPr>
          <p:grpSpPr>
            <a:xfrm>
              <a:off x="0" y="0"/>
              <a:ext cx="1906874" cy="1021895"/>
              <a:chOff x="0" y="0"/>
              <a:chExt cx="1906873" cy="1021894"/>
            </a:xfrm>
          </p:grpSpPr>
          <p:sp>
            <p:nvSpPr>
              <p:cNvPr id="423" name="Shape 423"/>
              <p:cNvSpPr/>
              <p:nvPr/>
            </p:nvSpPr>
            <p:spPr>
              <a:xfrm>
                <a:off x="0" y="0"/>
                <a:ext cx="1906874" cy="1021895"/>
              </a:xfrm>
              <a:prstGeom prst="roundRect">
                <a:avLst>
                  <a:gd name="adj" fmla="val 38020"/>
                </a:avLst>
              </a:prstGeom>
              <a:solidFill>
                <a:srgbClr val="FFFFFF"/>
              </a:solidFill>
              <a:ln w="38100" cap="flat">
                <a:solidFill>
                  <a:srgbClr val="0365C0"/>
                </a:solidFill>
                <a:prstDash val="solid"/>
                <a:miter lim="400000"/>
              </a:ln>
              <a:effectLst>
                <a:outerShdw sx="100000" sy="100000" kx="0" ky="0" algn="b" rotWithShape="0" blurRad="228600" dist="85064" dir="30689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424" name="pasted-image.jpg"/>
              <p:cNvPicPr/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547133" y="504497"/>
                <a:ext cx="812752" cy="3584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25" name="Shape 425"/>
              <p:cNvSpPr/>
              <p:nvPr/>
            </p:nvSpPr>
            <p:spPr>
              <a:xfrm>
                <a:off x="181754" y="116767"/>
                <a:ext cx="1543366" cy="4206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500">
                    <a:solidFill>
                      <a:srgbClr val="0365C0"/>
                    </a:solidFill>
                    <a:latin typeface="DIN Condensed"/>
                    <a:ea typeface="DIN Condensed"/>
                    <a:cs typeface="DIN Condensed"/>
                    <a:sym typeface="DIN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00">
                    <a:solidFill>
                      <a:srgbClr val="0365C0"/>
                    </a:solidFill>
                  </a:rPr>
                  <a:t>Web Container</a:t>
                </a:r>
              </a:p>
            </p:txBody>
          </p:sp>
        </p:grpSp>
        <p:sp>
          <p:nvSpPr>
            <p:cNvPr id="427" name="Shape 427"/>
            <p:cNvSpPr/>
            <p:nvPr/>
          </p:nvSpPr>
          <p:spPr>
            <a:xfrm>
              <a:off x="7447285" y="6660748"/>
              <a:ext cx="986410" cy="335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/>
              <a:r>
                <a:t>authenticate</a:t>
              </a:r>
            </a:p>
          </p:txBody>
        </p:sp>
        <p:sp>
          <p:nvSpPr>
            <p:cNvPr id="428" name="Shape 428"/>
            <p:cNvSpPr/>
            <p:nvPr/>
          </p:nvSpPr>
          <p:spPr>
            <a:xfrm>
              <a:off x="7245156" y="6970653"/>
              <a:ext cx="155244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grpSp>
          <p:nvGrpSpPr>
            <p:cNvPr id="435" name="Group 435"/>
            <p:cNvGrpSpPr/>
            <p:nvPr/>
          </p:nvGrpSpPr>
          <p:grpSpPr>
            <a:xfrm>
              <a:off x="8794097" y="6539177"/>
              <a:ext cx="2130099" cy="1269354"/>
              <a:chOff x="0" y="0"/>
              <a:chExt cx="2130098" cy="1269352"/>
            </a:xfrm>
          </p:grpSpPr>
          <p:grpSp>
            <p:nvGrpSpPr>
              <p:cNvPr id="431" name="Group 431"/>
              <p:cNvGrpSpPr/>
              <p:nvPr/>
            </p:nvGrpSpPr>
            <p:grpSpPr>
              <a:xfrm>
                <a:off x="0" y="0"/>
                <a:ext cx="2130099" cy="1269353"/>
                <a:chOff x="0" y="62223"/>
                <a:chExt cx="2130098" cy="1269352"/>
              </a:xfrm>
            </p:grpSpPr>
            <p:sp>
              <p:nvSpPr>
                <p:cNvPr id="429" name="Shape 429"/>
                <p:cNvSpPr/>
                <p:nvPr/>
              </p:nvSpPr>
              <p:spPr>
                <a:xfrm>
                  <a:off x="0" y="62223"/>
                  <a:ext cx="2130099" cy="1269354"/>
                </a:xfrm>
                <a:prstGeom prst="roundRect">
                  <a:avLst>
                    <a:gd name="adj" fmla="val 34191"/>
                  </a:avLst>
                </a:prstGeom>
                <a:solidFill>
                  <a:srgbClr val="FFFFFF"/>
                </a:solidFill>
                <a:ln w="38100" cap="flat">
                  <a:solidFill>
                    <a:srgbClr val="C82506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228600" dist="85064" dir="30689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30" name="Shape 430"/>
                <p:cNvSpPr/>
                <p:nvPr/>
              </p:nvSpPr>
              <p:spPr>
                <a:xfrm>
                  <a:off x="302351" y="76215"/>
                  <a:ext cx="1525397" cy="46990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500">
                      <a:solidFill>
                        <a:srgbClr val="C82506"/>
                      </a:solidFill>
                      <a:latin typeface="DIN Condensed"/>
                      <a:ea typeface="DIN Condensed"/>
                      <a:cs typeface="DIN Condensed"/>
                      <a:sym typeface="DIN Condensed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2500">
                      <a:solidFill>
                        <a:srgbClr val="C82506"/>
                      </a:solidFill>
                    </a:rPr>
                    <a:t>Auth Service</a:t>
                  </a:r>
                </a:p>
              </p:txBody>
            </p:sp>
          </p:grpSp>
          <p:pic>
            <p:nvPicPr>
              <p:cNvPr id="432" name="pasted-image.png"/>
              <p:cNvPicPr/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72764" y="481665"/>
                <a:ext cx="576551" cy="57603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33" name="pasted-image.jpg"/>
              <p:cNvPicPr/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1460846" y="513049"/>
                <a:ext cx="511057" cy="51327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34" name="pasted-image.png"/>
              <p:cNvPicPr/>
              <p:nvPr/>
            </p:nvPicPr>
            <p:blipFill>
              <a:blip r:embed="rId1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755360" y="525748"/>
                <a:ext cx="521762" cy="5217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436" name="Shape 436"/>
            <p:cNvSpPr/>
            <p:nvPr/>
          </p:nvSpPr>
          <p:spPr>
            <a:xfrm>
              <a:off x="10915864" y="1349854"/>
              <a:ext cx="1675029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pPr lvl="0">
                <a:defRPr sz="1800"/>
              </a:pPr>
              <a:r>
                <a:rPr sz="3300"/>
                <a:t>JSR 196</a:t>
              </a:r>
            </a:p>
          </p:txBody>
        </p:sp>
        <p:sp>
          <p:nvSpPr>
            <p:cNvPr id="437" name="Shape 437"/>
            <p:cNvSpPr/>
            <p:nvPr/>
          </p:nvSpPr>
          <p:spPr>
            <a:xfrm>
              <a:off x="8882997" y="4230726"/>
              <a:ext cx="757581" cy="335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C82506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C82506"/>
                  </a:solidFill>
                </a:rPr>
                <a:t>«create»</a:t>
              </a:r>
            </a:p>
          </p:txBody>
        </p:sp>
        <p:sp>
          <p:nvSpPr>
            <p:cNvPr id="438" name="Shape 438"/>
            <p:cNvSpPr/>
            <p:nvPr/>
          </p:nvSpPr>
          <p:spPr>
            <a:xfrm>
              <a:off x="6440242" y="6914722"/>
              <a:ext cx="757581" cy="3352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773F9B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773F9B"/>
                  </a:solidFill>
                </a:rPr>
                <a:t>«create»</a:t>
              </a:r>
            </a:p>
          </p:txBody>
        </p:sp>
        <p:sp>
          <p:nvSpPr>
            <p:cNvPr id="439" name="Shape 439"/>
            <p:cNvSpPr/>
            <p:nvPr/>
          </p:nvSpPr>
          <p:spPr>
            <a:xfrm flipH="1">
              <a:off x="6373645" y="7202524"/>
              <a:ext cx="82313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40" name="Shape 440"/>
            <p:cNvSpPr/>
            <p:nvPr/>
          </p:nvSpPr>
          <p:spPr>
            <a:xfrm>
              <a:off x="7535294" y="4983173"/>
              <a:ext cx="803758" cy="3352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C82506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C82506"/>
                  </a:solidFill>
                </a:rPr>
                <a:t>initialize()</a:t>
              </a:r>
            </a:p>
          </p:txBody>
        </p:sp>
        <p:sp>
          <p:nvSpPr>
            <p:cNvPr id="441" name="Shape 441"/>
            <p:cNvSpPr/>
            <p:nvPr/>
          </p:nvSpPr>
          <p:spPr>
            <a:xfrm flipH="1" flipV="1">
              <a:off x="7287378" y="5327162"/>
              <a:ext cx="400707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42" name="Shape 442"/>
            <p:cNvSpPr/>
            <p:nvPr/>
          </p:nvSpPr>
          <p:spPr>
            <a:xfrm>
              <a:off x="943489" y="5775768"/>
              <a:ext cx="103518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43" name="Shape 443"/>
            <p:cNvSpPr/>
            <p:nvPr/>
          </p:nvSpPr>
          <p:spPr>
            <a:xfrm>
              <a:off x="7565126" y="5965239"/>
              <a:ext cx="1340740" cy="3352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C82506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C82506"/>
                  </a:solidFill>
                </a:rPr>
                <a:t>validateRequest()</a:t>
              </a:r>
            </a:p>
          </p:txBody>
        </p:sp>
        <p:sp>
          <p:nvSpPr>
            <p:cNvPr id="444" name="Shape 444"/>
            <p:cNvSpPr/>
            <p:nvPr/>
          </p:nvSpPr>
          <p:spPr>
            <a:xfrm flipH="1" flipV="1">
              <a:off x="7287378" y="6283882"/>
              <a:ext cx="400707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45" name="Shape 445"/>
            <p:cNvSpPr/>
            <p:nvPr/>
          </p:nvSpPr>
          <p:spPr>
            <a:xfrm>
              <a:off x="5751561" y="2040509"/>
              <a:ext cx="1817828" cy="3352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76200" dist="0" dir="5553093">
                <a:srgbClr val="FFFFFF"/>
              </a:outerShdw>
              <a:reflection blurRad="0" stA="50000" stPos="0" endA="0" endPos="40000" dist="0" dir="5400000" fadeDir="5400000" sx="100000" sy="-100000" kx="0" ky="0" algn="bl" rotWithShape="0"/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DE6A10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DE6A10"/>
                  </a:solidFill>
                </a:rPr>
                <a:t>registerConfigProvider()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6440242" y="7636260"/>
              <a:ext cx="757581" cy="335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773F9B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773F9B"/>
                  </a:solidFill>
                </a:rPr>
                <a:t>«create»</a:t>
              </a:r>
            </a:p>
          </p:txBody>
        </p:sp>
        <p:sp>
          <p:nvSpPr>
            <p:cNvPr id="447" name="Shape 447"/>
            <p:cNvSpPr/>
            <p:nvPr/>
          </p:nvSpPr>
          <p:spPr>
            <a:xfrm flipH="1">
              <a:off x="6373645" y="7924062"/>
              <a:ext cx="82313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48" name="Shape 448"/>
            <p:cNvSpPr/>
            <p:nvPr/>
          </p:nvSpPr>
          <p:spPr>
            <a:xfrm>
              <a:off x="121390" y="5501811"/>
              <a:ext cx="75115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49" name="Shape 449"/>
            <p:cNvSpPr/>
            <p:nvPr/>
          </p:nvSpPr>
          <p:spPr>
            <a:xfrm>
              <a:off x="170984" y="4956011"/>
              <a:ext cx="651968" cy="5212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lnSpc>
                  <a:spcPct val="60000"/>
                </a:lnSpc>
                <a:defRPr sz="1800"/>
              </a:pPr>
              <a:r>
                <a:rPr>
                  <a:solidFill>
                    <a:srgbClr val="0365C0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HTTP</a:t>
              </a:r>
              <a:br>
                <a:rPr>
                  <a:solidFill>
                    <a:srgbClr val="0365C0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</a:br>
              <a:r>
                <a:rPr>
                  <a:solidFill>
                    <a:srgbClr val="0365C0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request</a:t>
              </a:r>
            </a:p>
          </p:txBody>
        </p:sp>
        <p:sp>
          <p:nvSpPr>
            <p:cNvPr id="450" name="Shape 450"/>
            <p:cNvSpPr/>
            <p:nvPr/>
          </p:nvSpPr>
          <p:spPr>
            <a:xfrm>
              <a:off x="1109322" y="7863102"/>
              <a:ext cx="921716" cy="800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algn="l">
                <a:lnSpc>
                  <a:spcPct val="80000"/>
                </a:lnSpc>
                <a:defRPr sz="1800"/>
              </a:pPr>
              <a:r>
                <a:rPr>
                  <a:solidFill>
                    <a:srgbClr val="0365C0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Register</a:t>
              </a:r>
              <a:endParaRPr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endParaRPr>
            </a:p>
            <a:p>
              <a:pPr lvl="0" algn="l">
                <a:lnSpc>
                  <a:spcPct val="80000"/>
                </a:lnSpc>
                <a:defRPr sz="1800"/>
              </a:pPr>
              <a:r>
                <a:rPr>
                  <a:solidFill>
                    <a:srgbClr val="0365C0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Caller</a:t>
              </a:r>
              <a:endParaRPr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endParaRPr>
            </a:p>
            <a:p>
              <a:pPr lvl="0" algn="l">
                <a:lnSpc>
                  <a:spcPct val="80000"/>
                </a:lnSpc>
                <a:defRPr sz="1800"/>
              </a:pPr>
              <a:r>
                <a:rPr>
                  <a:solidFill>
                    <a:srgbClr val="0365C0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and Groups</a:t>
              </a:r>
            </a:p>
          </p:txBody>
        </p:sp>
        <p:sp>
          <p:nvSpPr>
            <p:cNvPr id="451" name="Shape 451"/>
            <p:cNvSpPr/>
            <p:nvPr/>
          </p:nvSpPr>
          <p:spPr>
            <a:xfrm>
              <a:off x="4673741" y="283327"/>
              <a:ext cx="217679" cy="37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 sz="1800"/>
              </a:pPr>
              <a:r>
                <a:rPr sz="2200"/>
                <a:t>*</a:t>
              </a:r>
            </a:p>
          </p:txBody>
        </p:sp>
        <p:sp>
          <p:nvSpPr>
            <p:cNvPr id="452" name="Shape 452"/>
            <p:cNvSpPr/>
            <p:nvPr/>
          </p:nvSpPr>
          <p:spPr>
            <a:xfrm>
              <a:off x="6966896" y="1309279"/>
              <a:ext cx="217679" cy="37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 sz="1800"/>
              </a:pPr>
              <a:r>
                <a:rPr sz="2200"/>
                <a:t>*</a:t>
              </a:r>
            </a:p>
          </p:txBody>
        </p:sp>
        <p:sp>
          <p:nvSpPr>
            <p:cNvPr id="453" name="Shape 453"/>
            <p:cNvSpPr/>
            <p:nvPr/>
          </p:nvSpPr>
          <p:spPr>
            <a:xfrm>
              <a:off x="10393110" y="2611911"/>
              <a:ext cx="217679" cy="37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 sz="1800"/>
              </a:pPr>
              <a:r>
                <a:rPr sz="2200"/>
                <a:t>*</a:t>
              </a:r>
            </a:p>
          </p:txBody>
        </p:sp>
        <p:sp>
          <p:nvSpPr>
            <p:cNvPr id="454" name="Shape 454"/>
            <p:cNvSpPr/>
            <p:nvPr/>
          </p:nvSpPr>
          <p:spPr>
            <a:xfrm>
              <a:off x="12711470" y="3424142"/>
              <a:ext cx="217679" cy="37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 sz="1800"/>
              </a:pPr>
              <a:r>
                <a:rPr sz="2200"/>
                <a:t>*</a:t>
              </a:r>
            </a:p>
          </p:txBody>
        </p:sp>
        <p:sp>
          <p:nvSpPr>
            <p:cNvPr id="455" name="Shape 455"/>
            <p:cNvSpPr/>
            <p:nvPr/>
          </p:nvSpPr>
          <p:spPr>
            <a:xfrm>
              <a:off x="8653570" y="4217154"/>
              <a:ext cx="217679" cy="37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 sz="1800"/>
              </a:pPr>
              <a:r>
                <a:rPr sz="2200"/>
                <a:t>*</a:t>
              </a:r>
            </a:p>
          </p:txBody>
        </p:sp>
        <p:sp>
          <p:nvSpPr>
            <p:cNvPr id="456" name="Shape 456"/>
            <p:cNvSpPr/>
            <p:nvPr/>
          </p:nvSpPr>
          <p:spPr>
            <a:xfrm>
              <a:off x="7615925" y="8439118"/>
              <a:ext cx="4897488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 lvl="0"/>
              <a:r>
                <a:t>* Must create implementations of these classes/interfaces</a:t>
              </a:r>
            </a:p>
          </p:txBody>
        </p:sp>
      </p:grpSp>
      <p:sp>
        <p:nvSpPr>
          <p:cNvPr id="458" name="Shape 458"/>
          <p:cNvSpPr/>
          <p:nvPr>
            <p:ph type="title" idx="4294967295"/>
          </p:nvPr>
        </p:nvSpPr>
        <p:spPr>
          <a:xfrm>
            <a:off x="10089756" y="750327"/>
            <a:ext cx="2619030" cy="970908"/>
          </a:xfrm>
          <a:prstGeom prst="rect">
            <a:avLst/>
          </a:prstGeom>
        </p:spPr>
        <p:txBody>
          <a:bodyPr/>
          <a:lstStyle>
            <a:lvl1pPr algn="l" defTabSz="420624">
              <a:defRPr b="1" sz="54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5472"/>
              <a:t>JASPIC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/>
        </p:nvSpPr>
        <p:spPr>
          <a:xfrm>
            <a:off x="11154483" y="3086170"/>
            <a:ext cx="1408743" cy="635323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90000"/>
              </a:lnSpc>
              <a:defRPr sz="1800"/>
            </a:pPr>
            <a:r>
              <a:rPr sz="1500"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java.security</a:t>
            </a:r>
            <a:br>
              <a:rPr sz="20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rPr>
            </a:br>
            <a:r>
              <a:rPr sz="2100">
                <a:latin typeface="DIN Condensed"/>
                <a:ea typeface="DIN Condensed"/>
                <a:cs typeface="DIN Condensed"/>
                <a:sym typeface="DIN Condensed"/>
              </a:rPr>
              <a:t>Permission</a:t>
            </a:r>
          </a:p>
        </p:txBody>
      </p:sp>
      <p:sp>
        <p:nvSpPr>
          <p:cNvPr id="461" name="Shape 461"/>
          <p:cNvSpPr/>
          <p:nvPr/>
        </p:nvSpPr>
        <p:spPr>
          <a:xfrm>
            <a:off x="11734110" y="3757200"/>
            <a:ext cx="249488" cy="223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462" name="Shape 462"/>
          <p:cNvSpPr/>
          <p:nvPr/>
        </p:nvSpPr>
        <p:spPr>
          <a:xfrm>
            <a:off x="10772062" y="3968424"/>
            <a:ext cx="1093994" cy="3489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63" name="Shape 463"/>
          <p:cNvSpPr/>
          <p:nvPr/>
        </p:nvSpPr>
        <p:spPr>
          <a:xfrm flipH="1">
            <a:off x="10770425" y="6748796"/>
            <a:ext cx="1106694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64" name="Shape 464"/>
          <p:cNvSpPr/>
          <p:nvPr/>
        </p:nvSpPr>
        <p:spPr>
          <a:xfrm flipH="1">
            <a:off x="10770425" y="5876444"/>
            <a:ext cx="1106694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65" name="Shape 465"/>
          <p:cNvSpPr/>
          <p:nvPr/>
        </p:nvSpPr>
        <p:spPr>
          <a:xfrm flipH="1">
            <a:off x="10770425" y="5162306"/>
            <a:ext cx="1106694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66" name="Shape 466"/>
          <p:cNvSpPr/>
          <p:nvPr/>
        </p:nvSpPr>
        <p:spPr>
          <a:xfrm flipH="1">
            <a:off x="10770425" y="4448168"/>
            <a:ext cx="1106694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67" name="Shape 467"/>
          <p:cNvSpPr/>
          <p:nvPr/>
        </p:nvSpPr>
        <p:spPr>
          <a:xfrm>
            <a:off x="8363050" y="3510360"/>
            <a:ext cx="2913531" cy="48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b="1" sz="1900">
                <a:latin typeface="Helvetica Neue"/>
                <a:ea typeface="Helvetica Neue"/>
                <a:cs typeface="Helvetica Neue"/>
                <a:sym typeface="Helvetica Neue"/>
              </a:rPr>
              <a:t>JACC</a:t>
            </a:r>
            <a:r>
              <a:rPr sz="1900">
                <a:latin typeface="Helvetica Neue"/>
                <a:ea typeface="Helvetica Neue"/>
                <a:cs typeface="Helvetica Neue"/>
                <a:sym typeface="Helvetica Neue"/>
              </a:rPr>
              <a:t> (JSR 115)</a:t>
            </a:r>
          </a:p>
        </p:txBody>
      </p:sp>
      <p:sp>
        <p:nvSpPr>
          <p:cNvPr id="468" name="Shape 468"/>
          <p:cNvSpPr/>
          <p:nvPr/>
        </p:nvSpPr>
        <p:spPr>
          <a:xfrm>
            <a:off x="3799185" y="6402826"/>
            <a:ext cx="4111838" cy="1374336"/>
          </a:xfrm>
          <a:prstGeom prst="rect">
            <a:avLst/>
          </a:prstGeom>
          <a:ln w="127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l">
              <a:defRPr sz="1800"/>
            </a:pPr>
            <a:r>
              <a:rPr sz="1200">
                <a:latin typeface="American Typewriter"/>
                <a:ea typeface="American Typewriter"/>
                <a:cs typeface="American Typewriter"/>
                <a:sym typeface="American Typewriter"/>
              </a:rPr>
              <a:t>&lt;method-permission&gt;</a:t>
            </a:r>
            <a:endParaRPr sz="12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sz="1200">
                <a:latin typeface="American Typewriter"/>
                <a:ea typeface="American Typewriter"/>
                <a:cs typeface="American Typewriter"/>
                <a:sym typeface="American Typewriter"/>
              </a:rPr>
              <a:t>        &lt;role-name&gt;...&lt;/role-name&gt;</a:t>
            </a:r>
            <a:endParaRPr sz="12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sz="1200">
                <a:latin typeface="American Typewriter"/>
                <a:ea typeface="American Typewriter"/>
                <a:cs typeface="American Typewriter"/>
                <a:sym typeface="American Typewriter"/>
              </a:rPr>
              <a:t>        &lt;method&gt;</a:t>
            </a:r>
            <a:endParaRPr sz="12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sz="12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   &lt;ejb-name&gt;...&lt;/ejb-name&gt;</a:t>
            </a:r>
            <a:endParaRPr sz="12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sz="12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  &lt;method-name&gt;...&lt;/method-name&gt;</a:t>
            </a:r>
            <a:endParaRPr sz="12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sz="12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&lt;/method&gt;</a:t>
            </a:r>
            <a:endParaRPr sz="12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sz="1200">
                <a:latin typeface="American Typewriter"/>
                <a:ea typeface="American Typewriter"/>
                <a:cs typeface="American Typewriter"/>
                <a:sym typeface="American Typewriter"/>
              </a:rPr>
              <a:t>&lt;/method-permission&gt;</a:t>
            </a:r>
          </a:p>
        </p:txBody>
      </p:sp>
      <p:sp>
        <p:nvSpPr>
          <p:cNvPr id="469" name="Shape 469"/>
          <p:cNvSpPr/>
          <p:nvPr/>
        </p:nvSpPr>
        <p:spPr>
          <a:xfrm>
            <a:off x="3799185" y="4102839"/>
            <a:ext cx="4111838" cy="2143447"/>
          </a:xfrm>
          <a:prstGeom prst="rect">
            <a:avLst/>
          </a:prstGeom>
          <a:solidFill>
            <a:srgbClr val="FFFFFF"/>
          </a:solidFill>
          <a:ln w="12700">
            <a:solidFill>
              <a:srgbClr val="0088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l">
              <a:defRPr sz="1800"/>
            </a:pPr>
            <a:r>
              <a:rPr sz="1200">
                <a:latin typeface="American Typewriter"/>
                <a:ea typeface="American Typewriter"/>
                <a:cs typeface="American Typewriter"/>
                <a:sym typeface="American Typewriter"/>
              </a:rPr>
              <a:t>&lt;security-constraint&gt;</a:t>
            </a:r>
            <a:endParaRPr sz="12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sz="1200">
                <a:latin typeface="American Typewriter"/>
                <a:ea typeface="American Typewriter"/>
                <a:cs typeface="American Typewriter"/>
                <a:sym typeface="American Typewriter"/>
              </a:rPr>
              <a:t>        &lt;web-resource-collection&gt;</a:t>
            </a:r>
            <a:endParaRPr sz="12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sz="1200">
                <a:latin typeface="American Typewriter"/>
                <a:ea typeface="American Typewriter"/>
                <a:cs typeface="American Typewriter"/>
                <a:sym typeface="American Typewriter"/>
              </a:rPr>
              <a:t>        ...</a:t>
            </a:r>
            <a:endParaRPr sz="12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sz="1200">
                <a:latin typeface="American Typewriter"/>
                <a:ea typeface="American Typewriter"/>
                <a:cs typeface="American Typewriter"/>
                <a:sym typeface="American Typewriter"/>
              </a:rPr>
              <a:t>       &lt;/web-resource-collection&gt;</a:t>
            </a:r>
            <a:br>
              <a:rPr sz="1200">
                <a:latin typeface="American Typewriter"/>
                <a:ea typeface="American Typewriter"/>
                <a:cs typeface="American Typewriter"/>
                <a:sym typeface="American Typewriter"/>
              </a:rPr>
            </a:br>
            <a:r>
              <a:rPr sz="1200">
                <a:latin typeface="American Typewriter"/>
                <a:ea typeface="American Typewriter"/>
                <a:cs typeface="American Typewriter"/>
                <a:sym typeface="American Typewriter"/>
              </a:rPr>
              <a:t>        &lt;auth-constraint&gt;</a:t>
            </a:r>
            <a:endParaRPr sz="12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sz="12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   &lt;role-name&gt;...&lt;/role-name&gt;</a:t>
            </a:r>
            <a:endParaRPr sz="12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sz="1200">
                <a:latin typeface="American Typewriter"/>
                <a:ea typeface="American Typewriter"/>
                <a:cs typeface="American Typewriter"/>
                <a:sym typeface="American Typewriter"/>
              </a:rPr>
              <a:t>        &lt;/auth-constraint&gt;</a:t>
            </a:r>
            <a:endParaRPr sz="12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sz="1200">
                <a:latin typeface="American Typewriter"/>
                <a:ea typeface="American Typewriter"/>
                <a:cs typeface="American Typewriter"/>
                <a:sym typeface="American Typewriter"/>
              </a:rPr>
              <a:t>        &lt;user-data-constraint&gt;</a:t>
            </a:r>
            <a:endParaRPr sz="12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sz="12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   &lt;transport-guarantee&gt;...&lt;/transport-guarantee&gt;</a:t>
            </a:r>
            <a:endParaRPr sz="12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sz="1200">
                <a:latin typeface="American Typewriter"/>
                <a:ea typeface="American Typewriter"/>
                <a:cs typeface="American Typewriter"/>
                <a:sym typeface="American Typewriter"/>
              </a:rPr>
              <a:t>        &lt;/user-data-constraint&gt;</a:t>
            </a:r>
            <a:endParaRPr sz="12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sz="1200">
                <a:latin typeface="American Typewriter"/>
                <a:ea typeface="American Typewriter"/>
                <a:cs typeface="American Typewriter"/>
                <a:sym typeface="American Typewriter"/>
              </a:rPr>
              <a:t>&lt;/security-constraint&gt;</a:t>
            </a:r>
          </a:p>
        </p:txBody>
      </p:sp>
      <p:sp>
        <p:nvSpPr>
          <p:cNvPr id="470" name="Shape 470"/>
          <p:cNvSpPr/>
          <p:nvPr/>
        </p:nvSpPr>
        <p:spPr>
          <a:xfrm>
            <a:off x="6816022" y="6396476"/>
            <a:ext cx="9824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1500"/>
              <a:t>ejb-jar.xml</a:t>
            </a:r>
          </a:p>
        </p:txBody>
      </p:sp>
      <p:sp>
        <p:nvSpPr>
          <p:cNvPr id="471" name="Shape 471"/>
          <p:cNvSpPr/>
          <p:nvPr/>
        </p:nvSpPr>
        <p:spPr>
          <a:xfrm rot="16200000">
            <a:off x="12416" y="6796523"/>
            <a:ext cx="1348538" cy="5029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23505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lnSpc>
                <a:spcPct val="60000"/>
              </a:lnSpc>
              <a:defRPr sz="3200">
                <a:solidFill>
                  <a:srgbClr val="B36AE2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B36AE2"/>
                </a:solidFill>
              </a:rPr>
              <a:t>EJB Layer</a:t>
            </a:r>
          </a:p>
        </p:txBody>
      </p:sp>
      <p:sp>
        <p:nvSpPr>
          <p:cNvPr id="472" name="Shape 472"/>
          <p:cNvSpPr/>
          <p:nvPr/>
        </p:nvSpPr>
        <p:spPr>
          <a:xfrm>
            <a:off x="8283362" y="7122707"/>
            <a:ext cx="2825725" cy="662943"/>
          </a:xfrm>
          <a:prstGeom prst="rect">
            <a:avLst/>
          </a:prstGeom>
          <a:solidFill>
            <a:srgbClr val="773F9B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70000"/>
              </a:lnSpc>
              <a:defRPr sz="1800"/>
            </a:pPr>
            <a:r>
              <a:rPr sz="2000">
                <a:solidFill>
                  <a:srgbClr val="E0B4FF"/>
                </a:solidFill>
                <a:latin typeface="DIN Condensed"/>
                <a:ea typeface="DIN Condensed"/>
                <a:cs typeface="DIN Condensed"/>
                <a:sym typeface="DIN Condensed"/>
              </a:rPr>
              <a:t>javax.security.jacc</a:t>
            </a:r>
            <a:br>
              <a:rPr sz="20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rPr>
            </a:br>
            <a:r>
              <a:rPr sz="26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rPr>
              <a:t>EJBMethodPermission</a:t>
            </a:r>
          </a:p>
        </p:txBody>
      </p:sp>
      <p:sp>
        <p:nvSpPr>
          <p:cNvPr id="473" name="Shape 473"/>
          <p:cNvSpPr/>
          <p:nvPr/>
        </p:nvSpPr>
        <p:spPr>
          <a:xfrm>
            <a:off x="8283362" y="4116697"/>
            <a:ext cx="2825725" cy="662943"/>
          </a:xfrm>
          <a:prstGeom prst="rect">
            <a:avLst/>
          </a:prstGeom>
          <a:solidFill>
            <a:srgbClr val="00882B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70000"/>
              </a:lnSpc>
              <a:defRPr sz="1800"/>
            </a:pPr>
            <a:r>
              <a:rPr sz="2000">
                <a:solidFill>
                  <a:srgbClr val="D4FB79"/>
                </a:solidFill>
                <a:latin typeface="DIN Condensed"/>
                <a:ea typeface="DIN Condensed"/>
                <a:cs typeface="DIN Condensed"/>
                <a:sym typeface="DIN Condensed"/>
              </a:rPr>
              <a:t>javax.security.jacc</a:t>
            </a:r>
            <a:br>
              <a:rPr sz="20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rPr>
            </a:br>
            <a:r>
              <a:rPr sz="26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rPr>
              <a:t>WebResourcePermission</a:t>
            </a:r>
          </a:p>
        </p:txBody>
      </p:sp>
      <p:sp>
        <p:nvSpPr>
          <p:cNvPr id="474" name="Shape 474"/>
          <p:cNvSpPr/>
          <p:nvPr/>
        </p:nvSpPr>
        <p:spPr>
          <a:xfrm>
            <a:off x="8283362" y="5544974"/>
            <a:ext cx="2825725" cy="662943"/>
          </a:xfrm>
          <a:prstGeom prst="rect">
            <a:avLst/>
          </a:prstGeom>
          <a:solidFill>
            <a:srgbClr val="00882B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70000"/>
              </a:lnSpc>
              <a:defRPr sz="1800"/>
            </a:pPr>
            <a:r>
              <a:rPr sz="2000">
                <a:solidFill>
                  <a:srgbClr val="D4FB79"/>
                </a:solidFill>
                <a:latin typeface="DIN Condensed"/>
                <a:ea typeface="DIN Condensed"/>
                <a:cs typeface="DIN Condensed"/>
                <a:sym typeface="DIN Condensed"/>
              </a:rPr>
              <a:t>javax.security.jacc</a:t>
            </a:r>
            <a:br>
              <a:rPr sz="20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rPr>
            </a:br>
            <a:r>
              <a:rPr sz="26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rPr>
              <a:t>WebUserDataPermission</a:t>
            </a:r>
          </a:p>
        </p:txBody>
      </p:sp>
      <p:sp>
        <p:nvSpPr>
          <p:cNvPr id="475" name="Shape 475"/>
          <p:cNvSpPr/>
          <p:nvPr/>
        </p:nvSpPr>
        <p:spPr>
          <a:xfrm>
            <a:off x="8283362" y="4830836"/>
            <a:ext cx="2825725" cy="662942"/>
          </a:xfrm>
          <a:prstGeom prst="rect">
            <a:avLst/>
          </a:prstGeom>
          <a:solidFill>
            <a:srgbClr val="00882B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70000"/>
              </a:lnSpc>
              <a:defRPr sz="1800"/>
            </a:pPr>
            <a:r>
              <a:rPr sz="2000">
                <a:solidFill>
                  <a:srgbClr val="D4FB79"/>
                </a:solidFill>
                <a:latin typeface="DIN Condensed"/>
                <a:ea typeface="DIN Condensed"/>
                <a:cs typeface="DIN Condensed"/>
                <a:sym typeface="DIN Condensed"/>
              </a:rPr>
              <a:t>javax.security.jacc</a:t>
            </a:r>
            <a:br>
              <a:rPr sz="20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rPr>
            </a:br>
            <a:r>
              <a:rPr sz="26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rPr>
              <a:t>WebRoleRefPermission</a:t>
            </a:r>
          </a:p>
        </p:txBody>
      </p:sp>
      <p:sp>
        <p:nvSpPr>
          <p:cNvPr id="476" name="Shape 476"/>
          <p:cNvSpPr/>
          <p:nvPr/>
        </p:nvSpPr>
        <p:spPr>
          <a:xfrm>
            <a:off x="8283362" y="6411778"/>
            <a:ext cx="2825725" cy="662942"/>
          </a:xfrm>
          <a:prstGeom prst="rect">
            <a:avLst/>
          </a:prstGeom>
          <a:solidFill>
            <a:srgbClr val="773F9B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70000"/>
              </a:lnSpc>
              <a:defRPr sz="1800"/>
            </a:pPr>
            <a:r>
              <a:rPr sz="2000">
                <a:solidFill>
                  <a:srgbClr val="E0B4FF"/>
                </a:solidFill>
                <a:latin typeface="DIN Condensed"/>
                <a:ea typeface="DIN Condensed"/>
                <a:cs typeface="DIN Condensed"/>
                <a:sym typeface="DIN Condensed"/>
              </a:rPr>
              <a:t>javax.security.jacc</a:t>
            </a:r>
            <a:br>
              <a:rPr sz="20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rPr>
            </a:br>
            <a:r>
              <a:rPr sz="26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rPr>
              <a:t>EJBRoleRefPermission</a:t>
            </a:r>
          </a:p>
        </p:txBody>
      </p:sp>
      <p:sp>
        <p:nvSpPr>
          <p:cNvPr id="477" name="Shape 477"/>
          <p:cNvSpPr/>
          <p:nvPr/>
        </p:nvSpPr>
        <p:spPr>
          <a:xfrm rot="16200000">
            <a:off x="-29240" y="4651515"/>
            <a:ext cx="1431850" cy="50292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23505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lnSpc>
                <a:spcPct val="60000"/>
              </a:lnSpc>
              <a:defRPr sz="32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882B"/>
                </a:solidFill>
              </a:rPr>
              <a:t>Web Layer</a:t>
            </a:r>
          </a:p>
        </p:txBody>
      </p:sp>
      <p:sp>
        <p:nvSpPr>
          <p:cNvPr id="478" name="Shape 478"/>
          <p:cNvSpPr/>
          <p:nvPr/>
        </p:nvSpPr>
        <p:spPr>
          <a:xfrm>
            <a:off x="6900761" y="4109813"/>
            <a:ext cx="81295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1500"/>
              <a:t>web.xml</a:t>
            </a:r>
          </a:p>
        </p:txBody>
      </p:sp>
      <p:sp>
        <p:nvSpPr>
          <p:cNvPr id="479" name="Shape 479"/>
          <p:cNvSpPr/>
          <p:nvPr/>
        </p:nvSpPr>
        <p:spPr>
          <a:xfrm>
            <a:off x="3783053" y="3533413"/>
            <a:ext cx="4144102" cy="41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19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1900"/>
              <a:t>Deployment descriptors</a:t>
            </a:r>
          </a:p>
        </p:txBody>
      </p:sp>
      <p:sp>
        <p:nvSpPr>
          <p:cNvPr id="480" name="Shape 480"/>
          <p:cNvSpPr/>
          <p:nvPr/>
        </p:nvSpPr>
        <p:spPr>
          <a:xfrm>
            <a:off x="835696" y="3533413"/>
            <a:ext cx="2635054" cy="41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19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1900"/>
              <a:t>Annotations</a:t>
            </a:r>
          </a:p>
        </p:txBody>
      </p:sp>
      <p:sp>
        <p:nvSpPr>
          <p:cNvPr id="481" name="Shape 481"/>
          <p:cNvSpPr/>
          <p:nvPr/>
        </p:nvSpPr>
        <p:spPr>
          <a:xfrm>
            <a:off x="922860" y="4088578"/>
            <a:ext cx="2620290" cy="1635558"/>
          </a:xfrm>
          <a:prstGeom prst="rect">
            <a:avLst/>
          </a:prstGeom>
          <a:ln w="12700">
            <a:solidFill>
              <a:srgbClr val="70BF4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b="1" sz="1400">
                <a:latin typeface="American Typewriter"/>
                <a:ea typeface="American Typewriter"/>
                <a:cs typeface="American Typewriter"/>
                <a:sym typeface="American Typewriter"/>
              </a:rPr>
              <a:t>@ServletSecurity</a:t>
            </a:r>
            <a:r>
              <a:rPr sz="1400">
                <a:latin typeface="American Typewriter"/>
                <a:ea typeface="American Typewriter"/>
                <a:cs typeface="American Typewriter"/>
                <a:sym typeface="American Typewriter"/>
              </a:rPr>
              <a:t>(</a:t>
            </a:r>
            <a:endParaRPr sz="14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sz="1400">
                <a:latin typeface="American Typewriter"/>
                <a:ea typeface="American Typewriter"/>
                <a:cs typeface="American Typewriter"/>
                <a:sym typeface="American Typewriter"/>
              </a:rPr>
              <a:t>    </a:t>
            </a:r>
            <a:r>
              <a:rPr b="1" sz="1400">
                <a:latin typeface="American Typewriter"/>
                <a:ea typeface="American Typewriter"/>
                <a:cs typeface="American Typewriter"/>
                <a:sym typeface="American Typewriter"/>
              </a:rPr>
              <a:t>@HttpConstraint</a:t>
            </a:r>
            <a:r>
              <a:rPr sz="1400">
                <a:latin typeface="American Typewriter"/>
                <a:ea typeface="American Typewriter"/>
                <a:cs typeface="American Typewriter"/>
                <a:sym typeface="American Typewriter"/>
              </a:rPr>
              <a:t>(</a:t>
            </a:r>
            <a:br>
              <a:rPr sz="1400">
                <a:latin typeface="American Typewriter"/>
                <a:ea typeface="American Typewriter"/>
                <a:cs typeface="American Typewriter"/>
                <a:sym typeface="American Typewriter"/>
              </a:rPr>
            </a:br>
            <a:r>
              <a:rPr sz="1400">
                <a:latin typeface="American Typewriter"/>
                <a:ea typeface="American Typewriter"/>
                <a:cs typeface="American Typewriter"/>
                <a:sym typeface="American Typewriter"/>
              </a:rPr>
              <a:t>        transportGuarantee = ...,</a:t>
            </a:r>
            <a:endParaRPr sz="14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sz="1400">
                <a:latin typeface="American Typewriter"/>
                <a:ea typeface="American Typewriter"/>
                <a:cs typeface="American Typewriter"/>
                <a:sym typeface="American Typewriter"/>
              </a:rPr>
              <a:t>        rolesAllowed = {...}</a:t>
            </a:r>
            <a:endParaRPr sz="14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sz="1400">
                <a:latin typeface="American Typewriter"/>
                <a:ea typeface="American Typewriter"/>
                <a:cs typeface="American Typewriter"/>
                <a:sym typeface="American Typewriter"/>
              </a:rPr>
              <a:t>    )</a:t>
            </a:r>
            <a:endParaRPr sz="14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sz="1400">
                <a:latin typeface="American Typewriter"/>
                <a:ea typeface="American Typewriter"/>
                <a:cs typeface="American Typewriter"/>
                <a:sym typeface="American Typewriter"/>
              </a:rPr>
              <a:t>)</a:t>
            </a:r>
            <a:endParaRPr sz="14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sz="1400">
                <a:latin typeface="American Typewriter"/>
                <a:ea typeface="American Typewriter"/>
                <a:cs typeface="American Typewriter"/>
                <a:sym typeface="American Typewriter"/>
              </a:rPr>
              <a:t>public class MyServlet... {...}</a:t>
            </a:r>
          </a:p>
        </p:txBody>
      </p:sp>
      <p:sp>
        <p:nvSpPr>
          <p:cNvPr id="482" name="Shape 482"/>
          <p:cNvSpPr/>
          <p:nvPr/>
        </p:nvSpPr>
        <p:spPr>
          <a:xfrm>
            <a:off x="929210" y="6380065"/>
            <a:ext cx="2607591" cy="1424636"/>
          </a:xfrm>
          <a:prstGeom prst="rect">
            <a:avLst/>
          </a:prstGeom>
          <a:ln w="12700">
            <a:solidFill>
              <a:srgbClr val="B36AE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b="1" sz="1400">
                <a:latin typeface="American Typewriter"/>
                <a:ea typeface="American Typewriter"/>
                <a:cs typeface="American Typewriter"/>
                <a:sym typeface="American Typewriter"/>
              </a:rPr>
              <a:t>@RolesAllowed</a:t>
            </a:r>
            <a:r>
              <a:rPr sz="1400">
                <a:latin typeface="American Typewriter"/>
                <a:ea typeface="American Typewriter"/>
                <a:cs typeface="American Typewriter"/>
                <a:sym typeface="American Typewriter"/>
              </a:rPr>
              <a:t>({...})</a:t>
            </a:r>
            <a:endParaRPr sz="14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sz="1400">
                <a:latin typeface="American Typewriter"/>
                <a:ea typeface="American Typewriter"/>
                <a:cs typeface="American Typewriter"/>
                <a:sym typeface="American Typewriter"/>
              </a:rPr>
              <a:t>public class Bean {...</a:t>
            </a:r>
            <a:br>
              <a:rPr sz="1400">
                <a:latin typeface="American Typewriter"/>
                <a:ea typeface="American Typewriter"/>
                <a:cs typeface="American Typewriter"/>
                <a:sym typeface="American Typewriter"/>
              </a:rPr>
            </a:br>
            <a:r>
              <a:rPr b="1" sz="1400">
                <a:latin typeface="American Typewriter"/>
                <a:ea typeface="American Typewriter"/>
                <a:cs typeface="American Typewriter"/>
                <a:sym typeface="American Typewriter"/>
              </a:rPr>
              <a:t>    @DenyAll </a:t>
            </a:r>
            <a:br>
              <a:rPr sz="1400">
                <a:latin typeface="American Typewriter"/>
                <a:ea typeface="American Typewriter"/>
                <a:cs typeface="American Typewriter"/>
                <a:sym typeface="American Typewriter"/>
              </a:rPr>
            </a:br>
            <a:r>
              <a:rPr sz="1400">
                <a:latin typeface="American Typewriter"/>
                <a:ea typeface="American Typewriter"/>
                <a:cs typeface="American Typewriter"/>
                <a:sym typeface="American Typewriter"/>
              </a:rPr>
              <a:t>    public void m1() {}</a:t>
            </a:r>
            <a:br>
              <a:rPr sz="1400">
                <a:latin typeface="American Typewriter"/>
                <a:ea typeface="American Typewriter"/>
                <a:cs typeface="American Typewriter"/>
                <a:sym typeface="American Typewriter"/>
              </a:rPr>
            </a:br>
            <a:r>
              <a:rPr sz="1400">
                <a:latin typeface="American Typewriter"/>
                <a:ea typeface="American Typewriter"/>
                <a:cs typeface="American Typewriter"/>
                <a:sym typeface="American Typewriter"/>
              </a:rPr>
              <a:t> </a:t>
            </a:r>
            <a:r>
              <a:rPr b="1" sz="1400">
                <a:latin typeface="American Typewriter"/>
                <a:ea typeface="American Typewriter"/>
                <a:cs typeface="American Typewriter"/>
                <a:sym typeface="American Typewriter"/>
              </a:rPr>
              <a:t>   @PermitAll </a:t>
            </a:r>
            <a:br>
              <a:rPr sz="1400">
                <a:latin typeface="American Typewriter"/>
                <a:ea typeface="American Typewriter"/>
                <a:cs typeface="American Typewriter"/>
                <a:sym typeface="American Typewriter"/>
              </a:rPr>
            </a:br>
            <a:r>
              <a:rPr sz="1400">
                <a:latin typeface="American Typewriter"/>
                <a:ea typeface="American Typewriter"/>
                <a:cs typeface="American Typewriter"/>
                <a:sym typeface="American Typewriter"/>
              </a:rPr>
              <a:t>    public void m2() {}</a:t>
            </a:r>
          </a:p>
        </p:txBody>
      </p:sp>
      <p:sp>
        <p:nvSpPr>
          <p:cNvPr id="483" name="Shape 483"/>
          <p:cNvSpPr/>
          <p:nvPr>
            <p:ph type="title" idx="4294967295"/>
          </p:nvPr>
        </p:nvSpPr>
        <p:spPr>
          <a:xfrm>
            <a:off x="1033442" y="1232700"/>
            <a:ext cx="10158876" cy="1093789"/>
          </a:xfrm>
          <a:prstGeom prst="rect">
            <a:avLst/>
          </a:prstGeom>
        </p:spPr>
        <p:txBody>
          <a:bodyPr/>
          <a:lstStyle/>
          <a:p>
            <a:pPr lvl="0" algn="l" defTabSz="467359">
              <a:defRPr sz="1800"/>
            </a:pPr>
            <a:r>
              <a:rPr b="1" sz="6400">
                <a:latin typeface="Helvetica"/>
                <a:ea typeface="Helvetica"/>
                <a:cs typeface="Helvetica"/>
                <a:sym typeface="Helvetica"/>
              </a:rPr>
              <a:t>Authorization</a:t>
            </a:r>
            <a:r>
              <a:rPr sz="6400"/>
              <a:t> in Java EE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4"/>
          <p:cNvGrpSpPr/>
          <p:nvPr/>
        </p:nvGrpSpPr>
        <p:grpSpPr>
          <a:xfrm>
            <a:off x="734638" y="2776147"/>
            <a:ext cx="11565287" cy="5645091"/>
            <a:chOff x="19914" y="-17"/>
            <a:chExt cx="11565285" cy="5645090"/>
          </a:xfrm>
        </p:grpSpPr>
        <p:pic>
          <p:nvPicPr>
            <p:cNvPr id="71" name="pasted-image.jpg"/>
            <p:cNvPicPr/>
            <p:nvPr/>
          </p:nvPicPr>
          <p:blipFill>
            <a:blip r:embed="rId2">
              <a:extLst/>
            </a:blip>
            <a:srcRect l="11491" t="19088" r="24712" b="26322"/>
            <a:stretch>
              <a:fillRect/>
            </a:stretch>
          </p:blipFill>
          <p:spPr>
            <a:xfrm>
              <a:off x="583597" y="55705"/>
              <a:ext cx="10433594" cy="557991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72" name="pasted-image-filtered.jpe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1120000">
              <a:off x="3054978" y="122385"/>
              <a:ext cx="1809679" cy="7246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" name="pasted-image-filtered.jpe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flipH="1">
              <a:off x="9383286" y="349583"/>
              <a:ext cx="988760" cy="3960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" name="pasted-image-filtered.jpe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flipH="1" rot="20880000">
              <a:off x="7120560" y="245082"/>
              <a:ext cx="1431544" cy="5730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" name="pasted-image.jp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452889" y="4048102"/>
              <a:ext cx="988761" cy="3960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" name="pasted-image-filtered.jpe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758498" y="403454"/>
              <a:ext cx="988760" cy="3960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" name="Shape 77"/>
            <p:cNvSpPr/>
            <p:nvPr/>
          </p:nvSpPr>
          <p:spPr>
            <a:xfrm>
              <a:off x="529267" y="895685"/>
              <a:ext cx="2368696" cy="3909274"/>
            </a:xfrm>
            <a:prstGeom prst="rect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" name="Shape 78"/>
            <p:cNvSpPr/>
            <p:nvPr/>
          </p:nvSpPr>
          <p:spPr>
            <a:xfrm>
              <a:off x="8701042" y="895685"/>
              <a:ext cx="2368696" cy="3925095"/>
            </a:xfrm>
            <a:prstGeom prst="rect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84" name="Group 84"/>
            <p:cNvGrpSpPr/>
            <p:nvPr/>
          </p:nvGrpSpPr>
          <p:grpSpPr>
            <a:xfrm>
              <a:off x="757895" y="3254897"/>
              <a:ext cx="1911441" cy="1312974"/>
              <a:chOff x="0" y="0"/>
              <a:chExt cx="1911440" cy="1312973"/>
            </a:xfrm>
          </p:grpSpPr>
          <p:sp>
            <p:nvSpPr>
              <p:cNvPr id="79" name="Shape 79"/>
              <p:cNvSpPr/>
              <p:nvPr/>
            </p:nvSpPr>
            <p:spPr>
              <a:xfrm>
                <a:off x="0" y="0"/>
                <a:ext cx="1911441" cy="1312974"/>
              </a:xfrm>
              <a:prstGeom prst="roundRect">
                <a:avLst>
                  <a:gd name="adj" fmla="val 11708"/>
                </a:avLst>
              </a:prstGeom>
              <a:solidFill>
                <a:srgbClr val="F5D328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1041286" y="478442"/>
                <a:ext cx="668852" cy="663994"/>
              </a:xfrm>
              <a:prstGeom prst="rect">
                <a:avLst/>
              </a:prstGeom>
              <a:noFill/>
              <a:ln w="25400" cap="flat">
                <a:solidFill>
                  <a:srgbClr val="F3F7F5"/>
                </a:solidFill>
                <a:prstDash val="solid"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201302" y="478442"/>
                <a:ext cx="668852" cy="663994"/>
              </a:xfrm>
              <a:prstGeom prst="rect">
                <a:avLst/>
              </a:prstGeom>
              <a:solidFill>
                <a:srgbClr val="C82506"/>
              </a:solidFill>
              <a:ln w="25400" cap="flat">
                <a:solidFill>
                  <a:srgbClr val="F3F7F5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23501" y="101204"/>
                <a:ext cx="1064439" cy="3730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200">
                    <a:latin typeface="DIN Condensed"/>
                    <a:ea typeface="DIN Condensed"/>
                    <a:cs typeface="DIN Condensed"/>
                    <a:sym typeface="DIN Condensed"/>
                  </a:defRPr>
                </a:lvl1pPr>
              </a:lstStyle>
              <a:p>
                <a:pPr lvl="0">
                  <a:defRPr sz="1800"/>
                </a:pPr>
                <a:r>
                  <a:rPr sz="2200"/>
                  <a:t>Message</a:t>
                </a:r>
              </a:p>
            </p:txBody>
          </p:sp>
          <p:pic>
            <p:nvPicPr>
              <p:cNvPr id="83" name="pasted-image.png"/>
              <p:cNvPicPr/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300573" y="567798"/>
                <a:ext cx="484807" cy="4848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85" name="Shape 85"/>
            <p:cNvSpPr/>
            <p:nvPr/>
          </p:nvSpPr>
          <p:spPr>
            <a:xfrm>
              <a:off x="2764980" y="927426"/>
              <a:ext cx="6081773" cy="2093129"/>
            </a:xfrm>
            <a:prstGeom prst="rect">
              <a:avLst/>
            </a:prstGeom>
            <a:gradFill flip="none" rotWithShape="1">
              <a:gsLst>
                <a:gs pos="0">
                  <a:srgbClr val="FF7E79">
                    <a:alpha val="77491"/>
                  </a:srgbClr>
                </a:gs>
                <a:gs pos="100000">
                  <a:srgbClr val="C82506">
                    <a:alpha val="77491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86" name="pasted-image.png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926289" y="1597086"/>
              <a:ext cx="526391" cy="5263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2" name="Group 92"/>
            <p:cNvGrpSpPr/>
            <p:nvPr/>
          </p:nvGrpSpPr>
          <p:grpSpPr>
            <a:xfrm>
              <a:off x="4812594" y="1532502"/>
              <a:ext cx="1911441" cy="1312975"/>
              <a:chOff x="0" y="0"/>
              <a:chExt cx="1911440" cy="1312973"/>
            </a:xfrm>
          </p:grpSpPr>
          <p:sp>
            <p:nvSpPr>
              <p:cNvPr id="87" name="Shape 87"/>
              <p:cNvSpPr/>
              <p:nvPr/>
            </p:nvSpPr>
            <p:spPr>
              <a:xfrm>
                <a:off x="0" y="0"/>
                <a:ext cx="1911441" cy="1312974"/>
              </a:xfrm>
              <a:prstGeom prst="roundRect">
                <a:avLst>
                  <a:gd name="adj" fmla="val 11708"/>
                </a:avLst>
              </a:prstGeom>
              <a:solidFill>
                <a:srgbClr val="C8250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1041286" y="478442"/>
                <a:ext cx="668852" cy="663994"/>
              </a:xfrm>
              <a:prstGeom prst="rect">
                <a:avLst/>
              </a:prstGeom>
              <a:noFill/>
              <a:ln w="25400" cap="flat">
                <a:solidFill>
                  <a:srgbClr val="F3F7F5"/>
                </a:solidFill>
                <a:prstDash val="solid"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201302" y="478442"/>
                <a:ext cx="668852" cy="663994"/>
              </a:xfrm>
              <a:prstGeom prst="rect">
                <a:avLst/>
              </a:prstGeom>
              <a:solidFill>
                <a:srgbClr val="C82506"/>
              </a:solidFill>
              <a:ln w="25400" cap="flat">
                <a:solidFill>
                  <a:srgbClr val="F3F7F5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423501" y="101204"/>
                <a:ext cx="1064439" cy="3730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200">
                    <a:solidFill>
                      <a:srgbClr val="FFFFFF"/>
                    </a:solidFill>
                    <a:latin typeface="DIN Condensed"/>
                    <a:ea typeface="DIN Condensed"/>
                    <a:cs typeface="DIN Condensed"/>
                    <a:sym typeface="DIN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200">
                    <a:solidFill>
                      <a:srgbClr val="FFFFFF"/>
                    </a:solidFill>
                  </a:rPr>
                  <a:t>Message</a:t>
                </a:r>
              </a:p>
            </p:txBody>
          </p:sp>
          <p:pic>
            <p:nvPicPr>
              <p:cNvPr id="91" name="pasted-image.png"/>
              <p:cNvPicPr/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300573" y="567798"/>
                <a:ext cx="484807" cy="4848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3" name="Shape 93"/>
            <p:cNvSpPr/>
            <p:nvPr/>
          </p:nvSpPr>
          <p:spPr>
            <a:xfrm>
              <a:off x="8929669" y="1171266"/>
              <a:ext cx="1911441" cy="396083"/>
            </a:xfrm>
            <a:prstGeom prst="roundRect">
              <a:avLst>
                <a:gd name="adj" fmla="val 32791"/>
              </a:avLst>
            </a:prstGeom>
            <a:solidFill>
              <a:srgbClr val="70BF41"/>
            </a:solidFill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" name="Shape 94"/>
            <p:cNvSpPr/>
            <p:nvPr/>
          </p:nvSpPr>
          <p:spPr>
            <a:xfrm>
              <a:off x="8942369" y="1803846"/>
              <a:ext cx="881422" cy="396082"/>
            </a:xfrm>
            <a:prstGeom prst="roundRect">
              <a:avLst>
                <a:gd name="adj" fmla="val 32791"/>
              </a:avLst>
            </a:prstGeom>
            <a:solidFill>
              <a:srgbClr val="70BF41"/>
            </a:solidFill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5D328"/>
                  </a:solidFill>
                </a:defRPr>
              </a:pPr>
            </a:p>
          </p:txBody>
        </p:sp>
        <p:sp>
          <p:nvSpPr>
            <p:cNvPr id="95" name="Shape 95"/>
            <p:cNvSpPr/>
            <p:nvPr/>
          </p:nvSpPr>
          <p:spPr>
            <a:xfrm>
              <a:off x="9119885" y="1822816"/>
              <a:ext cx="526390" cy="408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 sz="1800"/>
              </a:pPr>
              <a:r>
                <a:rPr sz="2400"/>
                <a:t>Role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9407463" y="1196506"/>
              <a:ext cx="955854" cy="408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 sz="1800"/>
              </a:pPr>
              <a:r>
                <a:rPr sz="2400"/>
                <a:t>Principal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10046435" y="1803846"/>
              <a:ext cx="810096" cy="396082"/>
            </a:xfrm>
            <a:prstGeom prst="roundRect">
              <a:avLst>
                <a:gd name="adj" fmla="val 32791"/>
              </a:avLst>
            </a:prstGeom>
            <a:solidFill>
              <a:srgbClr val="70BF41"/>
            </a:solidFill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5D328"/>
                  </a:solidFill>
                </a:defRPr>
              </a:pPr>
            </a:p>
          </p:txBody>
        </p:sp>
        <p:sp>
          <p:nvSpPr>
            <p:cNvPr id="98" name="Shape 98"/>
            <p:cNvSpPr/>
            <p:nvPr/>
          </p:nvSpPr>
          <p:spPr>
            <a:xfrm>
              <a:off x="10188288" y="1822816"/>
              <a:ext cx="526390" cy="408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 sz="1800"/>
              </a:pPr>
              <a:r>
                <a:rPr sz="2400"/>
                <a:t>Role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750750" y="1222940"/>
              <a:ext cx="1263345" cy="396082"/>
            </a:xfrm>
            <a:prstGeom prst="roundRect">
              <a:avLst>
                <a:gd name="adj" fmla="val 32791"/>
              </a:avLst>
            </a:prstGeom>
            <a:solidFill>
              <a:srgbClr val="70BF41"/>
            </a:solidFill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024005" y="1248180"/>
              <a:ext cx="712928" cy="408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 sz="1800"/>
              </a:pPr>
              <a:r>
                <a:rPr sz="2400"/>
                <a:t>userid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16" y="1633010"/>
              <a:ext cx="1236213" cy="396083"/>
            </a:xfrm>
            <a:prstGeom prst="roundRect">
              <a:avLst>
                <a:gd name="adj" fmla="val 32791"/>
              </a:avLst>
            </a:prstGeom>
            <a:solidFill>
              <a:srgbClr val="70BF41"/>
            </a:solidFill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" name="Shape 102"/>
            <p:cNvSpPr/>
            <p:nvPr/>
          </p:nvSpPr>
          <p:spPr>
            <a:xfrm>
              <a:off x="825581" y="1658250"/>
              <a:ext cx="1113741" cy="408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 sz="1800"/>
              </a:pPr>
              <a:r>
                <a:rPr sz="2400"/>
                <a:t>pass / cert</a:t>
              </a:r>
            </a:p>
          </p:txBody>
        </p:sp>
        <p:pic>
          <p:nvPicPr>
            <p:cNvPr id="103" name="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 rot="21600000">
              <a:off x="2742849" y="1208258"/>
              <a:ext cx="6132118" cy="366847"/>
            </a:xfrm>
            <a:prstGeom prst="rect">
              <a:avLst/>
            </a:prstGeom>
            <a:effectLst>
              <a:outerShdw sx="100000" sy="100000" kx="0" ky="0" algn="b" rotWithShape="0" blurRad="50800" dist="12700" dir="0">
                <a:srgbClr val="FFFFFF">
                  <a:alpha val="50000"/>
                </a:srgbClr>
              </a:outerShdw>
            </a:effectLst>
          </p:spPr>
        </p:pic>
        <p:pic>
          <p:nvPicPr>
            <p:cNvPr id="104" name="pasted-image.jpg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 flipH="1" rot="20700000">
              <a:off x="3166936" y="4709901"/>
              <a:ext cx="639795" cy="2559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" name="pasted-image.jpg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 flipH="1" rot="1259286">
              <a:off x="7715806" y="4692302"/>
              <a:ext cx="988761" cy="3960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" name="pasted-image.jpg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 flipH="1" rot="660000">
              <a:off x="8964764" y="4940673"/>
              <a:ext cx="1431544" cy="5730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pasted-image-filtered.jpeg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 flipH="1">
              <a:off x="888042" y="308302"/>
              <a:ext cx="988761" cy="3960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" name="pasted-image-filtered.jpeg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 rot="244054">
              <a:off x="4731180" y="599871"/>
              <a:ext cx="639794" cy="2559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" name=""/>
            <p:cNvPicPr/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933836" y="1336930"/>
              <a:ext cx="955854" cy="321321"/>
            </a:xfrm>
            <a:prstGeom prst="rect">
              <a:avLst/>
            </a:prstGeom>
            <a:effectLst>
              <a:outerShdw sx="100000" sy="100000" kx="0" ky="0" algn="b" rotWithShape="0" blurRad="50800" dist="12700" dir="0">
                <a:srgbClr val="FFFFFF">
                  <a:alpha val="50000"/>
                </a:srgbClr>
              </a:outerShdw>
            </a:effectLst>
          </p:spPr>
        </p:pic>
        <p:sp>
          <p:nvSpPr>
            <p:cNvPr id="110" name="Shape 110"/>
            <p:cNvSpPr/>
            <p:nvPr/>
          </p:nvSpPr>
          <p:spPr>
            <a:xfrm rot="16200000">
              <a:off x="-1092351" y="2545521"/>
              <a:ext cx="2834133" cy="609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33604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000">
                  <a:solidFill>
                    <a:srgbClr val="00882B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00882B"/>
                  </a:solidFill>
                </a:rPr>
                <a:t>Application Layer</a:t>
              </a:r>
            </a:p>
          </p:txBody>
        </p:sp>
        <p:sp>
          <p:nvSpPr>
            <p:cNvPr id="111" name="Shape 111"/>
            <p:cNvSpPr/>
            <p:nvPr/>
          </p:nvSpPr>
          <p:spPr>
            <a:xfrm rot="5400000">
              <a:off x="9863333" y="2554237"/>
              <a:ext cx="2834133" cy="609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33604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000">
                  <a:solidFill>
                    <a:srgbClr val="00882B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00882B"/>
                  </a:solidFill>
                </a:rPr>
                <a:t>Application Layer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4522645" y="4854594"/>
              <a:ext cx="2553717" cy="6096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63500" dist="45290" dir="2420933">
                <a:srgbClr val="000000">
                  <a:alpha val="71246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000">
                  <a:solidFill>
                    <a:srgbClr val="76D6FF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76D6FF"/>
                  </a:solidFill>
                </a:rPr>
                <a:t>Transport Layer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4955232" y="982021"/>
              <a:ext cx="1688542" cy="4622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63500" dist="22882" dir="0">
                <a:srgbClr val="FFFFFF">
                  <a:alpha val="64067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800">
                  <a:solidFill>
                    <a:srgbClr val="0B5D18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B5D18"/>
                  </a:solidFill>
                </a:rPr>
                <a:t>Authentication</a:t>
              </a:r>
            </a:p>
          </p:txBody>
        </p:sp>
        <p:grpSp>
          <p:nvGrpSpPr>
            <p:cNvPr id="119" name="Group 119"/>
            <p:cNvGrpSpPr/>
            <p:nvPr/>
          </p:nvGrpSpPr>
          <p:grpSpPr>
            <a:xfrm>
              <a:off x="4850365" y="3253924"/>
              <a:ext cx="1911441" cy="1312974"/>
              <a:chOff x="0" y="0"/>
              <a:chExt cx="1911440" cy="1312973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0" y="0"/>
                <a:ext cx="1911441" cy="1312974"/>
              </a:xfrm>
              <a:prstGeom prst="roundRect">
                <a:avLst>
                  <a:gd name="adj" fmla="val 11708"/>
                </a:avLst>
              </a:prstGeom>
              <a:solidFill>
                <a:srgbClr val="F5D328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1041286" y="478442"/>
                <a:ext cx="668852" cy="663994"/>
              </a:xfrm>
              <a:prstGeom prst="rect">
                <a:avLst/>
              </a:prstGeom>
              <a:noFill/>
              <a:ln w="25400" cap="flat">
                <a:solidFill>
                  <a:srgbClr val="F3F7F5"/>
                </a:solidFill>
                <a:prstDash val="solid"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201302" y="478442"/>
                <a:ext cx="668852" cy="663994"/>
              </a:xfrm>
              <a:prstGeom prst="rect">
                <a:avLst/>
              </a:prstGeom>
              <a:solidFill>
                <a:srgbClr val="C82506"/>
              </a:solidFill>
              <a:ln w="25400" cap="flat">
                <a:solidFill>
                  <a:srgbClr val="F3F7F5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423501" y="101204"/>
                <a:ext cx="1064439" cy="3730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200">
                    <a:latin typeface="DIN Condensed"/>
                    <a:ea typeface="DIN Condensed"/>
                    <a:cs typeface="DIN Condensed"/>
                    <a:sym typeface="DIN Condensed"/>
                  </a:defRPr>
                </a:lvl1pPr>
              </a:lstStyle>
              <a:p>
                <a:pPr lvl="0">
                  <a:defRPr sz="1800"/>
                </a:pPr>
                <a:r>
                  <a:rPr sz="2200"/>
                  <a:t>Message</a:t>
                </a:r>
              </a:p>
            </p:txBody>
          </p:sp>
          <p:pic>
            <p:nvPicPr>
              <p:cNvPr id="118" name="pasted-image.png"/>
              <p:cNvPicPr/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300573" y="567798"/>
                <a:ext cx="484807" cy="4848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20" name="pasted-image.jpg"/>
            <p:cNvPicPr/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 rot="20700000">
              <a:off x="3186201" y="3335102"/>
              <a:ext cx="639795" cy="2559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1" name="pasted-image.jpg"/>
            <p:cNvPicPr/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 flipH="1" rot="21120000">
              <a:off x="6461961" y="3057649"/>
              <a:ext cx="1809679" cy="7246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2" name="pasted-image.jpg"/>
            <p:cNvPicPr/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339948" y="4996260"/>
              <a:ext cx="988761" cy="3960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3" name=""/>
            <p:cNvPicPr/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571089" y="2165437"/>
              <a:ext cx="1272285" cy="1095245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124" name=""/>
            <p:cNvPicPr/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2742849" y="2040288"/>
              <a:ext cx="2041895" cy="366847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125" name=""/>
            <p:cNvPicPr/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2656415" y="3721132"/>
              <a:ext cx="2206870" cy="366847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sp>
          <p:nvSpPr>
            <p:cNvPr id="126" name="Shape 126"/>
            <p:cNvSpPr/>
            <p:nvPr/>
          </p:nvSpPr>
          <p:spPr>
            <a:xfrm>
              <a:off x="7094888" y="1582437"/>
              <a:ext cx="1451230" cy="1213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63500" dist="45290" dir="2420933">
                <a:srgbClr val="000000">
                  <a:alpha val="71246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lnSpc>
                  <a:spcPct val="80000"/>
                </a:lnSpc>
                <a:defRPr sz="1800"/>
              </a:pPr>
              <a:r>
                <a:rPr sz="2900">
                  <a:solidFill>
                    <a:srgbClr val="FF9300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Secure</a:t>
              </a:r>
              <a:br>
                <a:rPr sz="2900">
                  <a:solidFill>
                    <a:srgbClr val="FF9300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</a:br>
              <a:r>
                <a:rPr sz="2900">
                  <a:solidFill>
                    <a:srgbClr val="FF9300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Connection</a:t>
              </a:r>
              <a:endParaRPr sz="2900">
                <a:solidFill>
                  <a:srgbClr val="FF9300"/>
                </a:solidFill>
                <a:latin typeface="DIN Condensed"/>
                <a:ea typeface="DIN Condensed"/>
                <a:cs typeface="DIN Condensed"/>
                <a:sym typeface="DIN Condensed"/>
              </a:endParaRPr>
            </a:p>
            <a:p>
              <a:pPr lvl="0">
                <a:lnSpc>
                  <a:spcPct val="80000"/>
                </a:lnSpc>
                <a:defRPr sz="1800"/>
              </a:pPr>
              <a:r>
                <a:rPr sz="2900">
                  <a:solidFill>
                    <a:srgbClr val="FF9300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SSL/TLS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7154375" y="3577061"/>
              <a:ext cx="1382726" cy="842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63500" dist="45290" dir="2420933">
                <a:srgbClr val="000000">
                  <a:alpha val="71246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lnSpc>
                  <a:spcPct val="80000"/>
                </a:lnSpc>
                <a:defRPr sz="1800"/>
              </a:pPr>
              <a:r>
                <a:rPr sz="2900">
                  <a:solidFill>
                    <a:srgbClr val="73FCD6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Insecure</a:t>
              </a:r>
              <a:br>
                <a:rPr sz="2900">
                  <a:solidFill>
                    <a:srgbClr val="73FCD6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</a:br>
              <a:r>
                <a:rPr sz="2900">
                  <a:solidFill>
                    <a:srgbClr val="73FCD6"/>
                  </a:solidFill>
                  <a:latin typeface="DIN Condensed"/>
                  <a:ea typeface="DIN Condensed"/>
                  <a:cs typeface="DIN Condensed"/>
                  <a:sym typeface="DIN Condensed"/>
                </a:rPr>
                <a:t>Connection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9132305" y="2494773"/>
              <a:ext cx="1556970" cy="4622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FFFFFF">
                  <a:alpha val="33604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800">
                  <a:solidFill>
                    <a:srgbClr val="054109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054109"/>
                  </a:solidFill>
                </a:rPr>
                <a:t>Authorization</a:t>
              </a:r>
            </a:p>
          </p:txBody>
        </p:sp>
        <p:pic>
          <p:nvPicPr>
            <p:cNvPr id="129" name=""/>
            <p:cNvPicPr/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 rot="16200000">
              <a:off x="9466470" y="3070501"/>
              <a:ext cx="870498" cy="366847"/>
            </a:xfrm>
            <a:prstGeom prst="rect">
              <a:avLst/>
            </a:prstGeom>
            <a:effectLst>
              <a:outerShdw sx="100000" sy="100000" kx="0" ky="0" algn="b" rotWithShape="0" blurRad="63500" dist="45290" dir="2420933">
                <a:srgbClr val="FFFFFF">
                  <a:alpha val="28491"/>
                </a:srgbClr>
              </a:outerShdw>
            </a:effectLst>
          </p:spPr>
        </p:pic>
        <p:pic>
          <p:nvPicPr>
            <p:cNvPr id="130" name=""/>
            <p:cNvPicPr/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 rot="16200000">
              <a:off x="9216547" y="2351500"/>
              <a:ext cx="354545" cy="76201"/>
            </a:xfrm>
            <a:prstGeom prst="rect">
              <a:avLst/>
            </a:prstGeom>
            <a:effectLst>
              <a:outerShdw sx="100000" sy="100000" kx="0" ky="0" algn="b" rotWithShape="0" blurRad="63500" dist="45290" dir="2420933">
                <a:srgbClr val="FFFFFF">
                  <a:alpha val="28491"/>
                </a:srgbClr>
              </a:outerShdw>
            </a:effectLst>
          </p:spPr>
        </p:pic>
        <p:pic>
          <p:nvPicPr>
            <p:cNvPr id="131" name=""/>
            <p:cNvPicPr/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 rot="16200000">
              <a:off x="10282786" y="2351500"/>
              <a:ext cx="370075" cy="76201"/>
            </a:xfrm>
            <a:prstGeom prst="rect">
              <a:avLst/>
            </a:prstGeom>
            <a:effectLst>
              <a:outerShdw sx="100000" sy="100000" kx="0" ky="0" algn="b" rotWithShape="0" blurRad="63500" dist="45290" dir="2420933">
                <a:srgbClr val="FFFFFF">
                  <a:alpha val="28491"/>
                </a:srgbClr>
              </a:outerShdw>
            </a:effectLst>
          </p:spPr>
        </p:pic>
        <p:sp>
          <p:nvSpPr>
            <p:cNvPr id="132" name="Shape 132"/>
            <p:cNvSpPr/>
            <p:nvPr/>
          </p:nvSpPr>
          <p:spPr>
            <a:xfrm>
              <a:off x="8955534" y="3731686"/>
              <a:ext cx="1911442" cy="845098"/>
            </a:xfrm>
            <a:prstGeom prst="roundRect">
              <a:avLst>
                <a:gd name="adj" fmla="val 15368"/>
              </a:avLst>
            </a:prstGeom>
            <a:solidFill>
              <a:srgbClr val="70BF41"/>
            </a:solidFill>
            <a:ln w="25400" cap="flat">
              <a:solidFill>
                <a:srgbClr val="F3F7F5"/>
              </a:solidFill>
              <a:prstDash val="solid"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9254403" y="3795590"/>
              <a:ext cx="1312775" cy="777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2400">
                  <a:latin typeface="DIN Condensed"/>
                  <a:ea typeface="DIN Condensed"/>
                  <a:cs typeface="DIN Condensed"/>
                  <a:sym typeface="DIN Condensed"/>
                </a:rPr>
                <a:t>Operations</a:t>
              </a:r>
              <a:br>
                <a:rPr sz="2400">
                  <a:latin typeface="DIN Condensed"/>
                  <a:ea typeface="DIN Condensed"/>
                  <a:cs typeface="DIN Condensed"/>
                  <a:sym typeface="DIN Condensed"/>
                </a:rPr>
              </a:br>
              <a:r>
                <a:rPr sz="2400">
                  <a:latin typeface="DIN Condensed"/>
                  <a:ea typeface="DIN Condensed"/>
                  <a:cs typeface="DIN Condensed"/>
                  <a:sym typeface="DIN Condensed"/>
                </a:rPr>
                <a:t>&amp; Resources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4114979" y="1246800"/>
            <a:ext cx="3833917" cy="83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b="1" sz="4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4700"/>
              <a:t>Java EE 7</a:t>
            </a:r>
          </a:p>
        </p:txBody>
      </p:sp>
      <p:sp>
        <p:nvSpPr>
          <p:cNvPr id="136" name="Shape 136"/>
          <p:cNvSpPr/>
          <p:nvPr>
            <p:ph type="title" idx="4294967295"/>
          </p:nvPr>
        </p:nvSpPr>
        <p:spPr>
          <a:xfrm>
            <a:off x="952500" y="444500"/>
            <a:ext cx="10158876" cy="1093788"/>
          </a:xfrm>
          <a:prstGeom prst="rect">
            <a:avLst/>
          </a:prstGeom>
        </p:spPr>
        <p:txBody>
          <a:bodyPr/>
          <a:lstStyle>
            <a:lvl1pPr>
              <a:defRPr sz="6300"/>
            </a:lvl1pPr>
          </a:lstStyle>
          <a:p>
            <a:pPr lvl="0">
              <a:defRPr sz="1800"/>
            </a:pPr>
            <a:r>
              <a:rPr sz="6300"/>
              <a:t>Security mechanisms in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4"/>
          <p:cNvGrpSpPr/>
          <p:nvPr/>
        </p:nvGrpSpPr>
        <p:grpSpPr>
          <a:xfrm>
            <a:off x="803075" y="1863897"/>
            <a:ext cx="3301505" cy="3251218"/>
            <a:chOff x="0" y="0"/>
            <a:chExt cx="3301503" cy="3251216"/>
          </a:xfrm>
        </p:grpSpPr>
        <p:sp>
          <p:nvSpPr>
            <p:cNvPr id="138" name="Shape 138"/>
            <p:cNvSpPr/>
            <p:nvPr/>
          </p:nvSpPr>
          <p:spPr>
            <a:xfrm>
              <a:off x="16471" y="2230676"/>
              <a:ext cx="3268561" cy="1020541"/>
            </a:xfrm>
            <a:prstGeom prst="roundRect">
              <a:avLst>
                <a:gd name="adj" fmla="val 18667"/>
              </a:avLst>
            </a:prstGeom>
            <a:solidFill>
              <a:srgbClr val="DE6A1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77800" dist="77917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javax.servlet.http.</a:t>
              </a:r>
              <a:br>
                <a:rPr sz="2400">
                  <a:solidFill>
                    <a:srgbClr val="FFFFFF"/>
                  </a:solidFill>
                </a:rPr>
              </a:br>
              <a:r>
                <a: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HttpServletRequest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642876" y="898660"/>
              <a:ext cx="26163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 lvl="0">
                <a:defRPr sz="1800"/>
              </a:pPr>
              <a:r>
                <a:rPr sz="2200"/>
                <a:t>getUserPrincipal()</a:t>
              </a:r>
            </a:p>
          </p:txBody>
        </p:sp>
        <p:sp>
          <p:nvSpPr>
            <p:cNvPr id="140" name="Shape 140"/>
            <p:cNvSpPr/>
            <p:nvPr/>
          </p:nvSpPr>
          <p:spPr>
            <a:xfrm flipH="1">
              <a:off x="1142571" y="1744074"/>
              <a:ext cx="1" cy="4953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737673" y="1343456"/>
              <a:ext cx="1" cy="8959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96485" y="1343456"/>
              <a:ext cx="209217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 lvl="0">
                <a:defRPr sz="1800"/>
              </a:pPr>
              <a:r>
                <a:rPr sz="2200"/>
                <a:t>isUserInRole()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0" y="0"/>
              <a:ext cx="3301504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b="1" sz="2600">
                  <a:solidFill>
                    <a:srgbClr val="BD5B0C"/>
                  </a:solidFill>
                  <a:latin typeface="Helvetica"/>
                  <a:ea typeface="Helvetica"/>
                  <a:cs typeface="Helvetica"/>
                  <a:sym typeface="Helvetica"/>
                </a:rPr>
                <a:t>WebServlets,</a:t>
              </a:r>
              <a:br>
                <a:rPr b="1" sz="2600">
                  <a:solidFill>
                    <a:srgbClr val="BD5B0C"/>
                  </a:solid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sz="2600">
                  <a:solidFill>
                    <a:srgbClr val="BD5B0C"/>
                  </a:solidFill>
                  <a:latin typeface="Helvetica"/>
                  <a:ea typeface="Helvetica"/>
                  <a:cs typeface="Helvetica"/>
                  <a:sym typeface="Helvetica"/>
                </a:rPr>
                <a:t>Facelets, WebFilters</a:t>
              </a:r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819547" y="5509527"/>
            <a:ext cx="3268561" cy="2847857"/>
            <a:chOff x="0" y="0"/>
            <a:chExt cx="3268559" cy="2847856"/>
          </a:xfrm>
        </p:grpSpPr>
        <p:sp>
          <p:nvSpPr>
            <p:cNvPr id="145" name="Shape 145"/>
            <p:cNvSpPr/>
            <p:nvPr/>
          </p:nvSpPr>
          <p:spPr>
            <a:xfrm>
              <a:off x="0" y="1827316"/>
              <a:ext cx="3268560" cy="1020541"/>
            </a:xfrm>
            <a:prstGeom prst="roundRect">
              <a:avLst>
                <a:gd name="adj" fmla="val 18667"/>
              </a:avLst>
            </a:prstGeom>
            <a:solidFill>
              <a:srgbClr val="DCBD2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77800" dist="77917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javax.faces.context.</a:t>
              </a:r>
              <a:br>
                <a:rPr sz="2400">
                  <a:solidFill>
                    <a:srgbClr val="FFFFFF"/>
                  </a:solidFill>
                </a:rPr>
              </a:br>
              <a:r>
                <a: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ExternalContext</a:t>
              </a:r>
            </a:p>
          </p:txBody>
        </p:sp>
        <p:sp>
          <p:nvSpPr>
            <p:cNvPr id="146" name="Shape 146"/>
            <p:cNvSpPr/>
            <p:nvPr/>
          </p:nvSpPr>
          <p:spPr>
            <a:xfrm>
              <a:off x="626404" y="495300"/>
              <a:ext cx="26163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 lvl="0">
                <a:defRPr sz="1800"/>
              </a:pPr>
              <a:r>
                <a:rPr sz="2200"/>
                <a:t>getUserPrincipal()</a:t>
              </a:r>
            </a:p>
          </p:txBody>
        </p:sp>
        <p:sp>
          <p:nvSpPr>
            <p:cNvPr id="147" name="Shape 147"/>
            <p:cNvSpPr/>
            <p:nvPr/>
          </p:nvSpPr>
          <p:spPr>
            <a:xfrm flipH="1">
              <a:off x="1126099" y="1340713"/>
              <a:ext cx="1" cy="4953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48" name="Shape 148"/>
            <p:cNvSpPr/>
            <p:nvPr/>
          </p:nvSpPr>
          <p:spPr>
            <a:xfrm>
              <a:off x="2721201" y="940096"/>
              <a:ext cx="1" cy="8959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49" name="Shape 149"/>
            <p:cNvSpPr/>
            <p:nvPr/>
          </p:nvSpPr>
          <p:spPr>
            <a:xfrm>
              <a:off x="80013" y="940097"/>
              <a:ext cx="209217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 lvl="0">
                <a:defRPr sz="1800"/>
              </a:pPr>
              <a:r>
                <a:rPr sz="2200"/>
                <a:t>isUserInRole()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81556" y="0"/>
              <a:ext cx="3105448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solidFill>
                    <a:srgbClr val="A3751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600">
                  <a:solidFill>
                    <a:srgbClr val="A37512"/>
                  </a:solidFill>
                </a:rPr>
                <a:t>JSF backing beans</a:t>
              </a: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4777837" y="1863897"/>
            <a:ext cx="3335110" cy="2685346"/>
            <a:chOff x="0" y="0"/>
            <a:chExt cx="3335108" cy="2685344"/>
          </a:xfrm>
        </p:grpSpPr>
        <p:sp>
          <p:nvSpPr>
            <p:cNvPr id="152" name="Shape 152"/>
            <p:cNvSpPr/>
            <p:nvPr/>
          </p:nvSpPr>
          <p:spPr>
            <a:xfrm>
              <a:off x="33274" y="1664804"/>
              <a:ext cx="3268561" cy="1020541"/>
            </a:xfrm>
            <a:prstGeom prst="roundRect">
              <a:avLst>
                <a:gd name="adj" fmla="val 18667"/>
              </a:avLst>
            </a:prstGeom>
            <a:solidFill>
              <a:srgbClr val="C8250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77800" dist="77917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javax.ejb.</a:t>
              </a:r>
              <a:br>
                <a:rPr sz="2400">
                  <a:solidFill>
                    <a:srgbClr val="FFFFFF"/>
                  </a:solidFill>
                </a:rPr>
              </a:br>
              <a:r>
                <a: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EJBContext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546391" y="527975"/>
              <a:ext cx="278871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 lvl="0">
                <a:defRPr sz="1800"/>
              </a:pPr>
              <a:r>
                <a:rPr sz="2200"/>
                <a:t>getCallerPrincipal()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1132281" y="1366768"/>
              <a:ext cx="1" cy="2850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55" name="Shape 155"/>
            <p:cNvSpPr/>
            <p:nvPr/>
          </p:nvSpPr>
          <p:spPr>
            <a:xfrm>
              <a:off x="2664864" y="964023"/>
              <a:ext cx="1" cy="6942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-1" y="972772"/>
              <a:ext cx="226456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 lvl="0">
                <a:defRPr sz="1800"/>
              </a:pPr>
              <a:r>
                <a:rPr sz="2200"/>
                <a:t>isCallerInRole()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1197412" y="0"/>
              <a:ext cx="940285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600">
                  <a:solidFill>
                    <a:srgbClr val="C82506"/>
                  </a:solidFill>
                </a:rPr>
                <a:t>EJBs</a:t>
              </a:r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4888274" y="6725996"/>
            <a:ext cx="3268561" cy="2146764"/>
            <a:chOff x="0" y="0"/>
            <a:chExt cx="3268559" cy="2146762"/>
          </a:xfrm>
        </p:grpSpPr>
        <p:sp>
          <p:nvSpPr>
            <p:cNvPr id="159" name="Shape 159"/>
            <p:cNvSpPr/>
            <p:nvPr/>
          </p:nvSpPr>
          <p:spPr>
            <a:xfrm>
              <a:off x="0" y="1126223"/>
              <a:ext cx="3268560" cy="1020540"/>
            </a:xfrm>
            <a:prstGeom prst="roundRect">
              <a:avLst>
                <a:gd name="adj" fmla="val 18667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177800" dist="77917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javax.websocket.</a:t>
              </a:r>
              <a:br>
                <a:rPr sz="2400">
                  <a:solidFill>
                    <a:srgbClr val="FFFFFF"/>
                  </a:solidFill>
                </a:rPr>
              </a:br>
              <a:r>
                <a: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Session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326116" y="498638"/>
              <a:ext cx="26163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 lvl="0">
                <a:defRPr sz="1800"/>
              </a:pPr>
              <a:r>
                <a:rPr sz="2200"/>
                <a:t>getUserPrincipal()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2593672" y="882276"/>
              <a:ext cx="1" cy="2559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98299" y="0"/>
              <a:ext cx="207196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solidFill>
                    <a:srgbClr val="0365C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600">
                  <a:solidFill>
                    <a:srgbClr val="0365C0"/>
                  </a:solidFill>
                </a:rPr>
                <a:t>WebSockets</a:t>
              </a:r>
            </a:p>
          </p:txBody>
        </p:sp>
      </p:grpSp>
      <p:grpSp>
        <p:nvGrpSpPr>
          <p:cNvPr id="170" name="Group 170"/>
          <p:cNvGrpSpPr/>
          <p:nvPr/>
        </p:nvGrpSpPr>
        <p:grpSpPr>
          <a:xfrm>
            <a:off x="8687652" y="5513482"/>
            <a:ext cx="3631705" cy="2847858"/>
            <a:chOff x="0" y="0"/>
            <a:chExt cx="3631703" cy="2847856"/>
          </a:xfrm>
        </p:grpSpPr>
        <p:sp>
          <p:nvSpPr>
            <p:cNvPr id="164" name="Shape 164"/>
            <p:cNvSpPr/>
            <p:nvPr/>
          </p:nvSpPr>
          <p:spPr>
            <a:xfrm>
              <a:off x="181571" y="1827316"/>
              <a:ext cx="3268561" cy="1020541"/>
            </a:xfrm>
            <a:prstGeom prst="roundRect">
              <a:avLst>
                <a:gd name="adj" fmla="val 18667"/>
              </a:avLst>
            </a:prstGeom>
            <a:solidFill>
              <a:srgbClr val="B36AE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77800" dist="77917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javax.ws.rs.core.</a:t>
              </a:r>
              <a:br>
                <a:rPr sz="2400">
                  <a:solidFill>
                    <a:srgbClr val="FFFFFF"/>
                  </a:solidFill>
                </a:rPr>
              </a:br>
              <a:r>
                <a: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SecurityContext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780884" y="508355"/>
              <a:ext cx="26163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 lvl="0">
                <a:defRPr sz="1800"/>
              </a:pPr>
              <a:r>
                <a:rPr sz="2200"/>
                <a:t>getUserPrincipal()</a:t>
              </a:r>
            </a:p>
          </p:txBody>
        </p:sp>
        <p:sp>
          <p:nvSpPr>
            <p:cNvPr id="166" name="Shape 166"/>
            <p:cNvSpPr/>
            <p:nvPr/>
          </p:nvSpPr>
          <p:spPr>
            <a:xfrm flipH="1">
              <a:off x="1280578" y="1353769"/>
              <a:ext cx="1" cy="4953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67" name="Shape 167"/>
            <p:cNvSpPr/>
            <p:nvPr/>
          </p:nvSpPr>
          <p:spPr>
            <a:xfrm>
              <a:off x="2875680" y="953152"/>
              <a:ext cx="1" cy="8959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68" name="Shape 168"/>
            <p:cNvSpPr/>
            <p:nvPr/>
          </p:nvSpPr>
          <p:spPr>
            <a:xfrm>
              <a:off x="234492" y="953152"/>
              <a:ext cx="209217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 lvl="0">
                <a:defRPr sz="1800"/>
              </a:pPr>
              <a:r>
                <a:rPr sz="2200"/>
                <a:t>isUserInRole()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0" y="0"/>
              <a:ext cx="3631704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solidFill>
                    <a:srgbClr val="773F9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600">
                  <a:solidFill>
                    <a:srgbClr val="773F9B"/>
                  </a:solidFill>
                </a:rPr>
                <a:t>RESTful Web Services</a:t>
              </a:r>
            </a:p>
          </p:txBody>
        </p:sp>
      </p:grpSp>
      <p:grpSp>
        <p:nvGrpSpPr>
          <p:cNvPr id="177" name="Group 177"/>
          <p:cNvGrpSpPr/>
          <p:nvPr/>
        </p:nvGrpSpPr>
        <p:grpSpPr>
          <a:xfrm>
            <a:off x="8864683" y="2081785"/>
            <a:ext cx="3277643" cy="2880174"/>
            <a:chOff x="0" y="0"/>
            <a:chExt cx="3277641" cy="2880173"/>
          </a:xfrm>
        </p:grpSpPr>
        <p:sp>
          <p:nvSpPr>
            <p:cNvPr id="171" name="Shape 171"/>
            <p:cNvSpPr/>
            <p:nvPr/>
          </p:nvSpPr>
          <p:spPr>
            <a:xfrm>
              <a:off x="4540" y="1859633"/>
              <a:ext cx="3268561" cy="1020541"/>
            </a:xfrm>
            <a:prstGeom prst="roundRect">
              <a:avLst>
                <a:gd name="adj" fmla="val 18667"/>
              </a:avLst>
            </a:prstGeom>
            <a:solidFill>
              <a:srgbClr val="00882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77800" dist="77917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javax.xml.ws.</a:t>
              </a:r>
              <a:br>
                <a:rPr sz="2400">
                  <a:solidFill>
                    <a:srgbClr val="FFFFFF"/>
                  </a:solidFill>
                </a:rPr>
              </a:br>
              <a:r>
                <a: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WebServiceContext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330657" y="508296"/>
              <a:ext cx="26163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 lvl="0">
                <a:defRPr sz="1800"/>
              </a:pPr>
              <a:r>
                <a:rPr sz="2200"/>
                <a:t>getUserPrincipal()</a:t>
              </a:r>
            </a:p>
          </p:txBody>
        </p:sp>
        <p:sp>
          <p:nvSpPr>
            <p:cNvPr id="173" name="Shape 173"/>
            <p:cNvSpPr/>
            <p:nvPr/>
          </p:nvSpPr>
          <p:spPr>
            <a:xfrm flipH="1">
              <a:off x="830351" y="1353710"/>
              <a:ext cx="1" cy="4953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74" name="Shape 174"/>
            <p:cNvSpPr/>
            <p:nvPr/>
          </p:nvSpPr>
          <p:spPr>
            <a:xfrm>
              <a:off x="2425454" y="953093"/>
              <a:ext cx="1" cy="8959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75" name="Shape 175"/>
            <p:cNvSpPr/>
            <p:nvPr/>
          </p:nvSpPr>
          <p:spPr>
            <a:xfrm>
              <a:off x="57461" y="962754"/>
              <a:ext cx="209217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 lvl="0">
                <a:defRPr sz="1800"/>
              </a:pPr>
              <a:r>
                <a:rPr sz="2200"/>
                <a:t>isUserInRole()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-1" y="0"/>
              <a:ext cx="3277643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solidFill>
                    <a:srgbClr val="00882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600">
                  <a:solidFill>
                    <a:srgbClr val="00882B"/>
                  </a:solidFill>
                </a:rPr>
                <a:t>SOAP Web Services</a:t>
              </a:r>
            </a:p>
          </p:txBody>
        </p:sp>
      </p:grpSp>
      <p:sp>
        <p:nvSpPr>
          <p:cNvPr id="178" name="Shape 178"/>
          <p:cNvSpPr/>
          <p:nvPr/>
        </p:nvSpPr>
        <p:spPr>
          <a:xfrm>
            <a:off x="8053848" y="1030351"/>
            <a:ext cx="228043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 lvl="0">
              <a:defRPr sz="1800"/>
            </a:pPr>
            <a:r>
              <a:rPr sz="3100"/>
              <a:t>in Java EE 7</a:t>
            </a:r>
          </a:p>
        </p:txBody>
      </p:sp>
      <p:grpSp>
        <p:nvGrpSpPr>
          <p:cNvPr id="182" name="Group 182"/>
          <p:cNvGrpSpPr/>
          <p:nvPr/>
        </p:nvGrpSpPr>
        <p:grpSpPr>
          <a:xfrm>
            <a:off x="4888274" y="4811288"/>
            <a:ext cx="3268561" cy="1631467"/>
            <a:chOff x="0" y="0"/>
            <a:chExt cx="3268559" cy="1631465"/>
          </a:xfrm>
        </p:grpSpPr>
        <p:sp>
          <p:nvSpPr>
            <p:cNvPr id="179" name="Shape 179"/>
            <p:cNvSpPr/>
            <p:nvPr/>
          </p:nvSpPr>
          <p:spPr>
            <a:xfrm>
              <a:off x="0" y="610926"/>
              <a:ext cx="3268560" cy="1020540"/>
            </a:xfrm>
            <a:prstGeom prst="roundRect">
              <a:avLst>
                <a:gd name="adj" fmla="val 18667"/>
              </a:avLst>
            </a:prstGeom>
            <a:solidFill>
              <a:srgbClr val="FFFFFF"/>
            </a:solidFill>
            <a:ln w="12700" cap="flat">
              <a:solidFill>
                <a:srgbClr val="FF2F92"/>
              </a:solidFill>
              <a:prstDash val="solid"/>
              <a:miter lim="400000"/>
            </a:ln>
            <a:effectLst>
              <a:outerShdw sx="100000" sy="100000" kx="0" ky="0" algn="b" rotWithShape="0" blurRad="177800" dist="77917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263568" y="0"/>
              <a:ext cx="682961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solidFill>
                    <a:srgbClr val="FF2F9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600">
                  <a:solidFill>
                    <a:srgbClr val="FF2F92"/>
                  </a:solidFill>
                </a:rPr>
                <a:t>CDI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008" y="719669"/>
              <a:ext cx="3122321" cy="77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algn="l">
                <a:defRPr sz="1800"/>
              </a:pPr>
              <a:r>
                <a:rPr b="1" sz="2200">
                  <a:solidFill>
                    <a:srgbClr val="FF2F92"/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rPr>
                <a:t>@Inject</a:t>
              </a:r>
              <a:r>
                <a:rPr b="1" sz="2200">
                  <a:latin typeface="American Typewriter"/>
                  <a:ea typeface="American Typewriter"/>
                  <a:cs typeface="American Typewriter"/>
                  <a:sym typeface="American Typewriter"/>
                </a:rPr>
                <a:t> </a:t>
              </a:r>
              <a:br>
                <a:rPr sz="2200">
                  <a:latin typeface="American Typewriter"/>
                  <a:ea typeface="American Typewriter"/>
                  <a:cs typeface="American Typewriter"/>
                  <a:sym typeface="American Typewriter"/>
                </a:rPr>
              </a:br>
              <a:r>
                <a:rPr sz="2200">
                  <a:latin typeface="American Typewriter"/>
                  <a:ea typeface="American Typewriter"/>
                  <a:cs typeface="American Typewriter"/>
                  <a:sym typeface="American Typewriter"/>
                </a:rPr>
                <a:t>java.security.Principal</a:t>
              </a:r>
            </a:p>
          </p:txBody>
        </p:sp>
      </p:grpSp>
      <p:sp>
        <p:nvSpPr>
          <p:cNvPr id="183" name="Shape 183"/>
          <p:cNvSpPr/>
          <p:nvPr>
            <p:ph type="title" idx="4294967295"/>
          </p:nvPr>
        </p:nvSpPr>
        <p:spPr>
          <a:xfrm>
            <a:off x="685443" y="198745"/>
            <a:ext cx="10897430" cy="1093789"/>
          </a:xfrm>
          <a:prstGeom prst="rect">
            <a:avLst/>
          </a:prstGeom>
        </p:spPr>
        <p:txBody>
          <a:bodyPr/>
          <a:lstStyle/>
          <a:p>
            <a:pPr lvl="0" algn="l" defTabSz="467359">
              <a:defRPr sz="1800"/>
            </a:pPr>
            <a:r>
              <a:rPr sz="5920"/>
              <a:t>get</a:t>
            </a:r>
            <a:r>
              <a:rPr sz="6400"/>
              <a:t> </a:t>
            </a:r>
            <a:r>
              <a:rPr b="1" sz="6400">
                <a:latin typeface="Helvetica"/>
                <a:ea typeface="Helvetica"/>
                <a:cs typeface="Helvetica"/>
                <a:sym typeface="Helvetica"/>
              </a:rPr>
              <a:t>principals</a:t>
            </a:r>
            <a:r>
              <a:rPr sz="6400"/>
              <a:t> &amp; test</a:t>
            </a:r>
            <a:r>
              <a:rPr sz="5920"/>
              <a:t> </a:t>
            </a:r>
            <a:r>
              <a:rPr b="1" sz="6400">
                <a:latin typeface="Helvetica"/>
                <a:ea typeface="Helvetica"/>
                <a:cs typeface="Helvetica"/>
                <a:sym typeface="Helvetica"/>
              </a:rPr>
              <a:t>roles</a:t>
            </a:r>
          </a:p>
        </p:txBody>
      </p:sp>
      <p:sp>
        <p:nvSpPr>
          <p:cNvPr id="184" name="Shape 184"/>
          <p:cNvSpPr/>
          <p:nvPr/>
        </p:nvSpPr>
        <p:spPr>
          <a:xfrm>
            <a:off x="695750" y="-71215"/>
            <a:ext cx="2652485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 lvl="0">
              <a:defRPr sz="1800"/>
            </a:pPr>
            <a:r>
              <a:rPr sz="3100"/>
              <a:t>Seven ways to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395691" y="1214953"/>
            <a:ext cx="3585599" cy="7628495"/>
          </a:xfrm>
          <a:prstGeom prst="rect">
            <a:avLst/>
          </a:prstGeom>
          <a:solidFill>
            <a:srgbClr val="E6FDC2"/>
          </a:solidFill>
          <a:ln w="254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929000"/>
                </a:solidFill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9830071" y="1214953"/>
            <a:ext cx="2785233" cy="7628495"/>
          </a:xfrm>
          <a:prstGeom prst="rect">
            <a:avLst/>
          </a:prstGeom>
          <a:solidFill>
            <a:srgbClr val="DBF4FF"/>
          </a:solidFill>
          <a:ln w="25400">
            <a:solidFill>
              <a:srgbClr val="60B9F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51A7F9"/>
                </a:solidFill>
              </a:defRPr>
            </a:pPr>
          </a:p>
        </p:txBody>
      </p:sp>
      <p:pic>
        <p:nvPicPr>
          <p:cNvPr id="188" name="Screen Shot 2015-07-14 at 01.28.20 (2).png"/>
          <p:cNvPicPr/>
          <p:nvPr/>
        </p:nvPicPr>
        <p:blipFill>
          <a:blip r:embed="rId2">
            <a:extLst/>
          </a:blip>
          <a:srcRect l="0" t="38983" r="0" b="23662"/>
          <a:stretch>
            <a:fillRect/>
          </a:stretch>
        </p:blipFill>
        <p:spPr>
          <a:xfrm>
            <a:off x="646829" y="1818709"/>
            <a:ext cx="3083255" cy="1772703"/>
          </a:xfrm>
          <a:prstGeom prst="rect">
            <a:avLst/>
          </a:prstGeom>
          <a:ln w="38100">
            <a:solidFill>
              <a:srgbClr val="00882B"/>
            </a:solidFill>
            <a:miter lim="400000"/>
          </a:ln>
        </p:spPr>
      </p:pic>
      <p:pic>
        <p:nvPicPr>
          <p:cNvPr id="189" name="pasted-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6246" y="3448772"/>
            <a:ext cx="481807" cy="51157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88900" dist="69071" dir="3327151">
              <a:srgbClr val="000000">
                <a:alpha val="28493"/>
              </a:srgbClr>
            </a:outerShdw>
          </a:effectLst>
        </p:spPr>
      </p:pic>
      <p:sp>
        <p:nvSpPr>
          <p:cNvPr id="190" name="Shape 190"/>
          <p:cNvSpPr/>
          <p:nvPr/>
        </p:nvSpPr>
        <p:spPr>
          <a:xfrm>
            <a:off x="5027406" y="2024845"/>
            <a:ext cx="4670299" cy="8382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30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  <a:t>Request 1: Ask for restricted resource</a:t>
            </a:r>
            <a:endParaRPr sz="3000">
              <a:solidFill>
                <a:srgbClr val="00882B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lnSpc>
                <a:spcPct val="90000"/>
              </a:lnSpc>
              <a:defRPr sz="1800"/>
            </a:pPr>
            <a:r>
              <a:rPr sz="25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  <a:t>GET     /app/faces/biblioteca.xhtml </a:t>
            </a:r>
          </a:p>
        </p:txBody>
      </p:sp>
      <p:grpSp>
        <p:nvGrpSpPr>
          <p:cNvPr id="194" name="Group 194"/>
          <p:cNvGrpSpPr/>
          <p:nvPr/>
        </p:nvGrpSpPr>
        <p:grpSpPr>
          <a:xfrm>
            <a:off x="10272779" y="1462389"/>
            <a:ext cx="1899817" cy="1276525"/>
            <a:chOff x="0" y="0"/>
            <a:chExt cx="1899816" cy="1276524"/>
          </a:xfrm>
        </p:grpSpPr>
        <p:sp>
          <p:nvSpPr>
            <p:cNvPr id="191" name="Shape 191"/>
            <p:cNvSpPr/>
            <p:nvPr/>
          </p:nvSpPr>
          <p:spPr>
            <a:xfrm>
              <a:off x="0" y="0"/>
              <a:ext cx="1899817" cy="1276525"/>
            </a:xfrm>
            <a:prstGeom prst="roundRect">
              <a:avLst>
                <a:gd name="adj" fmla="val 30324"/>
              </a:avLst>
            </a:prstGeom>
            <a:solidFill>
              <a:srgbClr val="FFFFFF"/>
            </a:solidFill>
            <a:ln w="38100" cap="flat">
              <a:solidFill>
                <a:srgbClr val="0365C0"/>
              </a:solidFill>
              <a:prstDash val="solid"/>
              <a:miter lim="400000"/>
            </a:ln>
            <a:effectLst>
              <a:outerShdw sx="100000" sy="100000" kx="0" ky="0" algn="b" rotWithShape="0" blurRad="228600" dist="85064" dir="30689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92" name="pasted-image.jp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45112" y="690904"/>
              <a:ext cx="809574" cy="357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Shape 193"/>
            <p:cNvSpPr/>
            <p:nvPr/>
          </p:nvSpPr>
          <p:spPr>
            <a:xfrm>
              <a:off x="181081" y="203226"/>
              <a:ext cx="1537654" cy="419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365C0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00">
                  <a:solidFill>
                    <a:srgbClr val="0365C0"/>
                  </a:solidFill>
                </a:rPr>
                <a:t>Web Container</a:t>
              </a:r>
            </a:p>
          </p:txBody>
        </p:sp>
      </p:grpSp>
      <p:sp>
        <p:nvSpPr>
          <p:cNvPr id="195" name="Shape 195"/>
          <p:cNvSpPr/>
          <p:nvPr/>
        </p:nvSpPr>
        <p:spPr>
          <a:xfrm>
            <a:off x="4699374" y="3305058"/>
            <a:ext cx="4231260" cy="12141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30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rPr>
              <a:t>Response 1: Ask for credentials</a:t>
            </a:r>
            <a:endParaRPr sz="3000">
              <a:solidFill>
                <a:srgbClr val="0365C0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 sz="25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rPr>
              <a:t>401 Unauthorized</a:t>
            </a:r>
            <a:endParaRPr sz="2500">
              <a:solidFill>
                <a:srgbClr val="0365C0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 sz="2200">
                <a:solidFill>
                  <a:srgbClr val="C82506"/>
                </a:solidFill>
                <a:latin typeface="DIN Condensed"/>
                <a:ea typeface="DIN Condensed"/>
                <a:cs typeface="DIN Condensed"/>
                <a:sym typeface="DIN Condensed"/>
              </a:rPr>
              <a:t>WWW-Authenticate</a:t>
            </a:r>
            <a:r>
              <a:rPr sz="22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rPr>
              <a:t>: Basic realm="jdbc-realm"</a:t>
            </a:r>
          </a:p>
        </p:txBody>
      </p:sp>
      <p:pic>
        <p:nvPicPr>
          <p:cNvPr id="196" name="Screen Shot 2015-07-10 at 22.49.25 (2)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6139" y="4165495"/>
            <a:ext cx="2484702" cy="1383236"/>
          </a:xfrm>
          <a:prstGeom prst="rect">
            <a:avLst/>
          </a:prstGeom>
          <a:ln w="12700">
            <a:solidFill/>
            <a:miter lim="400000"/>
          </a:ln>
          <a:effectLst>
            <a:outerShdw sx="100000" sy="100000" kx="0" ky="0" algn="b" rotWithShape="0" blurRad="165100" dist="89140" dir="5400000">
              <a:srgbClr val="000000">
                <a:alpha val="43239"/>
              </a:srgbClr>
            </a:outerShdw>
          </a:effectLst>
        </p:spPr>
      </p:pic>
      <p:sp>
        <p:nvSpPr>
          <p:cNvPr id="197" name="Shape 197"/>
          <p:cNvSpPr/>
          <p:nvPr/>
        </p:nvSpPr>
        <p:spPr>
          <a:xfrm>
            <a:off x="5350345" y="5513189"/>
            <a:ext cx="3698165" cy="12141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30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  <a:t>Request 2: Send credentials</a:t>
            </a:r>
            <a:endParaRPr sz="3000">
              <a:solidFill>
                <a:srgbClr val="00882B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 sz="25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  <a:t>GET     /app/faces/biblioteca.xhtml</a:t>
            </a:r>
            <a:r>
              <a:rPr sz="22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  <a:t> </a:t>
            </a:r>
            <a:br>
              <a:rPr sz="22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</a:br>
            <a:r>
              <a:rPr sz="2200">
                <a:solidFill>
                  <a:srgbClr val="C82506"/>
                </a:solidFill>
                <a:latin typeface="DIN Condensed"/>
                <a:ea typeface="DIN Condensed"/>
                <a:cs typeface="DIN Condensed"/>
                <a:sym typeface="DIN Condensed"/>
              </a:rPr>
              <a:t>Authorization</a:t>
            </a:r>
            <a:r>
              <a:rPr sz="22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  <a:t>: Basic bWFzaGE6MTIzNDU=</a:t>
            </a:r>
          </a:p>
        </p:txBody>
      </p:sp>
      <p:sp>
        <p:nvSpPr>
          <p:cNvPr id="198" name="Shape 198"/>
          <p:cNvSpPr/>
          <p:nvPr/>
        </p:nvSpPr>
        <p:spPr>
          <a:xfrm>
            <a:off x="4471867" y="7461306"/>
            <a:ext cx="4620007" cy="8763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30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rPr>
              <a:t>Response 2: Send restricted resource</a:t>
            </a:r>
            <a:endParaRPr sz="3000">
              <a:solidFill>
                <a:srgbClr val="0365C0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 sz="25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rPr>
              <a:t>200 OK</a:t>
            </a:r>
          </a:p>
        </p:txBody>
      </p:sp>
      <p:pic>
        <p:nvPicPr>
          <p:cNvPr id="199" name="Screen Shot 2015-07-14 at 01.55.48 (2)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6829" y="6095935"/>
            <a:ext cx="3083323" cy="2578296"/>
          </a:xfrm>
          <a:prstGeom prst="rect">
            <a:avLst/>
          </a:prstGeom>
          <a:ln w="38100">
            <a:solidFill>
              <a:srgbClr val="00882B"/>
            </a:solidFill>
            <a:miter lim="400000"/>
          </a:ln>
        </p:spPr>
      </p:pic>
      <p:pic>
        <p:nvPicPr>
          <p:cNvPr id="200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369339" y="2704848"/>
            <a:ext cx="6294863" cy="366847"/>
          </a:xfrm>
          <a:prstGeom prst="rect">
            <a:avLst/>
          </a:prstGeom>
        </p:spPr>
      </p:pic>
      <p:sp>
        <p:nvSpPr>
          <p:cNvPr id="202" name="Shape 202"/>
          <p:cNvSpPr/>
          <p:nvPr/>
        </p:nvSpPr>
        <p:spPr>
          <a:xfrm>
            <a:off x="10016364" y="3206129"/>
            <a:ext cx="2634387" cy="5542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Configuration (web.xml)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HTTPS 2-way (CONFIDENTIAL)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Authentication: jdbc-realm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Methods: GET, POST</a:t>
            </a:r>
            <a:b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</a:b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Roles: all logged in (**)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DIN Condensed"/>
                <a:ea typeface="DIN Condensed"/>
                <a:cs typeface="DIN Condensed"/>
                <a:sym typeface="DIN Condensed"/>
              </a:rPr>
              <a:t>Authentication</a:t>
            </a:r>
            <a:endParaRPr sz="2400">
              <a:solidFill>
                <a:srgbClr val="C82506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Do authentication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Authenticated? Create credential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</a:t>
            </a:r>
            <a:r>
              <a:rPr>
                <a:solidFill>
                  <a:srgbClr val="C82506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   Go to Authorization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773F9B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Not authenticated? </a:t>
            </a:r>
            <a:endParaRPr>
              <a:solidFill>
                <a:srgbClr val="773F9B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773F9B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    Return 401 Unauthorized</a:t>
            </a:r>
            <a:endParaRPr>
              <a:solidFill>
                <a:srgbClr val="773F9B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DIN Condensed"/>
                <a:ea typeface="DIN Condensed"/>
                <a:cs typeface="DIN Condensed"/>
                <a:sym typeface="DIN Condensed"/>
              </a:rPr>
              <a:t>Authorization</a:t>
            </a:r>
            <a:endParaRPr sz="2400">
              <a:solidFill>
                <a:srgbClr val="C82506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Check permissions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Authorized? 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C82506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    Return requested resource</a:t>
            </a:r>
            <a:endParaRPr>
              <a:solidFill>
                <a:srgbClr val="C82506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773F9B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Not authorized? </a:t>
            </a:r>
            <a:endParaRPr>
              <a:solidFill>
                <a:srgbClr val="773F9B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773F9B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    Return 403 Forbidden</a:t>
            </a:r>
          </a:p>
        </p:txBody>
      </p:sp>
      <p:pic>
        <p:nvPicPr>
          <p:cNvPr id="203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455529" y="4390866"/>
            <a:ext cx="6294863" cy="366847"/>
          </a:xfrm>
          <a:prstGeom prst="rect">
            <a:avLst/>
          </a:prstGeom>
        </p:spPr>
      </p:pic>
      <p:pic>
        <p:nvPicPr>
          <p:cNvPr id="205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507729" y="5188234"/>
            <a:ext cx="6294863" cy="366847"/>
          </a:xfrm>
          <a:prstGeom prst="rect">
            <a:avLst/>
          </a:prstGeom>
        </p:spPr>
      </p:pic>
      <p:pic>
        <p:nvPicPr>
          <p:cNvPr id="207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778855" y="7156770"/>
            <a:ext cx="6020098" cy="366847"/>
          </a:xfrm>
          <a:prstGeom prst="rect">
            <a:avLst/>
          </a:prstGeom>
        </p:spPr>
      </p:pic>
      <p:sp>
        <p:nvSpPr>
          <p:cNvPr id="209" name="Shape 209"/>
          <p:cNvSpPr/>
          <p:nvPr/>
        </p:nvSpPr>
        <p:spPr>
          <a:xfrm>
            <a:off x="4075009" y="2920254"/>
            <a:ext cx="61112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HTTP</a:t>
            </a:r>
          </a:p>
        </p:txBody>
      </p:sp>
      <p:sp>
        <p:nvSpPr>
          <p:cNvPr id="210" name="Shape 210"/>
          <p:cNvSpPr/>
          <p:nvPr/>
        </p:nvSpPr>
        <p:spPr>
          <a:xfrm>
            <a:off x="8997109" y="4655050"/>
            <a:ext cx="73528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HTTPS</a:t>
            </a:r>
          </a:p>
        </p:txBody>
      </p:sp>
      <p:sp>
        <p:nvSpPr>
          <p:cNvPr id="211" name="Shape 211"/>
          <p:cNvSpPr/>
          <p:nvPr/>
        </p:nvSpPr>
        <p:spPr>
          <a:xfrm>
            <a:off x="4075008" y="4961191"/>
            <a:ext cx="73528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HTTPS</a:t>
            </a:r>
          </a:p>
        </p:txBody>
      </p:sp>
      <p:sp>
        <p:nvSpPr>
          <p:cNvPr id="212" name="Shape 212"/>
          <p:cNvSpPr/>
          <p:nvPr/>
        </p:nvSpPr>
        <p:spPr>
          <a:xfrm>
            <a:off x="8997109" y="6890178"/>
            <a:ext cx="73528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HTTPS</a:t>
            </a:r>
          </a:p>
        </p:txBody>
      </p:sp>
      <p:sp>
        <p:nvSpPr>
          <p:cNvPr id="213" name="Shape 213"/>
          <p:cNvSpPr/>
          <p:nvPr/>
        </p:nvSpPr>
        <p:spPr>
          <a:xfrm>
            <a:off x="1718907" y="1364664"/>
            <a:ext cx="939166" cy="419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882B"/>
                </a:solidFill>
              </a:rPr>
              <a:t>Browser</a:t>
            </a:r>
          </a:p>
        </p:txBody>
      </p:sp>
      <p:sp>
        <p:nvSpPr>
          <p:cNvPr id="214" name="Shape 214"/>
          <p:cNvSpPr/>
          <p:nvPr/>
        </p:nvSpPr>
        <p:spPr>
          <a:xfrm>
            <a:off x="520440" y="-89978"/>
            <a:ext cx="376790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Authentication</a:t>
            </a:r>
          </a:p>
        </p:txBody>
      </p:sp>
      <p:sp>
        <p:nvSpPr>
          <p:cNvPr id="215" name="Shape 215"/>
          <p:cNvSpPr/>
          <p:nvPr/>
        </p:nvSpPr>
        <p:spPr>
          <a:xfrm>
            <a:off x="2002311" y="400282"/>
            <a:ext cx="3449575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Authorization</a:t>
            </a:r>
          </a:p>
        </p:txBody>
      </p:sp>
      <p:sp>
        <p:nvSpPr>
          <p:cNvPr id="216" name="Shape 216"/>
          <p:cNvSpPr/>
          <p:nvPr/>
        </p:nvSpPr>
        <p:spPr>
          <a:xfrm>
            <a:off x="1640365" y="608938"/>
            <a:ext cx="3853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&amp;</a:t>
            </a:r>
          </a:p>
        </p:txBody>
      </p:sp>
      <p:sp>
        <p:nvSpPr>
          <p:cNvPr id="217" name="Shape 217"/>
          <p:cNvSpPr/>
          <p:nvPr/>
        </p:nvSpPr>
        <p:spPr>
          <a:xfrm>
            <a:off x="5045037" y="66767"/>
            <a:ext cx="110835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in the</a:t>
            </a:r>
          </a:p>
        </p:txBody>
      </p:sp>
      <p:sp>
        <p:nvSpPr>
          <p:cNvPr id="218" name="Shape 218"/>
          <p:cNvSpPr/>
          <p:nvPr>
            <p:ph type="title" idx="4294967295"/>
          </p:nvPr>
        </p:nvSpPr>
        <p:spPr>
          <a:xfrm>
            <a:off x="6282876" y="66767"/>
            <a:ext cx="4820542" cy="1093788"/>
          </a:xfrm>
          <a:prstGeom prst="rect">
            <a:avLst/>
          </a:prstGeom>
        </p:spPr>
        <p:txBody>
          <a:bodyPr/>
          <a:lstStyle/>
          <a:p>
            <a:pPr lvl="0" algn="l" defTabSz="467359">
              <a:defRPr sz="1800"/>
            </a:pPr>
            <a:r>
              <a:rPr b="1" sz="6400">
                <a:latin typeface="Helvetica"/>
                <a:ea typeface="Helvetica"/>
                <a:cs typeface="Helvetica"/>
                <a:sym typeface="Helvetica"/>
              </a:rPr>
              <a:t>Web </a:t>
            </a:r>
            <a:r>
              <a:rPr sz="6400"/>
              <a:t>Layer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9703429" y="1249489"/>
            <a:ext cx="2785233" cy="7628495"/>
          </a:xfrm>
          <a:prstGeom prst="rect">
            <a:avLst/>
          </a:prstGeom>
          <a:solidFill>
            <a:srgbClr val="FFE0C1"/>
          </a:solidFill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BAABF"/>
                </a:solidFill>
              </a:defRPr>
            </a:pPr>
          </a:p>
        </p:txBody>
      </p:sp>
      <p:grpSp>
        <p:nvGrpSpPr>
          <p:cNvPr id="224" name="Group 224"/>
          <p:cNvGrpSpPr/>
          <p:nvPr/>
        </p:nvGrpSpPr>
        <p:grpSpPr>
          <a:xfrm>
            <a:off x="10146137" y="1466459"/>
            <a:ext cx="1899817" cy="1270001"/>
            <a:chOff x="0" y="0"/>
            <a:chExt cx="1899816" cy="1270000"/>
          </a:xfrm>
        </p:grpSpPr>
        <p:sp>
          <p:nvSpPr>
            <p:cNvPr id="221" name="Shape 221"/>
            <p:cNvSpPr/>
            <p:nvPr/>
          </p:nvSpPr>
          <p:spPr>
            <a:xfrm>
              <a:off x="0" y="0"/>
              <a:ext cx="1899817" cy="1270000"/>
            </a:xfrm>
            <a:prstGeom prst="roundRect">
              <a:avLst>
                <a:gd name="adj" fmla="val 30479"/>
              </a:avLst>
            </a:prstGeom>
            <a:solidFill>
              <a:srgbClr val="FFFFFF"/>
            </a:solidFill>
            <a:ln w="38100" cap="flat">
              <a:solidFill>
                <a:srgbClr val="C82506"/>
              </a:solidFill>
              <a:prstDash val="solid"/>
              <a:miter lim="400000"/>
            </a:ln>
            <a:effectLst>
              <a:outerShdw sx="100000" sy="100000" kx="0" ky="0" algn="b" rotWithShape="0" blurRad="228600" dist="85064" dir="30689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22" name="pasted-image-filtered.jpe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503" y="701182"/>
              <a:ext cx="808779" cy="356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3" name="Shape 223"/>
            <p:cNvSpPr/>
            <p:nvPr/>
          </p:nvSpPr>
          <p:spPr>
            <a:xfrm>
              <a:off x="213625" y="215899"/>
              <a:ext cx="1472566" cy="419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C82506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00">
                  <a:solidFill>
                    <a:srgbClr val="C82506"/>
                  </a:solidFill>
                </a:rPr>
                <a:t>EJB Container</a:t>
              </a:r>
            </a:p>
          </p:txBody>
        </p:sp>
      </p:grpSp>
      <p:sp>
        <p:nvSpPr>
          <p:cNvPr id="225" name="Shape 225"/>
          <p:cNvSpPr/>
          <p:nvPr/>
        </p:nvSpPr>
        <p:spPr>
          <a:xfrm>
            <a:off x="5095273" y="1214224"/>
            <a:ext cx="2785233" cy="7628495"/>
          </a:xfrm>
          <a:prstGeom prst="rect">
            <a:avLst/>
          </a:prstGeom>
          <a:solidFill>
            <a:srgbClr val="DBF4FF"/>
          </a:solidFill>
          <a:ln w="25400">
            <a:solidFill>
              <a:srgbClr val="60B9F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51A7F9"/>
                </a:solidFill>
              </a:defRPr>
            </a:pPr>
          </a:p>
        </p:txBody>
      </p:sp>
      <p:grpSp>
        <p:nvGrpSpPr>
          <p:cNvPr id="229" name="Group 229"/>
          <p:cNvGrpSpPr/>
          <p:nvPr/>
        </p:nvGrpSpPr>
        <p:grpSpPr>
          <a:xfrm>
            <a:off x="5537981" y="1461660"/>
            <a:ext cx="1899817" cy="1276525"/>
            <a:chOff x="0" y="0"/>
            <a:chExt cx="1899816" cy="1276524"/>
          </a:xfrm>
        </p:grpSpPr>
        <p:sp>
          <p:nvSpPr>
            <p:cNvPr id="226" name="Shape 226"/>
            <p:cNvSpPr/>
            <p:nvPr/>
          </p:nvSpPr>
          <p:spPr>
            <a:xfrm>
              <a:off x="0" y="0"/>
              <a:ext cx="1899817" cy="1276525"/>
            </a:xfrm>
            <a:prstGeom prst="roundRect">
              <a:avLst>
                <a:gd name="adj" fmla="val 30324"/>
              </a:avLst>
            </a:prstGeom>
            <a:solidFill>
              <a:srgbClr val="FFFFFF"/>
            </a:solidFill>
            <a:ln w="38100" cap="flat">
              <a:solidFill>
                <a:srgbClr val="0365C0"/>
              </a:solidFill>
              <a:prstDash val="solid"/>
              <a:miter lim="400000"/>
            </a:ln>
            <a:effectLst>
              <a:outerShdw sx="100000" sy="100000" kx="0" ky="0" algn="b" rotWithShape="0" blurRad="228600" dist="85064" dir="30689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27" name="pasted-image.jp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5112" y="690904"/>
              <a:ext cx="809574" cy="357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Shape 228"/>
            <p:cNvSpPr/>
            <p:nvPr/>
          </p:nvSpPr>
          <p:spPr>
            <a:xfrm>
              <a:off x="181081" y="203226"/>
              <a:ext cx="1537654" cy="419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365C0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00">
                  <a:solidFill>
                    <a:srgbClr val="0365C0"/>
                  </a:solidFill>
                </a:rPr>
                <a:t>Web Container</a:t>
              </a:r>
            </a:p>
          </p:txBody>
        </p:sp>
      </p:grpSp>
      <p:sp>
        <p:nvSpPr>
          <p:cNvPr id="230" name="Shape 230"/>
          <p:cNvSpPr/>
          <p:nvPr/>
        </p:nvSpPr>
        <p:spPr>
          <a:xfrm>
            <a:off x="5281566" y="3205400"/>
            <a:ext cx="2445335" cy="4881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Web Context - Credentials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Principal: </a:t>
            </a:r>
            <a:r>
              <a:rPr>
                <a:solidFill>
                  <a:srgbClr val="C82506"/>
                </a:solidFill>
                <a:latin typeface="DIN Condensed"/>
                <a:ea typeface="DIN Condensed"/>
                <a:cs typeface="DIN Condensed"/>
                <a:sym typeface="DIN Condensed"/>
              </a:rPr>
              <a:t>kusko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Roles: {"</a:t>
            </a:r>
            <a:r>
              <a:rPr>
                <a:solidFill>
                  <a:srgbClr val="C82506"/>
                </a:solidFill>
                <a:latin typeface="DIN Condensed"/>
                <a:ea typeface="DIN Condensed"/>
                <a:cs typeface="DIN Condensed"/>
                <a:sym typeface="DIN Condensed"/>
              </a:rPr>
              <a:t>other</a:t>
            </a: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"}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C82506"/>
                </a:solidFill>
                <a:latin typeface="DIN Condensed"/>
                <a:ea typeface="DIN Condensed"/>
                <a:cs typeface="DIN Condensed"/>
                <a:sym typeface="DIN Condensed"/>
              </a:rPr>
              <a:t>Servlet calls EJB method 1</a:t>
            </a:r>
            <a:endParaRPr>
              <a:solidFill>
                <a:srgbClr val="C82506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try {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</a:t>
            </a:r>
            <a:r>
              <a:rPr sz="21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rPr>
              <a:t>b.getPicture1()</a:t>
            </a:r>
            <a:r>
              <a:rPr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rPr>
              <a:t>;</a:t>
            </a:r>
            <a:b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</a:b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} catch (EJBAccessException e) {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return "acessonegado.png";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}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C82506"/>
                </a:solidFill>
                <a:latin typeface="DIN Condensed"/>
                <a:ea typeface="DIN Condensed"/>
                <a:cs typeface="DIN Condensed"/>
                <a:sym typeface="DIN Condensed"/>
              </a:rPr>
              <a:t>Servlet calls EJB method 2</a:t>
            </a:r>
            <a:endParaRPr>
              <a:solidFill>
                <a:srgbClr val="C82506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try {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</a:t>
            </a:r>
            <a:r>
              <a:rPr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rPr>
              <a:t> </a:t>
            </a:r>
            <a:r>
              <a:rPr sz="21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rPr>
              <a:t>b.getPicture2()</a:t>
            </a:r>
            <a:r>
              <a:rPr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rPr>
              <a:t>;</a:t>
            </a:r>
            <a:br>
              <a:rPr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rPr>
            </a:b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} catch (EJBAccessException e) {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return "acessonegado.png";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}</a:t>
            </a:r>
          </a:p>
        </p:txBody>
      </p:sp>
      <p:sp>
        <p:nvSpPr>
          <p:cNvPr id="231" name="Shape 231"/>
          <p:cNvSpPr/>
          <p:nvPr/>
        </p:nvSpPr>
        <p:spPr>
          <a:xfrm>
            <a:off x="516138" y="1218448"/>
            <a:ext cx="3585598" cy="7628495"/>
          </a:xfrm>
          <a:prstGeom prst="rect">
            <a:avLst/>
          </a:prstGeom>
          <a:solidFill>
            <a:srgbClr val="E6FDC2"/>
          </a:solidFill>
          <a:ln w="254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929000"/>
                </a:solidFill>
              </a:defRPr>
            </a:pPr>
          </a:p>
        </p:txBody>
      </p:sp>
      <p:pic>
        <p:nvPicPr>
          <p:cNvPr id="232" name="Screen Shot 2015-07-14 at 02.43.37 (2)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2542" y="1485509"/>
            <a:ext cx="3132790" cy="2616396"/>
          </a:xfrm>
          <a:prstGeom prst="rect">
            <a:avLst/>
          </a:prstGeom>
          <a:ln w="38100">
            <a:solidFill>
              <a:srgbClr val="00882B"/>
            </a:solidFill>
            <a:miter lim="400000"/>
          </a:ln>
        </p:spPr>
      </p:pic>
      <p:pic>
        <p:nvPicPr>
          <p:cNvPr id="233" name="Screen Shot 2015-07-14 at 02.43.37 (2)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2542" y="5903310"/>
            <a:ext cx="3132790" cy="2616396"/>
          </a:xfrm>
          <a:prstGeom prst="rect">
            <a:avLst/>
          </a:prstGeom>
          <a:ln w="38100">
            <a:solidFill>
              <a:srgbClr val="00882B"/>
            </a:solidFill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2370432" y="2491483"/>
            <a:ext cx="1391422" cy="1367775"/>
          </a:xfrm>
          <a:prstGeom prst="rect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35" name="Shape 235"/>
          <p:cNvSpPr/>
          <p:nvPr/>
        </p:nvSpPr>
        <p:spPr>
          <a:xfrm>
            <a:off x="848717" y="2491483"/>
            <a:ext cx="1391422" cy="1367775"/>
          </a:xfrm>
          <a:prstGeom prst="rect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pic>
        <p:nvPicPr>
          <p:cNvPr id="236" name="pasted-image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9427" y="2540370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asted-image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31143" y="253230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81251" y="1918611"/>
            <a:ext cx="1265448" cy="366847"/>
          </a:xfrm>
          <a:prstGeom prst="rect">
            <a:avLst/>
          </a:prstGeom>
        </p:spPr>
      </p:pic>
      <p:pic>
        <p:nvPicPr>
          <p:cNvPr id="240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21332604">
            <a:off x="7847857" y="4915498"/>
            <a:ext cx="1888777" cy="366847"/>
          </a:xfrm>
          <a:prstGeom prst="rect">
            <a:avLst/>
          </a:prstGeom>
        </p:spPr>
      </p:pic>
      <p:pic>
        <p:nvPicPr>
          <p:cNvPr id="242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 rot="21090634">
            <a:off x="7797534" y="7004372"/>
            <a:ext cx="1934727" cy="366847"/>
          </a:xfrm>
          <a:prstGeom prst="rect">
            <a:avLst/>
          </a:prstGeom>
        </p:spPr>
      </p:pic>
      <p:sp>
        <p:nvSpPr>
          <p:cNvPr id="244" name="Shape 244"/>
          <p:cNvSpPr/>
          <p:nvPr/>
        </p:nvSpPr>
        <p:spPr>
          <a:xfrm>
            <a:off x="9910782" y="3201175"/>
            <a:ext cx="2427238" cy="460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EJB Context (propagated)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Principal: </a:t>
            </a:r>
            <a:r>
              <a:rPr>
                <a:solidFill>
                  <a:srgbClr val="C82506"/>
                </a:solidFill>
                <a:latin typeface="DIN Condensed"/>
                <a:ea typeface="DIN Condensed"/>
                <a:cs typeface="DIN Condensed"/>
                <a:sym typeface="DIN Condensed"/>
              </a:rPr>
              <a:t>kusko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Roles: {"</a:t>
            </a:r>
            <a:r>
              <a:rPr>
                <a:solidFill>
                  <a:srgbClr val="C82506"/>
                </a:solidFill>
                <a:latin typeface="DIN Condensed"/>
                <a:ea typeface="DIN Condensed"/>
                <a:cs typeface="DIN Condensed"/>
                <a:sym typeface="DIN Condensed"/>
              </a:rPr>
              <a:t>outro</a:t>
            </a: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"}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>
              <a:defRPr sz="1800"/>
            </a:pPr>
            <a:r>
              <a:rPr>
                <a:solidFill>
                  <a:srgbClr val="C82506"/>
                </a:solidFill>
                <a:latin typeface="DIN Condensed"/>
                <a:ea typeface="DIN Condensed"/>
                <a:cs typeface="DIN Condensed"/>
                <a:sym typeface="DIN Condensed"/>
              </a:rPr>
              <a:t>Authorization</a:t>
            </a:r>
            <a:endParaRPr>
              <a:solidFill>
                <a:srgbClr val="C82506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@RolesAllowed("</a:t>
            </a:r>
            <a:r>
              <a:rPr>
                <a:solidFill>
                  <a:srgbClr val="C82506"/>
                </a:solidFill>
                <a:latin typeface="DIN Condensed"/>
                <a:ea typeface="DIN Condensed"/>
                <a:cs typeface="DIN Condensed"/>
                <a:sym typeface="DIN Condensed"/>
              </a:rPr>
              <a:t>**</a:t>
            </a: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")</a:t>
            </a:r>
            <a:b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</a:b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public String </a:t>
            </a:r>
            <a:r>
              <a:rPr sz="21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rPr>
              <a:t>getPicture1()</a:t>
            </a: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{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    return "minifish.png";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}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@RolesAllowed("</a:t>
            </a:r>
            <a:r>
              <a:rPr>
                <a:solidFill>
                  <a:srgbClr val="C82506"/>
                </a:solidFill>
                <a:latin typeface="DIN Condensed"/>
                <a:ea typeface="DIN Condensed"/>
                <a:cs typeface="DIN Condensed"/>
                <a:sym typeface="DIN Condensed"/>
              </a:rPr>
              <a:t>friend</a:t>
            </a: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")</a:t>
            </a:r>
            <a:b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</a:b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public String </a:t>
            </a:r>
            <a:r>
              <a:rPr sz="21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rPr>
              <a:t>getPicture2()</a:t>
            </a: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{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    return "lupita.png";</a:t>
            </a:r>
            <a:endParaRPr>
              <a:solidFill>
                <a:srgbClr val="53585F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53585F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}</a:t>
            </a:r>
          </a:p>
        </p:txBody>
      </p:sp>
      <p:pic>
        <p:nvPicPr>
          <p:cNvPr id="245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 rot="19901717">
            <a:off x="3594028" y="6967926"/>
            <a:ext cx="1814184" cy="366847"/>
          </a:xfrm>
          <a:prstGeom prst="rect">
            <a:avLst/>
          </a:prstGeom>
        </p:spPr>
      </p:pic>
      <p:pic>
        <p:nvPicPr>
          <p:cNvPr id="247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 rot="19667880">
            <a:off x="1670029" y="5610703"/>
            <a:ext cx="3926879" cy="366847"/>
          </a:xfrm>
          <a:prstGeom prst="rect">
            <a:avLst/>
          </a:prstGeom>
        </p:spPr>
      </p:pic>
      <p:pic>
        <p:nvPicPr>
          <p:cNvPr id="249" name="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 rot="21140136">
            <a:off x="6804570" y="4565694"/>
            <a:ext cx="2985253" cy="366847"/>
          </a:xfrm>
          <a:prstGeom prst="rect">
            <a:avLst/>
          </a:prstGeom>
        </p:spPr>
      </p:pic>
      <p:pic>
        <p:nvPicPr>
          <p:cNvPr id="251" name="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 rot="21074529">
            <a:off x="6800574" y="6584424"/>
            <a:ext cx="2993432" cy="366847"/>
          </a:xfrm>
          <a:prstGeom prst="rect">
            <a:avLst/>
          </a:prstGeom>
        </p:spPr>
      </p:pic>
      <p:sp>
        <p:nvSpPr>
          <p:cNvPr id="253" name="Shape 253"/>
          <p:cNvSpPr/>
          <p:nvPr/>
        </p:nvSpPr>
        <p:spPr>
          <a:xfrm>
            <a:off x="8039544" y="7557516"/>
            <a:ext cx="1558595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C82506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82506"/>
                </a:solidFill>
              </a:rPr>
              <a:t>EJBAccessException</a:t>
            </a:r>
          </a:p>
        </p:txBody>
      </p:sp>
      <p:sp>
        <p:nvSpPr>
          <p:cNvPr id="254" name="Shape 254"/>
          <p:cNvSpPr/>
          <p:nvPr/>
        </p:nvSpPr>
        <p:spPr>
          <a:xfrm>
            <a:off x="8280831" y="5339000"/>
            <a:ext cx="932232" cy="614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C82506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82506"/>
                </a:solidFill>
              </a:rPr>
              <a:t>Return link</a:t>
            </a:r>
            <a:endParaRPr>
              <a:solidFill>
                <a:srgbClr val="C82506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 flipV="1">
            <a:off x="6843136" y="3688525"/>
            <a:ext cx="3143949" cy="1"/>
          </a:xfrm>
          <a:prstGeom prst="line">
            <a:avLst/>
          </a:prstGeom>
          <a:ln w="38100" cap="rnd">
            <a:solidFill>
              <a:srgbClr val="53585F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56" name="Shape 256"/>
          <p:cNvSpPr/>
          <p:nvPr/>
        </p:nvSpPr>
        <p:spPr>
          <a:xfrm>
            <a:off x="4333728" y="2390782"/>
            <a:ext cx="529553" cy="36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defRPr sz="21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00882B"/>
                </a:solidFill>
              </a:rPr>
              <a:t>Req2</a:t>
            </a:r>
          </a:p>
        </p:txBody>
      </p:sp>
      <p:sp>
        <p:nvSpPr>
          <p:cNvPr id="257" name="Shape 257"/>
          <p:cNvSpPr/>
          <p:nvPr/>
        </p:nvSpPr>
        <p:spPr>
          <a:xfrm>
            <a:off x="4357132" y="6282194"/>
            <a:ext cx="519685" cy="36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defRPr sz="21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0365C0"/>
                </a:solidFill>
              </a:rPr>
              <a:t>Res2</a:t>
            </a:r>
          </a:p>
        </p:txBody>
      </p:sp>
      <p:sp>
        <p:nvSpPr>
          <p:cNvPr id="258" name="Shape 258"/>
          <p:cNvSpPr/>
          <p:nvPr/>
        </p:nvSpPr>
        <p:spPr>
          <a:xfrm>
            <a:off x="1826587" y="4793056"/>
            <a:ext cx="939166" cy="419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882B"/>
                </a:solidFill>
              </a:rPr>
              <a:t>Browser</a:t>
            </a:r>
          </a:p>
        </p:txBody>
      </p:sp>
      <p:sp>
        <p:nvSpPr>
          <p:cNvPr id="259" name="Shape 259"/>
          <p:cNvSpPr/>
          <p:nvPr>
            <p:ph type="title" idx="4294967295"/>
          </p:nvPr>
        </p:nvSpPr>
        <p:spPr>
          <a:xfrm>
            <a:off x="507554" y="-95119"/>
            <a:ext cx="10589311" cy="1093789"/>
          </a:xfrm>
          <a:prstGeom prst="rect">
            <a:avLst/>
          </a:prstGeom>
        </p:spPr>
        <p:txBody>
          <a:bodyPr/>
          <a:lstStyle/>
          <a:p>
            <a:pPr lvl="0" defTabSz="467359">
              <a:defRPr sz="1800"/>
            </a:pPr>
            <a:r>
              <a:rPr sz="4800"/>
              <a:t>Authorization</a:t>
            </a:r>
            <a:r>
              <a:rPr sz="6400"/>
              <a:t> </a:t>
            </a:r>
            <a:r>
              <a:rPr sz="4000"/>
              <a:t>in the</a:t>
            </a:r>
            <a:r>
              <a:rPr sz="6400"/>
              <a:t> </a:t>
            </a:r>
            <a:r>
              <a:rPr b="1" sz="6400">
                <a:latin typeface="Helvetica"/>
                <a:ea typeface="Helvetica"/>
                <a:cs typeface="Helvetica"/>
                <a:sym typeface="Helvetica"/>
              </a:rPr>
              <a:t>EJB </a:t>
            </a:r>
            <a:r>
              <a:rPr sz="6400"/>
              <a:t>Layer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6027" y="6276228"/>
            <a:ext cx="5831846" cy="366847"/>
          </a:xfrm>
          <a:prstGeom prst="rect">
            <a:avLst/>
          </a:prstGeom>
        </p:spPr>
      </p:pic>
      <p:pic>
        <p:nvPicPr>
          <p:cNvPr id="263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8391924" y="6212152"/>
            <a:ext cx="5058096" cy="127001"/>
          </a:xfrm>
          <a:prstGeom prst="rect">
            <a:avLst/>
          </a:prstGeom>
          <a:effectLst>
            <a:outerShdw sx="100000" sy="100000" kx="0" ky="0" algn="b" rotWithShape="0" blurRad="50800" dist="39912" dir="3068900">
              <a:srgbClr val="000000">
                <a:alpha val="17864"/>
              </a:srgbClr>
            </a:outerShdw>
          </a:effectLst>
        </p:spPr>
      </p:pic>
      <p:pic>
        <p:nvPicPr>
          <p:cNvPr id="264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66139" y="5958455"/>
            <a:ext cx="4333047" cy="127001"/>
          </a:xfrm>
          <a:prstGeom prst="rect">
            <a:avLst/>
          </a:prstGeom>
          <a:effectLst>
            <a:outerShdw sx="100000" sy="100000" kx="0" ky="0" algn="b" rotWithShape="0" blurRad="50800" dist="39912" dir="3068900">
              <a:srgbClr val="000000">
                <a:alpha val="17864"/>
              </a:srgbClr>
            </a:outerShdw>
          </a:effectLst>
        </p:spPr>
      </p:pic>
      <p:sp>
        <p:nvSpPr>
          <p:cNvPr id="265" name="Shape 265"/>
          <p:cNvSpPr/>
          <p:nvPr/>
        </p:nvSpPr>
        <p:spPr>
          <a:xfrm>
            <a:off x="3805914" y="1314671"/>
            <a:ext cx="5392972" cy="1336549"/>
          </a:xfrm>
          <a:prstGeom prst="rect">
            <a:avLst/>
          </a:prstGeom>
          <a:solidFill>
            <a:srgbClr val="DCE0D3"/>
          </a:solidFill>
          <a:ln w="12700">
            <a:solidFill>
              <a:srgbClr val="C0504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algn="l" defTabSz="457200">
              <a:defRPr sz="1800"/>
            </a:pP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&lt;login-config&gt;</a:t>
            </a:r>
            <a:endParaRPr sz="20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 defTabSz="457200">
              <a:defRPr sz="1800"/>
            </a:pP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    &lt;auth-method&gt;</a:t>
            </a:r>
            <a:r>
              <a:rPr b="1" sz="2000">
                <a:solidFill>
                  <a:srgbClr val="FF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BASIC</a:t>
            </a: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&lt;</a:t>
            </a: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/auth-method&gt;</a:t>
            </a:r>
            <a:endParaRPr sz="20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 defTabSz="457200">
              <a:defRPr sz="1800"/>
            </a:pP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    &lt;realm-name&gt;</a:t>
            </a:r>
            <a:r>
              <a:rPr sz="2000">
                <a:solidFill>
                  <a:srgbClr val="FF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jdbc-realm</a:t>
            </a: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&lt;/realm-name&gt;</a:t>
            </a:r>
            <a:endParaRPr sz="20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 defTabSz="457200">
              <a:defRPr sz="1800"/>
            </a:pP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&lt;/login-config&gt;</a:t>
            </a:r>
          </a:p>
        </p:txBody>
      </p:sp>
      <p:pic>
        <p:nvPicPr>
          <p:cNvPr id="266" name="Screen Shot 2015-07-10 at 22.49.25 (2)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9930" y="4699681"/>
            <a:ext cx="3685465" cy="2051703"/>
          </a:xfrm>
          <a:prstGeom prst="rect">
            <a:avLst/>
          </a:prstGeom>
          <a:ln w="12700">
            <a:solidFill/>
            <a:miter lim="400000"/>
          </a:ln>
          <a:effectLst>
            <a:outerShdw sx="100000" sy="100000" kx="0" ky="0" algn="b" rotWithShape="0" blurRad="165100" dist="105706" dir="2849642">
              <a:srgbClr val="000000">
                <a:alpha val="18045"/>
              </a:srgbClr>
            </a:outerShdw>
          </a:effectLst>
        </p:spPr>
      </p:pic>
      <p:sp>
        <p:nvSpPr>
          <p:cNvPr id="267" name="Shape 267"/>
          <p:cNvSpPr/>
          <p:nvPr/>
        </p:nvSpPr>
        <p:spPr>
          <a:xfrm>
            <a:off x="5166516" y="4331665"/>
            <a:ext cx="4231260" cy="706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2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rPr>
              <a:t>401 Unauthorized</a:t>
            </a:r>
            <a:endParaRPr sz="2200">
              <a:solidFill>
                <a:srgbClr val="0365C0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 sz="22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rPr>
              <a:t>WWW-Authenticate: Basic realm="jdbc-realm"</a:t>
            </a:r>
          </a:p>
        </p:txBody>
      </p:sp>
      <p:sp>
        <p:nvSpPr>
          <p:cNvPr id="268" name="Shape 268"/>
          <p:cNvSpPr/>
          <p:nvPr/>
        </p:nvSpPr>
        <p:spPr>
          <a:xfrm>
            <a:off x="5209146" y="5686287"/>
            <a:ext cx="3698165" cy="706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2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  <a:t>GET    /app/secret</a:t>
            </a:r>
            <a:endParaRPr sz="2200">
              <a:solidFill>
                <a:srgbClr val="00882B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 sz="22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  <a:t>Authorization: Basic bWFzaGE6MTIzNDU=</a:t>
            </a:r>
          </a:p>
        </p:txBody>
      </p:sp>
      <p:sp>
        <p:nvSpPr>
          <p:cNvPr id="269" name="Shape 269"/>
          <p:cNvSpPr/>
          <p:nvPr/>
        </p:nvSpPr>
        <p:spPr>
          <a:xfrm>
            <a:off x="5483341" y="8398299"/>
            <a:ext cx="314977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000"/>
              <a:t>To logout: exit the browser!</a:t>
            </a:r>
          </a:p>
        </p:txBody>
      </p:sp>
      <p:sp>
        <p:nvSpPr>
          <p:cNvPr id="270" name="Shape 270"/>
          <p:cNvSpPr/>
          <p:nvPr/>
        </p:nvSpPr>
        <p:spPr>
          <a:xfrm>
            <a:off x="7760090" y="5284023"/>
            <a:ext cx="29949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1700"/>
              <a:t>Credentials: Base64 encoding</a:t>
            </a:r>
          </a:p>
        </p:txBody>
      </p:sp>
      <p:sp>
        <p:nvSpPr>
          <p:cNvPr id="271" name="Shape 271"/>
          <p:cNvSpPr/>
          <p:nvPr/>
        </p:nvSpPr>
        <p:spPr>
          <a:xfrm>
            <a:off x="9256426" y="1308321"/>
            <a:ext cx="1757021" cy="666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configuration in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web.xml</a:t>
            </a:r>
          </a:p>
        </p:txBody>
      </p:sp>
      <p:sp>
        <p:nvSpPr>
          <p:cNvPr id="272" name="Shape 272"/>
          <p:cNvSpPr/>
          <p:nvPr/>
        </p:nvSpPr>
        <p:spPr>
          <a:xfrm>
            <a:off x="5219289" y="3306656"/>
            <a:ext cx="1625297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00882B"/>
                </a:solidFill>
              </a:rPr>
              <a:t>GET    /app/secret</a:t>
            </a:r>
          </a:p>
        </p:txBody>
      </p:sp>
      <p:pic>
        <p:nvPicPr>
          <p:cNvPr id="273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12205" y="3541223"/>
            <a:ext cx="6832590" cy="366847"/>
          </a:xfrm>
          <a:prstGeom prst="rect">
            <a:avLst/>
          </a:prstGeom>
        </p:spPr>
      </p:pic>
      <p:pic>
        <p:nvPicPr>
          <p:cNvPr id="275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21600000">
            <a:off x="4107738" y="4870513"/>
            <a:ext cx="6832590" cy="366847"/>
          </a:xfrm>
          <a:prstGeom prst="rect">
            <a:avLst/>
          </a:prstGeom>
        </p:spPr>
      </p:pic>
      <p:pic>
        <p:nvPicPr>
          <p:cNvPr id="277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 rot="21600000">
            <a:off x="3248467" y="7178156"/>
            <a:ext cx="7602904" cy="366847"/>
          </a:xfrm>
          <a:prstGeom prst="rect">
            <a:avLst/>
          </a:prstGeom>
        </p:spPr>
      </p:pic>
      <p:sp>
        <p:nvSpPr>
          <p:cNvPr id="279" name="Shape 279"/>
          <p:cNvSpPr/>
          <p:nvPr/>
        </p:nvSpPr>
        <p:spPr>
          <a:xfrm>
            <a:off x="5231045" y="6949295"/>
            <a:ext cx="820065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0365C0"/>
                </a:solidFill>
              </a:rPr>
              <a:t>200   OK</a:t>
            </a:r>
          </a:p>
        </p:txBody>
      </p:sp>
      <p:grpSp>
        <p:nvGrpSpPr>
          <p:cNvPr id="284" name="Group 284"/>
          <p:cNvGrpSpPr/>
          <p:nvPr/>
        </p:nvGrpSpPr>
        <p:grpSpPr>
          <a:xfrm>
            <a:off x="10101440" y="3027707"/>
            <a:ext cx="1639063" cy="1393880"/>
            <a:chOff x="0" y="0"/>
            <a:chExt cx="1639061" cy="1393878"/>
          </a:xfrm>
        </p:grpSpPr>
        <p:grpSp>
          <p:nvGrpSpPr>
            <p:cNvPr id="282" name="Group 282"/>
            <p:cNvGrpSpPr/>
            <p:nvPr/>
          </p:nvGrpSpPr>
          <p:grpSpPr>
            <a:xfrm>
              <a:off x="0" y="0"/>
              <a:ext cx="1639062" cy="1393879"/>
              <a:chOff x="435409" y="0"/>
              <a:chExt cx="1639061" cy="1393878"/>
            </a:xfrm>
          </p:grpSpPr>
          <p:sp>
            <p:nvSpPr>
              <p:cNvPr id="280" name="Shape 280"/>
              <p:cNvSpPr/>
              <p:nvPr/>
            </p:nvSpPr>
            <p:spPr>
              <a:xfrm>
                <a:off x="435409" y="0"/>
                <a:ext cx="1639063" cy="1393879"/>
              </a:xfrm>
              <a:prstGeom prst="roundRect">
                <a:avLst>
                  <a:gd name="adj" fmla="val 30324"/>
                </a:avLst>
              </a:prstGeom>
              <a:solidFill>
                <a:srgbClr val="FFFFFF"/>
              </a:solidFill>
              <a:ln w="38100" cap="flat">
                <a:solidFill>
                  <a:srgbClr val="570706"/>
                </a:solidFill>
                <a:prstDash val="solid"/>
                <a:miter lim="400000"/>
              </a:ln>
              <a:effectLst>
                <a:outerShdw sx="100000" sy="100000" kx="0" ky="0" algn="b" rotWithShape="0" blurRad="228600" dist="85064" dir="30689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570923" y="91669"/>
                <a:ext cx="1368034" cy="4576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200">
                    <a:solidFill>
                      <a:srgbClr val="924607"/>
                    </a:solidFill>
                    <a:latin typeface="DIN Condensed"/>
                    <a:ea typeface="DIN Condensed"/>
                    <a:cs typeface="DIN Condensed"/>
                    <a:sym typeface="DIN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200">
                    <a:solidFill>
                      <a:srgbClr val="924607"/>
                    </a:solidFill>
                  </a:rPr>
                  <a:t>Web Server</a:t>
                </a:r>
              </a:p>
            </p:txBody>
          </p:sp>
        </p:grpSp>
        <p:pic>
          <p:nvPicPr>
            <p:cNvPr id="283" name="pasted-image.jpg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4910" y="388912"/>
              <a:ext cx="1469232" cy="872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8" name="Group 288"/>
          <p:cNvGrpSpPr/>
          <p:nvPr/>
        </p:nvGrpSpPr>
        <p:grpSpPr>
          <a:xfrm>
            <a:off x="1513131" y="3027707"/>
            <a:ext cx="1639063" cy="1393880"/>
            <a:chOff x="0" y="0"/>
            <a:chExt cx="1639061" cy="1393878"/>
          </a:xfrm>
        </p:grpSpPr>
        <p:sp>
          <p:nvSpPr>
            <p:cNvPr id="285" name="Shape 285"/>
            <p:cNvSpPr/>
            <p:nvPr/>
          </p:nvSpPr>
          <p:spPr>
            <a:xfrm>
              <a:off x="0" y="0"/>
              <a:ext cx="1639062" cy="1393879"/>
            </a:xfrm>
            <a:prstGeom prst="roundRect">
              <a:avLst>
                <a:gd name="adj" fmla="val 30324"/>
              </a:avLst>
            </a:prstGeom>
            <a:solidFill>
              <a:srgbClr val="FFFFFF"/>
            </a:solidFill>
            <a:ln w="38100" cap="flat">
              <a:solidFill>
                <a:srgbClr val="0B5D18"/>
              </a:solidFill>
              <a:prstDash val="solid"/>
              <a:miter lim="400000"/>
            </a:ln>
            <a:effectLst>
              <a:outerShdw sx="100000" sy="100000" kx="0" ky="0" algn="b" rotWithShape="0" blurRad="228600" dist="85064" dir="30689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6" name="Shape 286"/>
            <p:cNvSpPr/>
            <p:nvPr/>
          </p:nvSpPr>
          <p:spPr>
            <a:xfrm>
              <a:off x="135514" y="91669"/>
              <a:ext cx="1368034" cy="457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00882B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00882B"/>
                  </a:solidFill>
                </a:rPr>
                <a:t>Browser</a:t>
              </a:r>
            </a:p>
          </p:txBody>
        </p:sp>
        <p:pic>
          <p:nvPicPr>
            <p:cNvPr id="287" name="pasted-image.jpg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34344" y="346430"/>
              <a:ext cx="1170374" cy="939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89" name="Screen Shot 2015-07-14 at 01.55.48 (2)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89809" y="7208809"/>
            <a:ext cx="1885707" cy="1576841"/>
          </a:xfrm>
          <a:prstGeom prst="rect">
            <a:avLst/>
          </a:prstGeom>
          <a:ln w="38100">
            <a:solidFill>
              <a:srgbClr val="00882B"/>
            </a:solidFill>
            <a:miter lim="400000"/>
          </a:ln>
        </p:spPr>
      </p:pic>
      <p:sp>
        <p:nvSpPr>
          <p:cNvPr id="290" name="Shape 290"/>
          <p:cNvSpPr/>
          <p:nvPr/>
        </p:nvSpPr>
        <p:spPr>
          <a:xfrm flipH="1">
            <a:off x="8816361" y="5607793"/>
            <a:ext cx="581929" cy="361429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91" name="Shape 291"/>
          <p:cNvSpPr/>
          <p:nvPr>
            <p:ph type="title" idx="4294967295"/>
          </p:nvPr>
        </p:nvSpPr>
        <p:spPr>
          <a:xfrm>
            <a:off x="952500" y="12805"/>
            <a:ext cx="10158876" cy="1093788"/>
          </a:xfrm>
          <a:prstGeom prst="rect">
            <a:avLst/>
          </a:prstGeom>
        </p:spPr>
        <p:txBody>
          <a:bodyPr/>
          <a:lstStyle/>
          <a:p>
            <a:pPr lvl="0" algn="l" defTabSz="473201">
              <a:defRPr sz="1800"/>
            </a:pPr>
            <a:r>
              <a:rPr sz="6480"/>
              <a:t>BASIC</a:t>
            </a:r>
            <a:r>
              <a:rPr sz="3240"/>
              <a:t> (RFC 2069 / 2617)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5548" y="5505344"/>
            <a:ext cx="5831846" cy="366847"/>
          </a:xfrm>
          <a:prstGeom prst="rect">
            <a:avLst/>
          </a:prstGeom>
        </p:spPr>
      </p:pic>
      <p:pic>
        <p:nvPicPr>
          <p:cNvPr id="295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8337963" y="6104228"/>
            <a:ext cx="5058095" cy="127001"/>
          </a:xfrm>
          <a:prstGeom prst="rect">
            <a:avLst/>
          </a:prstGeom>
          <a:effectLst>
            <a:outerShdw sx="100000" sy="100000" kx="0" ky="0" algn="b" rotWithShape="0" blurRad="50800" dist="39912" dir="3068900">
              <a:srgbClr val="000000">
                <a:alpha val="17864"/>
              </a:srgbClr>
            </a:outerShdw>
          </a:effectLst>
        </p:spPr>
      </p:pic>
      <p:pic>
        <p:nvPicPr>
          <p:cNvPr id="296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12177" y="5850532"/>
            <a:ext cx="4333048" cy="127001"/>
          </a:xfrm>
          <a:prstGeom prst="rect">
            <a:avLst/>
          </a:prstGeom>
          <a:effectLst>
            <a:outerShdw sx="100000" sy="100000" kx="0" ky="0" algn="b" rotWithShape="0" blurRad="50800" dist="39912" dir="3068900">
              <a:srgbClr val="000000">
                <a:alpha val="17864"/>
              </a:srgbClr>
            </a:outerShdw>
          </a:effectLst>
        </p:spPr>
      </p:pic>
      <p:sp>
        <p:nvSpPr>
          <p:cNvPr id="297" name="Shape 297"/>
          <p:cNvSpPr/>
          <p:nvPr/>
        </p:nvSpPr>
        <p:spPr>
          <a:xfrm>
            <a:off x="3751952" y="1206747"/>
            <a:ext cx="5392972" cy="1336549"/>
          </a:xfrm>
          <a:prstGeom prst="rect">
            <a:avLst/>
          </a:prstGeom>
          <a:solidFill>
            <a:srgbClr val="DCE0D3"/>
          </a:solidFill>
          <a:ln w="12700">
            <a:solidFill>
              <a:srgbClr val="C0504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algn="l" defTabSz="457200">
              <a:defRPr sz="1800"/>
            </a:pP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&lt;login-config&gt;</a:t>
            </a:r>
            <a:endParaRPr sz="20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 defTabSz="457200">
              <a:defRPr sz="1800"/>
            </a:pP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    &lt;auth-method&gt;</a:t>
            </a:r>
            <a:r>
              <a:rPr b="1" sz="2000">
                <a:solidFill>
                  <a:srgbClr val="FF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DIGEST</a:t>
            </a: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&lt;</a:t>
            </a: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/auth-method&gt;</a:t>
            </a:r>
            <a:endParaRPr sz="20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 defTabSz="457200">
              <a:defRPr sz="1800"/>
            </a:pP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    &lt;realm-name&gt;</a:t>
            </a:r>
            <a:r>
              <a:rPr sz="2000">
                <a:solidFill>
                  <a:srgbClr val="FF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jdbc-realm</a:t>
            </a: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&lt;/realm-name&gt;</a:t>
            </a:r>
            <a:endParaRPr sz="20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 defTabSz="457200">
              <a:defRPr sz="1800"/>
            </a:pP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&lt;/login-config&gt;</a:t>
            </a:r>
          </a:p>
        </p:txBody>
      </p:sp>
      <p:pic>
        <p:nvPicPr>
          <p:cNvPr id="298" name="Screen Shot 2015-07-10 at 22.49.25 (2)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5968" y="4591758"/>
            <a:ext cx="3685465" cy="2051702"/>
          </a:xfrm>
          <a:prstGeom prst="rect">
            <a:avLst/>
          </a:prstGeom>
          <a:ln w="12700">
            <a:solidFill/>
            <a:miter lim="400000"/>
          </a:ln>
          <a:effectLst>
            <a:outerShdw sx="100000" sy="100000" kx="0" ky="0" algn="b" rotWithShape="0" blurRad="165100" dist="105706" dir="2849642">
              <a:srgbClr val="000000">
                <a:alpha val="18045"/>
              </a:srgbClr>
            </a:outerShdw>
          </a:effectLst>
        </p:spPr>
      </p:pic>
      <p:sp>
        <p:nvSpPr>
          <p:cNvPr id="299" name="Shape 299"/>
          <p:cNvSpPr/>
          <p:nvPr/>
        </p:nvSpPr>
        <p:spPr>
          <a:xfrm>
            <a:off x="4598030" y="3819021"/>
            <a:ext cx="4705682" cy="103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2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rPr>
              <a:t>401 Unauthorized</a:t>
            </a:r>
            <a:endParaRPr sz="2200">
              <a:solidFill>
                <a:srgbClr val="0365C0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 sz="22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rPr>
              <a:t>WWW-Authenticate: Digest realm="jdbc-realm", </a:t>
            </a:r>
            <a:br>
              <a:rPr sz="22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rPr>
            </a:br>
            <a:r>
              <a:rPr sz="22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rPr>
              <a:t>    qop="auth", nonce="143...064", opaque="DF...5C"</a:t>
            </a:r>
          </a:p>
        </p:txBody>
      </p:sp>
      <p:sp>
        <p:nvSpPr>
          <p:cNvPr id="300" name="Shape 300"/>
          <p:cNvSpPr/>
          <p:nvPr/>
        </p:nvSpPr>
        <p:spPr>
          <a:xfrm>
            <a:off x="4601085" y="5861545"/>
            <a:ext cx="5729123" cy="169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2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  <a:t>GET    /app/secret</a:t>
            </a:r>
            <a:endParaRPr sz="2200">
              <a:solidFill>
                <a:srgbClr val="00882B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 sz="22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  <a:t>Authorization: Digest username="masha", realm="jdbc-realm", </a:t>
            </a:r>
            <a:br>
              <a:rPr sz="22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</a:br>
            <a:r>
              <a:rPr sz="22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  <a:t>nonce="143...f89", uri="/app/faces/biblioteca.xhtml", </a:t>
            </a:r>
            <a:br>
              <a:rPr sz="22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</a:br>
            <a:r>
              <a:rPr sz="22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  <a:t>response="2c40...df", opaque="DF...5C", qop=auth, </a:t>
            </a:r>
            <a:br>
              <a:rPr sz="22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</a:br>
            <a:r>
              <a:rPr sz="22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  <a:t>nc=00000001, cnonce="66...948b"</a:t>
            </a:r>
          </a:p>
        </p:txBody>
      </p:sp>
      <p:sp>
        <p:nvSpPr>
          <p:cNvPr id="301" name="Shape 301"/>
          <p:cNvSpPr/>
          <p:nvPr/>
        </p:nvSpPr>
        <p:spPr>
          <a:xfrm>
            <a:off x="5420483" y="8446065"/>
            <a:ext cx="314977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000"/>
              <a:t>To logout: exit the browser!</a:t>
            </a:r>
          </a:p>
        </p:txBody>
      </p:sp>
      <p:sp>
        <p:nvSpPr>
          <p:cNvPr id="302" name="Shape 302"/>
          <p:cNvSpPr/>
          <p:nvPr/>
        </p:nvSpPr>
        <p:spPr>
          <a:xfrm>
            <a:off x="8148613" y="7577389"/>
            <a:ext cx="231030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1700"/>
              <a:t>Credentials: MD5 hash</a:t>
            </a:r>
          </a:p>
        </p:txBody>
      </p:sp>
      <p:sp>
        <p:nvSpPr>
          <p:cNvPr id="303" name="Shape 303"/>
          <p:cNvSpPr/>
          <p:nvPr/>
        </p:nvSpPr>
        <p:spPr>
          <a:xfrm>
            <a:off x="9202464" y="1200397"/>
            <a:ext cx="1757021" cy="666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configuration in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web.xml</a:t>
            </a:r>
          </a:p>
        </p:txBody>
      </p:sp>
      <p:sp>
        <p:nvSpPr>
          <p:cNvPr id="304" name="Shape 304"/>
          <p:cNvSpPr/>
          <p:nvPr/>
        </p:nvSpPr>
        <p:spPr>
          <a:xfrm>
            <a:off x="4598030" y="3198733"/>
            <a:ext cx="1625297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00882B"/>
                </a:solidFill>
              </a:rPr>
              <a:t>GET    /app/secret</a:t>
            </a:r>
          </a:p>
        </p:txBody>
      </p:sp>
      <p:pic>
        <p:nvPicPr>
          <p:cNvPr id="305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58243" y="3433300"/>
            <a:ext cx="6832590" cy="366847"/>
          </a:xfrm>
          <a:prstGeom prst="rect">
            <a:avLst/>
          </a:prstGeom>
        </p:spPr>
      </p:pic>
      <p:pic>
        <p:nvPicPr>
          <p:cNvPr id="307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21600000">
            <a:off x="4053776" y="4762590"/>
            <a:ext cx="6832590" cy="366847"/>
          </a:xfrm>
          <a:prstGeom prst="rect">
            <a:avLst/>
          </a:prstGeom>
        </p:spPr>
      </p:pic>
      <p:pic>
        <p:nvPicPr>
          <p:cNvPr id="309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 rot="21600000">
            <a:off x="3299144" y="8160111"/>
            <a:ext cx="7602905" cy="366847"/>
          </a:xfrm>
          <a:prstGeom prst="rect">
            <a:avLst/>
          </a:prstGeom>
        </p:spPr>
      </p:pic>
      <p:sp>
        <p:nvSpPr>
          <p:cNvPr id="311" name="Shape 311"/>
          <p:cNvSpPr/>
          <p:nvPr/>
        </p:nvSpPr>
        <p:spPr>
          <a:xfrm>
            <a:off x="4587952" y="7929936"/>
            <a:ext cx="820065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0365C0"/>
                </a:solidFill>
              </a:rPr>
              <a:t>200   OK</a:t>
            </a:r>
          </a:p>
        </p:txBody>
      </p:sp>
      <p:grpSp>
        <p:nvGrpSpPr>
          <p:cNvPr id="316" name="Group 316"/>
          <p:cNvGrpSpPr/>
          <p:nvPr/>
        </p:nvGrpSpPr>
        <p:grpSpPr>
          <a:xfrm>
            <a:off x="10047478" y="2919783"/>
            <a:ext cx="1639063" cy="1393880"/>
            <a:chOff x="0" y="0"/>
            <a:chExt cx="1639061" cy="1393878"/>
          </a:xfrm>
        </p:grpSpPr>
        <p:grpSp>
          <p:nvGrpSpPr>
            <p:cNvPr id="314" name="Group 314"/>
            <p:cNvGrpSpPr/>
            <p:nvPr/>
          </p:nvGrpSpPr>
          <p:grpSpPr>
            <a:xfrm>
              <a:off x="0" y="0"/>
              <a:ext cx="1639062" cy="1393879"/>
              <a:chOff x="435409" y="0"/>
              <a:chExt cx="1639061" cy="1393878"/>
            </a:xfrm>
          </p:grpSpPr>
          <p:sp>
            <p:nvSpPr>
              <p:cNvPr id="312" name="Shape 312"/>
              <p:cNvSpPr/>
              <p:nvPr/>
            </p:nvSpPr>
            <p:spPr>
              <a:xfrm>
                <a:off x="435409" y="0"/>
                <a:ext cx="1639063" cy="1393879"/>
              </a:xfrm>
              <a:prstGeom prst="roundRect">
                <a:avLst>
                  <a:gd name="adj" fmla="val 30324"/>
                </a:avLst>
              </a:prstGeom>
              <a:solidFill>
                <a:srgbClr val="FFFFFF"/>
              </a:solidFill>
              <a:ln w="38100" cap="flat">
                <a:solidFill>
                  <a:srgbClr val="570706"/>
                </a:solidFill>
                <a:prstDash val="solid"/>
                <a:miter lim="400000"/>
              </a:ln>
              <a:effectLst>
                <a:outerShdw sx="100000" sy="100000" kx="0" ky="0" algn="b" rotWithShape="0" blurRad="228600" dist="85064" dir="30689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570923" y="91669"/>
                <a:ext cx="1368034" cy="4576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200">
                    <a:solidFill>
                      <a:srgbClr val="924607"/>
                    </a:solidFill>
                    <a:latin typeface="DIN Condensed"/>
                    <a:ea typeface="DIN Condensed"/>
                    <a:cs typeface="DIN Condensed"/>
                    <a:sym typeface="DIN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200">
                    <a:solidFill>
                      <a:srgbClr val="924607"/>
                    </a:solidFill>
                  </a:rPr>
                  <a:t>Web Server</a:t>
                </a:r>
              </a:p>
            </p:txBody>
          </p:sp>
        </p:grpSp>
        <p:pic>
          <p:nvPicPr>
            <p:cNvPr id="315" name="pasted-image.jpg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4910" y="388912"/>
              <a:ext cx="1469232" cy="872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20" name="Group 320"/>
          <p:cNvGrpSpPr/>
          <p:nvPr/>
        </p:nvGrpSpPr>
        <p:grpSpPr>
          <a:xfrm>
            <a:off x="1459169" y="2919783"/>
            <a:ext cx="1639063" cy="1393880"/>
            <a:chOff x="0" y="0"/>
            <a:chExt cx="1639061" cy="1393878"/>
          </a:xfrm>
        </p:grpSpPr>
        <p:sp>
          <p:nvSpPr>
            <p:cNvPr id="317" name="Shape 317"/>
            <p:cNvSpPr/>
            <p:nvPr/>
          </p:nvSpPr>
          <p:spPr>
            <a:xfrm>
              <a:off x="0" y="0"/>
              <a:ext cx="1639062" cy="1393879"/>
            </a:xfrm>
            <a:prstGeom prst="roundRect">
              <a:avLst>
                <a:gd name="adj" fmla="val 30324"/>
              </a:avLst>
            </a:prstGeom>
            <a:solidFill>
              <a:srgbClr val="FFFFFF"/>
            </a:solidFill>
            <a:ln w="38100" cap="flat">
              <a:solidFill>
                <a:srgbClr val="0B5D18"/>
              </a:solidFill>
              <a:prstDash val="solid"/>
              <a:miter lim="400000"/>
            </a:ln>
            <a:effectLst>
              <a:outerShdw sx="100000" sy="100000" kx="0" ky="0" algn="b" rotWithShape="0" blurRad="228600" dist="85064" dir="30689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8" name="Shape 318"/>
            <p:cNvSpPr/>
            <p:nvPr/>
          </p:nvSpPr>
          <p:spPr>
            <a:xfrm>
              <a:off x="135514" y="91669"/>
              <a:ext cx="1368034" cy="457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00882B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00882B"/>
                  </a:solidFill>
                </a:rPr>
                <a:t>Browser</a:t>
              </a:r>
            </a:p>
          </p:txBody>
        </p:sp>
        <p:pic>
          <p:nvPicPr>
            <p:cNvPr id="319" name="pasted-image.jpg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34344" y="346430"/>
              <a:ext cx="1170374" cy="939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21" name="Screen Shot 2015-07-14 at 01.55.48 (2)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35847" y="7100885"/>
            <a:ext cx="1885707" cy="1576842"/>
          </a:xfrm>
          <a:prstGeom prst="rect">
            <a:avLst/>
          </a:prstGeom>
          <a:ln w="38100">
            <a:solidFill>
              <a:srgbClr val="00882B"/>
            </a:solidFill>
            <a:miter lim="400000"/>
          </a:ln>
        </p:spPr>
      </p:pic>
      <p:sp>
        <p:nvSpPr>
          <p:cNvPr id="322" name="Shape 322"/>
          <p:cNvSpPr/>
          <p:nvPr>
            <p:ph type="title" idx="4294967295"/>
          </p:nvPr>
        </p:nvSpPr>
        <p:spPr>
          <a:xfrm>
            <a:off x="898538" y="-95119"/>
            <a:ext cx="10158876" cy="1093789"/>
          </a:xfrm>
          <a:prstGeom prst="rect">
            <a:avLst/>
          </a:prstGeom>
        </p:spPr>
        <p:txBody>
          <a:bodyPr/>
          <a:lstStyle/>
          <a:p>
            <a:pPr lvl="0" algn="l" defTabSz="473201">
              <a:defRPr sz="1800"/>
            </a:pPr>
            <a:r>
              <a:rPr sz="6480"/>
              <a:t>DIGEST</a:t>
            </a:r>
            <a:r>
              <a:rPr sz="3240"/>
              <a:t> (RFC 2069 / 2617)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4108990" y="65629"/>
            <a:ext cx="6381133" cy="2263649"/>
          </a:xfrm>
          <a:prstGeom prst="rect">
            <a:avLst/>
          </a:prstGeom>
          <a:solidFill>
            <a:srgbClr val="DCE0D3"/>
          </a:solidFill>
          <a:ln w="12700">
            <a:solidFill>
              <a:srgbClr val="C0504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algn="l" defTabSz="457200">
              <a:defRPr sz="1800"/>
            </a:pP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&lt;login-config&gt;</a:t>
            </a:r>
            <a:endParaRPr sz="20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 defTabSz="457200">
              <a:defRPr sz="1800"/>
            </a:pP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  &lt;auth-method&gt;</a:t>
            </a:r>
            <a:r>
              <a:rPr b="1" sz="2000">
                <a:solidFill>
                  <a:srgbClr val="FF26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FORM</a:t>
            </a: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&lt;/auth-method&gt;</a:t>
            </a:r>
            <a:endParaRPr sz="20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 defTabSz="457200">
              <a:defRPr sz="1800"/>
            </a:pP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  &lt;form-login-config&gt;</a:t>
            </a:r>
            <a:endParaRPr sz="20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 defTabSz="457200">
              <a:defRPr sz="1800"/>
            </a:pP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    &lt;form-login-page&gt;</a:t>
            </a:r>
            <a:r>
              <a:rPr b="1" sz="2000">
                <a:solidFill>
                  <a:srgbClr val="FF26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/form.html</a:t>
            </a: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&lt;/form-login-page&gt;</a:t>
            </a:r>
            <a:endParaRPr sz="20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 defTabSz="457200">
              <a:defRPr sz="1800"/>
            </a:pP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    &lt;form-error-page&gt;</a:t>
            </a:r>
            <a:r>
              <a:rPr b="1" sz="2000">
                <a:solidFill>
                  <a:srgbClr val="FF26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/erro.html</a:t>
            </a: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&lt;/form-error-page&gt;</a:t>
            </a:r>
            <a:endParaRPr sz="20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 defTabSz="457200">
              <a:defRPr sz="1800"/>
            </a:pP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  &lt;/form-login-config&gt;</a:t>
            </a:r>
            <a:endParaRPr sz="20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 defTabSz="457200">
              <a:defRPr sz="1800"/>
            </a:pP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&lt;/login-config&gt;</a:t>
            </a:r>
          </a:p>
        </p:txBody>
      </p:sp>
      <p:sp>
        <p:nvSpPr>
          <p:cNvPr id="325" name="Shape 325"/>
          <p:cNvSpPr/>
          <p:nvPr/>
        </p:nvSpPr>
        <p:spPr>
          <a:xfrm>
            <a:off x="4155460" y="4891075"/>
            <a:ext cx="5144339" cy="206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2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  <a:t>POST https://localhost:29033/app/faces/</a:t>
            </a:r>
            <a:r>
              <a:rPr sz="2200">
                <a:solidFill>
                  <a:srgbClr val="C82506"/>
                </a:solidFill>
                <a:latin typeface="DIN Condensed"/>
                <a:ea typeface="DIN Condensed"/>
                <a:cs typeface="DIN Condensed"/>
                <a:sym typeface="DIN Condensed"/>
              </a:rPr>
              <a:t>j_security_check</a:t>
            </a:r>
            <a:endParaRPr sz="2200"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  <a:t>Referer: https://localhost:29033/app/faces/biblioteca.xhtml</a:t>
            </a:r>
            <a:endParaRPr>
              <a:solidFill>
                <a:srgbClr val="00882B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  <a:t>Cookie: JSESSIONID=aaab5...b1f6</a:t>
            </a:r>
            <a:endParaRPr>
              <a:solidFill>
                <a:srgbClr val="00882B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  <a:t>Authorization:Basic Y2VyZWJybzoxMjM0NQ==</a:t>
            </a:r>
            <a:endParaRPr>
              <a:solidFill>
                <a:srgbClr val="00882B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endParaRPr>
              <a:solidFill>
                <a:srgbClr val="00882B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  <a:t>j_username:masha</a:t>
            </a:r>
            <a:endParaRPr>
              <a:solidFill>
                <a:srgbClr val="00882B"/>
              </a:solidFill>
              <a:latin typeface="DIN Condensed"/>
              <a:ea typeface="DIN Condensed"/>
              <a:cs typeface="DIN Condensed"/>
              <a:sym typeface="DIN Condensed"/>
            </a:endParaRPr>
          </a:p>
          <a:p>
            <a:pPr lvl="0" algn="l">
              <a:defRPr sz="1800"/>
            </a:pPr>
            <a:r>
              <a:rPr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rPr>
              <a:t>j_password:12345</a:t>
            </a:r>
          </a:p>
        </p:txBody>
      </p:sp>
      <p:sp>
        <p:nvSpPr>
          <p:cNvPr id="326" name="Shape 326"/>
          <p:cNvSpPr/>
          <p:nvPr/>
        </p:nvSpPr>
        <p:spPr>
          <a:xfrm>
            <a:off x="10616986" y="1669158"/>
            <a:ext cx="1757021" cy="666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configuration in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web.xml</a:t>
            </a:r>
          </a:p>
        </p:txBody>
      </p:sp>
      <p:pic>
        <p:nvPicPr>
          <p:cNvPr id="327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1369" y="6876495"/>
            <a:ext cx="8420300" cy="366847"/>
          </a:xfrm>
          <a:prstGeom prst="rect">
            <a:avLst/>
          </a:prstGeom>
        </p:spPr>
      </p:pic>
      <p:pic>
        <p:nvPicPr>
          <p:cNvPr id="329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8134827" y="6052352"/>
            <a:ext cx="5518328" cy="127001"/>
          </a:xfrm>
          <a:prstGeom prst="rect">
            <a:avLst/>
          </a:prstGeom>
          <a:effectLst>
            <a:outerShdw sx="100000" sy="100000" kx="0" ky="0" algn="b" rotWithShape="0" blurRad="50800" dist="39912" dir="3068900">
              <a:srgbClr val="000000">
                <a:alpha val="17864"/>
              </a:srgbClr>
            </a:outerShdw>
          </a:effectLst>
        </p:spPr>
      </p:pic>
      <p:pic>
        <p:nvPicPr>
          <p:cNvPr id="330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39158" y="5568539"/>
            <a:ext cx="4333048" cy="127001"/>
          </a:xfrm>
          <a:prstGeom prst="rect">
            <a:avLst/>
          </a:prstGeom>
          <a:effectLst>
            <a:outerShdw sx="100000" sy="100000" kx="0" ky="0" algn="b" rotWithShape="0" blurRad="50800" dist="39912" dir="3068900">
              <a:srgbClr val="000000">
                <a:alpha val="17864"/>
              </a:srgbClr>
            </a:outerShdw>
          </a:effectLst>
        </p:spPr>
      </p:pic>
      <p:sp>
        <p:nvSpPr>
          <p:cNvPr id="331" name="Shape 331"/>
          <p:cNvSpPr/>
          <p:nvPr/>
        </p:nvSpPr>
        <p:spPr>
          <a:xfrm>
            <a:off x="4169645" y="3614305"/>
            <a:ext cx="4611548" cy="66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2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rPr>
              <a:t>200 OK </a:t>
            </a:r>
            <a:br>
              <a:rPr sz="22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rPr>
            </a:br>
            <a:r>
              <a:rPr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rPr>
              <a:t>Set-Cookie: JSESSIONID=aac...44; Path=/app; Secure; HttpOnly</a:t>
            </a:r>
          </a:p>
        </p:txBody>
      </p:sp>
      <p:sp>
        <p:nvSpPr>
          <p:cNvPr id="332" name="Shape 332"/>
          <p:cNvSpPr/>
          <p:nvPr/>
        </p:nvSpPr>
        <p:spPr>
          <a:xfrm>
            <a:off x="5206350" y="8558036"/>
            <a:ext cx="4186412" cy="391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To logout: </a:t>
            </a:r>
            <a:r>
              <a:rPr b="1">
                <a:latin typeface="American Typewriter"/>
                <a:ea typeface="American Typewriter"/>
                <a:cs typeface="American Typewriter"/>
                <a:sym typeface="American Typewriter"/>
              </a:rPr>
              <a:t>HttpSession#invalidate()</a:t>
            </a:r>
          </a:p>
        </p:txBody>
      </p:sp>
      <p:sp>
        <p:nvSpPr>
          <p:cNvPr id="333" name="Shape 333"/>
          <p:cNvSpPr/>
          <p:nvPr/>
        </p:nvSpPr>
        <p:spPr>
          <a:xfrm>
            <a:off x="6443321" y="6584719"/>
            <a:ext cx="372683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1700"/>
              <a:t>Protection depends on SSL/TLS layer</a:t>
            </a:r>
          </a:p>
        </p:txBody>
      </p:sp>
      <p:sp>
        <p:nvSpPr>
          <p:cNvPr id="334" name="Shape 334"/>
          <p:cNvSpPr/>
          <p:nvPr/>
        </p:nvSpPr>
        <p:spPr>
          <a:xfrm>
            <a:off x="4176101" y="2910673"/>
            <a:ext cx="1625296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00882B"/>
                </a:solidFill>
              </a:rPr>
              <a:t>GET    /app/secret</a:t>
            </a:r>
          </a:p>
        </p:txBody>
      </p:sp>
      <p:pic>
        <p:nvPicPr>
          <p:cNvPr id="335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85224" y="3151307"/>
            <a:ext cx="6832590" cy="366847"/>
          </a:xfrm>
          <a:prstGeom prst="rect">
            <a:avLst/>
          </a:prstGeom>
        </p:spPr>
      </p:pic>
      <p:pic>
        <p:nvPicPr>
          <p:cNvPr id="337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66869" y="4277397"/>
            <a:ext cx="6946478" cy="366847"/>
          </a:xfrm>
          <a:prstGeom prst="rect">
            <a:avLst/>
          </a:prstGeom>
        </p:spPr>
      </p:pic>
      <p:pic>
        <p:nvPicPr>
          <p:cNvPr id="339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21600000">
            <a:off x="3264112" y="7878118"/>
            <a:ext cx="7664918" cy="366847"/>
          </a:xfrm>
          <a:prstGeom prst="rect">
            <a:avLst/>
          </a:prstGeom>
        </p:spPr>
      </p:pic>
      <p:sp>
        <p:nvSpPr>
          <p:cNvPr id="341" name="Shape 341"/>
          <p:cNvSpPr/>
          <p:nvPr/>
        </p:nvSpPr>
        <p:spPr>
          <a:xfrm>
            <a:off x="4451693" y="7679283"/>
            <a:ext cx="820065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0365C0"/>
                </a:solidFill>
              </a:rPr>
              <a:t>200   OK</a:t>
            </a:r>
          </a:p>
        </p:txBody>
      </p:sp>
      <p:grpSp>
        <p:nvGrpSpPr>
          <p:cNvPr id="346" name="Group 346"/>
          <p:cNvGrpSpPr/>
          <p:nvPr/>
        </p:nvGrpSpPr>
        <p:grpSpPr>
          <a:xfrm>
            <a:off x="10074459" y="2637790"/>
            <a:ext cx="1639063" cy="1393880"/>
            <a:chOff x="0" y="0"/>
            <a:chExt cx="1639061" cy="1393878"/>
          </a:xfrm>
        </p:grpSpPr>
        <p:grpSp>
          <p:nvGrpSpPr>
            <p:cNvPr id="344" name="Group 344"/>
            <p:cNvGrpSpPr/>
            <p:nvPr/>
          </p:nvGrpSpPr>
          <p:grpSpPr>
            <a:xfrm>
              <a:off x="0" y="0"/>
              <a:ext cx="1639062" cy="1393879"/>
              <a:chOff x="435409" y="0"/>
              <a:chExt cx="1639061" cy="1393878"/>
            </a:xfrm>
          </p:grpSpPr>
          <p:sp>
            <p:nvSpPr>
              <p:cNvPr id="342" name="Shape 342"/>
              <p:cNvSpPr/>
              <p:nvPr/>
            </p:nvSpPr>
            <p:spPr>
              <a:xfrm>
                <a:off x="435409" y="0"/>
                <a:ext cx="1639063" cy="1393879"/>
              </a:xfrm>
              <a:prstGeom prst="roundRect">
                <a:avLst>
                  <a:gd name="adj" fmla="val 30324"/>
                </a:avLst>
              </a:prstGeom>
              <a:solidFill>
                <a:srgbClr val="FFFFFF"/>
              </a:solidFill>
              <a:ln w="38100" cap="flat">
                <a:solidFill>
                  <a:srgbClr val="570706"/>
                </a:solidFill>
                <a:prstDash val="solid"/>
                <a:miter lim="400000"/>
              </a:ln>
              <a:effectLst>
                <a:outerShdw sx="100000" sy="100000" kx="0" ky="0" algn="b" rotWithShape="0" blurRad="228600" dist="85064" dir="30689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3" name="Shape 343"/>
              <p:cNvSpPr/>
              <p:nvPr/>
            </p:nvSpPr>
            <p:spPr>
              <a:xfrm>
                <a:off x="570923" y="91669"/>
                <a:ext cx="1368034" cy="4576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200">
                    <a:solidFill>
                      <a:srgbClr val="924607"/>
                    </a:solidFill>
                    <a:latin typeface="DIN Condensed"/>
                    <a:ea typeface="DIN Condensed"/>
                    <a:cs typeface="DIN Condensed"/>
                    <a:sym typeface="DIN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200">
                    <a:solidFill>
                      <a:srgbClr val="924607"/>
                    </a:solidFill>
                  </a:rPr>
                  <a:t>Web Server</a:t>
                </a:r>
              </a:p>
            </p:txBody>
          </p:sp>
        </p:grpSp>
        <p:pic>
          <p:nvPicPr>
            <p:cNvPr id="345" name="pasted-image.jp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4910" y="388912"/>
              <a:ext cx="1469232" cy="872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0" name="Group 350"/>
          <p:cNvGrpSpPr/>
          <p:nvPr/>
        </p:nvGrpSpPr>
        <p:grpSpPr>
          <a:xfrm>
            <a:off x="1486150" y="2637790"/>
            <a:ext cx="1639063" cy="1393880"/>
            <a:chOff x="0" y="0"/>
            <a:chExt cx="1639061" cy="1393878"/>
          </a:xfrm>
        </p:grpSpPr>
        <p:sp>
          <p:nvSpPr>
            <p:cNvPr id="347" name="Shape 347"/>
            <p:cNvSpPr/>
            <p:nvPr/>
          </p:nvSpPr>
          <p:spPr>
            <a:xfrm>
              <a:off x="0" y="0"/>
              <a:ext cx="1639062" cy="1393879"/>
            </a:xfrm>
            <a:prstGeom prst="roundRect">
              <a:avLst>
                <a:gd name="adj" fmla="val 30324"/>
              </a:avLst>
            </a:prstGeom>
            <a:solidFill>
              <a:srgbClr val="FFFFFF"/>
            </a:solidFill>
            <a:ln w="38100" cap="flat">
              <a:solidFill>
                <a:srgbClr val="0B5D18"/>
              </a:solidFill>
              <a:prstDash val="solid"/>
              <a:miter lim="400000"/>
            </a:ln>
            <a:effectLst>
              <a:outerShdw sx="100000" sy="100000" kx="0" ky="0" algn="b" rotWithShape="0" blurRad="228600" dist="85064" dir="30689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8" name="Shape 348"/>
            <p:cNvSpPr/>
            <p:nvPr/>
          </p:nvSpPr>
          <p:spPr>
            <a:xfrm>
              <a:off x="135514" y="91669"/>
              <a:ext cx="1368034" cy="457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00882B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00882B"/>
                  </a:solidFill>
                </a:rPr>
                <a:t>Browser</a:t>
              </a:r>
            </a:p>
          </p:txBody>
        </p:sp>
        <p:pic>
          <p:nvPicPr>
            <p:cNvPr id="349" name="pasted-image.jpg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4344" y="346430"/>
              <a:ext cx="1170374" cy="939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1" name="Shape 351"/>
          <p:cNvSpPr/>
          <p:nvPr/>
        </p:nvSpPr>
        <p:spPr>
          <a:xfrm>
            <a:off x="9389518" y="4223349"/>
            <a:ext cx="3394147" cy="1438149"/>
          </a:xfrm>
          <a:prstGeom prst="rect">
            <a:avLst/>
          </a:prstGeom>
          <a:solidFill>
            <a:srgbClr val="FFFFFF"/>
          </a:solidFill>
          <a:ln w="12700">
            <a:solidFill>
              <a:srgbClr val="C0504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algn="l" defTabSz="457200">
              <a:defRPr sz="1800"/>
            </a:pPr>
            <a:r>
              <a:rPr sz="1500">
                <a:latin typeface="Arial Narrow"/>
                <a:ea typeface="Arial Narrow"/>
                <a:cs typeface="Arial Narrow"/>
                <a:sym typeface="Arial Narrow"/>
              </a:rPr>
              <a:t>&lt;form action="</a:t>
            </a:r>
            <a:r>
              <a:rPr sz="15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j_security_check</a:t>
            </a:r>
            <a:r>
              <a:rPr sz="1500">
                <a:latin typeface="Arial Narrow"/>
                <a:ea typeface="Arial Narrow"/>
                <a:cs typeface="Arial Narrow"/>
                <a:sym typeface="Arial Narrow"/>
              </a:rPr>
              <a:t>" </a:t>
            </a:r>
            <a:br>
              <a:rPr sz="1500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sz="1500">
                <a:latin typeface="Arial Narrow"/>
                <a:ea typeface="Arial Narrow"/>
                <a:cs typeface="Arial Narrow"/>
                <a:sym typeface="Arial Narrow"/>
              </a:rPr>
              <a:t>          method="</a:t>
            </a:r>
            <a:r>
              <a:rPr sz="1500">
                <a:solidFill>
                  <a:srgbClr val="FF2600"/>
                </a:solidFill>
                <a:latin typeface="Arial Narrow"/>
                <a:ea typeface="Arial Narrow"/>
                <a:cs typeface="Arial Narrow"/>
                <a:sym typeface="Arial Narrow"/>
              </a:rPr>
              <a:t>POST</a:t>
            </a:r>
            <a:r>
              <a:rPr sz="1500">
                <a:latin typeface="Arial Narrow"/>
                <a:ea typeface="Arial Narrow"/>
                <a:cs typeface="Arial Narrow"/>
                <a:sym typeface="Arial Narrow"/>
              </a:rPr>
              <a:t>"&gt;</a:t>
            </a:r>
            <a:endParaRPr sz="1500">
              <a:latin typeface="Arial Narrow"/>
              <a:ea typeface="Arial Narrow"/>
              <a:cs typeface="Arial Narrow"/>
              <a:sym typeface="Arial Narrow"/>
            </a:endParaRPr>
          </a:p>
          <a:p>
            <a:pPr lvl="0" algn="l" defTabSz="457200">
              <a:defRPr sz="1800"/>
            </a:pPr>
            <a:r>
              <a:rPr sz="1500">
                <a:latin typeface="Arial Narrow"/>
                <a:ea typeface="Arial Narrow"/>
                <a:cs typeface="Arial Narrow"/>
                <a:sym typeface="Arial Narrow"/>
              </a:rPr>
              <a:t> &lt;input type="text" name="</a:t>
            </a:r>
            <a:r>
              <a:rPr sz="15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j_username</a:t>
            </a:r>
            <a:r>
              <a:rPr sz="1500">
                <a:latin typeface="Arial Narrow"/>
                <a:ea typeface="Arial Narrow"/>
                <a:cs typeface="Arial Narrow"/>
                <a:sym typeface="Arial Narrow"/>
              </a:rPr>
              <a:t>"&gt;</a:t>
            </a:r>
            <a:endParaRPr sz="1500">
              <a:latin typeface="Arial Narrow"/>
              <a:ea typeface="Arial Narrow"/>
              <a:cs typeface="Arial Narrow"/>
              <a:sym typeface="Arial Narrow"/>
            </a:endParaRPr>
          </a:p>
          <a:p>
            <a:pPr lvl="0" algn="l" defTabSz="457200">
              <a:defRPr sz="1800"/>
            </a:pPr>
            <a:r>
              <a:rPr sz="1500">
                <a:latin typeface="Arial Narrow"/>
                <a:ea typeface="Arial Narrow"/>
                <a:cs typeface="Arial Narrow"/>
                <a:sym typeface="Arial Narrow"/>
              </a:rPr>
              <a:t> &lt;input type="password" name="</a:t>
            </a:r>
            <a:r>
              <a:rPr sz="15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j_password</a:t>
            </a:r>
            <a:r>
              <a:rPr sz="1500">
                <a:latin typeface="Arial Narrow"/>
                <a:ea typeface="Arial Narrow"/>
                <a:cs typeface="Arial Narrow"/>
                <a:sym typeface="Arial Narrow"/>
              </a:rPr>
              <a:t>"&gt;</a:t>
            </a:r>
            <a:endParaRPr sz="1500">
              <a:latin typeface="Arial Narrow"/>
              <a:ea typeface="Arial Narrow"/>
              <a:cs typeface="Arial Narrow"/>
              <a:sym typeface="Arial Narrow"/>
            </a:endParaRPr>
          </a:p>
          <a:p>
            <a:pPr lvl="0" algn="l" defTabSz="457200">
              <a:defRPr sz="1800"/>
            </a:pPr>
            <a:r>
              <a:rPr sz="1500">
                <a:latin typeface="Arial Narrow"/>
                <a:ea typeface="Arial Narrow"/>
                <a:cs typeface="Arial Narrow"/>
                <a:sym typeface="Arial Narrow"/>
              </a:rPr>
              <a:t>  &lt;input type="submit"&gt;</a:t>
            </a:r>
            <a:endParaRPr sz="1500">
              <a:latin typeface="Arial Narrow"/>
              <a:ea typeface="Arial Narrow"/>
              <a:cs typeface="Arial Narrow"/>
              <a:sym typeface="Arial Narrow"/>
            </a:endParaRPr>
          </a:p>
          <a:p>
            <a:pPr lvl="0" algn="l" defTabSz="457200">
              <a:defRPr sz="1800"/>
            </a:pPr>
            <a:r>
              <a:rPr sz="1500">
                <a:latin typeface="Arial Narrow"/>
                <a:ea typeface="Arial Narrow"/>
                <a:cs typeface="Arial Narrow"/>
                <a:sym typeface="Arial Narrow"/>
              </a:rPr>
              <a:t>&lt;</a:t>
            </a:r>
            <a:r>
              <a:rPr sz="1500">
                <a:latin typeface="Arial Narrow"/>
                <a:ea typeface="Arial Narrow"/>
                <a:cs typeface="Arial Narrow"/>
                <a:sym typeface="Arial Narrow"/>
              </a:rPr>
              <a:t>/form&gt;</a:t>
            </a:r>
          </a:p>
        </p:txBody>
      </p:sp>
      <p:sp>
        <p:nvSpPr>
          <p:cNvPr id="352" name="Shape 352"/>
          <p:cNvSpPr/>
          <p:nvPr/>
        </p:nvSpPr>
        <p:spPr>
          <a:xfrm>
            <a:off x="8534525" y="6078092"/>
            <a:ext cx="178288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1700"/>
              <a:t>Base64 encoding</a:t>
            </a:r>
          </a:p>
        </p:txBody>
      </p:sp>
      <p:sp>
        <p:nvSpPr>
          <p:cNvPr id="353" name="Shape 353"/>
          <p:cNvSpPr/>
          <p:nvPr/>
        </p:nvSpPr>
        <p:spPr>
          <a:xfrm flipH="1" flipV="1">
            <a:off x="7557926" y="6009505"/>
            <a:ext cx="954611" cy="226034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54" name="Shape 354"/>
          <p:cNvSpPr/>
          <p:nvPr/>
        </p:nvSpPr>
        <p:spPr>
          <a:xfrm flipH="1">
            <a:off x="5594924" y="6762519"/>
            <a:ext cx="820065" cy="1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pic>
        <p:nvPicPr>
          <p:cNvPr id="355" name="Screen Shot 2015-07-14 at 01.29.53 (2)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54681" y="4357797"/>
            <a:ext cx="3302001" cy="2298701"/>
          </a:xfrm>
          <a:prstGeom prst="rect">
            <a:avLst/>
          </a:prstGeom>
          <a:ln w="25400">
            <a:solidFill>
              <a:srgbClr val="00882B"/>
            </a:solidFill>
            <a:miter lim="400000"/>
          </a:ln>
        </p:spPr>
      </p:pic>
      <p:pic>
        <p:nvPicPr>
          <p:cNvPr id="356" name="Screen Shot 2015-07-14 at 01.55.48 (2)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62828" y="7361278"/>
            <a:ext cx="1885707" cy="1576841"/>
          </a:xfrm>
          <a:prstGeom prst="rect">
            <a:avLst/>
          </a:prstGeom>
          <a:ln w="38100">
            <a:solidFill>
              <a:srgbClr val="00882B"/>
            </a:solidFill>
            <a:miter lim="400000"/>
          </a:ln>
        </p:spPr>
      </p:pic>
      <p:sp>
        <p:nvSpPr>
          <p:cNvPr id="357" name="Shape 357"/>
          <p:cNvSpPr/>
          <p:nvPr>
            <p:ph type="title" idx="4294967295"/>
          </p:nvPr>
        </p:nvSpPr>
        <p:spPr>
          <a:xfrm>
            <a:off x="925519" y="-41157"/>
            <a:ext cx="10158876" cy="1093789"/>
          </a:xfrm>
          <a:prstGeom prst="rect">
            <a:avLst/>
          </a:prstGeom>
        </p:spPr>
        <p:txBody>
          <a:bodyPr/>
          <a:lstStyle>
            <a:lvl1pPr algn="l" defTabSz="473201">
              <a:defRPr sz="6480"/>
            </a:lvl1pPr>
          </a:lstStyle>
          <a:p>
            <a:pPr lvl="0">
              <a:defRPr sz="1800"/>
            </a:pPr>
            <a:r>
              <a:rPr sz="6480"/>
              <a:t>FORM 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0643" y="6593143"/>
            <a:ext cx="10211076" cy="366847"/>
          </a:xfrm>
          <a:prstGeom prst="rect">
            <a:avLst/>
          </a:prstGeom>
        </p:spPr>
      </p:pic>
      <p:pic>
        <p:nvPicPr>
          <p:cNvPr id="361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9252411" y="6139050"/>
            <a:ext cx="5058095" cy="127001"/>
          </a:xfrm>
          <a:prstGeom prst="rect">
            <a:avLst/>
          </a:prstGeom>
          <a:effectLst>
            <a:outerShdw sx="100000" sy="100000" kx="0" ky="0" algn="b" rotWithShape="0" blurRad="50800" dist="39912" dir="3068900">
              <a:srgbClr val="000000">
                <a:alpha val="17864"/>
              </a:srgbClr>
            </a:outerShdw>
          </a:effectLst>
        </p:spPr>
      </p:pic>
      <p:pic>
        <p:nvPicPr>
          <p:cNvPr id="362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-800810" y="5786306"/>
            <a:ext cx="4333048" cy="127001"/>
          </a:xfrm>
          <a:prstGeom prst="rect">
            <a:avLst/>
          </a:prstGeom>
          <a:effectLst>
            <a:outerShdw sx="100000" sy="100000" kx="0" ky="0" algn="b" rotWithShape="0" blurRad="50800" dist="39912" dir="3068900">
              <a:srgbClr val="000000">
                <a:alpha val="17864"/>
              </a:srgbClr>
            </a:outerShdw>
          </a:effectLst>
        </p:spPr>
      </p:pic>
      <p:sp>
        <p:nvSpPr>
          <p:cNvPr id="363" name="Shape 363"/>
          <p:cNvSpPr/>
          <p:nvPr/>
        </p:nvSpPr>
        <p:spPr>
          <a:xfrm>
            <a:off x="3083188" y="1260709"/>
            <a:ext cx="6182604" cy="1044449"/>
          </a:xfrm>
          <a:prstGeom prst="rect">
            <a:avLst/>
          </a:prstGeom>
          <a:solidFill>
            <a:srgbClr val="DCE0D3"/>
          </a:solidFill>
          <a:ln w="12700">
            <a:solidFill>
              <a:srgbClr val="C0504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algn="l" defTabSz="457200">
              <a:defRPr sz="1800"/>
            </a:pP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&lt;login-config&gt;</a:t>
            </a:r>
            <a:endParaRPr sz="20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 defTabSz="457200">
              <a:defRPr sz="1800"/>
            </a:pP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    &lt;auth-method&gt;</a:t>
            </a:r>
            <a:r>
              <a:rPr b="1" sz="2000">
                <a:solidFill>
                  <a:srgbClr val="FF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CLIENT-CERT</a:t>
            </a: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&lt;</a:t>
            </a: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/auth-method&gt;</a:t>
            </a:r>
            <a:endParaRPr sz="200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 defTabSz="457200">
              <a:defRPr sz="1800"/>
            </a:pPr>
            <a:r>
              <a:rPr sz="2000">
                <a:latin typeface="American Typewriter"/>
                <a:ea typeface="American Typewriter"/>
                <a:cs typeface="American Typewriter"/>
                <a:sym typeface="American Typewriter"/>
              </a:rPr>
              <a:t>&lt;/login-config&gt;</a:t>
            </a:r>
          </a:p>
        </p:txBody>
      </p:sp>
      <p:sp>
        <p:nvSpPr>
          <p:cNvPr id="364" name="Shape 364"/>
          <p:cNvSpPr/>
          <p:nvPr/>
        </p:nvSpPr>
        <p:spPr>
          <a:xfrm>
            <a:off x="4479451" y="8515581"/>
            <a:ext cx="415250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000"/>
              <a:t>Configuration is platform-dependent</a:t>
            </a:r>
          </a:p>
        </p:txBody>
      </p:sp>
      <p:sp>
        <p:nvSpPr>
          <p:cNvPr id="365" name="Shape 365"/>
          <p:cNvSpPr/>
          <p:nvPr/>
        </p:nvSpPr>
        <p:spPr>
          <a:xfrm>
            <a:off x="9323332" y="1254359"/>
            <a:ext cx="1757021" cy="666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configuration in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web.xml</a:t>
            </a:r>
          </a:p>
        </p:txBody>
      </p:sp>
      <p:pic>
        <p:nvPicPr>
          <p:cNvPr id="366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45257" y="3468122"/>
            <a:ext cx="8873091" cy="366847"/>
          </a:xfrm>
          <a:prstGeom prst="rect">
            <a:avLst/>
          </a:prstGeom>
        </p:spPr>
      </p:pic>
      <p:pic>
        <p:nvPicPr>
          <p:cNvPr id="368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21600000">
            <a:off x="1603341" y="4515288"/>
            <a:ext cx="10211076" cy="366847"/>
          </a:xfrm>
          <a:prstGeom prst="rect">
            <a:avLst/>
          </a:prstGeom>
        </p:spPr>
      </p:pic>
      <p:pic>
        <p:nvPicPr>
          <p:cNvPr id="370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052" y="7887953"/>
            <a:ext cx="9430339" cy="366847"/>
          </a:xfrm>
          <a:prstGeom prst="rect">
            <a:avLst/>
          </a:prstGeom>
        </p:spPr>
      </p:pic>
      <p:grpSp>
        <p:nvGrpSpPr>
          <p:cNvPr id="376" name="Group 376"/>
          <p:cNvGrpSpPr/>
          <p:nvPr/>
        </p:nvGrpSpPr>
        <p:grpSpPr>
          <a:xfrm>
            <a:off x="10961927" y="2954605"/>
            <a:ext cx="1639062" cy="1393880"/>
            <a:chOff x="0" y="0"/>
            <a:chExt cx="1639061" cy="1393878"/>
          </a:xfrm>
        </p:grpSpPr>
        <p:grpSp>
          <p:nvGrpSpPr>
            <p:cNvPr id="374" name="Group 374"/>
            <p:cNvGrpSpPr/>
            <p:nvPr/>
          </p:nvGrpSpPr>
          <p:grpSpPr>
            <a:xfrm>
              <a:off x="0" y="0"/>
              <a:ext cx="1639062" cy="1393879"/>
              <a:chOff x="435409" y="0"/>
              <a:chExt cx="1639061" cy="1393878"/>
            </a:xfrm>
          </p:grpSpPr>
          <p:sp>
            <p:nvSpPr>
              <p:cNvPr id="372" name="Shape 372"/>
              <p:cNvSpPr/>
              <p:nvPr/>
            </p:nvSpPr>
            <p:spPr>
              <a:xfrm>
                <a:off x="435409" y="0"/>
                <a:ext cx="1639063" cy="1393879"/>
              </a:xfrm>
              <a:prstGeom prst="roundRect">
                <a:avLst>
                  <a:gd name="adj" fmla="val 30324"/>
                </a:avLst>
              </a:prstGeom>
              <a:solidFill>
                <a:srgbClr val="FFFFFF"/>
              </a:solidFill>
              <a:ln w="38100" cap="flat">
                <a:solidFill>
                  <a:srgbClr val="570706"/>
                </a:solidFill>
                <a:prstDash val="solid"/>
                <a:miter lim="400000"/>
              </a:ln>
              <a:effectLst>
                <a:outerShdw sx="100000" sy="100000" kx="0" ky="0" algn="b" rotWithShape="0" blurRad="228600" dist="85064" dir="30689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3" name="Shape 373"/>
              <p:cNvSpPr/>
              <p:nvPr/>
            </p:nvSpPr>
            <p:spPr>
              <a:xfrm>
                <a:off x="570923" y="91669"/>
                <a:ext cx="1368034" cy="4576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200">
                    <a:solidFill>
                      <a:srgbClr val="924607"/>
                    </a:solidFill>
                    <a:latin typeface="DIN Condensed"/>
                    <a:ea typeface="DIN Condensed"/>
                    <a:cs typeface="DIN Condensed"/>
                    <a:sym typeface="DIN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200">
                    <a:solidFill>
                      <a:srgbClr val="924607"/>
                    </a:solidFill>
                  </a:rPr>
                  <a:t>Web Server</a:t>
                </a:r>
              </a:p>
            </p:txBody>
          </p:sp>
        </p:grpSp>
        <p:pic>
          <p:nvPicPr>
            <p:cNvPr id="375" name="pasted-image.jp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4910" y="388912"/>
              <a:ext cx="1469232" cy="872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80" name="Group 380"/>
          <p:cNvGrpSpPr/>
          <p:nvPr/>
        </p:nvGrpSpPr>
        <p:grpSpPr>
          <a:xfrm>
            <a:off x="546183" y="2855557"/>
            <a:ext cx="1639063" cy="1393880"/>
            <a:chOff x="0" y="0"/>
            <a:chExt cx="1639061" cy="1393878"/>
          </a:xfrm>
        </p:grpSpPr>
        <p:sp>
          <p:nvSpPr>
            <p:cNvPr id="377" name="Shape 377"/>
            <p:cNvSpPr/>
            <p:nvPr/>
          </p:nvSpPr>
          <p:spPr>
            <a:xfrm>
              <a:off x="0" y="0"/>
              <a:ext cx="1639062" cy="1393879"/>
            </a:xfrm>
            <a:prstGeom prst="roundRect">
              <a:avLst>
                <a:gd name="adj" fmla="val 30324"/>
              </a:avLst>
            </a:prstGeom>
            <a:solidFill>
              <a:srgbClr val="FFFFFF"/>
            </a:solidFill>
            <a:ln w="38100" cap="flat">
              <a:solidFill>
                <a:srgbClr val="0B5D18"/>
              </a:solidFill>
              <a:prstDash val="solid"/>
              <a:miter lim="400000"/>
            </a:ln>
            <a:effectLst>
              <a:outerShdw sx="100000" sy="100000" kx="0" ky="0" algn="b" rotWithShape="0" blurRad="228600" dist="85064" dir="30689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8" name="Shape 378"/>
            <p:cNvSpPr/>
            <p:nvPr/>
          </p:nvSpPr>
          <p:spPr>
            <a:xfrm>
              <a:off x="135514" y="91669"/>
              <a:ext cx="1368034" cy="457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00882B"/>
                  </a:solidFill>
                  <a:latin typeface="DIN Condensed"/>
                  <a:ea typeface="DIN Condensed"/>
                  <a:cs typeface="DIN Condensed"/>
                  <a:sym typeface="DIN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00882B"/>
                  </a:solidFill>
                </a:rPr>
                <a:t>Browser</a:t>
              </a:r>
            </a:p>
          </p:txBody>
        </p:sp>
        <p:pic>
          <p:nvPicPr>
            <p:cNvPr id="379" name="pasted-image.jpg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4344" y="346430"/>
              <a:ext cx="1170374" cy="939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81" name="Screen Shot 2015-07-14 at 01.55.48 (2)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22861" y="7234755"/>
            <a:ext cx="1885706" cy="1576841"/>
          </a:xfrm>
          <a:prstGeom prst="rect">
            <a:avLst/>
          </a:prstGeom>
          <a:ln w="38100">
            <a:solidFill>
              <a:srgbClr val="00882B"/>
            </a:solidFill>
            <a:miter lim="400000"/>
          </a:ln>
        </p:spPr>
      </p:pic>
      <p:pic>
        <p:nvPicPr>
          <p:cNvPr id="382" name="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491363" y="5283706"/>
            <a:ext cx="3843001" cy="2070101"/>
          </a:xfrm>
          <a:prstGeom prst="rect">
            <a:avLst/>
          </a:prstGeom>
          <a:effectLst>
            <a:outerShdw sx="100000" sy="100000" kx="0" ky="0" algn="b" rotWithShape="0" blurRad="165100" dist="105706" dir="2849642">
              <a:srgbClr val="000000">
                <a:alpha val="18045"/>
              </a:srgbClr>
            </a:outerShdw>
          </a:effectLst>
        </p:spPr>
      </p:pic>
      <p:pic>
        <p:nvPicPr>
          <p:cNvPr id="383" name="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987831" y="3998392"/>
            <a:ext cx="3843001" cy="2070101"/>
          </a:xfrm>
          <a:prstGeom prst="rect">
            <a:avLst/>
          </a:prstGeom>
          <a:effectLst>
            <a:outerShdw sx="100000" sy="100000" kx="0" ky="0" algn="b" rotWithShape="0" blurRad="165100" dist="105706" dir="2849642">
              <a:srgbClr val="000000">
                <a:alpha val="18045"/>
              </a:srgbClr>
            </a:outerShdw>
          </a:effectLst>
        </p:spPr>
      </p:pic>
      <p:sp>
        <p:nvSpPr>
          <p:cNvPr id="384" name="Shape 384"/>
          <p:cNvSpPr/>
          <p:nvPr/>
        </p:nvSpPr>
        <p:spPr>
          <a:xfrm>
            <a:off x="5348239" y="3225437"/>
            <a:ext cx="1625296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00882B"/>
                </a:solidFill>
              </a:rPr>
              <a:t>GET    /app/secret</a:t>
            </a:r>
          </a:p>
        </p:txBody>
      </p:sp>
      <p:sp>
        <p:nvSpPr>
          <p:cNvPr id="385" name="Shape 385"/>
          <p:cNvSpPr/>
          <p:nvPr/>
        </p:nvSpPr>
        <p:spPr>
          <a:xfrm>
            <a:off x="3025769" y="4264365"/>
            <a:ext cx="2893214" cy="37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0365C0"/>
                </a:solidFill>
              </a:rPr>
              <a:t>Receives certificate from server</a:t>
            </a:r>
          </a:p>
        </p:txBody>
      </p:sp>
      <p:sp>
        <p:nvSpPr>
          <p:cNvPr id="386" name="Shape 386"/>
          <p:cNvSpPr/>
          <p:nvPr/>
        </p:nvSpPr>
        <p:spPr>
          <a:xfrm>
            <a:off x="7639067" y="6320905"/>
            <a:ext cx="2098320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>
                <a:solidFill>
                  <a:srgbClr val="00882B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00882B"/>
                </a:solidFill>
              </a:rPr>
              <a:t>Sends client certificate</a:t>
            </a:r>
          </a:p>
        </p:txBody>
      </p:sp>
      <p:sp>
        <p:nvSpPr>
          <p:cNvPr id="387" name="Shape 387"/>
          <p:cNvSpPr/>
          <p:nvPr/>
        </p:nvSpPr>
        <p:spPr>
          <a:xfrm>
            <a:off x="6324946" y="7549825"/>
            <a:ext cx="820066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>
                <a:solidFill>
                  <a:srgbClr val="0365C0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0365C0"/>
                </a:solidFill>
              </a:rPr>
              <a:t>200   OK</a:t>
            </a:r>
          </a:p>
        </p:txBody>
      </p:sp>
      <p:sp>
        <p:nvSpPr>
          <p:cNvPr id="388" name="Shape 388"/>
          <p:cNvSpPr/>
          <p:nvPr>
            <p:ph type="title" idx="4294967295"/>
          </p:nvPr>
        </p:nvSpPr>
        <p:spPr>
          <a:xfrm>
            <a:off x="1005802" y="-41157"/>
            <a:ext cx="10158876" cy="1093789"/>
          </a:xfrm>
          <a:prstGeom prst="rect">
            <a:avLst/>
          </a:prstGeom>
        </p:spPr>
        <p:txBody>
          <a:bodyPr/>
          <a:lstStyle>
            <a:lvl1pPr algn="l" defTabSz="473201">
              <a:defRPr sz="6480"/>
            </a:lvl1pPr>
          </a:lstStyle>
          <a:p>
            <a:pPr lvl="0">
              <a:defRPr sz="1800"/>
            </a:pPr>
            <a:r>
              <a:rPr sz="6480"/>
              <a:t>CLIENT-CERT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