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57" r:id="rId7"/>
    <p:sldId id="258" r:id="rId8"/>
    <p:sldId id="282" r:id="rId9"/>
    <p:sldId id="263" r:id="rId10"/>
    <p:sldId id="259" r:id="rId11"/>
    <p:sldId id="260" r:id="rId12"/>
    <p:sldId id="264" r:id="rId13"/>
    <p:sldId id="292" r:id="rId14"/>
    <p:sldId id="293" r:id="rId15"/>
    <p:sldId id="294" r:id="rId16"/>
    <p:sldId id="265" r:id="rId17"/>
    <p:sldId id="295" r:id="rId18"/>
    <p:sldId id="266" r:id="rId19"/>
    <p:sldId id="287" r:id="rId20"/>
    <p:sldId id="289" r:id="rId21"/>
    <p:sldId id="290" r:id="rId22"/>
    <p:sldId id="291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12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B605-1423-49B2-8E7C-E021ACF8457B}" type="datetimeFigureOut">
              <a:rPr lang="en-IN" smtClean="0"/>
              <a:pPr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EB9B-25BC-4441-BE97-B59A640857C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251520" y="404664"/>
            <a:ext cx="8712968" cy="1368152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74994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Software Requirement Specification </a:t>
            </a:r>
            <a:br>
              <a:rPr lang="en-US" sz="3200" b="1" dirty="0" smtClean="0"/>
            </a:br>
            <a:r>
              <a:rPr lang="en-US" sz="3200" b="1" i="1" dirty="0" smtClean="0">
                <a:latin typeface="Adobe Caslon Pro" pitchFamily="18" charset="0"/>
              </a:rPr>
              <a:t>For  </a:t>
            </a:r>
            <a:r>
              <a:rPr lang="en-US" sz="3200" b="1" dirty="0" smtClean="0"/>
              <a:t>             </a:t>
            </a:r>
            <a:br>
              <a:rPr lang="en-US" sz="3200" b="1" dirty="0" smtClean="0"/>
            </a:br>
            <a:r>
              <a:rPr lang="en-US" sz="3200" b="1" dirty="0" smtClean="0">
                <a:latin typeface="AR JULIAN" pitchFamily="2" charset="0"/>
              </a:rPr>
              <a:t> Stock Market Prediction System</a:t>
            </a:r>
            <a:endParaRPr lang="en-IN" sz="3200" b="1" dirty="0"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576064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- U.SRIRAM </a:t>
            </a:r>
            <a:r>
              <a:rPr lang="en-US" sz="2200" b="1" dirty="0" smtClean="0">
                <a:solidFill>
                  <a:schemeClr val="tx1"/>
                </a:solidFill>
              </a:rPr>
              <a:t>KOUSHIK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SPECIFIC REQUIRENMENTS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00"/>
            <a:ext cx="8229600" cy="52578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b="1" dirty="0" smtClean="0"/>
              <a:t>3.	SPECIFIC REQUIRENMENTS</a:t>
            </a:r>
          </a:p>
          <a:p>
            <a:pPr marL="914400" lvl="1" indent="-514350">
              <a:buNone/>
            </a:pPr>
            <a:r>
              <a:rPr lang="en-US" sz="1800" dirty="0" smtClean="0"/>
              <a:t>	3.1 Functional Requirements </a:t>
            </a:r>
          </a:p>
          <a:p>
            <a:pPr marL="914400" lvl="1" indent="-514350">
              <a:buNone/>
            </a:pPr>
            <a:r>
              <a:rPr lang="en-US" sz="1800" dirty="0" smtClean="0"/>
              <a:t>		3.1.1 Input:-input is given in either two forms </a:t>
            </a:r>
          </a:p>
          <a:p>
            <a:pPr marL="914400" lvl="1" indent="-514350">
              <a:buNone/>
            </a:pPr>
            <a:r>
              <a:rPr lang="en-US" sz="1800" dirty="0"/>
              <a:t>	</a:t>
            </a:r>
            <a:r>
              <a:rPr lang="en-US" sz="1800" dirty="0" smtClean="0"/>
              <a:t>		1.) user inputs the stock prices, values</a:t>
            </a:r>
          </a:p>
          <a:p>
            <a:pPr marL="914400" lvl="1" indent="-514350">
              <a:buNone/>
            </a:pPr>
            <a:r>
              <a:rPr lang="en-US" sz="1800" dirty="0"/>
              <a:t>	</a:t>
            </a:r>
            <a:r>
              <a:rPr lang="en-US" sz="1800" dirty="0" smtClean="0"/>
              <a:t>		2.) automatically crawler witch crawls the data </a:t>
            </a:r>
            <a:r>
              <a:rPr lang="en-US" sz="1800" dirty="0" err="1" smtClean="0"/>
              <a:t>aviable</a:t>
            </a:r>
            <a:r>
              <a:rPr lang="en-US" sz="1800" dirty="0" smtClean="0"/>
              <a:t> in the yahoo finance</a:t>
            </a:r>
          </a:p>
          <a:p>
            <a:pPr marL="914400" lvl="1" indent="-514350">
              <a:buNone/>
            </a:pPr>
            <a:r>
              <a:rPr lang="en-US" sz="1800" dirty="0" smtClean="0"/>
              <a:t>		3.1.2 Output:-it is in the web page format , which display the company name and corresponding pre defined stock </a:t>
            </a:r>
          </a:p>
          <a:p>
            <a:pPr marL="914400" lvl="1" indent="-514350">
              <a:buNone/>
            </a:pPr>
            <a:r>
              <a:rPr lang="en-US" sz="1800" dirty="0" smtClean="0"/>
              <a:t>		3.1.3 Processing:-process of data depends on the various algorithms involved and the processing power is used</a:t>
            </a:r>
          </a:p>
          <a:p>
            <a:pPr marL="914400" lvl="1" indent="-514350">
              <a:buNone/>
            </a:pPr>
            <a:r>
              <a:rPr lang="en-US" sz="1800" dirty="0" smtClean="0"/>
              <a:t>	3.2 External Interface Requirements </a:t>
            </a:r>
          </a:p>
          <a:p>
            <a:pPr marL="914400" lvl="1" indent="-514350">
              <a:buNone/>
            </a:pPr>
            <a:r>
              <a:rPr lang="en-US" sz="1800" dirty="0" smtClean="0"/>
              <a:t>		3.2.1 System Interface</a:t>
            </a:r>
          </a:p>
          <a:p>
            <a:pPr marL="914400" lvl="1" indent="-514350">
              <a:buNone/>
            </a:pPr>
            <a:r>
              <a:rPr lang="en-US" sz="1800" dirty="0" smtClean="0"/>
              <a:t>		3.2.2 Hardware Interface</a:t>
            </a:r>
          </a:p>
          <a:p>
            <a:pPr marL="914400" lvl="1" indent="-514350">
              <a:buNone/>
            </a:pPr>
            <a:r>
              <a:rPr lang="en-US" sz="1800" dirty="0" smtClean="0"/>
              <a:t>		3.2.3 Software Interface</a:t>
            </a:r>
          </a:p>
          <a:p>
            <a:pPr marL="914400" lvl="1" indent="-514350">
              <a:buNone/>
            </a:pPr>
            <a:r>
              <a:rPr lang="en-US" sz="1800" dirty="0" smtClean="0"/>
              <a:t>		3.2.4 Communication Interface</a:t>
            </a:r>
          </a:p>
          <a:p>
            <a:pPr marL="914400" lvl="1" indent="-514350">
              <a:buNone/>
            </a:pPr>
            <a:r>
              <a:rPr lang="en-US" sz="1800" dirty="0" smtClean="0"/>
              <a:t>		3.2.5 Constraints</a:t>
            </a:r>
          </a:p>
          <a:p>
            <a:pPr marL="914400" lvl="1" indent="-514350">
              <a:buNone/>
            </a:pPr>
            <a:r>
              <a:rPr lang="en-US" sz="1800" dirty="0" smtClean="0"/>
              <a:t>		</a:t>
            </a:r>
          </a:p>
          <a:p>
            <a:endParaRPr lang="en-IN" sz="1800" dirty="0" smtClean="0"/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SPECIFIC REQUIRENMENTS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3437"/>
            <a:ext cx="8229600" cy="4525963"/>
          </a:xfrm>
        </p:spPr>
        <p:txBody>
          <a:bodyPr>
            <a:noAutofit/>
          </a:bodyPr>
          <a:lstStyle/>
          <a:p>
            <a:pPr marL="914400" lvl="1" indent="-514350">
              <a:buNone/>
            </a:pPr>
            <a:r>
              <a:rPr lang="en-US" sz="1800" dirty="0" smtClean="0"/>
              <a:t>3.3 Performance Requirements:- the performance of the system will depend on the time complexity of the prediction algorithm used ,Indexing structures in the database and the data access structures used</a:t>
            </a:r>
          </a:p>
          <a:p>
            <a:pPr marL="914400" lvl="1" indent="-514350">
              <a:buNone/>
            </a:pPr>
            <a:r>
              <a:rPr lang="en-US" sz="1800" dirty="0" smtClean="0"/>
              <a:t>	3.4 Design Constraints</a:t>
            </a:r>
          </a:p>
          <a:p>
            <a:pPr marL="914400" lvl="1" indent="-514350">
              <a:buNone/>
            </a:pPr>
            <a:r>
              <a:rPr lang="en-US" sz="1800" dirty="0" smtClean="0"/>
              <a:t>		3.4.1 standard software compliance:-The software as it would be a open source software would follow all norms of MIT </a:t>
            </a:r>
            <a:r>
              <a:rPr lang="en-US" sz="1800" dirty="0" err="1" smtClean="0"/>
              <a:t>licence</a:t>
            </a:r>
            <a:r>
              <a:rPr lang="en-US" sz="1800" dirty="0" smtClean="0"/>
              <a:t> , basic XHTTP HTML coding compliance.</a:t>
            </a:r>
          </a:p>
          <a:p>
            <a:pPr marL="914400" lvl="1" indent="-514350">
              <a:buNone/>
            </a:pPr>
            <a:r>
              <a:rPr lang="en-US" sz="1800" dirty="0" smtClean="0"/>
              <a:t>		3.4.2 Hardware Limitation:-none</a:t>
            </a:r>
          </a:p>
          <a:p>
            <a:pPr marL="914400" lvl="1" indent="-514350">
              <a:buNone/>
            </a:pPr>
            <a:r>
              <a:rPr lang="en-US" sz="1800" dirty="0" smtClean="0"/>
              <a:t>	3.5 Non-functional attributes </a:t>
            </a:r>
          </a:p>
          <a:p>
            <a:pPr marL="914400" lvl="1" indent="-514350">
              <a:buNone/>
            </a:pPr>
            <a:r>
              <a:rPr lang="en-US" sz="1800" dirty="0" smtClean="0"/>
              <a:t>		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SPECIFIC REQUIRENMENTS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914400" lvl="1" indent="-514350">
              <a:buNone/>
            </a:pPr>
            <a:r>
              <a:rPr lang="en-US" sz="1800" dirty="0" smtClean="0"/>
              <a:t>3.5.1 Security:-</a:t>
            </a:r>
          </a:p>
          <a:p>
            <a:pPr marL="914400" lvl="1" indent="-514350">
              <a:buNone/>
            </a:pPr>
            <a:r>
              <a:rPr lang="en-US" sz="1800" dirty="0" smtClean="0"/>
              <a:t>	The users are able to access their user space after attaining suitable authentication and access level</a:t>
            </a:r>
          </a:p>
          <a:p>
            <a:pPr marL="914400" lvl="1" indent="-514350">
              <a:buNone/>
            </a:pPr>
            <a:r>
              <a:rPr lang="en-US" sz="1800" dirty="0"/>
              <a:t>	</a:t>
            </a:r>
            <a:r>
              <a:rPr lang="en-US" sz="1800" dirty="0" smtClean="0"/>
              <a:t>Passwords are stored in the database after using suitable encryption algorithms</a:t>
            </a:r>
          </a:p>
          <a:p>
            <a:pPr marL="914400" lvl="1" indent="-514350">
              <a:buNone/>
            </a:pPr>
            <a:r>
              <a:rPr lang="en-US" sz="1800" dirty="0" smtClean="0"/>
              <a:t>3.5.2 Reliability:- </a:t>
            </a:r>
          </a:p>
          <a:p>
            <a:pPr marL="914400" lvl="1" indent="-514350">
              <a:buNone/>
            </a:pPr>
            <a:r>
              <a:rPr lang="en-US" sz="1800" dirty="0" smtClean="0"/>
              <a:t>	The software system is not completely reliable as there are as many factors which affects the stock prices like news feeds climate change , shocking incidents  which after included will increase the reliability</a:t>
            </a:r>
          </a:p>
          <a:p>
            <a:pPr marL="914400" lvl="1" indent="-514350">
              <a:buNone/>
            </a:pPr>
            <a:r>
              <a:rPr lang="en-US" sz="1800" dirty="0" smtClean="0"/>
              <a:t>3.5.3 Maintainability:-</a:t>
            </a:r>
          </a:p>
          <a:p>
            <a:pPr marL="914400" lvl="1" indent="-514350">
              <a:buNone/>
            </a:pPr>
            <a:r>
              <a:rPr lang="en-US" sz="1800" dirty="0"/>
              <a:t>	</a:t>
            </a:r>
            <a:r>
              <a:rPr lang="en-US" sz="1800" dirty="0" smtClean="0"/>
              <a:t>The global database should be maintained by database administrator ,the system owned by a company or organization will involve separate operators for the database and the mainframe systems</a:t>
            </a:r>
          </a:p>
          <a:p>
            <a:pPr marL="914400" lvl="1" indent="-514350">
              <a:buNone/>
            </a:pPr>
            <a:r>
              <a:rPr lang="en-US" sz="1800" dirty="0" smtClean="0"/>
              <a:t>3.5.4 Portability:-The software system can be used in various platforms with minimum hard ware requirements and in all OS platforms like Linux, </a:t>
            </a:r>
            <a:r>
              <a:rPr lang="en-US" sz="1800" dirty="0" err="1" smtClean="0"/>
              <a:t>Macos</a:t>
            </a:r>
            <a:r>
              <a:rPr lang="en-US" sz="1800" dirty="0" smtClean="0"/>
              <a:t> ,Windows etc .</a:t>
            </a:r>
          </a:p>
          <a:p>
            <a:pPr marL="914400" lvl="1" indent="-514350">
              <a:buNone/>
            </a:pPr>
            <a:r>
              <a:rPr lang="en-US" sz="1800" dirty="0" smtClean="0"/>
              <a:t>3.5.5 Extensibility:-This system can be extended to a larger data base set when user base is increased since PHP is a scalable language</a:t>
            </a:r>
            <a:endParaRPr lang="en-IN" sz="1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 INVOLVED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79606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Formulating a clear idea and collecting requirements</a:t>
            </a:r>
          </a:p>
          <a:p>
            <a:r>
              <a:rPr lang="en-US" dirty="0" smtClean="0"/>
              <a:t>Proposing a software model</a:t>
            </a:r>
          </a:p>
          <a:p>
            <a:r>
              <a:rPr lang="en-US" dirty="0" smtClean="0"/>
              <a:t>Creating the database structure.</a:t>
            </a:r>
          </a:p>
          <a:p>
            <a:r>
              <a:rPr lang="en-US" dirty="0" smtClean="0"/>
              <a:t>Choosing the apt languages and tools</a:t>
            </a:r>
            <a:endParaRPr lang="en-IN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 INVOLVED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8892480" cy="5152180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Coding phase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Program the various operations involved</a:t>
            </a:r>
          </a:p>
          <a:p>
            <a:pPr lvl="1"/>
            <a:r>
              <a:rPr lang="en-US" dirty="0" smtClean="0"/>
              <a:t>Connect with the database</a:t>
            </a:r>
          </a:p>
          <a:p>
            <a:pPr lvl="1"/>
            <a:r>
              <a:rPr lang="en-US" dirty="0" smtClean="0"/>
              <a:t>Program the </a:t>
            </a:r>
            <a:r>
              <a:rPr lang="en-US" dirty="0" err="1" smtClean="0"/>
              <a:t>bot</a:t>
            </a:r>
            <a:endParaRPr lang="en-US" dirty="0" smtClean="0"/>
          </a:p>
          <a:p>
            <a:pPr lvl="1"/>
            <a:r>
              <a:rPr lang="en-US" dirty="0" smtClean="0"/>
              <a:t>Creating the admin area for testing and exclusive access to the database</a:t>
            </a:r>
          </a:p>
          <a:p>
            <a:pPr lvl="1"/>
            <a:r>
              <a:rPr lang="en-US" dirty="0" smtClean="0"/>
              <a:t>Integrating the </a:t>
            </a:r>
            <a:r>
              <a:rPr lang="en-US" dirty="0" err="1" smtClean="0"/>
              <a:t>bot</a:t>
            </a:r>
            <a:r>
              <a:rPr lang="en-US" dirty="0" smtClean="0"/>
              <a:t> and the application</a:t>
            </a:r>
          </a:p>
          <a:p>
            <a:pPr lvl="1"/>
            <a:r>
              <a:rPr lang="en-US" dirty="0" smtClean="0"/>
              <a:t>Create an exclusive GUI with various designs in mind</a:t>
            </a:r>
          </a:p>
          <a:p>
            <a:pPr lvl="1"/>
            <a:r>
              <a:rPr lang="en-US" dirty="0" smtClean="0"/>
              <a:t>Security 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51520" y="260648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 INVOLVED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674030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Testing with the help of </a:t>
            </a:r>
            <a:r>
              <a:rPr lang="en-US" dirty="0" err="1" smtClean="0"/>
              <a:t>admins</a:t>
            </a:r>
            <a:endParaRPr lang="en-US" dirty="0" smtClean="0"/>
          </a:p>
          <a:p>
            <a:r>
              <a:rPr lang="en-US" dirty="0" smtClean="0"/>
              <a:t>Modifying the software according to the needs</a:t>
            </a:r>
          </a:p>
          <a:p>
            <a:r>
              <a:rPr lang="en-US" dirty="0" smtClean="0"/>
              <a:t>Exhaustive training for the </a:t>
            </a:r>
            <a:r>
              <a:rPr lang="en-US" dirty="0" err="1" smtClean="0"/>
              <a:t>bot</a:t>
            </a:r>
            <a:r>
              <a:rPr lang="en-US" dirty="0" smtClean="0"/>
              <a:t> by the </a:t>
            </a:r>
            <a:r>
              <a:rPr lang="en-US" dirty="0" err="1" smtClean="0"/>
              <a:t>admins</a:t>
            </a:r>
            <a:r>
              <a:rPr lang="en-US" dirty="0" smtClean="0"/>
              <a:t> in the field  of business and investment</a:t>
            </a:r>
          </a:p>
          <a:p>
            <a:r>
              <a:rPr lang="en-US" dirty="0" smtClean="0"/>
              <a:t>The above phase involves the implementation of a large number of machine learning algorithms</a:t>
            </a:r>
          </a:p>
          <a:p>
            <a:r>
              <a:rPr lang="en-US" dirty="0" smtClean="0"/>
              <a:t>Hosting the application in the web for initial response and continuous evolution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8094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Front end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Back end </a:t>
            </a:r>
          </a:p>
          <a:p>
            <a:pPr lvl="1"/>
            <a:r>
              <a:rPr lang="en-US" dirty="0" smtClean="0"/>
              <a:t>My </a:t>
            </a:r>
            <a:r>
              <a:rPr lang="en-US" dirty="0" err="1" smtClean="0"/>
              <a:t>SQl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1249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Tools </a:t>
            </a:r>
          </a:p>
          <a:p>
            <a:pPr lvl="1"/>
            <a:r>
              <a:rPr lang="en-US" dirty="0" smtClean="0"/>
              <a:t>XAMPP v 1.7.4</a:t>
            </a:r>
          </a:p>
          <a:p>
            <a:pPr lvl="1"/>
            <a:r>
              <a:rPr lang="en-US" dirty="0" smtClean="0"/>
              <a:t>APACHE SERVER(Inbuilt within XAMPP)</a:t>
            </a:r>
          </a:p>
          <a:p>
            <a:r>
              <a:rPr lang="en-US" dirty="0" smtClean="0"/>
              <a:t>Other tools and languages </a:t>
            </a:r>
          </a:p>
          <a:p>
            <a:pPr lvl="1"/>
            <a:r>
              <a:rPr lang="en-US" dirty="0" smtClean="0"/>
              <a:t>AIML(Artificial intelligence markup language)</a:t>
            </a:r>
          </a:p>
          <a:p>
            <a:pPr lvl="1"/>
            <a:r>
              <a:rPr lang="en-US" dirty="0" smtClean="0"/>
              <a:t>JAIL(</a:t>
            </a:r>
            <a:r>
              <a:rPr lang="en-US" dirty="0" err="1" smtClean="0"/>
              <a:t>Javascript</a:t>
            </a:r>
            <a:r>
              <a:rPr lang="en-US" dirty="0" smtClean="0"/>
              <a:t> artificial intelligence  language)(Proposed)</a:t>
            </a:r>
          </a:p>
          <a:p>
            <a:pPr lvl="1"/>
            <a:r>
              <a:rPr lang="en-US" dirty="0" smtClean="0"/>
              <a:t>ALICE default chat databases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DICTIONARY  FOR STOCK MARKET PREDICTION SYSTEM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 data - &gt; </a:t>
            </a:r>
            <a:r>
              <a:rPr lang="en-US" dirty="0" err="1" smtClean="0"/>
              <a:t>name+age+organization+password+username+email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Name - &gt; first name+ last name+ initials</a:t>
            </a:r>
          </a:p>
          <a:p>
            <a:r>
              <a:rPr lang="en-US" dirty="0" smtClean="0"/>
              <a:t>Age - &gt;any positive integer greater than 20</a:t>
            </a:r>
          </a:p>
          <a:p>
            <a:r>
              <a:rPr lang="en-US" dirty="0" smtClean="0"/>
              <a:t>Organization - &gt; A string denoting the company he/she is associated with </a:t>
            </a:r>
          </a:p>
          <a:p>
            <a:r>
              <a:rPr lang="en-US" dirty="0" smtClean="0"/>
              <a:t>User name - &gt; A simple string not more than 20 characters</a:t>
            </a:r>
          </a:p>
          <a:p>
            <a:r>
              <a:rPr lang="en-US" dirty="0" smtClean="0"/>
              <a:t>Password - &gt; A non dictionary word which is minimum of 8 characters long(********)</a:t>
            </a:r>
          </a:p>
          <a:p>
            <a:r>
              <a:rPr lang="en-US" dirty="0" smtClean="0"/>
              <a:t>Email ID - &gt;</a:t>
            </a:r>
            <a:r>
              <a:rPr lang="en-IN" dirty="0" smtClean="0"/>
              <a:t> A string with a known mail server name and ‘@’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Once the user registers successfully the user is taken to his user space where the following parameters are associated with each user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Cash balance - &gt; A positive or zero decimal number with a  precision of 2 decimal places which denotes the cash balance of each user [ </a:t>
            </a:r>
            <a:r>
              <a:rPr lang="en-US" dirty="0" err="1" smtClean="0"/>
              <a:t>Rs.xxxxx.yy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Noofshares</a:t>
            </a:r>
            <a:r>
              <a:rPr lang="en-US" dirty="0" smtClean="0"/>
              <a:t> - &gt; A positive number which denotes the number of shares </a:t>
            </a:r>
            <a:r>
              <a:rPr lang="en-US" dirty="0" err="1" smtClean="0"/>
              <a:t>theat</a:t>
            </a:r>
            <a:r>
              <a:rPr lang="en-US" dirty="0" smtClean="0"/>
              <a:t> the user holds</a:t>
            </a:r>
          </a:p>
          <a:p>
            <a:r>
              <a:rPr lang="en-US" dirty="0" err="1" smtClean="0"/>
              <a:t>Companiesfoll</a:t>
            </a:r>
            <a:r>
              <a:rPr lang="en-US" dirty="0" smtClean="0"/>
              <a:t> - &gt; A list of strings denoting the companies obtained from the user to signify the companies that are followed by the user.</a:t>
            </a:r>
          </a:p>
          <a:p>
            <a:r>
              <a:rPr lang="en-US" dirty="0" smtClean="0"/>
              <a:t>User ID - &gt; A unique 15 digit integer for each user[121212121212112] 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DICTIONARY  FOR STOCK MARKET PREDICTION SYSTEM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Table of contents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b="1" dirty="0" smtClean="0"/>
              <a:t>INTRODUCTION</a:t>
            </a:r>
          </a:p>
          <a:p>
            <a:pPr marL="914400" lvl="1" indent="-514350">
              <a:buNone/>
            </a:pPr>
            <a:r>
              <a:rPr lang="en-US" sz="2600" dirty="0" smtClean="0"/>
              <a:t>	1.1 Purpose</a:t>
            </a:r>
          </a:p>
          <a:p>
            <a:pPr marL="914400" lvl="1" indent="-514350">
              <a:buNone/>
            </a:pPr>
            <a:r>
              <a:rPr lang="en-US" sz="2600" dirty="0" smtClean="0"/>
              <a:t>	1.2 Scope</a:t>
            </a:r>
          </a:p>
          <a:p>
            <a:pPr marL="914400" lvl="1" indent="-514350">
              <a:buNone/>
            </a:pPr>
            <a:r>
              <a:rPr lang="en-US" sz="2600" dirty="0" smtClean="0"/>
              <a:t>	1.3 Definitions, Acronyms, Abbreviations</a:t>
            </a:r>
          </a:p>
          <a:p>
            <a:pPr marL="914400" lvl="1" indent="-514350">
              <a:buNone/>
            </a:pPr>
            <a:r>
              <a:rPr lang="en-US" sz="2600" dirty="0" smtClean="0"/>
              <a:t>	1.4 References</a:t>
            </a:r>
          </a:p>
          <a:p>
            <a:pPr marL="914400" lvl="1" indent="-514350">
              <a:buNone/>
            </a:pPr>
            <a:r>
              <a:rPr lang="en-US" sz="2600" dirty="0" smtClean="0"/>
              <a:t>	1.5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The following are the details that are maintained for the prediction </a:t>
            </a:r>
            <a:r>
              <a:rPr lang="en-US" dirty="0" err="1" smtClean="0"/>
              <a:t>sytem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Shareprice</a:t>
            </a:r>
            <a:r>
              <a:rPr lang="en-US" dirty="0" smtClean="0"/>
              <a:t> - &gt; A positive or zero decimal number with a  precision of 2 decimal places which denotes price/share for each company [ </a:t>
            </a:r>
            <a:r>
              <a:rPr lang="en-US" dirty="0" err="1" smtClean="0"/>
              <a:t>Rs.xxxxx.yy</a:t>
            </a:r>
            <a:r>
              <a:rPr lang="en-US" dirty="0" smtClean="0"/>
              <a:t>]</a:t>
            </a:r>
          </a:p>
          <a:p>
            <a:r>
              <a:rPr lang="en-US" dirty="0" smtClean="0"/>
              <a:t>Volume - &gt; A positive number which denotes the number of shares that have been traded on that day by the selected company</a:t>
            </a:r>
          </a:p>
          <a:p>
            <a:r>
              <a:rPr lang="en-US" dirty="0" err="1" smtClean="0"/>
              <a:t>Avgprice</a:t>
            </a:r>
            <a:r>
              <a:rPr lang="en-US" dirty="0" smtClean="0"/>
              <a:t> - &gt; A positive or zero decimal number with a  precision of 2 decimal places which denotes average price/share on that day [ </a:t>
            </a:r>
            <a:r>
              <a:rPr lang="en-US" dirty="0" err="1" smtClean="0"/>
              <a:t>Rs.xxxxx.yy</a:t>
            </a:r>
            <a:r>
              <a:rPr lang="en-US" dirty="0" smtClean="0"/>
              <a:t>]</a:t>
            </a:r>
          </a:p>
          <a:p>
            <a:r>
              <a:rPr lang="en-US" dirty="0" smtClean="0"/>
              <a:t>company ID - &gt; A unique 7 digit integer for each company 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DICTIONARY  FOR STOCK MARKET PREDICTION SYSTEM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companycode</a:t>
            </a:r>
            <a:r>
              <a:rPr lang="en-US" dirty="0" smtClean="0"/>
              <a:t> - &gt; A string of maximum size 6 to uniquely denote each company</a:t>
            </a:r>
          </a:p>
          <a:p>
            <a:r>
              <a:rPr lang="en-US" dirty="0" smtClean="0"/>
              <a:t>Profit/loss - &gt; A positive/negative number denoting the </a:t>
            </a:r>
            <a:r>
              <a:rPr lang="en-US" dirty="0" err="1" smtClean="0"/>
              <a:t>precentage</a:t>
            </a:r>
            <a:r>
              <a:rPr lang="en-US" dirty="0" smtClean="0"/>
              <a:t> change the share prices compared to the initial prices</a:t>
            </a:r>
          </a:p>
          <a:p>
            <a:r>
              <a:rPr lang="en-US" dirty="0" err="1" smtClean="0"/>
              <a:t>Initprice</a:t>
            </a:r>
            <a:r>
              <a:rPr lang="en-US" dirty="0" smtClean="0"/>
              <a:t> - &gt; A positive or zero decimal number with a  precision of 2 decimal places which denotes the initial price at the start of the day </a:t>
            </a:r>
          </a:p>
          <a:p>
            <a:r>
              <a:rPr lang="en-US" dirty="0" err="1" smtClean="0"/>
              <a:t>Endprice</a:t>
            </a:r>
            <a:r>
              <a:rPr lang="en-US" dirty="0" smtClean="0"/>
              <a:t> - &gt; A positive or zero decimal number with a  precision of 2 decimal places which denotes the finishing price at the end of the day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DICTIONARY  FOR STOCK MARKET PREDICTION SYSTEM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Index value - &gt;A decimal number denoting the average of all current stock prices of all companies involved in the exchange   </a:t>
            </a:r>
          </a:p>
          <a:p>
            <a:r>
              <a:rPr lang="en-US" dirty="0" err="1" smtClean="0"/>
              <a:t>Briefhistory</a:t>
            </a:r>
            <a:r>
              <a:rPr lang="en-US" dirty="0" smtClean="0"/>
              <a:t> - &gt;A long string describing the history of the company</a:t>
            </a:r>
          </a:p>
          <a:p>
            <a:r>
              <a:rPr lang="en-US" dirty="0" smtClean="0"/>
              <a:t>Predicted value - &gt;A decimal number denoting the predicted value the selected company’s share price for the next day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 DICTIONARY  FOR STOCK MARKET PREDICTION SYSTEM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DIAGRAMS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110"/>
          </a:xfrm>
        </p:spPr>
        <p:txBody>
          <a:bodyPr wrap="square">
            <a:spAutoFit/>
          </a:bodyPr>
          <a:lstStyle/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1" indent="-514350">
              <a:buNone/>
            </a:pPr>
            <a:endParaRPr lang="en-US" sz="3000" b="1" dirty="0" smtClean="0"/>
          </a:p>
          <a:p>
            <a:pPr marL="514350" indent="-514350">
              <a:buNone/>
            </a:pPr>
            <a:r>
              <a:rPr lang="en-US" sz="3500" b="1" dirty="0" smtClean="0"/>
              <a:t>2.	</a:t>
            </a:r>
            <a:r>
              <a:rPr lang="en-US" sz="3000" b="1" dirty="0" smtClean="0"/>
              <a:t>GENERAL DESCRIPTION</a:t>
            </a:r>
            <a:r>
              <a:rPr lang="en-US" sz="2800" b="1" dirty="0" smtClean="0"/>
              <a:t> </a:t>
            </a:r>
          </a:p>
          <a:p>
            <a:pPr marL="914400" lvl="1" indent="-514350">
              <a:buNone/>
            </a:pPr>
            <a:r>
              <a:rPr lang="en-US" dirty="0" smtClean="0"/>
              <a:t>	2.1 Product Perspective </a:t>
            </a:r>
          </a:p>
          <a:p>
            <a:pPr marL="914400" lvl="1" indent="-514350">
              <a:buNone/>
            </a:pPr>
            <a:r>
              <a:rPr lang="en-US" dirty="0" smtClean="0"/>
              <a:t>		2.1.1 System Interface</a:t>
            </a:r>
          </a:p>
          <a:p>
            <a:pPr marL="914400" lvl="1" indent="-514350">
              <a:buNone/>
            </a:pPr>
            <a:r>
              <a:rPr lang="en-US" dirty="0" smtClean="0"/>
              <a:t>		2.1.2 Hardware Interface</a:t>
            </a:r>
          </a:p>
          <a:p>
            <a:pPr marL="914400" lvl="1" indent="-514350">
              <a:buNone/>
            </a:pPr>
            <a:r>
              <a:rPr lang="en-US" dirty="0" smtClean="0"/>
              <a:t>		2.1.3 Software Interface</a:t>
            </a:r>
          </a:p>
          <a:p>
            <a:pPr marL="914400" lvl="1" indent="-514350">
              <a:buNone/>
            </a:pPr>
            <a:r>
              <a:rPr lang="en-US" dirty="0" smtClean="0"/>
              <a:t>		2.1.4 Communication  Interface</a:t>
            </a:r>
          </a:p>
          <a:p>
            <a:pPr marL="914400" lvl="1" indent="-514350">
              <a:buNone/>
            </a:pPr>
            <a:r>
              <a:rPr lang="en-US" dirty="0" smtClean="0"/>
              <a:t>	2.2 Product Functions</a:t>
            </a:r>
          </a:p>
          <a:p>
            <a:pPr marL="914400" lvl="1" indent="-514350">
              <a:buNone/>
            </a:pPr>
            <a:r>
              <a:rPr lang="en-US" dirty="0" smtClean="0"/>
              <a:t>	2.3 User Characteristics </a:t>
            </a:r>
          </a:p>
          <a:p>
            <a:pPr marL="914400" lvl="1" indent="-514350">
              <a:buNone/>
            </a:pPr>
            <a:r>
              <a:rPr lang="en-US" dirty="0" smtClean="0"/>
              <a:t>	2.4 General Constrain</a:t>
            </a:r>
          </a:p>
          <a:p>
            <a:pPr marL="914400" lvl="1" indent="-514350">
              <a:buNone/>
            </a:pPr>
            <a:r>
              <a:rPr lang="en-US" dirty="0" smtClean="0"/>
              <a:t>	2.5 Assumptions &amp; Dependencies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00"/>
            <a:ext cx="8229600" cy="52578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600" b="1" dirty="0" smtClean="0"/>
              <a:t>3.	SPECIFIC REQUIRENMENTS</a:t>
            </a:r>
          </a:p>
          <a:p>
            <a:pPr marL="914400" lvl="1" indent="-514350">
              <a:buNone/>
            </a:pPr>
            <a:r>
              <a:rPr lang="en-US" sz="2400" dirty="0" smtClean="0"/>
              <a:t>	3.1 Functional </a:t>
            </a:r>
            <a:r>
              <a:rPr lang="en-US" sz="2600" dirty="0" smtClean="0"/>
              <a:t>Requirements</a:t>
            </a:r>
            <a:r>
              <a:rPr lang="en-US" sz="2400" dirty="0" smtClean="0"/>
              <a:t> </a:t>
            </a:r>
          </a:p>
          <a:p>
            <a:pPr marL="914400" lvl="1" indent="-514350">
              <a:buNone/>
            </a:pPr>
            <a:r>
              <a:rPr lang="en-US" sz="2400" dirty="0" smtClean="0"/>
              <a:t>		3.1.1 Input</a:t>
            </a:r>
          </a:p>
          <a:p>
            <a:pPr marL="914400" lvl="1" indent="-514350">
              <a:buNone/>
            </a:pPr>
            <a:r>
              <a:rPr lang="en-US" sz="2400" dirty="0" smtClean="0"/>
              <a:t>		3.1.2 Output</a:t>
            </a:r>
          </a:p>
          <a:p>
            <a:pPr marL="914400" lvl="1" indent="-514350">
              <a:buNone/>
            </a:pPr>
            <a:r>
              <a:rPr lang="en-US" sz="2400" dirty="0" smtClean="0"/>
              <a:t>		3.1.3 Processing</a:t>
            </a:r>
          </a:p>
          <a:p>
            <a:pPr marL="914400" lvl="1" indent="-514350">
              <a:buNone/>
            </a:pPr>
            <a:r>
              <a:rPr lang="en-US" sz="2400" dirty="0" smtClean="0"/>
              <a:t>	3.2 </a:t>
            </a:r>
            <a:r>
              <a:rPr lang="en-US" sz="2600" dirty="0" smtClean="0"/>
              <a:t>External</a:t>
            </a:r>
            <a:r>
              <a:rPr lang="en-US" sz="2400" dirty="0" smtClean="0"/>
              <a:t> Interface Requirements </a:t>
            </a:r>
          </a:p>
          <a:p>
            <a:pPr marL="914400" lvl="1" indent="-514350">
              <a:buNone/>
            </a:pPr>
            <a:r>
              <a:rPr lang="en-US" sz="2400" dirty="0" smtClean="0"/>
              <a:t>		3.2.1 System Interface</a:t>
            </a:r>
          </a:p>
          <a:p>
            <a:pPr marL="914400" lvl="1" indent="-514350">
              <a:buNone/>
            </a:pPr>
            <a:r>
              <a:rPr lang="en-US" sz="2400" dirty="0" smtClean="0"/>
              <a:t>		3.2.2 Hardware Interface</a:t>
            </a:r>
          </a:p>
          <a:p>
            <a:pPr marL="914400" lvl="1" indent="-514350">
              <a:buNone/>
            </a:pPr>
            <a:r>
              <a:rPr lang="en-US" sz="2400" dirty="0" smtClean="0"/>
              <a:t>		3.2.3 Software Interface</a:t>
            </a:r>
          </a:p>
          <a:p>
            <a:pPr marL="914400" lvl="1" indent="-514350">
              <a:buNone/>
            </a:pPr>
            <a:r>
              <a:rPr lang="en-US" sz="2400" dirty="0" smtClean="0"/>
              <a:t>		3.2.4 Communication Interface</a:t>
            </a:r>
          </a:p>
          <a:p>
            <a:pPr marL="914400" lvl="1" indent="-514350">
              <a:buNone/>
            </a:pPr>
            <a:r>
              <a:rPr lang="en-US" sz="2400" dirty="0" smtClean="0"/>
              <a:t>		3.2.5 Constraints</a:t>
            </a:r>
          </a:p>
          <a:p>
            <a:pPr marL="914400" lvl="1" indent="-514350">
              <a:buNone/>
            </a:pPr>
            <a:r>
              <a:rPr lang="en-US" sz="2400" dirty="0" smtClean="0"/>
              <a:t>		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1" indent="-514350">
              <a:buNone/>
            </a:pPr>
            <a:r>
              <a:rPr lang="en-US" sz="2600" dirty="0" smtClean="0"/>
              <a:t>3.3 Performance Requirements</a:t>
            </a:r>
          </a:p>
          <a:p>
            <a:pPr marL="914400" lvl="1" indent="-514350">
              <a:buNone/>
            </a:pPr>
            <a:r>
              <a:rPr lang="en-US" sz="2600" dirty="0" smtClean="0"/>
              <a:t>	3.4 Design Constraints</a:t>
            </a:r>
          </a:p>
          <a:p>
            <a:pPr marL="914400" lvl="1" indent="-514350">
              <a:buNone/>
            </a:pPr>
            <a:r>
              <a:rPr lang="en-US" sz="2600" dirty="0" smtClean="0"/>
              <a:t>		3.4.1 standard software compliance</a:t>
            </a:r>
          </a:p>
          <a:p>
            <a:pPr marL="914400" lvl="1" indent="-514350">
              <a:buNone/>
            </a:pPr>
            <a:r>
              <a:rPr lang="en-US" sz="2600" dirty="0" smtClean="0"/>
              <a:t>		3.4.2 Hardware Limitation</a:t>
            </a:r>
          </a:p>
          <a:p>
            <a:pPr marL="914400" lvl="1" indent="-514350">
              <a:buNone/>
            </a:pPr>
            <a:r>
              <a:rPr lang="en-US" sz="2600" dirty="0" smtClean="0"/>
              <a:t>	3.5 Non-functional attributes </a:t>
            </a:r>
          </a:p>
          <a:p>
            <a:pPr marL="914400" lvl="1" indent="-514350">
              <a:buNone/>
            </a:pPr>
            <a:r>
              <a:rPr lang="en-US" sz="2600" dirty="0" smtClean="0"/>
              <a:t>		3.5.1 Security</a:t>
            </a:r>
          </a:p>
          <a:p>
            <a:pPr marL="914400" lvl="1" indent="-514350">
              <a:buNone/>
            </a:pPr>
            <a:r>
              <a:rPr lang="en-US" sz="2600" dirty="0" smtClean="0"/>
              <a:t>		3.5.2 Reliability</a:t>
            </a:r>
          </a:p>
          <a:p>
            <a:pPr marL="914400" lvl="1" indent="-514350">
              <a:buNone/>
            </a:pPr>
            <a:r>
              <a:rPr lang="en-US" sz="2600" dirty="0" smtClean="0"/>
              <a:t>		3.5.3 Maintainability </a:t>
            </a:r>
          </a:p>
          <a:p>
            <a:pPr marL="914400" lvl="1" indent="-514350">
              <a:buNone/>
            </a:pPr>
            <a:r>
              <a:rPr lang="en-US" sz="2600" dirty="0" smtClean="0"/>
              <a:t>		3.5.4 Portability</a:t>
            </a:r>
          </a:p>
          <a:p>
            <a:pPr marL="914400" lvl="1" indent="-514350">
              <a:buNone/>
            </a:pPr>
            <a:r>
              <a:rPr lang="en-US" sz="2600" dirty="0" smtClean="0"/>
              <a:t>		3.5.4 Extensibility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SOFTWARE REQUIRENMENT SPECIFICATION REPORT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b="1" dirty="0" smtClean="0"/>
              <a:t>INTRODUCTION</a:t>
            </a:r>
          </a:p>
          <a:p>
            <a:pPr marL="914400" lvl="1" indent="-514350">
              <a:buNone/>
            </a:pPr>
            <a:r>
              <a:rPr lang="en-US" sz="2600" dirty="0" smtClean="0"/>
              <a:t>	</a:t>
            </a:r>
            <a:r>
              <a:rPr lang="en-US" sz="2600" b="1" dirty="0" smtClean="0"/>
              <a:t>1.1 Purpose:-</a:t>
            </a:r>
          </a:p>
          <a:p>
            <a:pPr marL="914400" lvl="1" indent="-514350">
              <a:buNone/>
            </a:pPr>
            <a:r>
              <a:rPr lang="en-US" sz="2600" b="1" dirty="0"/>
              <a:t>	</a:t>
            </a:r>
            <a:r>
              <a:rPr lang="en-US" sz="2600" dirty="0" smtClean="0"/>
              <a:t>To create a stock market prediction system a simple simulator to predict the stock market values of the selected companies beforehand </a:t>
            </a:r>
          </a:p>
          <a:p>
            <a:pPr marL="914400" lvl="1" indent="-514350">
              <a:buNone/>
            </a:pPr>
            <a:r>
              <a:rPr lang="en-US" sz="2600" dirty="0" smtClean="0"/>
              <a:t>	</a:t>
            </a:r>
            <a:r>
              <a:rPr lang="en-US" sz="2600" b="1" dirty="0" smtClean="0"/>
              <a:t>1.2 Scope:-</a:t>
            </a:r>
          </a:p>
          <a:p>
            <a:pPr marL="914400" lvl="1" indent="-514350">
              <a:buNone/>
            </a:pPr>
            <a:r>
              <a:rPr lang="en-US" sz="2600" b="1" dirty="0"/>
              <a:t>	</a:t>
            </a:r>
            <a:r>
              <a:rPr lang="en-US" sz="2600" dirty="0" smtClean="0"/>
              <a:t>The target audience is the financial investor who monitors the stock prices of the selected companies  </a:t>
            </a:r>
            <a:endParaRPr lang="en-US" sz="2600" b="1" dirty="0" smtClean="0"/>
          </a:p>
          <a:p>
            <a:pPr marL="914400" lvl="1" indent="-514350">
              <a:buNone/>
            </a:pPr>
            <a:r>
              <a:rPr lang="en-US" sz="2600" b="1" dirty="0" smtClean="0"/>
              <a:t>	1.3 Definitions, acronyms:-</a:t>
            </a:r>
            <a:endParaRPr lang="en-US" sz="2600" dirty="0" smtClean="0"/>
          </a:p>
          <a:p>
            <a:pPr marL="914400" lvl="1" indent="-51435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volume-</a:t>
            </a:r>
            <a:r>
              <a:rPr lang="en-US" sz="2600" dirty="0" smtClean="0"/>
              <a:t>Number of stocks traded for a company</a:t>
            </a:r>
          </a:p>
          <a:p>
            <a:pPr marL="914400" lvl="1" indent="-51435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Index value-</a:t>
            </a:r>
            <a:r>
              <a:rPr lang="en-US" sz="2600" dirty="0" smtClean="0"/>
              <a:t>Sum of the stock rate values of all the companies  	given.</a:t>
            </a:r>
          </a:p>
          <a:p>
            <a:pPr marL="914400" lvl="1" indent="-51435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Density value of a company-</a:t>
            </a:r>
            <a:r>
              <a:rPr lang="en-US" sz="2600" dirty="0" smtClean="0"/>
              <a:t>average stock value of a company is 	divided by the volume of the company.</a:t>
            </a:r>
          </a:p>
          <a:p>
            <a:pPr marL="914400" lvl="1" indent="-514350">
              <a:buNone/>
            </a:pPr>
            <a:r>
              <a:rPr lang="en-US" sz="2600" b="1" dirty="0" smtClean="0"/>
              <a:t>		SMPS:-</a:t>
            </a:r>
            <a:r>
              <a:rPr lang="en-US" sz="2600" dirty="0" smtClean="0"/>
              <a:t> stock market prediction system </a:t>
            </a:r>
          </a:p>
          <a:p>
            <a:pPr marL="914400" lvl="1" indent="-51435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EBIDTA:-</a:t>
            </a:r>
            <a:r>
              <a:rPr lang="en-US" sz="2600" dirty="0" smtClean="0"/>
              <a:t>earnings before interest taxes depreciation </a:t>
            </a:r>
            <a:r>
              <a:rPr lang="en-US" sz="2600" dirty="0" err="1" smtClean="0"/>
              <a:t>amotation</a:t>
            </a:r>
            <a:r>
              <a:rPr lang="en-US" sz="2600" dirty="0" smtClean="0"/>
              <a:t>.</a:t>
            </a:r>
            <a:endParaRPr lang="en-US" sz="2600" b="1" dirty="0" smtClean="0"/>
          </a:p>
          <a:p>
            <a:pPr marL="914400" lvl="1" indent="-514350">
              <a:buNone/>
            </a:pPr>
            <a:r>
              <a:rPr lang="en-US" sz="2600" dirty="0" smtClean="0"/>
              <a:t>	</a:t>
            </a:r>
            <a:r>
              <a:rPr lang="en-US" sz="2600" b="1" dirty="0" smtClean="0"/>
              <a:t>1.4 References:-</a:t>
            </a:r>
            <a:r>
              <a:rPr lang="en-US" sz="2600" dirty="0" smtClean="0"/>
              <a:t>Wikipedia pages  to stock exchange, yahoo finance, Google 	            finance</a:t>
            </a:r>
            <a:endParaRPr lang="en-US" sz="2600" b="1" dirty="0" smtClean="0"/>
          </a:p>
          <a:p>
            <a:pPr marL="914400" lvl="1" indent="-514350">
              <a:buNone/>
            </a:pPr>
            <a:r>
              <a:rPr lang="en-US" sz="2600" dirty="0" smtClean="0"/>
              <a:t>	</a:t>
            </a:r>
            <a:r>
              <a:rPr lang="en-US" sz="2600" b="1" dirty="0" smtClean="0"/>
              <a:t>1.5 Overview:-</a:t>
            </a:r>
            <a:r>
              <a:rPr lang="en-US" sz="2600" dirty="0"/>
              <a:t>A</a:t>
            </a:r>
            <a:r>
              <a:rPr lang="en-US" sz="2600" dirty="0" smtClean="0"/>
              <a:t>im is to create a s/w. system to design a stock market prediction system and a stock exchange simulator</a:t>
            </a: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514350">
              <a:buNone/>
            </a:pPr>
            <a:endParaRPr lang="en-US" sz="3000" b="1" dirty="0" smtClean="0"/>
          </a:p>
          <a:p>
            <a:pPr marL="514350" indent="-514350">
              <a:buNone/>
            </a:pPr>
            <a:r>
              <a:rPr lang="en-US" sz="3500" b="1" dirty="0" smtClean="0"/>
              <a:t>2.	</a:t>
            </a:r>
            <a:r>
              <a:rPr lang="en-US" sz="3000" b="1" dirty="0" smtClean="0"/>
              <a:t>GENERAL DESCRIPTION</a:t>
            </a:r>
            <a:r>
              <a:rPr lang="en-US" sz="2800" b="1" dirty="0" smtClean="0"/>
              <a:t> </a:t>
            </a:r>
          </a:p>
          <a:p>
            <a:pPr marL="914400" lvl="1" indent="-514350">
              <a:buNone/>
            </a:pPr>
            <a:r>
              <a:rPr lang="en-US" dirty="0" smtClean="0"/>
              <a:t>	</a:t>
            </a:r>
            <a:r>
              <a:rPr lang="en-US" sz="2100" dirty="0" smtClean="0"/>
              <a:t>2.1 Product Perspective </a:t>
            </a:r>
          </a:p>
          <a:p>
            <a:pPr marL="914400" lvl="1" indent="-514350">
              <a:buNone/>
            </a:pPr>
            <a:r>
              <a:rPr lang="en-US" sz="2100" dirty="0" smtClean="0"/>
              <a:t>		2.1.1 System Interface :- Mainframe computers for datamining and  personal computer for simple individual user.</a:t>
            </a:r>
          </a:p>
          <a:p>
            <a:pPr marL="914400" lvl="1" indent="-514350">
              <a:buNone/>
            </a:pPr>
            <a:r>
              <a:rPr lang="en-US" sz="2100" dirty="0" smtClean="0"/>
              <a:t>		2.1.2 Hardware Interface:-minimum of 256MB RAM, external hard disk advisable,1 GHZ  processor, a network adapter </a:t>
            </a:r>
          </a:p>
          <a:p>
            <a:pPr marL="914400" lvl="1" indent="-514350">
              <a:buNone/>
            </a:pPr>
            <a:r>
              <a:rPr lang="en-US" sz="2100" dirty="0" smtClean="0"/>
              <a:t>		2.1.3 Software Interface:-XAMPP-apache server web browser, SQL services</a:t>
            </a:r>
          </a:p>
          <a:p>
            <a:pPr marL="914400" lvl="1" indent="-514350">
              <a:buNone/>
            </a:pPr>
            <a:r>
              <a:rPr lang="en-US" sz="2100" dirty="0" smtClean="0"/>
              <a:t>		2.1.4 Communication  Interface:-not req.</a:t>
            </a:r>
          </a:p>
          <a:p>
            <a:pPr marL="914400" lvl="1" indent="-514350">
              <a:buNone/>
            </a:pPr>
            <a:r>
              <a:rPr lang="en-US" sz="2100" dirty="0" smtClean="0"/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GENERAL DESCRIPTION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404664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Product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55365"/>
            <a:ext cx="8229600" cy="4525963"/>
          </a:xfrm>
        </p:spPr>
        <p:txBody>
          <a:bodyPr>
            <a:noAutofit/>
          </a:bodyPr>
          <a:lstStyle/>
          <a:p>
            <a:pPr marL="914400" lvl="1" indent="-514350">
              <a:buNone/>
            </a:pPr>
            <a:r>
              <a:rPr lang="en-US" sz="1600" dirty="0" smtClean="0"/>
              <a:t>2.2 Product Functions:-</a:t>
            </a:r>
          </a:p>
          <a:p>
            <a:pPr marL="914400" lvl="1" indent="-514350">
              <a:buNone/>
            </a:pPr>
            <a:r>
              <a:rPr lang="en-US" sz="1600" dirty="0" smtClean="0"/>
              <a:t>	The simulator should simulate  the NASDAQ stock exchange environment as a web service.</a:t>
            </a:r>
          </a:p>
          <a:p>
            <a:pPr marL="914400" lvl="1" indent="-514350">
              <a:buNone/>
            </a:pPr>
            <a:r>
              <a:rPr lang="en-US" sz="1600" dirty="0" smtClean="0"/>
              <a:t>	Predict the stock prices of the selected company for the next day keeping the previous stock related info in the database</a:t>
            </a:r>
          </a:p>
          <a:p>
            <a:pPr marL="914400" lvl="1" indent="-514350">
              <a:buNone/>
            </a:pPr>
            <a:r>
              <a:rPr lang="en-US" sz="1600" dirty="0" smtClean="0"/>
              <a:t>	Will function as an add on or aid to the current online stock exchange service provided by the government</a:t>
            </a:r>
          </a:p>
          <a:p>
            <a:pPr marL="914400" lvl="1" indent="-514350">
              <a:buNone/>
            </a:pPr>
            <a:r>
              <a:rPr lang="en-US" sz="1600" dirty="0" smtClean="0"/>
              <a:t>	Will use a scalability function(SESF) to convert the stock price value aimed for a large user</a:t>
            </a:r>
          </a:p>
          <a:p>
            <a:pPr marL="914400" lvl="1" indent="-514350">
              <a:buNone/>
            </a:pPr>
            <a:r>
              <a:rPr lang="en-US" sz="1600" dirty="0" smtClean="0"/>
              <a:t>	base to a value aimed at the low current user base </a:t>
            </a:r>
          </a:p>
          <a:p>
            <a:pPr marL="914400" lvl="1" indent="-514350">
              <a:buNone/>
            </a:pPr>
            <a:r>
              <a:rPr lang="en-US" sz="1600" dirty="0" smtClean="0"/>
              <a:t>	2.3 User Characteristics</a:t>
            </a:r>
          </a:p>
          <a:p>
            <a:pPr marL="914400" lvl="1" indent="-514350">
              <a:buNone/>
            </a:pPr>
            <a:r>
              <a:rPr lang="en-US" sz="1600" dirty="0" smtClean="0"/>
              <a:t>	User is basically of two types</a:t>
            </a:r>
          </a:p>
          <a:p>
            <a:pPr marL="914400" lvl="1" indent="-514350">
              <a:buNone/>
            </a:pPr>
            <a:r>
              <a:rPr lang="en-US" sz="1600" dirty="0" smtClean="0"/>
              <a:t>		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kind : Simple personal computer user who might be a financial investor or a naïve user</a:t>
            </a:r>
          </a:p>
          <a:p>
            <a:pPr marL="914400" lvl="1" indent="-514350">
              <a:buNone/>
            </a:pPr>
            <a:r>
              <a:rPr lang="en-US" sz="1600" dirty="0" smtClean="0"/>
              <a:t>		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kind : A large financial company operator of mainframe who solves the problem of prediction involving a very large set of stock related info  	 </a:t>
            </a:r>
          </a:p>
          <a:p>
            <a:pPr marL="914400" lvl="1" indent="-514350">
              <a:buNone/>
            </a:pPr>
            <a:r>
              <a:rPr lang="en-US" sz="1600" dirty="0" smtClean="0"/>
              <a:t>	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79512" y="188640"/>
            <a:ext cx="8784976" cy="1224136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SOFTWARE REQUIRENMENT SPECIFICATION REPORT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1" indent="-514350">
              <a:buNone/>
            </a:pPr>
            <a:r>
              <a:rPr lang="en-US" sz="1600" dirty="0" smtClean="0"/>
              <a:t>2.4 General Constraints</a:t>
            </a:r>
          </a:p>
          <a:p>
            <a:pPr marL="914400" lvl="1" indent="-514350">
              <a:buNone/>
            </a:pPr>
            <a:r>
              <a:rPr lang="en-US" sz="1600" dirty="0" smtClean="0"/>
              <a:t>	Security: Users are enforced with a  security constraint through which they are authenticated </a:t>
            </a:r>
          </a:p>
          <a:p>
            <a:pPr marL="914400" lvl="1" indent="-514350">
              <a:buNone/>
            </a:pPr>
            <a:r>
              <a:rPr lang="en-US" sz="1600" dirty="0" smtClean="0"/>
              <a:t>	The maximum days for which the stock prices are maintained is around 5475 days(15 years)</a:t>
            </a:r>
          </a:p>
          <a:p>
            <a:pPr marL="914400" lvl="1" indent="-514350">
              <a:buNone/>
            </a:pPr>
            <a:r>
              <a:rPr lang="en-US" sz="1600" dirty="0" smtClean="0"/>
              <a:t>	The maximum companies that the user can follow is 30</a:t>
            </a:r>
          </a:p>
          <a:p>
            <a:pPr marL="914400" lvl="1" indent="-514350">
              <a:buNone/>
            </a:pPr>
            <a:r>
              <a:rPr lang="en-US" sz="1600" dirty="0" smtClean="0"/>
              <a:t>	Users cannot have negative cash  or negative stocks </a:t>
            </a:r>
          </a:p>
          <a:p>
            <a:pPr marL="914400" lvl="1" indent="-514350">
              <a:buNone/>
            </a:pPr>
            <a:r>
              <a:rPr lang="en-US" sz="1600" dirty="0" smtClean="0"/>
              <a:t>2.5 Assumptions &amp; Dependency</a:t>
            </a:r>
          </a:p>
          <a:p>
            <a:pPr marL="914400" lvl="1" indent="-514350">
              <a:buNone/>
            </a:pPr>
            <a:r>
              <a:rPr lang="en-US" sz="1600" dirty="0" smtClean="0"/>
              <a:t>	Assumptions : the stock prices for the next day are initially assumed to be the current day’s stock price</a:t>
            </a:r>
          </a:p>
          <a:p>
            <a:pPr marL="914400" lvl="1" indent="-514350">
              <a:buNone/>
            </a:pPr>
            <a:r>
              <a:rPr lang="en-US" sz="1600" dirty="0" smtClean="0"/>
              <a:t>	The initial cash given to each user in the simulated system is around 10000000</a:t>
            </a:r>
          </a:p>
          <a:p>
            <a:pPr marL="914400" lvl="1" indent="-514350">
              <a:buNone/>
            </a:pPr>
            <a:r>
              <a:rPr lang="en-US" sz="1600" dirty="0" smtClean="0"/>
              <a:t>	The stock maintained by each user in the simulated system is assumed to be 0</a:t>
            </a:r>
          </a:p>
          <a:p>
            <a:pPr marL="914400" lvl="1" indent="-514350">
              <a:buNone/>
            </a:pPr>
            <a:r>
              <a:rPr lang="en-US" sz="1600" dirty="0" smtClean="0"/>
              <a:t>	 Dependency:</a:t>
            </a:r>
          </a:p>
          <a:p>
            <a:pPr marL="914400" lvl="1" indent="-514350">
              <a:buNone/>
            </a:pPr>
            <a:r>
              <a:rPr lang="en-US" sz="1600" dirty="0" smtClean="0"/>
              <a:t>	The value of the next day’s stock price basically depends on the previous </a:t>
            </a:r>
            <a:r>
              <a:rPr lang="en-US" sz="1600" dirty="0" err="1" smtClean="0"/>
              <a:t>years’s</a:t>
            </a:r>
            <a:r>
              <a:rPr lang="en-US" sz="1600" dirty="0" smtClean="0"/>
              <a:t> stock prices and various algorithms involved in the prediction system</a:t>
            </a:r>
          </a:p>
          <a:p>
            <a:pPr marL="914400" lvl="1" indent="-514350">
              <a:buNone/>
            </a:pPr>
            <a:r>
              <a:rPr lang="en-US" sz="1600" dirty="0" smtClean="0"/>
              <a:t>  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729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Adobe Caslon Pro</vt:lpstr>
      <vt:lpstr>AR JULIAN</vt:lpstr>
      <vt:lpstr>Arial</vt:lpstr>
      <vt:lpstr>Calibri</vt:lpstr>
      <vt:lpstr>Office Theme</vt:lpstr>
      <vt:lpstr>Software Requirement Specification  For                 Stock Market Prediction System</vt:lpstr>
      <vt:lpstr>Table of contents </vt:lpstr>
      <vt:lpstr>Table of contents (cont.)</vt:lpstr>
      <vt:lpstr>Table of contents (cont.)</vt:lpstr>
      <vt:lpstr>Table of contents (cont.)</vt:lpstr>
      <vt:lpstr>SOFTWARE REQUIRENMENT SPECIFICATION REPORT </vt:lpstr>
      <vt:lpstr>GENERAL DESCRIPTION</vt:lpstr>
      <vt:lpstr>Product Functions</vt:lpstr>
      <vt:lpstr>SOFTWARE REQUIRENMENT SPECIFICATION REPORT (cont..)</vt:lpstr>
      <vt:lpstr> SPECIFIC REQUIRENMENTS </vt:lpstr>
      <vt:lpstr> SPECIFIC REQUIRENMENTS </vt:lpstr>
      <vt:lpstr> SPECIFIC REQUIRENMENTS </vt:lpstr>
      <vt:lpstr>MODULES INVOLVED</vt:lpstr>
      <vt:lpstr>MODULES INVOLVED</vt:lpstr>
      <vt:lpstr>MODULES INVOLVED</vt:lpstr>
      <vt:lpstr>SERVICES USED</vt:lpstr>
      <vt:lpstr>SERVICES USED</vt:lpstr>
      <vt:lpstr>DATA DICTIONARY  FOR STOCK MARKET PREDICTION SYSTEM</vt:lpstr>
      <vt:lpstr>DATA DICTIONARY  FOR STOCK MARKET PREDICTION SYSTEM</vt:lpstr>
      <vt:lpstr>DATA DICTIONARY  FOR STOCK MARKET PREDICTION SYSTEM</vt:lpstr>
      <vt:lpstr>DATA DICTIONARY  FOR STOCK MARKET PREDICTION SYSTEM</vt:lpstr>
      <vt:lpstr>DATA DICTIONARY  FOR STOCK MARKET PREDICTION SYSTEM</vt:lpstr>
      <vt:lpstr>DATA FLOW DIAGRAMS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 For                 Stock Market Prediction System</dc:title>
  <dc:creator>sriram</dc:creator>
  <cp:lastModifiedBy>Sriram Koushik U</cp:lastModifiedBy>
  <cp:revision>16</cp:revision>
  <dcterms:created xsi:type="dcterms:W3CDTF">2012-02-15T16:19:48Z</dcterms:created>
  <dcterms:modified xsi:type="dcterms:W3CDTF">2017-01-03T10:12:22Z</dcterms:modified>
</cp:coreProperties>
</file>