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64coKFvC4hpx/iDs/RkE7lj2N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11264A-E2E2-41DE-9499-AF526278B740}">
  <a:tblStyle styleId="{BD11264A-E2E2-41DE-9499-AF526278B740}"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56A650-B72E-49EE-9D10-35DA7B98ED1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81CA04C-96C5-4AE6-A393-267E8D2907E5}"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419df58d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419df58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419df58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0419df58db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419df58db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419df58d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Technical Difficulty/Questions/Issues</a:t>
            </a:r>
            <a:endParaRPr sz="1200">
              <a:solidFill>
                <a:schemeClr val="dk1"/>
              </a:solidFill>
              <a:latin typeface="Calibri"/>
              <a:ea typeface="Calibri"/>
              <a:cs typeface="Calibri"/>
              <a:sym typeface="Calibri"/>
            </a:endParaRPr>
          </a:p>
          <a:p>
            <a:pPr indent="-127000" lvl="0" marL="228600" rtl="0" algn="l">
              <a:lnSpc>
                <a:spcPct val="90000"/>
              </a:lnSpc>
              <a:spcBef>
                <a:spcPts val="0"/>
              </a:spcBef>
              <a:spcAft>
                <a:spcPts val="0"/>
              </a:spcAft>
              <a:buClr>
                <a:schemeClr val="dk1"/>
              </a:buClr>
              <a:buSzPts val="1200"/>
              <a:buChar char="•"/>
            </a:pPr>
            <a:r>
              <a:rPr lang="en-US" sz="1200">
                <a:solidFill>
                  <a:schemeClr val="dk1"/>
                </a:solidFill>
                <a:latin typeface="Calibri"/>
                <a:ea typeface="Calibri"/>
                <a:cs typeface="Calibri"/>
                <a:sym typeface="Calibri"/>
              </a:rPr>
              <a:t>1-2 slides as needed</a:t>
            </a:r>
            <a:endParaRPr sz="1200">
              <a:solidFill>
                <a:schemeClr val="dk1"/>
              </a:solidFill>
              <a:latin typeface="Calibri"/>
              <a:ea typeface="Calibri"/>
              <a:cs typeface="Calibri"/>
              <a:sym typeface="Calibri"/>
            </a:endParaRPr>
          </a:p>
          <a:p>
            <a:pPr indent="-127000" lvl="0" marL="228600" rtl="0" algn="l">
              <a:lnSpc>
                <a:spcPct val="90000"/>
              </a:lnSpc>
              <a:spcBef>
                <a:spcPts val="1000"/>
              </a:spcBef>
              <a:spcAft>
                <a:spcPts val="0"/>
              </a:spcAft>
              <a:buClr>
                <a:schemeClr val="dk1"/>
              </a:buClr>
              <a:buSzPts val="1200"/>
              <a:buChar char="•"/>
            </a:pPr>
            <a:r>
              <a:rPr lang="en-US" sz="1200">
                <a:solidFill>
                  <a:schemeClr val="dk1"/>
                </a:solidFill>
                <a:latin typeface="Calibri"/>
                <a:ea typeface="Calibri"/>
                <a:cs typeface="Calibri"/>
                <a:sym typeface="Calibri"/>
              </a:rPr>
              <a:t>Any specific technical challenges or questions that you would like to share with the teaching team</a:t>
            </a:r>
            <a:endParaRPr sz="1200">
              <a:solidFill>
                <a:schemeClr val="dk1"/>
              </a:solidFill>
              <a:latin typeface="Calibri"/>
              <a:ea typeface="Calibri"/>
              <a:cs typeface="Calibri"/>
              <a:sym typeface="Calibri"/>
            </a:endParaRPr>
          </a:p>
          <a:p>
            <a:pPr indent="-127000" lvl="0" marL="228600" rtl="0" algn="l">
              <a:lnSpc>
                <a:spcPct val="90000"/>
              </a:lnSpc>
              <a:spcBef>
                <a:spcPts val="1000"/>
              </a:spcBef>
              <a:spcAft>
                <a:spcPts val="0"/>
              </a:spcAft>
              <a:buClr>
                <a:schemeClr val="dk1"/>
              </a:buClr>
              <a:buSzPts val="1200"/>
              <a:buChar char="•"/>
            </a:pPr>
            <a:r>
              <a:rPr lang="en-US" sz="1200">
                <a:solidFill>
                  <a:schemeClr val="dk1"/>
                </a:solidFill>
                <a:latin typeface="Calibri"/>
                <a:ea typeface="Calibri"/>
                <a:cs typeface="Calibri"/>
                <a:sym typeface="Calibri"/>
              </a:rPr>
              <a:t>Only present this information if needed. If you have nothing to present under this topic, that is fine.</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419df58d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419df58d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a:solidFill>
                  <a:schemeClr val="dk1"/>
                </a:solidFill>
                <a:latin typeface="Calibri"/>
                <a:ea typeface="Calibri"/>
                <a:cs typeface="Calibri"/>
                <a:sym typeface="Calibri"/>
              </a:rPr>
              <a:t>Plans</a:t>
            </a:r>
            <a:endParaRPr>
              <a:solidFill>
                <a:schemeClr val="dk1"/>
              </a:solidFill>
              <a:latin typeface="Calibri"/>
              <a:ea typeface="Calibri"/>
              <a:cs typeface="Calibri"/>
              <a:sym typeface="Calibri"/>
            </a:endParaRPr>
          </a:p>
          <a:p>
            <a:pPr indent="-120650" lvl="0" marL="228600" rtl="0" algn="l">
              <a:lnSpc>
                <a:spcPct val="90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1-2 slides</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Detailed plans for the next 3-4 weeks</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Include schedule once it has been developed for the course</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Discuss budget and spend once purchasing begins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419df58d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419df58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419df58db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30419df58db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0650" lvl="0" marL="228600" rtl="0" algn="l">
              <a:lnSpc>
                <a:spcPct val="90000"/>
              </a:lnSpc>
              <a:spcBef>
                <a:spcPts val="0"/>
              </a:spcBef>
              <a:spcAft>
                <a:spcPts val="0"/>
              </a:spcAft>
              <a:buClr>
                <a:schemeClr val="dk1"/>
              </a:buClr>
              <a:buSzPts val="1100"/>
              <a:buChar char="•"/>
            </a:pPr>
            <a:r>
              <a:rPr lang="en-US">
                <a:solidFill>
                  <a:schemeClr val="dk1"/>
                </a:solidFill>
                <a:latin typeface="Calibri"/>
                <a:ea typeface="Calibri"/>
                <a:cs typeface="Calibri"/>
                <a:sym typeface="Calibri"/>
              </a:rPr>
              <a:t>Include your metrics table from Assignment 02 once complete in 1 slide.</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Include a column for items that are in scope, stretch goals, and tasks out of scope.</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Each design review, you should highlight any changes to the metrics that have occurred since your last meeting.</a:t>
            </a:r>
            <a:endParaRPr>
              <a:solidFill>
                <a:schemeClr val="dk1"/>
              </a:solidFill>
              <a:latin typeface="Calibri"/>
              <a:ea typeface="Calibri"/>
              <a:cs typeface="Calibri"/>
              <a:sym typeface="Calibri"/>
            </a:endParaRPr>
          </a:p>
          <a:p>
            <a:pPr indent="-120650" lvl="0" marL="228600" rtl="0" algn="l">
              <a:lnSpc>
                <a:spcPct val="90000"/>
              </a:lnSpc>
              <a:spcBef>
                <a:spcPts val="1000"/>
              </a:spcBef>
              <a:spcAft>
                <a:spcPts val="0"/>
              </a:spcAft>
              <a:buClr>
                <a:schemeClr val="dk1"/>
              </a:buClr>
              <a:buSzPts val="1100"/>
              <a:buChar char="•"/>
            </a:pPr>
            <a:r>
              <a:rPr lang="en-US">
                <a:solidFill>
                  <a:schemeClr val="dk1"/>
                </a:solidFill>
                <a:latin typeface="Calibri"/>
                <a:ea typeface="Calibri"/>
                <a:cs typeface="Calibri"/>
                <a:sym typeface="Calibri"/>
              </a:rPr>
              <a:t>Touch on any metrics that your design has met or are in process since your last design review.</a:t>
            </a:r>
            <a:endParaRPr sz="600"/>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419df58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Progress since the last presentation</a:t>
            </a:r>
            <a:endParaRPr sz="1200">
              <a:solidFill>
                <a:schemeClr val="dk1"/>
              </a:solidFill>
              <a:latin typeface="Calibri"/>
              <a:ea typeface="Calibri"/>
              <a:cs typeface="Calibri"/>
              <a:sym typeface="Calibri"/>
            </a:endParaRPr>
          </a:p>
          <a:p>
            <a:pPr indent="-127000" lvl="0" marL="228600" rtl="0" algn="l">
              <a:lnSpc>
                <a:spcPct val="90000"/>
              </a:lnSpc>
              <a:spcBef>
                <a:spcPts val="0"/>
              </a:spcBef>
              <a:spcAft>
                <a:spcPts val="0"/>
              </a:spcAft>
              <a:buClr>
                <a:schemeClr val="dk1"/>
              </a:buClr>
              <a:buSzPts val="1200"/>
              <a:buChar char="•"/>
            </a:pPr>
            <a:r>
              <a:rPr lang="en-US" sz="1200">
                <a:solidFill>
                  <a:schemeClr val="dk1"/>
                </a:solidFill>
                <a:latin typeface="Calibri"/>
                <a:ea typeface="Calibri"/>
                <a:cs typeface="Calibri"/>
                <a:sym typeface="Calibri"/>
              </a:rPr>
              <a:t>3-4 slides</a:t>
            </a:r>
            <a:endParaRPr sz="1200">
              <a:solidFill>
                <a:schemeClr val="dk1"/>
              </a:solidFill>
              <a:latin typeface="Calibri"/>
              <a:ea typeface="Calibri"/>
              <a:cs typeface="Calibri"/>
              <a:sym typeface="Calibri"/>
            </a:endParaRPr>
          </a:p>
          <a:p>
            <a:pPr indent="-127000" lvl="0" marL="228600" rtl="0" algn="l">
              <a:lnSpc>
                <a:spcPct val="90000"/>
              </a:lnSpc>
              <a:spcBef>
                <a:spcPts val="1000"/>
              </a:spcBef>
              <a:spcAft>
                <a:spcPts val="0"/>
              </a:spcAft>
              <a:buClr>
                <a:schemeClr val="dk1"/>
              </a:buClr>
              <a:buSzPts val="1200"/>
              <a:buChar char="•"/>
            </a:pPr>
            <a:r>
              <a:rPr lang="en-US" sz="1200">
                <a:solidFill>
                  <a:schemeClr val="dk1"/>
                </a:solidFill>
                <a:latin typeface="Calibri"/>
                <a:ea typeface="Calibri"/>
                <a:cs typeface="Calibri"/>
                <a:sym typeface="Calibri"/>
              </a:rPr>
              <a:t>Discuss recent progress, especially in the context of the Design Process that we are following</a:t>
            </a:r>
            <a:endParaRPr sz="1200">
              <a:solidFill>
                <a:schemeClr val="dk1"/>
              </a:solidFill>
              <a:latin typeface="Calibri"/>
              <a:ea typeface="Calibri"/>
              <a:cs typeface="Calibri"/>
              <a:sym typeface="Calibri"/>
            </a:endParaRPr>
          </a:p>
          <a:p>
            <a:pPr indent="-127000" lvl="0" marL="228600" rtl="0" algn="l">
              <a:lnSpc>
                <a:spcPct val="90000"/>
              </a:lnSpc>
              <a:spcBef>
                <a:spcPts val="1000"/>
              </a:spcBef>
              <a:spcAft>
                <a:spcPts val="0"/>
              </a:spcAft>
              <a:buClr>
                <a:schemeClr val="dk1"/>
              </a:buClr>
              <a:buSzPts val="1200"/>
              <a:buChar char="•"/>
            </a:pPr>
            <a:r>
              <a:rPr lang="en-US" sz="1200">
                <a:solidFill>
                  <a:schemeClr val="dk1"/>
                </a:solidFill>
                <a:latin typeface="Calibri"/>
                <a:ea typeface="Calibri"/>
                <a:cs typeface="Calibri"/>
                <a:sym typeface="Calibri"/>
              </a:rPr>
              <a:t>Specific quantitative results are best if available</a:t>
            </a:r>
            <a:endParaRPr sz="1200">
              <a:solidFill>
                <a:schemeClr val="dk1"/>
              </a:solidFill>
              <a:latin typeface="Calibri"/>
              <a:ea typeface="Calibri"/>
              <a:cs typeface="Calibri"/>
              <a:sym typeface="Calibri"/>
            </a:endParaRPr>
          </a:p>
          <a:p>
            <a:pPr indent="-127000" lvl="0" marL="228600" rtl="0" algn="l">
              <a:lnSpc>
                <a:spcPct val="90000"/>
              </a:lnSpc>
              <a:spcBef>
                <a:spcPts val="1000"/>
              </a:spcBef>
              <a:spcAft>
                <a:spcPts val="0"/>
              </a:spcAft>
              <a:buClr>
                <a:schemeClr val="dk1"/>
              </a:buClr>
              <a:buSzPts val="1200"/>
              <a:buChar char="•"/>
            </a:pPr>
            <a:r>
              <a:rPr lang="en-US" sz="1200">
                <a:solidFill>
                  <a:schemeClr val="dk1"/>
                </a:solidFill>
                <a:latin typeface="Calibri"/>
                <a:ea typeface="Calibri"/>
                <a:cs typeface="Calibri"/>
                <a:sym typeface="Calibri"/>
              </a:rPr>
              <a:t>Early on, you may just be getting things started and that’s OK. In those cases, you will discuss your thoughts and ideas and plans going forward more than results and progress.</a:t>
            </a:r>
            <a:endParaRPr sz="1200"/>
          </a:p>
        </p:txBody>
      </p:sp>
      <p:sp>
        <p:nvSpPr>
          <p:cNvPr id="106" name="Google Shape;106;g30419df58d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8995b50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228600" rtl="0" algn="l">
              <a:lnSpc>
                <a:spcPct val="90000"/>
              </a:lnSpc>
              <a:spcBef>
                <a:spcPts val="1000"/>
              </a:spcBef>
              <a:spcAft>
                <a:spcPts val="0"/>
              </a:spcAft>
              <a:buClr>
                <a:schemeClr val="dk1"/>
              </a:buClr>
              <a:buSzPts val="1200"/>
              <a:buChar char="•"/>
            </a:pPr>
            <a:r>
              <a:rPr lang="en-US" sz="1200"/>
              <a:t>Main and only </a:t>
            </a:r>
            <a:r>
              <a:rPr lang="en-US" sz="1200"/>
              <a:t>difference</a:t>
            </a:r>
            <a:r>
              <a:rPr lang="en-US" sz="1200"/>
              <a:t> between the two legs is the fact that the modified leg gets rid of the slope that is next to the joint. This will allow the print to look smoother and won’t have any weird blobs form from the weird angle.</a:t>
            </a:r>
            <a:endParaRPr sz="1200"/>
          </a:p>
        </p:txBody>
      </p:sp>
      <p:sp>
        <p:nvSpPr>
          <p:cNvPr id="113" name="Google Shape;113;g2f8995b50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8995b50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228600" rtl="0" algn="l">
              <a:lnSpc>
                <a:spcPct val="90000"/>
              </a:lnSpc>
              <a:spcBef>
                <a:spcPts val="1000"/>
              </a:spcBef>
              <a:spcAft>
                <a:spcPts val="0"/>
              </a:spcAft>
              <a:buClr>
                <a:schemeClr val="dk1"/>
              </a:buClr>
              <a:buSzPts val="1200"/>
              <a:buChar char="•"/>
            </a:pPr>
            <a:r>
              <a:rPr lang="en-US" sz="1200"/>
              <a:t>Original is on the left and the new modified leg is on the right.</a:t>
            </a:r>
            <a:endParaRPr sz="1200"/>
          </a:p>
          <a:p>
            <a:pPr indent="-127000" lvl="0" marL="228600" rtl="0" algn="l">
              <a:lnSpc>
                <a:spcPct val="90000"/>
              </a:lnSpc>
              <a:spcBef>
                <a:spcPts val="1000"/>
              </a:spcBef>
              <a:spcAft>
                <a:spcPts val="0"/>
              </a:spcAft>
              <a:buClr>
                <a:schemeClr val="dk1"/>
              </a:buClr>
              <a:buSzPts val="1200"/>
              <a:buChar char="•"/>
            </a:pPr>
            <a:r>
              <a:rPr lang="en-US" sz="1200"/>
              <a:t>Following same trend as the modified lower leg. </a:t>
            </a:r>
            <a:endParaRPr sz="1200"/>
          </a:p>
        </p:txBody>
      </p:sp>
      <p:sp>
        <p:nvSpPr>
          <p:cNvPr id="121" name="Google Shape;121;g2f8995b5070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8995b507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27000" lvl="0" marL="228600" rtl="0" algn="l">
              <a:lnSpc>
                <a:spcPct val="90000"/>
              </a:lnSpc>
              <a:spcBef>
                <a:spcPts val="1000"/>
              </a:spcBef>
              <a:spcAft>
                <a:spcPts val="0"/>
              </a:spcAft>
              <a:buClr>
                <a:schemeClr val="dk1"/>
              </a:buClr>
              <a:buSzPts val="1200"/>
              <a:buChar char="•"/>
            </a:pPr>
            <a:r>
              <a:rPr lang="en-US" sz="1200"/>
              <a:t>Main problem that we faced when printing the main leg shell and cover was how the </a:t>
            </a:r>
            <a:r>
              <a:rPr lang="en-US" sz="1200"/>
              <a:t>original creators recommended to print it. This led to a lot of support use and wasted material. </a:t>
            </a:r>
            <a:endParaRPr sz="1200"/>
          </a:p>
          <a:p>
            <a:pPr indent="-127000" lvl="0" marL="228600" rtl="0" algn="l">
              <a:lnSpc>
                <a:spcPct val="90000"/>
              </a:lnSpc>
              <a:spcBef>
                <a:spcPts val="1000"/>
              </a:spcBef>
              <a:spcAft>
                <a:spcPts val="0"/>
              </a:spcAft>
              <a:buClr>
                <a:schemeClr val="dk1"/>
              </a:buClr>
              <a:buSzPts val="1200"/>
              <a:buChar char="•"/>
            </a:pPr>
            <a:r>
              <a:rPr lang="en-US" sz="1200"/>
              <a:t>Modified design allows us to flip the leg 180 degrees and print a very smooth surface between the shell and cover. </a:t>
            </a:r>
            <a:endParaRPr sz="1200"/>
          </a:p>
          <a:p>
            <a:pPr indent="-127000" lvl="0" marL="228600" rtl="0" algn="l">
              <a:lnSpc>
                <a:spcPct val="90000"/>
              </a:lnSpc>
              <a:spcBef>
                <a:spcPts val="1000"/>
              </a:spcBef>
              <a:spcAft>
                <a:spcPts val="0"/>
              </a:spcAft>
              <a:buClr>
                <a:schemeClr val="dk1"/>
              </a:buClr>
              <a:buSzPts val="1200"/>
              <a:buChar char="•"/>
            </a:pPr>
            <a:r>
              <a:rPr lang="en-US" sz="1200"/>
              <a:t>Another plus from the changing in printing orientation and shape is getting rid of the slope between the cover and shell. This slope would have random blobs form. Resulting in more time being needed for assembling the leg. Needed to sand this area down by hand. This would often leave gaps between the shell and cover. </a:t>
            </a:r>
            <a:endParaRPr sz="1200"/>
          </a:p>
        </p:txBody>
      </p:sp>
      <p:sp>
        <p:nvSpPr>
          <p:cNvPr id="131" name="Google Shape;131;g2f8995b507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0" name="Shape 10"/>
        <p:cNvGrpSpPr/>
        <p:nvPr/>
      </p:nvGrpSpPr>
      <p:grpSpPr>
        <a:xfrm>
          <a:off x="0" y="0"/>
          <a:ext cx="0" cy="0"/>
          <a:chOff x="0" y="0"/>
          <a:chExt cx="0" cy="0"/>
        </a:xfrm>
      </p:grpSpPr>
      <p:sp>
        <p:nvSpPr>
          <p:cNvPr id="11" name="Google Shape;11;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 name="Google Shape;12;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3" name="Google Shape;13;p9"/>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8"/>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 type="body"/>
          </p:nvPr>
        </p:nvSpPr>
        <p:spPr>
          <a:xfrm rot="5400000">
            <a:off x="3741855" y="-1604790"/>
            <a:ext cx="4708291"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8"/>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8"/>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5" name="Google Shape;65;p1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9"/>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9"/>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10"/>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body"/>
          </p:nvPr>
        </p:nvSpPr>
        <p:spPr>
          <a:xfrm>
            <a:off x="838200" y="1298864"/>
            <a:ext cx="10515600" cy="470829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0"/>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cxnSp>
        <p:nvCxnSpPr>
          <p:cNvPr id="20" name="Google Shape;20;p10"/>
          <p:cNvCxnSpPr/>
          <p:nvPr/>
        </p:nvCxnSpPr>
        <p:spPr>
          <a:xfrm>
            <a:off x="838200" y="1215736"/>
            <a:ext cx="10515600" cy="0"/>
          </a:xfrm>
          <a:prstGeom prst="straightConnector1">
            <a:avLst/>
          </a:prstGeom>
          <a:noFill/>
          <a:ln cap="flat" cmpd="sng" w="28575">
            <a:solidFill>
              <a:srgbClr val="B62527"/>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11"/>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12"/>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2"/>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3"/>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4"/>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5"/>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0" name="Google Shape;50;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1" name="Google Shape;51;p16"/>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7"/>
          <p:cNvSpPr/>
          <p:nvPr>
            <p:ph idx="2" type="pic"/>
          </p:nvPr>
        </p:nvSpPr>
        <p:spPr>
          <a:xfrm>
            <a:off x="5183188" y="987425"/>
            <a:ext cx="6172200" cy="4873625"/>
          </a:xfrm>
          <a:prstGeom prst="rect">
            <a:avLst/>
          </a:prstGeom>
          <a:noFill/>
          <a:ln>
            <a:noFill/>
          </a:ln>
        </p:spPr>
      </p:sp>
      <p:sp>
        <p:nvSpPr>
          <p:cNvPr id="56" name="Google Shape;56;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17"/>
          <p:cNvSpPr txBox="1"/>
          <p:nvPr>
            <p:ph idx="10" type="dt"/>
          </p:nvPr>
        </p:nvSpPr>
        <p:spPr>
          <a:xfrm>
            <a:off x="838200" y="625001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7"/>
          <p:cNvSpPr txBox="1"/>
          <p:nvPr>
            <p:ph idx="11" type="ftr"/>
          </p:nvPr>
        </p:nvSpPr>
        <p:spPr>
          <a:xfrm>
            <a:off x="4038600" y="6250014"/>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1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alibri"/>
                <a:ea typeface="Calibri"/>
                <a:cs typeface="Calibri"/>
                <a:sym typeface="Calibri"/>
              </a:defRPr>
            </a:lvl1pPr>
            <a:lvl2pPr indent="0" lvl="1" marL="0" marR="0" rtl="0" algn="l">
              <a:spcBef>
                <a:spcPts val="0"/>
              </a:spcBef>
              <a:buNone/>
              <a:defRPr b="0" i="0" sz="1800" u="none" cap="none" strike="noStrike">
                <a:solidFill>
                  <a:schemeClr val="dk1"/>
                </a:solidFill>
                <a:latin typeface="Calibri"/>
                <a:ea typeface="Calibri"/>
                <a:cs typeface="Calibri"/>
                <a:sym typeface="Calibri"/>
              </a:defRPr>
            </a:lvl2pPr>
            <a:lvl3pPr indent="0" lvl="2" marL="0" marR="0" rtl="0" algn="l">
              <a:spcBef>
                <a:spcPts val="0"/>
              </a:spcBef>
              <a:buNone/>
              <a:defRPr b="0" i="0" sz="1800" u="none" cap="none" strike="noStrike">
                <a:solidFill>
                  <a:schemeClr val="dk1"/>
                </a:solidFill>
                <a:latin typeface="Calibri"/>
                <a:ea typeface="Calibri"/>
                <a:cs typeface="Calibri"/>
                <a:sym typeface="Calibri"/>
              </a:defRPr>
            </a:lvl3pPr>
            <a:lvl4pPr indent="0" lvl="3" marL="0" marR="0" rtl="0" algn="l">
              <a:spcBef>
                <a:spcPts val="0"/>
              </a:spcBef>
              <a:buNone/>
              <a:defRPr b="0" i="0" sz="1800" u="none" cap="none" strike="noStrike">
                <a:solidFill>
                  <a:schemeClr val="dk1"/>
                </a:solidFill>
                <a:latin typeface="Calibri"/>
                <a:ea typeface="Calibri"/>
                <a:cs typeface="Calibri"/>
                <a:sym typeface="Calibri"/>
              </a:defRPr>
            </a:lvl4pPr>
            <a:lvl5pPr indent="0" lvl="4" marL="0" marR="0" rtl="0" algn="l">
              <a:spcBef>
                <a:spcPts val="0"/>
              </a:spcBef>
              <a:buNone/>
              <a:defRPr b="0" i="0" sz="1800" u="none" cap="none" strike="noStrike">
                <a:solidFill>
                  <a:schemeClr val="dk1"/>
                </a:solidFill>
                <a:latin typeface="Calibri"/>
                <a:ea typeface="Calibri"/>
                <a:cs typeface="Calibri"/>
                <a:sym typeface="Calibri"/>
              </a:defRPr>
            </a:lvl5pPr>
            <a:lvl6pPr indent="0" lvl="5" marL="0" marR="0" rtl="0" algn="l">
              <a:spcBef>
                <a:spcPts val="0"/>
              </a:spcBef>
              <a:buNone/>
              <a:defRPr b="0" i="0" sz="1800" u="none" cap="none" strike="noStrike">
                <a:solidFill>
                  <a:schemeClr val="dk1"/>
                </a:solidFill>
                <a:latin typeface="Calibri"/>
                <a:ea typeface="Calibri"/>
                <a:cs typeface="Calibri"/>
                <a:sym typeface="Calibri"/>
              </a:defRPr>
            </a:lvl6pPr>
            <a:lvl7pPr indent="0" lvl="6" marL="0" marR="0" rtl="0" algn="l">
              <a:spcBef>
                <a:spcPts val="0"/>
              </a:spcBef>
              <a:buNone/>
              <a:defRPr b="0" i="0" sz="1800" u="none" cap="none" strike="noStrike">
                <a:solidFill>
                  <a:schemeClr val="dk1"/>
                </a:solidFill>
                <a:latin typeface="Calibri"/>
                <a:ea typeface="Calibri"/>
                <a:cs typeface="Calibri"/>
                <a:sym typeface="Calibri"/>
              </a:defRPr>
            </a:lvl7pPr>
            <a:lvl8pPr indent="0" lvl="7" marL="0" marR="0" rtl="0" algn="l">
              <a:spcBef>
                <a:spcPts val="0"/>
              </a:spcBef>
              <a:buNone/>
              <a:defRPr b="0" i="0" sz="1800" u="none" cap="none" strike="noStrike">
                <a:solidFill>
                  <a:schemeClr val="dk1"/>
                </a:solidFill>
                <a:latin typeface="Calibri"/>
                <a:ea typeface="Calibri"/>
                <a:cs typeface="Calibri"/>
                <a:sym typeface="Calibri"/>
              </a:defRPr>
            </a:lvl8pPr>
            <a:lvl9pPr indent="0" lvl="8" marL="0" marR="0" rtl="0" algn="l">
              <a:spcBef>
                <a:spcPts val="0"/>
              </a:spcBef>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8"/>
          <p:cNvPicPr preferRelativeResize="0"/>
          <p:nvPr/>
        </p:nvPicPr>
        <p:blipFill rotWithShape="1">
          <a:blip r:embed="rId1">
            <a:alphaModFix/>
          </a:blip>
          <a:srcRect b="13087" l="0" r="0" t="0"/>
          <a:stretch/>
        </p:blipFill>
        <p:spPr>
          <a:xfrm>
            <a:off x="9703983" y="6039257"/>
            <a:ext cx="2353340" cy="736012"/>
          </a:xfrm>
          <a:prstGeom prst="rect">
            <a:avLst/>
          </a:prstGeom>
          <a:noFill/>
          <a:ln>
            <a:noFill/>
          </a:ln>
        </p:spPr>
      </p:pic>
      <p:sp>
        <p:nvSpPr>
          <p:cNvPr id="7" name="Google Shape;7;p8"/>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8"/>
          <p:cNvSpPr txBox="1"/>
          <p:nvPr>
            <p:ph idx="1" type="body"/>
          </p:nvPr>
        </p:nvSpPr>
        <p:spPr>
          <a:xfrm>
            <a:off x="838200" y="1298864"/>
            <a:ext cx="10515600" cy="4708291"/>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10.jpg"/><Relationship Id="rId5"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5.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Quadruped Robot for Agricultural Research</a:t>
            </a:r>
            <a:endParaRPr/>
          </a:p>
        </p:txBody>
      </p:sp>
      <p:sp>
        <p:nvSpPr>
          <p:cNvPr id="77" name="Google Shape;77;p1"/>
          <p:cNvSpPr txBox="1"/>
          <p:nvPr>
            <p:ph idx="1" type="subTitle"/>
          </p:nvPr>
        </p:nvSpPr>
        <p:spPr>
          <a:xfrm>
            <a:off x="860950" y="3602050"/>
            <a:ext cx="105195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Team: </a:t>
            </a:r>
            <a:r>
              <a:rPr lang="en-US"/>
              <a:t>Austin Neff, </a:t>
            </a:r>
            <a:r>
              <a:rPr lang="en-US"/>
              <a:t>Kevin Nelson, </a:t>
            </a:r>
            <a:r>
              <a:rPr lang="en-US"/>
              <a:t>Jordan Raver, Ben Seisser, </a:t>
            </a:r>
            <a:r>
              <a:rPr lang="en-US"/>
              <a:t>Sam Spencer, Yang Yang</a:t>
            </a:r>
            <a:endParaRPr/>
          </a:p>
          <a:p>
            <a:pPr indent="0" lvl="0" marL="0" rtl="0" algn="ctr">
              <a:lnSpc>
                <a:spcPct val="90000"/>
              </a:lnSpc>
              <a:spcBef>
                <a:spcPts val="1000"/>
              </a:spcBef>
              <a:spcAft>
                <a:spcPts val="0"/>
              </a:spcAft>
              <a:buClr>
                <a:schemeClr val="dk1"/>
              </a:buClr>
              <a:buSzPts val="2400"/>
              <a:buNone/>
            </a:pPr>
            <a:r>
              <a:rPr lang="en-US"/>
              <a:t>Team Advisors: Shad Roundy, Kam Leang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0419df58db_0_16"/>
          <p:cNvSpPr txBox="1"/>
          <p:nvPr>
            <p:ph type="title"/>
          </p:nvPr>
        </p:nvSpPr>
        <p:spPr>
          <a:xfrm>
            <a:off x="838200" y="365126"/>
            <a:ext cx="10515600" cy="74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Progress: ROS2 “Humble Hawksbill”</a:t>
            </a:r>
            <a:endParaRPr/>
          </a:p>
        </p:txBody>
      </p:sp>
      <p:sp>
        <p:nvSpPr>
          <p:cNvPr id="144" name="Google Shape;144;g30419df58db_0_16"/>
          <p:cNvSpPr txBox="1"/>
          <p:nvPr>
            <p:ph idx="1" type="body"/>
          </p:nvPr>
        </p:nvSpPr>
        <p:spPr>
          <a:xfrm>
            <a:off x="838200" y="1298875"/>
            <a:ext cx="6256800" cy="4708200"/>
          </a:xfrm>
          <a:prstGeom prst="rect">
            <a:avLst/>
          </a:prstGeom>
        </p:spPr>
        <p:txBody>
          <a:bodyPr anchorCtr="0" anchor="t" bIns="45700" lIns="91425" spcFirstLastPara="1" rIns="91425" wrap="square" tIns="45700">
            <a:normAutofit lnSpcReduction="10000"/>
          </a:bodyPr>
          <a:lstStyle/>
          <a:p>
            <a:pPr indent="-228600" lvl="0" marL="228600" marR="0" rtl="0" algn="l">
              <a:lnSpc>
                <a:spcPct val="90000"/>
              </a:lnSpc>
              <a:spcBef>
                <a:spcPts val="1000"/>
              </a:spcBef>
              <a:spcAft>
                <a:spcPts val="0"/>
              </a:spcAft>
              <a:buSzPts val="2800"/>
              <a:buChar char="•"/>
            </a:pPr>
            <a:r>
              <a:rPr lang="en-US"/>
              <a:t>ROS2 is a software library used to make complex robot platforms</a:t>
            </a:r>
            <a:endParaRPr/>
          </a:p>
          <a:p>
            <a:pPr indent="-228600" lvl="0" marL="228600" marR="0" rtl="0" algn="l">
              <a:lnSpc>
                <a:spcPct val="90000"/>
              </a:lnSpc>
              <a:spcBef>
                <a:spcPts val="1000"/>
              </a:spcBef>
              <a:spcAft>
                <a:spcPts val="0"/>
              </a:spcAft>
              <a:buSzPts val="2800"/>
              <a:buChar char="•"/>
            </a:pPr>
            <a:r>
              <a:rPr lang="en-US"/>
              <a:t>Existing </a:t>
            </a:r>
            <a:r>
              <a:rPr lang="en-US"/>
              <a:t>ROS2 code sourced from open-source project</a:t>
            </a:r>
            <a:endParaRPr/>
          </a:p>
          <a:p>
            <a:pPr indent="-228600" lvl="0" marL="228600" marR="0" rtl="0" algn="l">
              <a:lnSpc>
                <a:spcPct val="90000"/>
              </a:lnSpc>
              <a:spcBef>
                <a:spcPts val="1000"/>
              </a:spcBef>
              <a:spcAft>
                <a:spcPts val="0"/>
              </a:spcAft>
              <a:buSzPts val="2800"/>
              <a:buChar char="•"/>
            </a:pPr>
            <a:r>
              <a:rPr lang="en-US"/>
              <a:t>Ported from ROS2 Foxy</a:t>
            </a:r>
            <a:endParaRPr/>
          </a:p>
          <a:p>
            <a:pPr indent="-228600" lvl="0" marL="228600" marR="0" rtl="0" algn="l">
              <a:lnSpc>
                <a:spcPct val="90000"/>
              </a:lnSpc>
              <a:spcBef>
                <a:spcPts val="1000"/>
              </a:spcBef>
              <a:spcAft>
                <a:spcPts val="0"/>
              </a:spcAft>
              <a:buSzPts val="2800"/>
              <a:buChar char="•"/>
            </a:pPr>
            <a:r>
              <a:rPr lang="en-US"/>
              <a:t>Successfully compiled on x86</a:t>
            </a:r>
            <a:endParaRPr/>
          </a:p>
          <a:p>
            <a:pPr indent="-228600" lvl="1" marL="685800" marR="0" rtl="0" algn="l">
              <a:lnSpc>
                <a:spcPct val="90000"/>
              </a:lnSpc>
              <a:spcBef>
                <a:spcPts val="1000"/>
              </a:spcBef>
              <a:spcAft>
                <a:spcPts val="0"/>
              </a:spcAft>
              <a:buSzPts val="1800"/>
              <a:buChar char="•"/>
            </a:pPr>
            <a:r>
              <a:rPr lang="en-US"/>
              <a:t>The system we want to run the robot on is ARM, which will likely involve some extra work</a:t>
            </a:r>
            <a:endParaRPr/>
          </a:p>
          <a:p>
            <a:pPr indent="-228600" lvl="0" marL="228600" marR="0" rtl="0" algn="l">
              <a:lnSpc>
                <a:spcPct val="90000"/>
              </a:lnSpc>
              <a:spcBef>
                <a:spcPts val="1000"/>
              </a:spcBef>
              <a:spcAft>
                <a:spcPts val="0"/>
              </a:spcAft>
              <a:buSzPts val="2800"/>
              <a:buChar char="•"/>
            </a:pPr>
            <a:r>
              <a:rPr lang="en-US"/>
              <a:t>Future code iterations will begin on existing code</a:t>
            </a:r>
            <a:endParaRPr/>
          </a:p>
        </p:txBody>
      </p:sp>
      <p:pic>
        <p:nvPicPr>
          <p:cNvPr id="145" name="Google Shape;145;g30419df58db_0_16"/>
          <p:cNvPicPr preferRelativeResize="0"/>
          <p:nvPr/>
        </p:nvPicPr>
        <p:blipFill>
          <a:blip r:embed="rId3">
            <a:alphaModFix/>
          </a:blip>
          <a:stretch>
            <a:fillRect/>
          </a:stretch>
        </p:blipFill>
        <p:spPr>
          <a:xfrm>
            <a:off x="7342625" y="1330000"/>
            <a:ext cx="3808151" cy="464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0419df58db_0_11"/>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Part Acquisition</a:t>
            </a:r>
            <a:endParaRPr/>
          </a:p>
        </p:txBody>
      </p:sp>
      <p:sp>
        <p:nvSpPr>
          <p:cNvPr id="151" name="Google Shape;151;g30419df58db_0_11"/>
          <p:cNvSpPr txBox="1"/>
          <p:nvPr>
            <p:ph idx="1" type="body"/>
          </p:nvPr>
        </p:nvSpPr>
        <p:spPr>
          <a:xfrm>
            <a:off x="838200" y="1298875"/>
            <a:ext cx="5255400" cy="4708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Clr>
                <a:schemeClr val="dk1"/>
              </a:buClr>
              <a:buSzPts val="2800"/>
              <a:buChar char="•"/>
            </a:pPr>
            <a:r>
              <a:rPr lang="en-US"/>
              <a:t>Generic parts ready for order</a:t>
            </a:r>
            <a:endParaRPr/>
          </a:p>
          <a:p>
            <a:pPr indent="-228600" lvl="0" marL="228600" marR="0" rtl="0" algn="l">
              <a:lnSpc>
                <a:spcPct val="90000"/>
              </a:lnSpc>
              <a:spcBef>
                <a:spcPts val="1000"/>
              </a:spcBef>
              <a:spcAft>
                <a:spcPts val="0"/>
              </a:spcAft>
              <a:buSzPts val="2800"/>
              <a:buChar char="•"/>
            </a:pPr>
            <a:r>
              <a:rPr lang="en-US"/>
              <a:t>Custom parts in order pipeline</a:t>
            </a:r>
            <a:endParaRPr/>
          </a:p>
          <a:p>
            <a:pPr indent="-292100" lvl="1" marL="685800" marR="0" rtl="0" algn="l">
              <a:lnSpc>
                <a:spcPct val="90000"/>
              </a:lnSpc>
              <a:spcBef>
                <a:spcPts val="1000"/>
              </a:spcBef>
              <a:spcAft>
                <a:spcPts val="0"/>
              </a:spcAft>
              <a:buSzPts val="2800"/>
              <a:buChar char="•"/>
            </a:pPr>
            <a:r>
              <a:rPr lang="en-US" sz="2800"/>
              <a:t>Encoder Wheels: Quote Received</a:t>
            </a:r>
            <a:endParaRPr sz="2800"/>
          </a:p>
          <a:p>
            <a:pPr indent="-292100" lvl="1" marL="685800" marR="0" rtl="0" algn="l">
              <a:lnSpc>
                <a:spcPct val="90000"/>
              </a:lnSpc>
              <a:spcBef>
                <a:spcPts val="1000"/>
              </a:spcBef>
              <a:spcAft>
                <a:spcPts val="0"/>
              </a:spcAft>
              <a:buSzPts val="2800"/>
              <a:buChar char="•"/>
            </a:pPr>
            <a:r>
              <a:rPr lang="en-US" sz="2800"/>
              <a:t>Motor Driver: Quote Requested</a:t>
            </a:r>
            <a:endParaRPr sz="2800"/>
          </a:p>
          <a:p>
            <a:pPr indent="-292100" lvl="1" marL="685800" marR="0" rtl="0" algn="l">
              <a:lnSpc>
                <a:spcPct val="90000"/>
              </a:lnSpc>
              <a:spcBef>
                <a:spcPts val="1000"/>
              </a:spcBef>
              <a:spcAft>
                <a:spcPts val="0"/>
              </a:spcAft>
              <a:buSzPts val="2800"/>
              <a:buChar char="•"/>
            </a:pPr>
            <a:r>
              <a:rPr lang="en-US" sz="2800"/>
              <a:t>Master Board: Quote Requested</a:t>
            </a:r>
            <a:endParaRPr/>
          </a:p>
        </p:txBody>
      </p:sp>
      <p:pic>
        <p:nvPicPr>
          <p:cNvPr id="152" name="Google Shape;152;g30419df58db_0_11"/>
          <p:cNvPicPr preferRelativeResize="0"/>
          <p:nvPr/>
        </p:nvPicPr>
        <p:blipFill>
          <a:blip r:embed="rId3">
            <a:alphaModFix/>
          </a:blip>
          <a:stretch>
            <a:fillRect/>
          </a:stretch>
        </p:blipFill>
        <p:spPr>
          <a:xfrm>
            <a:off x="9140400" y="3332975"/>
            <a:ext cx="2213399" cy="1737874"/>
          </a:xfrm>
          <a:prstGeom prst="rect">
            <a:avLst/>
          </a:prstGeom>
          <a:noFill/>
          <a:ln>
            <a:noFill/>
          </a:ln>
        </p:spPr>
      </p:pic>
      <p:pic>
        <p:nvPicPr>
          <p:cNvPr id="153" name="Google Shape;153;g30419df58db_0_11"/>
          <p:cNvPicPr preferRelativeResize="0"/>
          <p:nvPr/>
        </p:nvPicPr>
        <p:blipFill>
          <a:blip r:embed="rId4">
            <a:alphaModFix/>
          </a:blip>
          <a:stretch>
            <a:fillRect/>
          </a:stretch>
        </p:blipFill>
        <p:spPr>
          <a:xfrm>
            <a:off x="6762775" y="3265001"/>
            <a:ext cx="2124101" cy="1873830"/>
          </a:xfrm>
          <a:prstGeom prst="rect">
            <a:avLst/>
          </a:prstGeom>
          <a:noFill/>
          <a:ln>
            <a:noFill/>
          </a:ln>
        </p:spPr>
      </p:pic>
      <p:pic>
        <p:nvPicPr>
          <p:cNvPr id="154" name="Google Shape;154;g30419df58db_0_11"/>
          <p:cNvPicPr preferRelativeResize="0"/>
          <p:nvPr/>
        </p:nvPicPr>
        <p:blipFill>
          <a:blip r:embed="rId5">
            <a:alphaModFix/>
          </a:blip>
          <a:stretch>
            <a:fillRect/>
          </a:stretch>
        </p:blipFill>
        <p:spPr>
          <a:xfrm>
            <a:off x="7801176" y="1264226"/>
            <a:ext cx="2495929" cy="1916350"/>
          </a:xfrm>
          <a:prstGeom prst="rect">
            <a:avLst/>
          </a:prstGeom>
          <a:noFill/>
          <a:ln>
            <a:noFill/>
          </a:ln>
        </p:spPr>
      </p:pic>
      <p:sp>
        <p:nvSpPr>
          <p:cNvPr id="155" name="Google Shape;155;g30419df58db_0_11"/>
          <p:cNvSpPr txBox="1"/>
          <p:nvPr/>
        </p:nvSpPr>
        <p:spPr>
          <a:xfrm>
            <a:off x="7579325" y="1550300"/>
            <a:ext cx="353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a)</a:t>
            </a:r>
            <a:endParaRPr sz="2800">
              <a:solidFill>
                <a:schemeClr val="dk1"/>
              </a:solidFill>
              <a:latin typeface="Calibri"/>
              <a:ea typeface="Calibri"/>
              <a:cs typeface="Calibri"/>
              <a:sym typeface="Calibri"/>
            </a:endParaRPr>
          </a:p>
        </p:txBody>
      </p:sp>
      <p:sp>
        <p:nvSpPr>
          <p:cNvPr id="156" name="Google Shape;156;g30419df58db_0_11"/>
          <p:cNvSpPr txBox="1"/>
          <p:nvPr/>
        </p:nvSpPr>
        <p:spPr>
          <a:xfrm>
            <a:off x="6718050" y="3574350"/>
            <a:ext cx="549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57" name="Google Shape;157;g30419df58db_0_11"/>
          <p:cNvSpPr txBox="1"/>
          <p:nvPr/>
        </p:nvSpPr>
        <p:spPr>
          <a:xfrm>
            <a:off x="6497375" y="3265000"/>
            <a:ext cx="84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b)</a:t>
            </a:r>
            <a:endParaRPr sz="2800">
              <a:solidFill>
                <a:schemeClr val="dk1"/>
              </a:solidFill>
              <a:latin typeface="Calibri"/>
              <a:ea typeface="Calibri"/>
              <a:cs typeface="Calibri"/>
              <a:sym typeface="Calibri"/>
            </a:endParaRPr>
          </a:p>
        </p:txBody>
      </p:sp>
      <p:sp>
        <p:nvSpPr>
          <p:cNvPr id="158" name="Google Shape;158;g30419df58db_0_11"/>
          <p:cNvSpPr txBox="1"/>
          <p:nvPr/>
        </p:nvSpPr>
        <p:spPr>
          <a:xfrm>
            <a:off x="8886875" y="3265000"/>
            <a:ext cx="645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c)</a:t>
            </a:r>
            <a:endParaRPr sz="2800">
              <a:solidFill>
                <a:schemeClr val="dk1"/>
              </a:solidFill>
              <a:latin typeface="Calibri"/>
              <a:ea typeface="Calibri"/>
              <a:cs typeface="Calibri"/>
              <a:sym typeface="Calibri"/>
            </a:endParaRPr>
          </a:p>
        </p:txBody>
      </p:sp>
      <p:sp>
        <p:nvSpPr>
          <p:cNvPr id="159" name="Google Shape;159;g30419df58db_0_11"/>
          <p:cNvSpPr txBox="1"/>
          <p:nvPr/>
        </p:nvSpPr>
        <p:spPr>
          <a:xfrm>
            <a:off x="6491950" y="5296925"/>
            <a:ext cx="5124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Figure:  a) Encoder wheel kits, b) Motor Driver board, c) Master board</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0419df58db_0_30"/>
          <p:cNvSpPr txBox="1"/>
          <p:nvPr>
            <p:ph type="title"/>
          </p:nvPr>
        </p:nvSpPr>
        <p:spPr>
          <a:xfrm>
            <a:off x="838200" y="365126"/>
            <a:ext cx="10515600" cy="74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Issues: Part Acquisition</a:t>
            </a:r>
            <a:endParaRPr/>
          </a:p>
        </p:txBody>
      </p:sp>
      <p:sp>
        <p:nvSpPr>
          <p:cNvPr id="165" name="Google Shape;165;g30419df58db_0_30"/>
          <p:cNvSpPr txBox="1"/>
          <p:nvPr>
            <p:ph idx="1" type="body"/>
          </p:nvPr>
        </p:nvSpPr>
        <p:spPr>
          <a:xfrm>
            <a:off x="838200" y="1298875"/>
            <a:ext cx="5255400" cy="4708200"/>
          </a:xfrm>
          <a:prstGeom prst="rect">
            <a:avLst/>
          </a:prstGeom>
        </p:spPr>
        <p:txBody>
          <a:bodyPr anchorCtr="0" anchor="t" bIns="45700" lIns="91425" spcFirstLastPara="1" rIns="91425" wrap="square" tIns="45700">
            <a:normAutofit/>
          </a:bodyPr>
          <a:lstStyle/>
          <a:p>
            <a:pPr indent="-228600" lvl="0" marL="228600" marR="0" rtl="0" algn="l">
              <a:lnSpc>
                <a:spcPct val="90000"/>
              </a:lnSpc>
              <a:spcBef>
                <a:spcPts val="1000"/>
              </a:spcBef>
              <a:spcAft>
                <a:spcPts val="0"/>
              </a:spcAft>
              <a:buSzPts val="2800"/>
              <a:buChar char="•"/>
            </a:pPr>
            <a:r>
              <a:rPr lang="en-US"/>
              <a:t>Issues with coordinating with suppliers to get a quote for an assembled PCB</a:t>
            </a:r>
            <a:endParaRPr/>
          </a:p>
          <a:p>
            <a:pPr indent="-228600" lvl="0" marL="228600" marR="0" rtl="0" algn="l">
              <a:lnSpc>
                <a:spcPct val="90000"/>
              </a:lnSpc>
              <a:spcBef>
                <a:spcPts val="1000"/>
              </a:spcBef>
              <a:spcAft>
                <a:spcPts val="0"/>
              </a:spcAft>
              <a:buSzPts val="2800"/>
              <a:buChar char="•"/>
            </a:pPr>
            <a:r>
              <a:rPr lang="en-US"/>
              <a:t>Lead times</a:t>
            </a:r>
            <a:endParaRPr/>
          </a:p>
          <a:p>
            <a:pPr indent="-292100" lvl="1" marL="685800" marR="0" rtl="0" algn="l">
              <a:lnSpc>
                <a:spcPct val="90000"/>
              </a:lnSpc>
              <a:spcBef>
                <a:spcPts val="1000"/>
              </a:spcBef>
              <a:spcAft>
                <a:spcPts val="0"/>
              </a:spcAft>
              <a:buSzPts val="2800"/>
              <a:buChar char="•"/>
            </a:pPr>
            <a:r>
              <a:rPr lang="en-US" sz="2800"/>
              <a:t>Encoder Kits: 4-6 Weeks</a:t>
            </a:r>
            <a:endParaRPr sz="2800"/>
          </a:p>
          <a:p>
            <a:pPr indent="-292100" lvl="1" marL="685800" marR="0" rtl="0" algn="l">
              <a:lnSpc>
                <a:spcPct val="90000"/>
              </a:lnSpc>
              <a:spcBef>
                <a:spcPts val="1000"/>
              </a:spcBef>
              <a:spcAft>
                <a:spcPts val="0"/>
              </a:spcAft>
              <a:buSzPts val="2800"/>
              <a:buChar char="•"/>
            </a:pPr>
            <a:r>
              <a:rPr lang="en-US" sz="2800"/>
              <a:t>Misc. Parts: ~1 Week</a:t>
            </a:r>
            <a:endParaRPr sz="2800"/>
          </a:p>
          <a:p>
            <a:pPr indent="-228600" lvl="0" marL="228600" marR="0" rtl="0" algn="l">
              <a:lnSpc>
                <a:spcPct val="90000"/>
              </a:lnSpc>
              <a:spcBef>
                <a:spcPts val="1000"/>
              </a:spcBef>
              <a:spcAft>
                <a:spcPts val="0"/>
              </a:spcAft>
              <a:buSzPts val="2800"/>
              <a:buChar char="•"/>
            </a:pPr>
            <a:r>
              <a:rPr lang="en-US"/>
              <a:t>Solution: check local suppliers recommended by our advisors for quotes</a:t>
            </a:r>
            <a:endParaRPr/>
          </a:p>
          <a:p>
            <a:pPr indent="0" lvl="0" marL="0" marR="0" rtl="0" algn="l">
              <a:lnSpc>
                <a:spcPct val="90000"/>
              </a:lnSpc>
              <a:spcBef>
                <a:spcPts val="1000"/>
              </a:spcBef>
              <a:spcAft>
                <a:spcPts val="0"/>
              </a:spcAft>
              <a:buNone/>
            </a:pPr>
            <a:r>
              <a:t/>
            </a:r>
            <a:endParaRPr/>
          </a:p>
        </p:txBody>
      </p:sp>
      <p:pic>
        <p:nvPicPr>
          <p:cNvPr id="166" name="Google Shape;166;g30419df58db_0_30"/>
          <p:cNvPicPr preferRelativeResize="0"/>
          <p:nvPr/>
        </p:nvPicPr>
        <p:blipFill>
          <a:blip r:embed="rId3">
            <a:alphaModFix/>
          </a:blip>
          <a:stretch>
            <a:fillRect/>
          </a:stretch>
        </p:blipFill>
        <p:spPr>
          <a:xfrm>
            <a:off x="6605225" y="1264225"/>
            <a:ext cx="4176475" cy="4293425"/>
          </a:xfrm>
          <a:prstGeom prst="rect">
            <a:avLst/>
          </a:prstGeom>
          <a:noFill/>
          <a:ln>
            <a:noFill/>
          </a:ln>
        </p:spPr>
      </p:pic>
      <p:pic>
        <p:nvPicPr>
          <p:cNvPr id="167" name="Google Shape;167;g30419df58db_0_30"/>
          <p:cNvPicPr preferRelativeResize="0"/>
          <p:nvPr/>
        </p:nvPicPr>
        <p:blipFill>
          <a:blip r:embed="rId4">
            <a:alphaModFix/>
          </a:blip>
          <a:stretch>
            <a:fillRect/>
          </a:stretch>
        </p:blipFill>
        <p:spPr>
          <a:xfrm>
            <a:off x="5603200" y="1264225"/>
            <a:ext cx="6544451" cy="43745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0419df58db_0_36"/>
          <p:cNvSpPr txBox="1"/>
          <p:nvPr>
            <p:ph type="title"/>
          </p:nvPr>
        </p:nvSpPr>
        <p:spPr>
          <a:xfrm>
            <a:off x="838200" y="365126"/>
            <a:ext cx="10515600" cy="74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Plans</a:t>
            </a:r>
            <a:endParaRPr/>
          </a:p>
        </p:txBody>
      </p:sp>
      <p:sp>
        <p:nvSpPr>
          <p:cNvPr id="173" name="Google Shape;173;g30419df58db_0_36"/>
          <p:cNvSpPr txBox="1"/>
          <p:nvPr>
            <p:ph idx="1" type="body"/>
          </p:nvPr>
        </p:nvSpPr>
        <p:spPr>
          <a:xfrm>
            <a:off x="838200" y="1298864"/>
            <a:ext cx="10515600" cy="4708200"/>
          </a:xfrm>
          <a:prstGeom prst="rect">
            <a:avLst/>
          </a:prstGeom>
        </p:spPr>
        <p:txBody>
          <a:bodyPr anchorCtr="0" anchor="t" bIns="45700" lIns="91425" spcFirstLastPara="1" rIns="91425" wrap="square" tIns="45700">
            <a:normAutofit fontScale="92500" lnSpcReduction="20000"/>
          </a:bodyPr>
          <a:lstStyle/>
          <a:p>
            <a:pPr indent="0" lvl="0" marL="0" marR="0" rtl="0" algn="l">
              <a:lnSpc>
                <a:spcPct val="90000"/>
              </a:lnSpc>
              <a:spcBef>
                <a:spcPts val="1000"/>
              </a:spcBef>
              <a:spcAft>
                <a:spcPts val="0"/>
              </a:spcAft>
              <a:buNone/>
            </a:pPr>
            <a:r>
              <a:rPr lang="en-US"/>
              <a:t>Timeline:</a:t>
            </a:r>
            <a:endParaRPr/>
          </a:p>
          <a:p>
            <a:pPr indent="0" lvl="0" marL="0" marR="0" rtl="0" algn="l">
              <a:lnSpc>
                <a:spcPct val="90000"/>
              </a:lnSpc>
              <a:spcBef>
                <a:spcPts val="1000"/>
              </a:spcBef>
              <a:spcAft>
                <a:spcPts val="0"/>
              </a:spcAft>
              <a:buNone/>
            </a:pPr>
            <a:r>
              <a:rPr lang="en-US" sz="2800"/>
              <a:t>Before Encoder Delivery (&lt;4-6 Weeks, Concurrent)</a:t>
            </a:r>
            <a:endParaRPr sz="2800"/>
          </a:p>
          <a:p>
            <a:pPr indent="-278765" lvl="1" marL="685800" marR="0" rtl="0" algn="l">
              <a:lnSpc>
                <a:spcPct val="90000"/>
              </a:lnSpc>
              <a:spcBef>
                <a:spcPts val="1000"/>
              </a:spcBef>
              <a:spcAft>
                <a:spcPts val="0"/>
              </a:spcAft>
              <a:buSzPct val="100000"/>
              <a:buChar char="•"/>
            </a:pPr>
            <a:r>
              <a:rPr lang="en-US" sz="2800"/>
              <a:t>Get quotes for PCB Assembly and place order (Week 1)</a:t>
            </a:r>
            <a:endParaRPr sz="2800"/>
          </a:p>
          <a:p>
            <a:pPr indent="-278765" lvl="1" marL="685800" marR="0" rtl="0" algn="l">
              <a:lnSpc>
                <a:spcPct val="90000"/>
              </a:lnSpc>
              <a:spcBef>
                <a:spcPts val="1000"/>
              </a:spcBef>
              <a:spcAft>
                <a:spcPts val="0"/>
              </a:spcAft>
              <a:buSzPct val="100000"/>
              <a:buChar char="•"/>
            </a:pPr>
            <a:r>
              <a:rPr lang="en-US" sz="2800"/>
              <a:t>Design/alter body to fit new design specifications (Week 1)</a:t>
            </a:r>
            <a:endParaRPr sz="2800"/>
          </a:p>
          <a:p>
            <a:pPr indent="-278765" lvl="1" marL="685800" rtl="0" algn="l">
              <a:spcBef>
                <a:spcPts val="1000"/>
              </a:spcBef>
              <a:spcAft>
                <a:spcPts val="0"/>
              </a:spcAft>
              <a:buSzPct val="100000"/>
              <a:buChar char="•"/>
            </a:pPr>
            <a:r>
              <a:rPr lang="en-US" sz="2800"/>
              <a:t>Complete ordering forms for off-the-shelf parts (Week 2)</a:t>
            </a:r>
            <a:endParaRPr sz="2800"/>
          </a:p>
          <a:p>
            <a:pPr indent="-278765" lvl="1" marL="685800" rtl="0" algn="l">
              <a:spcBef>
                <a:spcPts val="1000"/>
              </a:spcBef>
              <a:spcAft>
                <a:spcPts val="0"/>
              </a:spcAft>
              <a:buSzPct val="100000"/>
              <a:buChar char="•"/>
            </a:pPr>
            <a:r>
              <a:rPr lang="en-US" sz="2800"/>
              <a:t>Finish printing the parts (Week 2)</a:t>
            </a:r>
            <a:endParaRPr sz="2800"/>
          </a:p>
          <a:p>
            <a:pPr indent="-278765" lvl="1" marL="685800" rtl="0" algn="l">
              <a:spcBef>
                <a:spcPts val="1000"/>
              </a:spcBef>
              <a:spcAft>
                <a:spcPts val="0"/>
              </a:spcAft>
              <a:buSzPct val="100000"/>
              <a:buChar char="•"/>
            </a:pPr>
            <a:r>
              <a:rPr lang="en-US" sz="2800"/>
              <a:t>Assemble chassis and pre-assemble legs (Week 3)</a:t>
            </a:r>
            <a:endParaRPr sz="2800"/>
          </a:p>
          <a:p>
            <a:pPr indent="0" lvl="0" marL="0" marR="0" rtl="0" algn="l">
              <a:lnSpc>
                <a:spcPct val="90000"/>
              </a:lnSpc>
              <a:spcBef>
                <a:spcPts val="1000"/>
              </a:spcBef>
              <a:spcAft>
                <a:spcPts val="0"/>
              </a:spcAft>
              <a:buNone/>
            </a:pPr>
            <a:r>
              <a:rPr lang="en-US"/>
              <a:t>After Encoder Delivery (Assuming delivery on Week 4)</a:t>
            </a:r>
            <a:endParaRPr/>
          </a:p>
          <a:p>
            <a:pPr indent="-278765" lvl="1" marL="685800" marR="0" rtl="0" algn="l">
              <a:lnSpc>
                <a:spcPct val="90000"/>
              </a:lnSpc>
              <a:spcBef>
                <a:spcPts val="1000"/>
              </a:spcBef>
              <a:spcAft>
                <a:spcPts val="0"/>
              </a:spcAft>
              <a:buSzPct val="100000"/>
              <a:buChar char="•"/>
            </a:pPr>
            <a:r>
              <a:rPr lang="en-US" sz="2800"/>
              <a:t>Week 5: Assemble robot legs and work on attaching leg </a:t>
            </a:r>
            <a:r>
              <a:rPr lang="en-US" sz="2800"/>
              <a:t>electronics</a:t>
            </a:r>
            <a:r>
              <a:rPr lang="en-US" sz="2800"/>
              <a:t> to drivers and master board</a:t>
            </a:r>
            <a:endParaRPr sz="2800"/>
          </a:p>
          <a:p>
            <a:pPr indent="-278765" lvl="1" marL="685800" marR="0" rtl="0" algn="l">
              <a:lnSpc>
                <a:spcPct val="90000"/>
              </a:lnSpc>
              <a:spcBef>
                <a:spcPts val="1000"/>
              </a:spcBef>
              <a:spcAft>
                <a:spcPts val="0"/>
              </a:spcAft>
              <a:buSzPct val="100000"/>
              <a:buChar char="•"/>
            </a:pPr>
            <a:r>
              <a:rPr lang="en-US" sz="2800"/>
              <a:t>Week 6: Finish electronics and work on robot controls with tether</a:t>
            </a:r>
            <a:endParaRPr sz="2800"/>
          </a:p>
          <a:p>
            <a:pPr indent="-278765" lvl="1" marL="685800" marR="0" rtl="0" algn="l">
              <a:lnSpc>
                <a:spcPct val="90000"/>
              </a:lnSpc>
              <a:spcBef>
                <a:spcPts val="1000"/>
              </a:spcBef>
              <a:spcAft>
                <a:spcPts val="0"/>
              </a:spcAft>
              <a:buSzPct val="100000"/>
              <a:buChar char="•"/>
            </a:pPr>
            <a:r>
              <a:rPr lang="en-US" sz="2800"/>
              <a:t>Week 7: Robot controls and fixing any issues with the chassis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0419df58db_0_41"/>
          <p:cNvSpPr txBox="1"/>
          <p:nvPr>
            <p:ph type="title"/>
          </p:nvPr>
        </p:nvSpPr>
        <p:spPr>
          <a:xfrm>
            <a:off x="838200" y="365126"/>
            <a:ext cx="10515600" cy="746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Plans</a:t>
            </a:r>
            <a:endParaRPr/>
          </a:p>
        </p:txBody>
      </p:sp>
      <p:sp>
        <p:nvSpPr>
          <p:cNvPr id="179" name="Google Shape;179;g30419df58db_0_41"/>
          <p:cNvSpPr txBox="1"/>
          <p:nvPr>
            <p:ph idx="1" type="body"/>
          </p:nvPr>
        </p:nvSpPr>
        <p:spPr>
          <a:xfrm>
            <a:off x="838200" y="1298864"/>
            <a:ext cx="10515600" cy="4708200"/>
          </a:xfrm>
          <a:prstGeom prst="rect">
            <a:avLst/>
          </a:prstGeom>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None/>
            </a:pPr>
            <a:r>
              <a:rPr lang="en-US"/>
              <a:t>Budget:</a:t>
            </a:r>
            <a:endParaRPr/>
          </a:p>
          <a:p>
            <a:pPr indent="-342900" lvl="0" marL="457200" marR="0" rtl="0" algn="l">
              <a:lnSpc>
                <a:spcPct val="90000"/>
              </a:lnSpc>
              <a:spcBef>
                <a:spcPts val="1000"/>
              </a:spcBef>
              <a:spcAft>
                <a:spcPts val="0"/>
              </a:spcAft>
              <a:buSzPts val="1800"/>
              <a:buChar char="•"/>
            </a:pPr>
            <a:r>
              <a:rPr lang="en-US"/>
              <a:t>Total Budget: $6000 Robot + $1000 Power System</a:t>
            </a:r>
            <a:endParaRPr/>
          </a:p>
          <a:p>
            <a:pPr indent="-342900" lvl="1" marL="914400" marR="0" rtl="0" algn="l">
              <a:lnSpc>
                <a:spcPct val="90000"/>
              </a:lnSpc>
              <a:spcBef>
                <a:spcPts val="0"/>
              </a:spcBef>
              <a:spcAft>
                <a:spcPts val="0"/>
              </a:spcAft>
              <a:buSzPts val="1800"/>
              <a:buChar char="•"/>
            </a:pPr>
            <a:r>
              <a:rPr lang="en-US"/>
              <a:t>Goal is to stay as far under this as possible</a:t>
            </a:r>
            <a:endParaRPr/>
          </a:p>
          <a:p>
            <a:pPr indent="-342900" lvl="0" marL="457200" marR="0" rtl="0" algn="l">
              <a:lnSpc>
                <a:spcPct val="90000"/>
              </a:lnSpc>
              <a:spcBef>
                <a:spcPts val="0"/>
              </a:spcBef>
              <a:spcAft>
                <a:spcPts val="0"/>
              </a:spcAft>
              <a:buSzPts val="1800"/>
              <a:buChar char="•"/>
            </a:pPr>
            <a:r>
              <a:rPr lang="en-US"/>
              <a:t>Current Estimate: ~$4344.31/$6000</a:t>
            </a:r>
            <a:endParaRPr/>
          </a:p>
          <a:p>
            <a:pPr indent="-342900" lvl="1" marL="914400" marR="0" rtl="0" algn="l">
              <a:lnSpc>
                <a:spcPct val="90000"/>
              </a:lnSpc>
              <a:spcBef>
                <a:spcPts val="0"/>
              </a:spcBef>
              <a:spcAft>
                <a:spcPts val="0"/>
              </a:spcAft>
              <a:buSzPts val="1800"/>
              <a:buChar char="•"/>
            </a:pPr>
            <a:r>
              <a:rPr lang="en-US"/>
              <a:t>8 Encoder Kits: </a:t>
            </a:r>
            <a:r>
              <a:rPr lang="en-US"/>
              <a:t>$1,245.77</a:t>
            </a:r>
            <a:endParaRPr/>
          </a:p>
          <a:p>
            <a:pPr indent="-342900" lvl="1" marL="914400" marR="0" rtl="0" algn="l">
              <a:lnSpc>
                <a:spcPct val="90000"/>
              </a:lnSpc>
              <a:spcBef>
                <a:spcPts val="0"/>
              </a:spcBef>
              <a:spcAft>
                <a:spcPts val="0"/>
              </a:spcAft>
              <a:buSzPts val="1800"/>
              <a:buChar char="•"/>
            </a:pPr>
            <a:r>
              <a:rPr lang="en-US"/>
              <a:t>Boards: ~$400</a:t>
            </a:r>
            <a:endParaRPr/>
          </a:p>
          <a:p>
            <a:pPr indent="-342900" lvl="1" marL="914400" marR="0" rtl="0" algn="l">
              <a:lnSpc>
                <a:spcPct val="90000"/>
              </a:lnSpc>
              <a:spcBef>
                <a:spcPts val="0"/>
              </a:spcBef>
              <a:spcAft>
                <a:spcPts val="0"/>
              </a:spcAft>
              <a:buSzPts val="1800"/>
              <a:buChar char="•"/>
            </a:pPr>
            <a:r>
              <a:rPr lang="en-US"/>
              <a:t>Inertial</a:t>
            </a:r>
            <a:r>
              <a:rPr lang="en-US"/>
              <a:t> Measurement Unit: $1,361.44</a:t>
            </a:r>
            <a:endParaRPr/>
          </a:p>
          <a:p>
            <a:pPr indent="-342900" lvl="2" marL="1371600" marR="0" rtl="0" algn="l">
              <a:lnSpc>
                <a:spcPct val="90000"/>
              </a:lnSpc>
              <a:spcBef>
                <a:spcPts val="0"/>
              </a:spcBef>
              <a:spcAft>
                <a:spcPts val="0"/>
              </a:spcAft>
              <a:buSzPts val="1800"/>
              <a:buChar char="•"/>
            </a:pPr>
            <a:r>
              <a:rPr lang="en-US"/>
              <a:t>Alternative is being looked for (new estimate: ~$7 and extra software work)</a:t>
            </a:r>
            <a:endParaRPr/>
          </a:p>
          <a:p>
            <a:pPr indent="-342900" lvl="1" marL="914400" marR="0" rtl="0" algn="l">
              <a:lnSpc>
                <a:spcPct val="90000"/>
              </a:lnSpc>
              <a:spcBef>
                <a:spcPts val="0"/>
              </a:spcBef>
              <a:spcAft>
                <a:spcPts val="0"/>
              </a:spcAft>
              <a:buSzPts val="1800"/>
              <a:buChar char="•"/>
            </a:pPr>
            <a:r>
              <a:rPr lang="en-US"/>
              <a:t>Off-the-Shelf (OTS) Leg Components: $1,102.61</a:t>
            </a:r>
            <a:endParaRPr/>
          </a:p>
          <a:p>
            <a:pPr indent="-342900" lvl="1" marL="914400" marR="0" rtl="0" algn="l">
              <a:lnSpc>
                <a:spcPct val="90000"/>
              </a:lnSpc>
              <a:spcBef>
                <a:spcPts val="0"/>
              </a:spcBef>
              <a:spcAft>
                <a:spcPts val="0"/>
              </a:spcAft>
              <a:buSzPts val="1800"/>
              <a:buChar char="•"/>
            </a:pPr>
            <a:r>
              <a:rPr lang="en-US"/>
              <a:t>Electrical Parts: $160.42</a:t>
            </a:r>
            <a:endParaRPr/>
          </a:p>
          <a:p>
            <a:pPr indent="-342900" lvl="2" marL="1371600" marR="0" rtl="0" algn="l">
              <a:lnSpc>
                <a:spcPct val="90000"/>
              </a:lnSpc>
              <a:spcBef>
                <a:spcPts val="0"/>
              </a:spcBef>
              <a:spcAft>
                <a:spcPts val="0"/>
              </a:spcAft>
              <a:buSzPts val="1800"/>
              <a:buChar char="•"/>
            </a:pPr>
            <a:r>
              <a:rPr lang="en-US"/>
              <a:t>Less if found in the lab</a:t>
            </a:r>
            <a:endParaRPr/>
          </a:p>
          <a:p>
            <a:pPr indent="-342900" lvl="1" marL="914400" marR="0" rtl="0" algn="l">
              <a:lnSpc>
                <a:spcPct val="90000"/>
              </a:lnSpc>
              <a:spcBef>
                <a:spcPts val="0"/>
              </a:spcBef>
              <a:spcAft>
                <a:spcPts val="0"/>
              </a:spcAft>
              <a:buSzPts val="1800"/>
              <a:buChar char="•"/>
            </a:pPr>
            <a:r>
              <a:rPr lang="en-US"/>
              <a:t>Fasteners: $74.07</a:t>
            </a:r>
            <a:endParaRPr/>
          </a:p>
          <a:p>
            <a:pPr indent="-342900" lvl="2" marL="1371600" marR="0" rtl="0" algn="l">
              <a:lnSpc>
                <a:spcPct val="90000"/>
              </a:lnSpc>
              <a:spcBef>
                <a:spcPts val="0"/>
              </a:spcBef>
              <a:spcAft>
                <a:spcPts val="0"/>
              </a:spcAft>
              <a:buSzPts val="1800"/>
              <a:buChar char="•"/>
            </a:pPr>
            <a:r>
              <a:rPr lang="en-US"/>
              <a:t>Less if found in the lab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Objective</a:t>
            </a:r>
            <a:endParaRPr/>
          </a:p>
        </p:txBody>
      </p:sp>
      <p:sp>
        <p:nvSpPr>
          <p:cNvPr id="83" name="Google Shape;83;p2"/>
          <p:cNvSpPr txBox="1"/>
          <p:nvPr>
            <p:ph idx="1" type="body"/>
          </p:nvPr>
        </p:nvSpPr>
        <p:spPr>
          <a:xfrm>
            <a:off x="903675" y="5104200"/>
            <a:ext cx="10450200" cy="12129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1000"/>
              </a:spcBef>
              <a:spcAft>
                <a:spcPts val="0"/>
              </a:spcAft>
              <a:buNone/>
            </a:pPr>
            <a:r>
              <a:rPr lang="en-US"/>
              <a:t>The objective of the project is to </a:t>
            </a:r>
            <a:r>
              <a:rPr lang="en-US"/>
              <a:t>construct</a:t>
            </a:r>
            <a:r>
              <a:rPr lang="en-US"/>
              <a:t> a quadruped robot. The Open Dynamic Robot Initiative will be followed closely. The robot is intended as a cheaper </a:t>
            </a:r>
            <a:r>
              <a:rPr lang="en-US"/>
              <a:t>alternative</a:t>
            </a:r>
            <a:r>
              <a:rPr lang="en-US"/>
              <a:t> for robot smart agriculture than what is currently available in professors Roundy and Leang’s laboratories. </a:t>
            </a:r>
            <a:endParaRPr/>
          </a:p>
        </p:txBody>
      </p:sp>
      <p:pic>
        <p:nvPicPr>
          <p:cNvPr id="84" name="Google Shape;84;p2"/>
          <p:cNvPicPr preferRelativeResize="0"/>
          <p:nvPr/>
        </p:nvPicPr>
        <p:blipFill>
          <a:blip r:embed="rId3">
            <a:alphaModFix/>
          </a:blip>
          <a:stretch>
            <a:fillRect/>
          </a:stretch>
        </p:blipFill>
        <p:spPr>
          <a:xfrm>
            <a:off x="903675" y="1363750"/>
            <a:ext cx="4900769" cy="3488525"/>
          </a:xfrm>
          <a:prstGeom prst="rect">
            <a:avLst/>
          </a:prstGeom>
          <a:noFill/>
          <a:ln>
            <a:noFill/>
          </a:ln>
        </p:spPr>
      </p:pic>
      <p:pic>
        <p:nvPicPr>
          <p:cNvPr id="85" name="Google Shape;85;p2"/>
          <p:cNvPicPr preferRelativeResize="0"/>
          <p:nvPr/>
        </p:nvPicPr>
        <p:blipFill>
          <a:blip r:embed="rId4">
            <a:alphaModFix/>
          </a:blip>
          <a:stretch>
            <a:fillRect/>
          </a:stretch>
        </p:blipFill>
        <p:spPr>
          <a:xfrm>
            <a:off x="6388699" y="1264225"/>
            <a:ext cx="4768468" cy="3488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838200" y="365126"/>
            <a:ext cx="10515600" cy="7467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Scope</a:t>
            </a:r>
            <a:endParaRPr/>
          </a:p>
        </p:txBody>
      </p:sp>
      <p:graphicFrame>
        <p:nvGraphicFramePr>
          <p:cNvPr id="91" name="Google Shape;91;p3"/>
          <p:cNvGraphicFramePr/>
          <p:nvPr/>
        </p:nvGraphicFramePr>
        <p:xfrm>
          <a:off x="838200" y="1537850"/>
          <a:ext cx="3000000" cy="3000000"/>
        </p:xfrm>
        <a:graphic>
          <a:graphicData uri="http://schemas.openxmlformats.org/drawingml/2006/table">
            <a:tbl>
              <a:tblPr bandRow="1">
                <a:noFill/>
                <a:tableStyleId>{BD11264A-E2E2-41DE-9499-AF526278B740}</a:tableStyleId>
              </a:tblPr>
              <a:tblGrid>
                <a:gridCol w="3431875"/>
                <a:gridCol w="3387875"/>
                <a:gridCol w="3695850"/>
              </a:tblGrid>
              <a:tr h="264000">
                <a:tc>
                  <a:txBody>
                    <a:bodyPr/>
                    <a:lstStyle/>
                    <a:p>
                      <a:pPr indent="0" lvl="0" marL="0" rtl="0" algn="l">
                        <a:spcBef>
                          <a:spcPts val="0"/>
                        </a:spcBef>
                        <a:spcAft>
                          <a:spcPts val="0"/>
                        </a:spcAft>
                        <a:buNone/>
                      </a:pPr>
                      <a:r>
                        <a:rPr lang="en-US" sz="1800">
                          <a:latin typeface="Calibri"/>
                          <a:ea typeface="Calibri"/>
                          <a:cs typeface="Calibri"/>
                          <a:sym typeface="Calibri"/>
                        </a:rPr>
                        <a:t>Must be part of scope</a:t>
                      </a:r>
                      <a:endParaRPr sz="1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sz="1800">
                          <a:latin typeface="Calibri"/>
                          <a:ea typeface="Calibri"/>
                          <a:cs typeface="Calibri"/>
                          <a:sym typeface="Calibri"/>
                        </a:rPr>
                        <a:t>Optional next steps (rank)</a:t>
                      </a:r>
                      <a:endParaRPr sz="18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en-US" sz="1800">
                          <a:latin typeface="Calibri"/>
                          <a:ea typeface="Calibri"/>
                          <a:cs typeface="Calibri"/>
                          <a:sym typeface="Calibri"/>
                        </a:rPr>
                        <a:t>Not included in Scope</a:t>
                      </a:r>
                      <a:endParaRPr sz="1800">
                        <a:latin typeface="Calibri"/>
                        <a:ea typeface="Calibri"/>
                        <a:cs typeface="Calibri"/>
                        <a:sym typeface="Calibri"/>
                      </a:endParaRPr>
                    </a:p>
                  </a:txBody>
                  <a:tcPr marT="0" marB="0" marR="68575" marL="68575"/>
                </a:tc>
              </a:tr>
              <a:tr h="3959850">
                <a:tc>
                  <a:txBody>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Runs on ROS 2</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Use ROS 2 Humble (convert original code from Foxy)</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Autonomous; no tether (First prototype on tether)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On-board Power System that can run for 1-2 hours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Can navigate to four points in a field.</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Modify design to enclose electronics.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Easily storable, carryable (handles, box)</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Utah red colors</a:t>
                      </a:r>
                      <a:endParaRPr sz="1800">
                        <a:latin typeface="Calibri"/>
                        <a:ea typeface="Calibri"/>
                        <a:cs typeface="Calibri"/>
                        <a:sym typeface="Calibri"/>
                      </a:endParaRPr>
                    </a:p>
                  </a:txBody>
                  <a:tcPr marT="0" marB="0" marR="68575" marL="68575"/>
                </a:tc>
                <a:tc>
                  <a:txBody>
                    <a:bodyPr/>
                    <a:lstStyle/>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Fully assembled by end of first semester (Fiberglass infused ABS)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n-US" sz="1800">
                          <a:latin typeface="Calibri"/>
                          <a:ea typeface="Calibri"/>
                          <a:cs typeface="Calibri"/>
                          <a:sym typeface="Calibri"/>
                        </a:rPr>
                        <a:t>Rebuild chassis with stronger materials during second semester (machined aluminum)</a:t>
                      </a:r>
                      <a:endParaRPr sz="1800">
                        <a:latin typeface="Calibri"/>
                        <a:ea typeface="Calibri"/>
                        <a:cs typeface="Calibri"/>
                        <a:sym typeface="Calibri"/>
                      </a:endParaRPr>
                    </a:p>
                  </a:txBody>
                  <a:tcPr marT="0" marB="0" marR="68575" marL="68575"/>
                </a:tc>
                <a:tc>
                  <a:txBody>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Additional actuators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Additional sensors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Efficient walking</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Large Deviations from Open Dynamic Robot Initiative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Manipulators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Radio beacon triangulation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12 degree of freedom</a:t>
                      </a:r>
                      <a:endParaRPr sz="1800">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graphicFrame>
        <p:nvGraphicFramePr>
          <p:cNvPr id="96" name="Google Shape;96;g30419df58db_3_1"/>
          <p:cNvGraphicFramePr/>
          <p:nvPr/>
        </p:nvGraphicFramePr>
        <p:xfrm>
          <a:off x="952500" y="2286000"/>
          <a:ext cx="3000000" cy="3000000"/>
        </p:xfrm>
        <a:graphic>
          <a:graphicData uri="http://schemas.openxmlformats.org/drawingml/2006/table">
            <a:tbl>
              <a:tblPr>
                <a:noFill/>
                <a:tableStyleId>{4756A650-B72E-49EE-9D10-35DA7B98ED1E}</a:tableStyleId>
              </a:tblPr>
              <a:tblGrid>
                <a:gridCol w="3429000"/>
                <a:gridCol w="3429000"/>
                <a:gridCol w="3429000"/>
              </a:tblGrid>
              <a:tr h="381000">
                <a:tc>
                  <a:txBody>
                    <a:bodyPr/>
                    <a:lstStyle/>
                    <a:p>
                      <a:pPr indent="0" lvl="0" marL="0" rtl="0" algn="l">
                        <a:spcBef>
                          <a:spcPts val="0"/>
                        </a:spcBef>
                        <a:spcAft>
                          <a:spcPts val="0"/>
                        </a:spcAft>
                        <a:buNone/>
                      </a:pPr>
                      <a:r>
                        <a:rPr b="1" lang="en-US"/>
                        <a:t>Existing Design</a:t>
                      </a:r>
                      <a:endParaRPr b="1"/>
                    </a:p>
                  </a:txBody>
                  <a:tcPr marT="91425" marB="91425" marR="91425" marL="91425"/>
                </a:tc>
                <a:tc>
                  <a:txBody>
                    <a:bodyPr/>
                    <a:lstStyle/>
                    <a:p>
                      <a:pPr indent="0" lvl="0" marL="0" rtl="0" algn="l">
                        <a:spcBef>
                          <a:spcPts val="0"/>
                        </a:spcBef>
                        <a:spcAft>
                          <a:spcPts val="0"/>
                        </a:spcAft>
                        <a:buNone/>
                      </a:pPr>
                      <a:r>
                        <a:rPr b="1" lang="en-US"/>
                        <a:t>Description</a:t>
                      </a:r>
                      <a:endParaRPr b="1"/>
                    </a:p>
                  </a:txBody>
                  <a:tcPr marT="91425" marB="91425" marR="91425" marL="91425"/>
                </a:tc>
                <a:tc>
                  <a:txBody>
                    <a:bodyPr/>
                    <a:lstStyle/>
                    <a:p>
                      <a:pPr indent="0" lvl="0" marL="0" rtl="0" algn="l">
                        <a:spcBef>
                          <a:spcPts val="0"/>
                        </a:spcBef>
                        <a:spcAft>
                          <a:spcPts val="0"/>
                        </a:spcAft>
                        <a:buNone/>
                      </a:pPr>
                      <a:r>
                        <a:rPr b="1" lang="en-US"/>
                        <a:t>Why it doesn’t meet scope</a:t>
                      </a:r>
                      <a:endParaRPr b="1"/>
                    </a:p>
                  </a:txBody>
                  <a:tcPr marT="91425" marB="91425" marR="91425" marL="91425"/>
                </a:tc>
              </a:tr>
              <a:tr h="381000">
                <a:tc>
                  <a:txBody>
                    <a:bodyPr/>
                    <a:lstStyle/>
                    <a:p>
                      <a:pPr indent="0" lvl="0" marL="0" rtl="0" algn="l">
                        <a:spcBef>
                          <a:spcPts val="0"/>
                        </a:spcBef>
                        <a:spcAft>
                          <a:spcPts val="0"/>
                        </a:spcAft>
                        <a:buNone/>
                      </a:pPr>
                      <a:r>
                        <a:rPr lang="en-US"/>
                        <a:t>Boston Dynamics Spot</a:t>
                      </a:r>
                      <a:endParaRPr/>
                    </a:p>
                  </a:txBody>
                  <a:tcPr marT="91425" marB="91425" marR="91425" marL="91425"/>
                </a:tc>
                <a:tc>
                  <a:txBody>
                    <a:bodyPr/>
                    <a:lstStyle/>
                    <a:p>
                      <a:pPr indent="0" lvl="0" marL="0" rtl="0" algn="l">
                        <a:spcBef>
                          <a:spcPts val="0"/>
                        </a:spcBef>
                        <a:spcAft>
                          <a:spcPts val="0"/>
                        </a:spcAft>
                        <a:buNone/>
                      </a:pPr>
                      <a:r>
                        <a:rPr lang="en-US"/>
                        <a:t>High End Industrial Quadruped</a:t>
                      </a:r>
                      <a:endParaRPr/>
                    </a:p>
                  </a:txBody>
                  <a:tcPr marT="91425" marB="91425" marR="91425" marL="91425"/>
                </a:tc>
                <a:tc>
                  <a:txBody>
                    <a:bodyPr/>
                    <a:lstStyle/>
                    <a:p>
                      <a:pPr indent="0" lvl="0" marL="0" rtl="0" algn="l">
                        <a:spcBef>
                          <a:spcPts val="0"/>
                        </a:spcBef>
                        <a:spcAft>
                          <a:spcPts val="0"/>
                        </a:spcAft>
                        <a:buNone/>
                      </a:pPr>
                      <a:r>
                        <a:rPr lang="en-US"/>
                        <a:t>Too expensive</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US"/>
                        <a:t>Unitree Go2 Air</a:t>
                      </a:r>
                      <a:endParaRPr/>
                    </a:p>
                  </a:txBody>
                  <a:tcPr marT="91425" marB="91425" marR="91425" marL="91425"/>
                </a:tc>
                <a:tc>
                  <a:txBody>
                    <a:bodyPr/>
                    <a:lstStyle/>
                    <a:p>
                      <a:pPr indent="0" lvl="0" marL="0" rtl="0" algn="l">
                        <a:spcBef>
                          <a:spcPts val="0"/>
                        </a:spcBef>
                        <a:spcAft>
                          <a:spcPts val="0"/>
                        </a:spcAft>
                        <a:buNone/>
                      </a:pPr>
                      <a:r>
                        <a:rPr lang="en-US"/>
                        <a:t>Affordable recreational high capability quadruped.</a:t>
                      </a:r>
                      <a:endParaRPr/>
                    </a:p>
                  </a:txBody>
                  <a:tcPr marT="91425" marB="91425" marR="91425" marL="91425"/>
                </a:tc>
                <a:tc>
                  <a:txBody>
                    <a:bodyPr/>
                    <a:lstStyle/>
                    <a:p>
                      <a:pPr indent="0" lvl="0" marL="0" rtl="0" algn="l">
                        <a:spcBef>
                          <a:spcPts val="0"/>
                        </a:spcBef>
                        <a:spcAft>
                          <a:spcPts val="0"/>
                        </a:spcAft>
                        <a:buNone/>
                      </a:pPr>
                      <a:r>
                        <a:rPr lang="en-US"/>
                        <a:t>Locked down software (unsuitable for research)</a:t>
                      </a:r>
                      <a:endParaRPr/>
                    </a:p>
                  </a:txBody>
                  <a:tcPr marT="91425" marB="91425" marR="91425" marL="91425"/>
                </a:tc>
              </a:tr>
              <a:tr h="381000">
                <a:tc>
                  <a:txBody>
                    <a:bodyPr/>
                    <a:lstStyle/>
                    <a:p>
                      <a:pPr indent="0" lvl="0" marL="0" rtl="0" algn="l">
                        <a:spcBef>
                          <a:spcPts val="0"/>
                        </a:spcBef>
                        <a:spcAft>
                          <a:spcPts val="0"/>
                        </a:spcAft>
                        <a:buNone/>
                      </a:pPr>
                      <a:r>
                        <a:rPr lang="en-US"/>
                        <a:t>DJI Mavic 3</a:t>
                      </a:r>
                      <a:endParaRPr/>
                    </a:p>
                  </a:txBody>
                  <a:tcPr marT="91425" marB="91425" marR="91425" marL="91425"/>
                </a:tc>
                <a:tc>
                  <a:txBody>
                    <a:bodyPr/>
                    <a:lstStyle/>
                    <a:p>
                      <a:pPr indent="0" lvl="0" marL="0" rtl="0" algn="l">
                        <a:spcBef>
                          <a:spcPts val="0"/>
                        </a:spcBef>
                        <a:spcAft>
                          <a:spcPts val="0"/>
                        </a:spcAft>
                        <a:buNone/>
                      </a:pPr>
                      <a:r>
                        <a:rPr lang="en-US"/>
                        <a:t>Aerial drone designed for </a:t>
                      </a:r>
                      <a:r>
                        <a:rPr lang="en-US"/>
                        <a:t>agricultural</a:t>
                      </a:r>
                      <a:r>
                        <a:rPr lang="en-US"/>
                        <a:t> use</a:t>
                      </a:r>
                      <a:endParaRPr/>
                    </a:p>
                  </a:txBody>
                  <a:tcPr marT="91425" marB="91425" marR="91425" marL="91425"/>
                </a:tc>
                <a:tc>
                  <a:txBody>
                    <a:bodyPr/>
                    <a:lstStyle/>
                    <a:p>
                      <a:pPr indent="0" lvl="0" marL="0" rtl="0" algn="l">
                        <a:spcBef>
                          <a:spcPts val="0"/>
                        </a:spcBef>
                        <a:spcAft>
                          <a:spcPts val="0"/>
                        </a:spcAft>
                        <a:buNone/>
                      </a:pPr>
                      <a:r>
                        <a:rPr lang="en-US"/>
                        <a:t>Unable</a:t>
                      </a:r>
                      <a:r>
                        <a:rPr lang="en-US"/>
                        <a:t> to do direct ground testing (</a:t>
                      </a:r>
                      <a:r>
                        <a:rPr lang="en-US"/>
                        <a:t>aerial</a:t>
                      </a:r>
                      <a:r>
                        <a:rPr lang="en-US"/>
                        <a:t>), limited </a:t>
                      </a:r>
                      <a:r>
                        <a:rPr lang="en-US"/>
                        <a:t>battery life</a:t>
                      </a:r>
                      <a:endParaRPr/>
                    </a:p>
                  </a:txBody>
                  <a:tcPr marT="91425" marB="91425" marR="91425" marL="91425"/>
                </a:tc>
              </a:tr>
              <a:tr h="381000">
                <a:tc>
                  <a:txBody>
                    <a:bodyPr/>
                    <a:lstStyle/>
                    <a:p>
                      <a:pPr indent="0" lvl="0" marL="0" rtl="0" algn="l">
                        <a:spcBef>
                          <a:spcPts val="0"/>
                        </a:spcBef>
                        <a:spcAft>
                          <a:spcPts val="0"/>
                        </a:spcAft>
                        <a:buNone/>
                      </a:pPr>
                      <a:r>
                        <a:rPr lang="en-US"/>
                        <a:t>ANYbotics ANYmal</a:t>
                      </a:r>
                      <a:endParaRPr/>
                    </a:p>
                  </a:txBody>
                  <a:tcPr marT="91425" marB="91425" marR="91425" marL="91425"/>
                </a:tc>
                <a:tc>
                  <a:txBody>
                    <a:bodyPr/>
                    <a:lstStyle/>
                    <a:p>
                      <a:pPr indent="0" lvl="0" marL="0" rtl="0" algn="l">
                        <a:spcBef>
                          <a:spcPts val="0"/>
                        </a:spcBef>
                        <a:spcAft>
                          <a:spcPts val="0"/>
                        </a:spcAft>
                        <a:buNone/>
                      </a:pPr>
                      <a:r>
                        <a:rPr lang="en-US"/>
                        <a:t>High end </a:t>
                      </a:r>
                      <a:r>
                        <a:rPr lang="en-US"/>
                        <a:t>industrial</a:t>
                      </a:r>
                      <a:r>
                        <a:rPr lang="en-US"/>
                        <a:t> quadruped</a:t>
                      </a:r>
                      <a:endParaRPr/>
                    </a:p>
                  </a:txBody>
                  <a:tcPr marT="91425" marB="91425" marR="91425" marL="91425"/>
                </a:tc>
                <a:tc>
                  <a:txBody>
                    <a:bodyPr/>
                    <a:lstStyle/>
                    <a:p>
                      <a:pPr indent="0" lvl="0" marL="0" rtl="0" algn="l">
                        <a:spcBef>
                          <a:spcPts val="0"/>
                        </a:spcBef>
                        <a:spcAft>
                          <a:spcPts val="0"/>
                        </a:spcAft>
                        <a:buNone/>
                      </a:pPr>
                      <a:r>
                        <a:rPr lang="en-US"/>
                        <a:t>Too expensive, limited battery life</a:t>
                      </a:r>
                      <a:endParaRPr/>
                    </a:p>
                  </a:txBody>
                  <a:tcPr marT="91425" marB="91425" marR="91425" marL="91425"/>
                </a:tc>
              </a:tr>
              <a:tr h="381000">
                <a:tc>
                  <a:txBody>
                    <a:bodyPr/>
                    <a:lstStyle/>
                    <a:p>
                      <a:pPr indent="0" lvl="0" marL="0" rtl="0" algn="l">
                        <a:spcBef>
                          <a:spcPts val="0"/>
                        </a:spcBef>
                        <a:spcAft>
                          <a:spcPts val="0"/>
                        </a:spcAft>
                        <a:buNone/>
                      </a:pPr>
                      <a:r>
                        <a:rPr lang="en-US"/>
                        <a:t>Dingo Quadruped</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Small, cheap quadruped than c</a:t>
                      </a:r>
                      <a:r>
                        <a:rPr lang="en-US">
                          <a:solidFill>
                            <a:schemeClr val="dk1"/>
                          </a:solidFill>
                        </a:rPr>
                        <a:t>an be built at home using github repository and 3D printer.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t>Doesn’t meet our base </a:t>
                      </a:r>
                      <a:r>
                        <a:rPr lang="en-US"/>
                        <a:t>requirements (ROS2)</a:t>
                      </a:r>
                      <a:endParaRPr/>
                    </a:p>
                  </a:txBody>
                  <a:tcPr marT="91425" marB="91425" marR="91425" marL="91425"/>
                </a:tc>
              </a:tr>
            </a:tbl>
          </a:graphicData>
        </a:graphic>
      </p:graphicFrame>
      <p:sp>
        <p:nvSpPr>
          <p:cNvPr id="97" name="Google Shape;97;g30419df58db_3_1"/>
          <p:cNvSpPr txBox="1"/>
          <p:nvPr>
            <p:ph type="title"/>
          </p:nvPr>
        </p:nvSpPr>
        <p:spPr>
          <a:xfrm>
            <a:off x="838200" y="3340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Existing Designs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Design Metrics</a:t>
            </a:r>
            <a:endParaRPr/>
          </a:p>
        </p:txBody>
      </p:sp>
      <p:graphicFrame>
        <p:nvGraphicFramePr>
          <p:cNvPr id="103" name="Google Shape;103;p4"/>
          <p:cNvGraphicFramePr/>
          <p:nvPr/>
        </p:nvGraphicFramePr>
        <p:xfrm>
          <a:off x="838150" y="1488375"/>
          <a:ext cx="3000000" cy="3000000"/>
        </p:xfrm>
        <a:graphic>
          <a:graphicData uri="http://schemas.openxmlformats.org/drawingml/2006/table">
            <a:tbl>
              <a:tblPr>
                <a:noFill/>
                <a:tableStyleId>{681CA04C-96C5-4AE6-A393-267E8D2907E5}</a:tableStyleId>
              </a:tblPr>
              <a:tblGrid>
                <a:gridCol w="1126675"/>
                <a:gridCol w="2253350"/>
                <a:gridCol w="5930675"/>
                <a:gridCol w="1204925"/>
              </a:tblGrid>
              <a:tr h="490300">
                <a:tc>
                  <a:txBody>
                    <a:bodyPr/>
                    <a:lstStyle/>
                    <a:p>
                      <a:pPr indent="0" lvl="0" marL="0" rtl="0" algn="l">
                        <a:spcBef>
                          <a:spcPts val="0"/>
                        </a:spcBef>
                        <a:spcAft>
                          <a:spcPts val="0"/>
                        </a:spcAft>
                        <a:buNone/>
                      </a:pPr>
                      <a:r>
                        <a:rPr lang="en-US" sz="1700">
                          <a:latin typeface="Calibri"/>
                          <a:ea typeface="Calibri"/>
                          <a:cs typeface="Calibri"/>
                          <a:sym typeface="Calibri"/>
                        </a:rPr>
                        <a:t>Metric #</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Customer Needs #</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Metric</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Units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1</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6</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Cost of the robot</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&lt;$10,000</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2</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1</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Robustness and strength of the robot chassis materials (load)</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1.5  times total weight (lbs)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3</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5</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Robot runtime while all motors are moving</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1-2 </a:t>
                      </a:r>
                      <a:r>
                        <a:rPr lang="en-US" sz="1700">
                          <a:latin typeface="Calibri"/>
                          <a:ea typeface="Calibri"/>
                          <a:cs typeface="Calibri"/>
                          <a:sym typeface="Calibri"/>
                        </a:rPr>
                        <a:t>hrs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4</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2</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Response Time</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1-10 </a:t>
                      </a:r>
                      <a:r>
                        <a:rPr lang="en-US" sz="1700">
                          <a:latin typeface="Calibri"/>
                          <a:ea typeface="Calibri"/>
                          <a:cs typeface="Calibri"/>
                          <a:sym typeface="Calibri"/>
                        </a:rPr>
                        <a:t>ms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5</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8</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Wireless Delivery</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500-1000 </a:t>
                      </a:r>
                      <a:r>
                        <a:rPr lang="en-US" sz="1700">
                          <a:latin typeface="Calibri"/>
                          <a:ea typeface="Calibri"/>
                          <a:cs typeface="Calibri"/>
                          <a:sym typeface="Calibri"/>
                        </a:rPr>
                        <a:t>Hz</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6</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7</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Option to add modularity to the robot</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2 </a:t>
                      </a:r>
                      <a:r>
                        <a:rPr lang="en-US" sz="1700">
                          <a:latin typeface="Calibri"/>
                          <a:ea typeface="Calibri"/>
                          <a:cs typeface="Calibri"/>
                          <a:sym typeface="Calibri"/>
                        </a:rPr>
                        <a:t>#nodes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7</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1</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Accuracy of inertial measurement</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0.1 </a:t>
                      </a:r>
                      <a:r>
                        <a:rPr lang="en-US" sz="1700">
                          <a:latin typeface="Calibri"/>
                          <a:ea typeface="Calibri"/>
                          <a:cs typeface="Calibri"/>
                          <a:sym typeface="Calibri"/>
                        </a:rPr>
                        <a:t>mgs</a:t>
                      </a:r>
                      <a:endParaRPr sz="1700">
                        <a:latin typeface="Calibri"/>
                        <a:ea typeface="Calibri"/>
                        <a:cs typeface="Calibri"/>
                        <a:sym typeface="Calibri"/>
                      </a:endParaRPr>
                    </a:p>
                  </a:txBody>
                  <a:tcPr marT="63500" marB="63500" marR="63500" marL="63500"/>
                </a:tc>
              </a:tr>
              <a:tr h="490300">
                <a:tc>
                  <a:txBody>
                    <a:bodyPr/>
                    <a:lstStyle/>
                    <a:p>
                      <a:pPr indent="0" lvl="0" marL="0" rtl="0" algn="l">
                        <a:spcBef>
                          <a:spcPts val="0"/>
                        </a:spcBef>
                        <a:spcAft>
                          <a:spcPts val="0"/>
                        </a:spcAft>
                        <a:buNone/>
                      </a:pPr>
                      <a:r>
                        <a:rPr lang="en-US" sz="1700">
                          <a:latin typeface="Calibri"/>
                          <a:ea typeface="Calibri"/>
                          <a:cs typeface="Calibri"/>
                          <a:sym typeface="Calibri"/>
                        </a:rPr>
                        <a:t>8</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8</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Radio receiver range</a:t>
                      </a:r>
                      <a:endParaRPr sz="17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700">
                          <a:latin typeface="Calibri"/>
                          <a:ea typeface="Calibri"/>
                          <a:cs typeface="Calibri"/>
                          <a:sym typeface="Calibri"/>
                        </a:rPr>
                        <a:t>&gt;1000 </a:t>
                      </a:r>
                      <a:r>
                        <a:rPr lang="en-US" sz="1700">
                          <a:latin typeface="Calibri"/>
                          <a:ea typeface="Calibri"/>
                          <a:cs typeface="Calibri"/>
                          <a:sym typeface="Calibri"/>
                        </a:rPr>
                        <a:t>ft</a:t>
                      </a:r>
                      <a:endParaRPr sz="17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0419df58db_0_6"/>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Body Creation</a:t>
            </a:r>
            <a:endParaRPr/>
          </a:p>
        </p:txBody>
      </p:sp>
      <p:sp>
        <p:nvSpPr>
          <p:cNvPr id="109" name="Google Shape;109;g30419df58db_0_6"/>
          <p:cNvSpPr txBox="1"/>
          <p:nvPr>
            <p:ph idx="1" type="body"/>
          </p:nvPr>
        </p:nvSpPr>
        <p:spPr>
          <a:xfrm>
            <a:off x="7404025" y="1264249"/>
            <a:ext cx="3949800" cy="47730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US" sz="2600"/>
              <a:t>Brushless motors </a:t>
            </a:r>
            <a:r>
              <a:rPr lang="en-US" sz="2600"/>
              <a:t>acquisition from Dr. Leang’s Lab</a:t>
            </a:r>
            <a:endParaRPr sz="2600"/>
          </a:p>
          <a:p>
            <a:pPr indent="-393700" lvl="0" marL="457200" rtl="0" algn="l">
              <a:lnSpc>
                <a:spcPct val="90000"/>
              </a:lnSpc>
              <a:spcBef>
                <a:spcPts val="0"/>
              </a:spcBef>
              <a:spcAft>
                <a:spcPts val="0"/>
              </a:spcAft>
              <a:buSzPts val="2600"/>
              <a:buChar char="•"/>
            </a:pPr>
            <a:r>
              <a:rPr lang="en-US" sz="2600"/>
              <a:t>Leg segments have been printed from PLA including internal pulleys </a:t>
            </a:r>
            <a:endParaRPr sz="2600"/>
          </a:p>
          <a:p>
            <a:pPr indent="-393700" lvl="0" marL="457200" rtl="0" algn="l">
              <a:lnSpc>
                <a:spcPct val="90000"/>
              </a:lnSpc>
              <a:spcBef>
                <a:spcPts val="0"/>
              </a:spcBef>
              <a:spcAft>
                <a:spcPts val="0"/>
              </a:spcAft>
              <a:buSzPts val="2600"/>
              <a:buChar char="•"/>
            </a:pPr>
            <a:r>
              <a:rPr lang="en-US" sz="2600"/>
              <a:t>Test prints using CF PLA have also been done using Dr. Leang’s printer.</a:t>
            </a:r>
            <a:endParaRPr sz="2600"/>
          </a:p>
        </p:txBody>
      </p:sp>
      <p:pic>
        <p:nvPicPr>
          <p:cNvPr id="110" name="Google Shape;110;g30419df58db_0_6" title="IMG_8984.JPG"/>
          <p:cNvPicPr preferRelativeResize="0"/>
          <p:nvPr/>
        </p:nvPicPr>
        <p:blipFill>
          <a:blip r:embed="rId3">
            <a:alphaModFix/>
          </a:blip>
          <a:stretch>
            <a:fillRect/>
          </a:stretch>
        </p:blipFill>
        <p:spPr>
          <a:xfrm>
            <a:off x="838200" y="1264226"/>
            <a:ext cx="6477891" cy="365646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f8995b5070_0_0"/>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Lower Leg Simplicity Redesign</a:t>
            </a:r>
            <a:endParaRPr/>
          </a:p>
        </p:txBody>
      </p:sp>
      <p:sp>
        <p:nvSpPr>
          <p:cNvPr id="116" name="Google Shape;116;g2f8995b5070_0_0"/>
          <p:cNvSpPr txBox="1"/>
          <p:nvPr>
            <p:ph idx="1" type="body"/>
          </p:nvPr>
        </p:nvSpPr>
        <p:spPr>
          <a:xfrm>
            <a:off x="7404025" y="1264249"/>
            <a:ext cx="3949800" cy="47730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US" sz="2600"/>
              <a:t>Original Left</a:t>
            </a:r>
            <a:endParaRPr sz="2600"/>
          </a:p>
          <a:p>
            <a:pPr indent="-393700" lvl="0" marL="457200" rtl="0" algn="l">
              <a:lnSpc>
                <a:spcPct val="90000"/>
              </a:lnSpc>
              <a:spcBef>
                <a:spcPts val="0"/>
              </a:spcBef>
              <a:spcAft>
                <a:spcPts val="0"/>
              </a:spcAft>
              <a:buSzPts val="2600"/>
              <a:buChar char="•"/>
            </a:pPr>
            <a:r>
              <a:rPr lang="en-US" sz="2600"/>
              <a:t>Modified Right</a:t>
            </a:r>
            <a:endParaRPr sz="2600"/>
          </a:p>
        </p:txBody>
      </p:sp>
      <p:pic>
        <p:nvPicPr>
          <p:cNvPr id="117" name="Google Shape;117;g2f8995b5070_0_0"/>
          <p:cNvPicPr preferRelativeResize="0"/>
          <p:nvPr/>
        </p:nvPicPr>
        <p:blipFill>
          <a:blip r:embed="rId3">
            <a:alphaModFix/>
          </a:blip>
          <a:stretch>
            <a:fillRect/>
          </a:stretch>
        </p:blipFill>
        <p:spPr>
          <a:xfrm>
            <a:off x="2660375" y="1279698"/>
            <a:ext cx="853400" cy="4312115"/>
          </a:xfrm>
          <a:prstGeom prst="rect">
            <a:avLst/>
          </a:prstGeom>
          <a:noFill/>
          <a:ln>
            <a:noFill/>
          </a:ln>
        </p:spPr>
      </p:pic>
      <p:pic>
        <p:nvPicPr>
          <p:cNvPr id="118" name="Google Shape;118;g2f8995b5070_0_0"/>
          <p:cNvPicPr preferRelativeResize="0"/>
          <p:nvPr/>
        </p:nvPicPr>
        <p:blipFill>
          <a:blip r:embed="rId4">
            <a:alphaModFix/>
          </a:blip>
          <a:stretch>
            <a:fillRect/>
          </a:stretch>
        </p:blipFill>
        <p:spPr>
          <a:xfrm>
            <a:off x="3864415" y="1266188"/>
            <a:ext cx="892585" cy="4325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f8995b5070_0_9"/>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Main Leg Simplicity Redesign</a:t>
            </a:r>
            <a:endParaRPr/>
          </a:p>
        </p:txBody>
      </p:sp>
      <p:sp>
        <p:nvSpPr>
          <p:cNvPr id="124" name="Google Shape;124;g2f8995b5070_0_9"/>
          <p:cNvSpPr txBox="1"/>
          <p:nvPr>
            <p:ph idx="1" type="body"/>
          </p:nvPr>
        </p:nvSpPr>
        <p:spPr>
          <a:xfrm>
            <a:off x="7404025" y="1264249"/>
            <a:ext cx="3949800" cy="47730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US" sz="2600"/>
              <a:t>Original Left</a:t>
            </a:r>
            <a:endParaRPr sz="2600"/>
          </a:p>
          <a:p>
            <a:pPr indent="-393700" lvl="0" marL="457200" rtl="0" algn="l">
              <a:lnSpc>
                <a:spcPct val="90000"/>
              </a:lnSpc>
              <a:spcBef>
                <a:spcPts val="0"/>
              </a:spcBef>
              <a:spcAft>
                <a:spcPts val="0"/>
              </a:spcAft>
              <a:buSzPts val="2600"/>
              <a:buChar char="•"/>
            </a:pPr>
            <a:r>
              <a:rPr lang="en-US" sz="2600"/>
              <a:t>Modified Right</a:t>
            </a:r>
            <a:endParaRPr sz="2600"/>
          </a:p>
          <a:p>
            <a:pPr indent="0" lvl="0" marL="457200" rtl="0" algn="l">
              <a:lnSpc>
                <a:spcPct val="90000"/>
              </a:lnSpc>
              <a:spcBef>
                <a:spcPts val="1000"/>
              </a:spcBef>
              <a:spcAft>
                <a:spcPts val="0"/>
              </a:spcAft>
              <a:buNone/>
            </a:pPr>
            <a:r>
              <a:t/>
            </a:r>
            <a:endParaRPr sz="2600"/>
          </a:p>
        </p:txBody>
      </p:sp>
      <p:pic>
        <p:nvPicPr>
          <p:cNvPr id="125" name="Google Shape;125;g2f8995b5070_0_9"/>
          <p:cNvPicPr preferRelativeResize="0"/>
          <p:nvPr/>
        </p:nvPicPr>
        <p:blipFill>
          <a:blip r:embed="rId3">
            <a:alphaModFix/>
          </a:blip>
          <a:stretch>
            <a:fillRect/>
          </a:stretch>
        </p:blipFill>
        <p:spPr>
          <a:xfrm>
            <a:off x="5346482" y="1264250"/>
            <a:ext cx="1224997" cy="4972049"/>
          </a:xfrm>
          <a:prstGeom prst="rect">
            <a:avLst/>
          </a:prstGeom>
          <a:noFill/>
          <a:ln>
            <a:noFill/>
          </a:ln>
        </p:spPr>
      </p:pic>
      <p:pic>
        <p:nvPicPr>
          <p:cNvPr id="126" name="Google Shape;126;g2f8995b5070_0_9"/>
          <p:cNvPicPr preferRelativeResize="0"/>
          <p:nvPr/>
        </p:nvPicPr>
        <p:blipFill>
          <a:blip r:embed="rId4">
            <a:alphaModFix/>
          </a:blip>
          <a:stretch>
            <a:fillRect/>
          </a:stretch>
        </p:blipFill>
        <p:spPr>
          <a:xfrm>
            <a:off x="3987050" y="1264250"/>
            <a:ext cx="1359424" cy="4972049"/>
          </a:xfrm>
          <a:prstGeom prst="rect">
            <a:avLst/>
          </a:prstGeom>
          <a:noFill/>
          <a:ln>
            <a:noFill/>
          </a:ln>
        </p:spPr>
      </p:pic>
      <p:pic>
        <p:nvPicPr>
          <p:cNvPr id="127" name="Google Shape;127;g2f8995b5070_0_9"/>
          <p:cNvPicPr preferRelativeResize="0"/>
          <p:nvPr/>
        </p:nvPicPr>
        <p:blipFill rotWithShape="1">
          <a:blip r:embed="rId5">
            <a:alphaModFix/>
          </a:blip>
          <a:srcRect b="0" l="-1750" r="0" t="0"/>
          <a:stretch/>
        </p:blipFill>
        <p:spPr>
          <a:xfrm>
            <a:off x="2042063" y="1264250"/>
            <a:ext cx="1112447" cy="4972050"/>
          </a:xfrm>
          <a:prstGeom prst="rect">
            <a:avLst/>
          </a:prstGeom>
          <a:noFill/>
          <a:ln>
            <a:noFill/>
          </a:ln>
        </p:spPr>
      </p:pic>
      <p:pic>
        <p:nvPicPr>
          <p:cNvPr id="128" name="Google Shape;128;g2f8995b5070_0_9"/>
          <p:cNvPicPr preferRelativeResize="0"/>
          <p:nvPr/>
        </p:nvPicPr>
        <p:blipFill>
          <a:blip r:embed="rId6">
            <a:alphaModFix/>
          </a:blip>
          <a:stretch>
            <a:fillRect/>
          </a:stretch>
        </p:blipFill>
        <p:spPr>
          <a:xfrm>
            <a:off x="838196" y="1264250"/>
            <a:ext cx="1203860" cy="4972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f8995b5070_0_20"/>
          <p:cNvSpPr txBox="1"/>
          <p:nvPr>
            <p:ph type="title"/>
          </p:nvPr>
        </p:nvSpPr>
        <p:spPr>
          <a:xfrm>
            <a:off x="838200" y="365126"/>
            <a:ext cx="10515600" cy="746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Main Leg Simplicity Redesign</a:t>
            </a:r>
            <a:endParaRPr/>
          </a:p>
        </p:txBody>
      </p:sp>
      <p:sp>
        <p:nvSpPr>
          <p:cNvPr id="134" name="Google Shape;134;g2f8995b5070_0_20"/>
          <p:cNvSpPr txBox="1"/>
          <p:nvPr>
            <p:ph idx="1" type="body"/>
          </p:nvPr>
        </p:nvSpPr>
        <p:spPr>
          <a:xfrm>
            <a:off x="7404025" y="1264249"/>
            <a:ext cx="3949800" cy="4773000"/>
          </a:xfrm>
          <a:prstGeom prst="rect">
            <a:avLst/>
          </a:prstGeom>
          <a:noFill/>
          <a:ln>
            <a:noFill/>
          </a:ln>
        </p:spPr>
        <p:txBody>
          <a:bodyPr anchorCtr="0" anchor="t" bIns="45700" lIns="91425" spcFirstLastPara="1" rIns="91425" wrap="square" tIns="45700">
            <a:normAutofit/>
          </a:bodyPr>
          <a:lstStyle/>
          <a:p>
            <a:pPr indent="-393700" lvl="0" marL="457200" rtl="0" algn="l">
              <a:lnSpc>
                <a:spcPct val="90000"/>
              </a:lnSpc>
              <a:spcBef>
                <a:spcPts val="1000"/>
              </a:spcBef>
              <a:spcAft>
                <a:spcPts val="0"/>
              </a:spcAft>
              <a:buSzPts val="2600"/>
              <a:buChar char="•"/>
            </a:pPr>
            <a:r>
              <a:rPr lang="en-US" sz="2600"/>
              <a:t>Original Left</a:t>
            </a:r>
            <a:endParaRPr sz="2600"/>
          </a:p>
          <a:p>
            <a:pPr indent="-393700" lvl="0" marL="457200" rtl="0" algn="l">
              <a:lnSpc>
                <a:spcPct val="90000"/>
              </a:lnSpc>
              <a:spcBef>
                <a:spcPts val="0"/>
              </a:spcBef>
              <a:spcAft>
                <a:spcPts val="0"/>
              </a:spcAft>
              <a:buSzPts val="2600"/>
              <a:buChar char="•"/>
            </a:pPr>
            <a:r>
              <a:rPr lang="en-US" sz="2600"/>
              <a:t>Modified Right</a:t>
            </a:r>
            <a:endParaRPr sz="2600"/>
          </a:p>
          <a:p>
            <a:pPr indent="0" lvl="0" marL="457200" rtl="0" algn="l">
              <a:lnSpc>
                <a:spcPct val="90000"/>
              </a:lnSpc>
              <a:spcBef>
                <a:spcPts val="1000"/>
              </a:spcBef>
              <a:spcAft>
                <a:spcPts val="0"/>
              </a:spcAft>
              <a:buNone/>
            </a:pPr>
            <a:r>
              <a:t/>
            </a:r>
            <a:endParaRPr sz="2600"/>
          </a:p>
        </p:txBody>
      </p:sp>
      <p:pic>
        <p:nvPicPr>
          <p:cNvPr id="135" name="Google Shape;135;g2f8995b5070_0_20"/>
          <p:cNvPicPr preferRelativeResize="0"/>
          <p:nvPr/>
        </p:nvPicPr>
        <p:blipFill>
          <a:blip r:embed="rId3">
            <a:alphaModFix/>
          </a:blip>
          <a:stretch>
            <a:fillRect/>
          </a:stretch>
        </p:blipFill>
        <p:spPr>
          <a:xfrm>
            <a:off x="2560884" y="1976657"/>
            <a:ext cx="691917" cy="4776666"/>
          </a:xfrm>
          <a:prstGeom prst="rect">
            <a:avLst/>
          </a:prstGeom>
          <a:noFill/>
          <a:ln>
            <a:noFill/>
          </a:ln>
        </p:spPr>
      </p:pic>
      <p:pic>
        <p:nvPicPr>
          <p:cNvPr id="136" name="Google Shape;136;g2f8995b5070_0_20"/>
          <p:cNvPicPr preferRelativeResize="0"/>
          <p:nvPr/>
        </p:nvPicPr>
        <p:blipFill>
          <a:blip r:embed="rId4">
            <a:alphaModFix/>
          </a:blip>
          <a:stretch>
            <a:fillRect/>
          </a:stretch>
        </p:blipFill>
        <p:spPr>
          <a:xfrm>
            <a:off x="1444848" y="1264250"/>
            <a:ext cx="1116041" cy="5489073"/>
          </a:xfrm>
          <a:prstGeom prst="rect">
            <a:avLst/>
          </a:prstGeom>
          <a:noFill/>
          <a:ln>
            <a:noFill/>
          </a:ln>
        </p:spPr>
      </p:pic>
      <p:pic>
        <p:nvPicPr>
          <p:cNvPr id="137" name="Google Shape;137;g2f8995b5070_0_20"/>
          <p:cNvPicPr preferRelativeResize="0"/>
          <p:nvPr/>
        </p:nvPicPr>
        <p:blipFill>
          <a:blip r:embed="rId5">
            <a:alphaModFix/>
          </a:blip>
          <a:stretch>
            <a:fillRect/>
          </a:stretch>
        </p:blipFill>
        <p:spPr>
          <a:xfrm>
            <a:off x="4161093" y="1264250"/>
            <a:ext cx="1113684" cy="5489075"/>
          </a:xfrm>
          <a:prstGeom prst="rect">
            <a:avLst/>
          </a:prstGeom>
          <a:noFill/>
          <a:ln>
            <a:noFill/>
          </a:ln>
        </p:spPr>
      </p:pic>
      <p:pic>
        <p:nvPicPr>
          <p:cNvPr id="138" name="Google Shape;138;g2f8995b5070_0_20"/>
          <p:cNvPicPr preferRelativeResize="0"/>
          <p:nvPr/>
        </p:nvPicPr>
        <p:blipFill>
          <a:blip r:embed="rId6">
            <a:alphaModFix/>
          </a:blip>
          <a:stretch>
            <a:fillRect/>
          </a:stretch>
        </p:blipFill>
        <p:spPr>
          <a:xfrm>
            <a:off x="5524705" y="1264250"/>
            <a:ext cx="609393" cy="54890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2022-08-29T15:23:16Z</dcterms:created>
  <dc:creator>Shad Roundy</dc:creator>
</cp:coreProperties>
</file>