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7plOFBP+QEZ6swH4KyNfQX1W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7DCA9A-2180-4697-AFDE-87293000719F}">
  <a:tblStyle styleId="{4E7DCA9A-2180-4697-AFDE-87293000719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914AA8EF-7480-423A-AC5B-C4848DA60A80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3cec899f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313cec899f3_1_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3cec899f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3cec899f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13cec899f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13cec899f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3cec899f3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g313cec899f3_1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3cec899f3_3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3cec899f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3cec899f3_3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3cec899f3_3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3cec899f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g313cec899f3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3cec899f3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13cec899f3_0_14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3cec899f3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13cec899f3_1_2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8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8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8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" type="body"/>
          </p:nvPr>
        </p:nvSpPr>
        <p:spPr>
          <a:xfrm rot="5400000">
            <a:off x="3741855" y="-1604790"/>
            <a:ext cx="4708291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17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13cec899f3_1_92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g313cec899f3_1_92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55600" lvl="2" marL="1371600"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indent="-342900" lvl="3" marL="1828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g313cec899f3_1_9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>
              <a:buNone/>
              <a:defRPr sz="1900"/>
            </a:lvl1pPr>
            <a:lvl2pPr lvl="1">
              <a:buNone/>
              <a:defRPr sz="1900"/>
            </a:lvl2pPr>
            <a:lvl3pPr lvl="2">
              <a:buNone/>
              <a:defRPr sz="1900"/>
            </a:lvl3pPr>
            <a:lvl4pPr lvl="3">
              <a:buNone/>
              <a:defRPr sz="1900"/>
            </a:lvl4pPr>
            <a:lvl5pPr lvl="4">
              <a:buNone/>
              <a:defRPr sz="1900"/>
            </a:lvl5pPr>
            <a:lvl6pPr lvl="5">
              <a:buNone/>
              <a:defRPr sz="1900"/>
            </a:lvl6pPr>
            <a:lvl7pPr lvl="6">
              <a:buNone/>
              <a:defRPr sz="1900"/>
            </a:lvl7pPr>
            <a:lvl8pPr lvl="7">
              <a:buNone/>
              <a:defRPr sz="1900"/>
            </a:lvl8pPr>
            <a:lvl9pPr lvl="8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" type="body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9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cxnSp>
        <p:nvCxnSpPr>
          <p:cNvPr id="20" name="Google Shape;20;p9"/>
          <p:cNvCxnSpPr/>
          <p:nvPr/>
        </p:nvCxnSpPr>
        <p:spPr>
          <a:xfrm>
            <a:off x="838200" y="1215736"/>
            <a:ext cx="10515600" cy="0"/>
          </a:xfrm>
          <a:prstGeom prst="straightConnector1">
            <a:avLst/>
          </a:prstGeom>
          <a:noFill/>
          <a:ln cap="flat" cmpd="sng" w="28575">
            <a:solidFill>
              <a:srgbClr val="B62527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0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0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1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11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1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7" name="Google Shape;37;p1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2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2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4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0" name="Google Shape;50;p1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7" name="Google Shape;57;p16"/>
          <p:cNvSpPr txBox="1"/>
          <p:nvPr>
            <p:ph idx="10" type="dt"/>
          </p:nvPr>
        </p:nvSpPr>
        <p:spPr>
          <a:xfrm>
            <a:off x="838200" y="6250014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6"/>
          <p:cNvSpPr txBox="1"/>
          <p:nvPr>
            <p:ph idx="11" type="ftr"/>
          </p:nvPr>
        </p:nvSpPr>
        <p:spPr>
          <a:xfrm>
            <a:off x="4038600" y="625001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7"/>
          <p:cNvPicPr preferRelativeResize="0"/>
          <p:nvPr/>
        </p:nvPicPr>
        <p:blipFill rotWithShape="1">
          <a:blip r:embed="rId1">
            <a:alphaModFix/>
          </a:blip>
          <a:srcRect b="13087" l="0" r="0" t="0"/>
          <a:stretch/>
        </p:blipFill>
        <p:spPr>
          <a:xfrm>
            <a:off x="9703983" y="6039257"/>
            <a:ext cx="2353340" cy="73601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7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7"/>
          <p:cNvSpPr txBox="1"/>
          <p:nvPr>
            <p:ph idx="1" type="body"/>
          </p:nvPr>
        </p:nvSpPr>
        <p:spPr>
          <a:xfrm>
            <a:off x="838200" y="1298864"/>
            <a:ext cx="10515600" cy="4708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Team 12: Quadruped Robot for Smart Agriculture</a:t>
            </a:r>
            <a:endParaRPr/>
          </a:p>
        </p:txBody>
      </p:sp>
      <p:sp>
        <p:nvSpPr>
          <p:cNvPr id="81" name="Google Shape;81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Team: Austin Neff, Kevin Nelson, Jordan Raver, Ben Seisser, Sam Spencer, Yang Yang</a:t>
            </a:r>
            <a:endParaRPr/>
          </a:p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Team Advisors: Shad Roundy, Kam Leang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3cec899f3_1_32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Plans </a:t>
            </a:r>
            <a:endParaRPr/>
          </a:p>
        </p:txBody>
      </p:sp>
      <p:pic>
        <p:nvPicPr>
          <p:cNvPr id="148" name="Google Shape;148;g313cec899f3_1_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6625" y="1341475"/>
            <a:ext cx="9758749" cy="4833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3cec899f3_1_39"/>
          <p:cNvSpPr txBox="1"/>
          <p:nvPr/>
        </p:nvSpPr>
        <p:spPr>
          <a:xfrm>
            <a:off x="415767" y="1533900"/>
            <a:ext cx="4762500" cy="3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-US" sz="2400">
                <a:solidFill>
                  <a:schemeClr val="dk2"/>
                </a:solidFill>
              </a:rPr>
              <a:t>All but power system ordered</a:t>
            </a:r>
            <a:endParaRPr sz="2400">
              <a:solidFill>
                <a:schemeClr val="dk2"/>
              </a:solidFill>
            </a:endParaRPr>
          </a:p>
          <a:p>
            <a:pPr indent="-457200" lvl="0" marL="6096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-"/>
            </a:pPr>
            <a:r>
              <a:rPr lang="en-US" sz="2400">
                <a:solidFill>
                  <a:schemeClr val="dk2"/>
                </a:solidFill>
              </a:rPr>
              <a:t>Still waiting for full set of ODrive boards, CAN </a:t>
            </a:r>
            <a:r>
              <a:rPr lang="en-US" sz="2400">
                <a:solidFill>
                  <a:schemeClr val="dk2"/>
                </a:solidFill>
              </a:rPr>
              <a:t>transceiver</a:t>
            </a:r>
            <a:endParaRPr sz="2400">
              <a:solidFill>
                <a:schemeClr val="dk2"/>
              </a:solidFill>
            </a:endParaRPr>
          </a:p>
        </p:txBody>
      </p:sp>
      <p:sp>
        <p:nvSpPr>
          <p:cNvPr id="154" name="Google Shape;154;g313cec899f3_1_3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Ordering Totals:</a:t>
            </a:r>
            <a:endParaRPr/>
          </a:p>
        </p:txBody>
      </p:sp>
      <p:graphicFrame>
        <p:nvGraphicFramePr>
          <p:cNvPr id="155" name="Google Shape;155;g313cec899f3_1_39"/>
          <p:cNvGraphicFramePr/>
          <p:nvPr/>
        </p:nvGraphicFramePr>
        <p:xfrm>
          <a:off x="415600" y="4965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{914AA8EF-7480-423A-AC5B-C4848DA60A80}</a:tableStyleId>
              </a:tblPr>
              <a:tblGrid>
                <a:gridCol w="2222500"/>
                <a:gridCol w="1270000"/>
                <a:gridCol w="1270000"/>
              </a:tblGrid>
              <a:tr h="266700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Final Cost Estimate w/ Untethered Power</a:t>
                      </a:r>
                      <a:endParaRPr b="1" sz="1300"/>
                    </a:p>
                  </a:txBody>
                  <a:tcPr marT="25400" marB="25400" marR="38100" marL="381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667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w/ Power System Budget of</a:t>
                      </a:r>
                      <a:endParaRPr sz="1300"/>
                    </a:p>
                  </a:txBody>
                  <a:tcPr marT="25400" marB="25400" marR="38100" marL="381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$1,000</a:t>
                      </a:r>
                      <a:endParaRPr sz="1300"/>
                    </a:p>
                  </a:txBody>
                  <a:tcPr marT="25400" marB="25400" marR="38100" marL="38100" anchor="b"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25400" marB="25400" marR="38100" marL="381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66700">
                <a:tc gridSpan="2"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w/ ODrive Controllers</a:t>
                      </a:r>
                      <a:endParaRPr sz="1300"/>
                    </a:p>
                  </a:txBody>
                  <a:tcPr marT="25400" marB="25400" marR="38100" marL="381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$4,733.75</a:t>
                      </a:r>
                      <a:endParaRPr sz="1300"/>
                    </a:p>
                  </a:txBody>
                  <a:tcPr marT="25400" marB="25400" marR="38100" marL="38100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g313cec899f3_1_39"/>
          <p:cNvSpPr txBox="1"/>
          <p:nvPr/>
        </p:nvSpPr>
        <p:spPr>
          <a:xfrm>
            <a:off x="0" y="0"/>
            <a:ext cx="3999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 </a:t>
            </a:r>
            <a:endParaRPr sz="1900"/>
          </a:p>
        </p:txBody>
      </p:sp>
      <p:graphicFrame>
        <p:nvGraphicFramePr>
          <p:cNvPr id="157" name="Google Shape;157;g313cec899f3_1_39"/>
          <p:cNvGraphicFramePr/>
          <p:nvPr/>
        </p:nvGraphicFramePr>
        <p:xfrm>
          <a:off x="5842700" y="4794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{914AA8EF-7480-423A-AC5B-C4848DA60A80}</a:tableStyleId>
              </a:tblPr>
              <a:tblGrid>
                <a:gridCol w="2744875"/>
                <a:gridCol w="1584550"/>
                <a:gridCol w="1247675"/>
              </a:tblGrid>
              <a:tr h="274475">
                <a:tc gridSpan="3"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Total Ordering Information from Purchasing Request Site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Vendor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Date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Subtotal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PWB Encoders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9/21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$1,245.77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Amazon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9/28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$134.74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Amazon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9/30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$9.99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123 Bearing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9/30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$382.61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Belting Online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9/30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$202.61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McMaster-Carr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9/30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$76.10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Amazon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9/30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$7.99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Digikey (Returned)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9/30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$14.49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4CCCC"/>
                    </a:solidFill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Amazon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10/10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$127.99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ODrive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10/21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$156.61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Bambu Lab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10/21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$69.98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Adafruit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10/21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$21.33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Digikey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10/21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$93.15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Amazon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10/21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$119.80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Amazon (Transceivers)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11/11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$19.98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ODrive (Servo Control Boards)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11/11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1,050.61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9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7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4475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As of 11/11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300"/>
                        <a:t>Total (+tax&amp;ship):</a:t>
                      </a:r>
                      <a:endParaRPr b="1"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/>
                        <a:t>$3,733.75</a:t>
                      </a:r>
                      <a:endParaRPr sz="1300"/>
                    </a:p>
                  </a:txBody>
                  <a:tcPr marT="19050" marB="19050" marR="28575" marL="28575" anchor="b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3cec899f3_0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Project Objective</a:t>
            </a:r>
            <a:endParaRPr/>
          </a:p>
        </p:txBody>
      </p:sp>
      <p:sp>
        <p:nvSpPr>
          <p:cNvPr id="87" name="Google Shape;87;g313cec899f3_0_0"/>
          <p:cNvSpPr txBox="1"/>
          <p:nvPr>
            <p:ph idx="1" type="body"/>
          </p:nvPr>
        </p:nvSpPr>
        <p:spPr>
          <a:xfrm>
            <a:off x="903675" y="5104200"/>
            <a:ext cx="10450200" cy="121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The objective of the project is to construct a quadruped robot. The Open Dynamic Robot Initiative will be used as a base. The robot is intended as a cheaper alternative for robot smart agriculture than what is currently available in professors Roundy and Leang’s laboratories. </a:t>
            </a:r>
            <a:endParaRPr/>
          </a:p>
        </p:txBody>
      </p:sp>
      <p:pic>
        <p:nvPicPr>
          <p:cNvPr id="88" name="Google Shape;88;g313cec899f3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3675" y="1363750"/>
            <a:ext cx="4900769" cy="348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g313cec899f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88699" y="1264225"/>
            <a:ext cx="4768468" cy="3488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13cec899f3_1_9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Design Concept</a:t>
            </a:r>
            <a:endParaRPr/>
          </a:p>
        </p:txBody>
      </p:sp>
      <p:pic>
        <p:nvPicPr>
          <p:cNvPr id="95" name="Google Shape;95;g313cec899f3_1_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31550"/>
            <a:ext cx="4132825" cy="42068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g313cec899f3_1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45225" y="1431550"/>
            <a:ext cx="6180424" cy="254565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97" name="Google Shape;97;g313cec899f3_1_9"/>
          <p:cNvCxnSpPr/>
          <p:nvPr/>
        </p:nvCxnSpPr>
        <p:spPr>
          <a:xfrm flipH="1">
            <a:off x="2589775" y="1428750"/>
            <a:ext cx="2857500" cy="11328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g313cec899f3_1_9"/>
          <p:cNvCxnSpPr/>
          <p:nvPr/>
        </p:nvCxnSpPr>
        <p:spPr>
          <a:xfrm rot="10800000">
            <a:off x="2576875" y="2793225"/>
            <a:ext cx="2870400" cy="11841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9" name="Google Shape;99;g313cec899f3_1_9"/>
          <p:cNvCxnSpPr/>
          <p:nvPr/>
        </p:nvCxnSpPr>
        <p:spPr>
          <a:xfrm flipH="1" rot="10800000">
            <a:off x="5859150" y="2870350"/>
            <a:ext cx="618000" cy="13464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0" name="Google Shape;100;g313cec899f3_1_9"/>
          <p:cNvSpPr txBox="1"/>
          <p:nvPr/>
        </p:nvSpPr>
        <p:spPr>
          <a:xfrm>
            <a:off x="5034150" y="4209000"/>
            <a:ext cx="17004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Motor/encoder assembly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13cec899f3_1_9"/>
          <p:cNvSpPr txBox="1"/>
          <p:nvPr/>
        </p:nvSpPr>
        <p:spPr>
          <a:xfrm>
            <a:off x="6797675" y="4209000"/>
            <a:ext cx="5149800" cy="20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Critical component is the motor and encoder assembly.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Must be able to write motor position according to IMU input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Testable using a single assembly + test stand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 will inform both the coding and the power system requirements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13cec899f3_3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Proof-of-Concept Test Plan</a:t>
            </a:r>
            <a:endParaRPr/>
          </a:p>
        </p:txBody>
      </p:sp>
      <p:sp>
        <p:nvSpPr>
          <p:cNvPr id="107" name="Google Shape;107;g313cec899f3_3_0"/>
          <p:cNvSpPr txBox="1"/>
          <p:nvPr>
            <p:ph idx="1" type="body"/>
          </p:nvPr>
        </p:nvSpPr>
        <p:spPr>
          <a:xfrm>
            <a:off x="5899525" y="1298875"/>
            <a:ext cx="5454300" cy="4708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Build a test stand to control one motor from one driver with the Orange Pi 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Determine target position according to IMU inputs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Improve control parameters to ensure smooth motion</a:t>
            </a:r>
            <a:endParaRPr/>
          </a:p>
        </p:txBody>
      </p:sp>
      <p:pic>
        <p:nvPicPr>
          <p:cNvPr id="108" name="Google Shape;108;g313cec899f3_3_0"/>
          <p:cNvPicPr preferRelativeResize="0"/>
          <p:nvPr/>
        </p:nvPicPr>
        <p:blipFill rotWithShape="1">
          <a:blip r:embed="rId3">
            <a:alphaModFix/>
          </a:blip>
          <a:srcRect b="3369" l="0" r="0" t="-3370"/>
          <a:stretch/>
        </p:blipFill>
        <p:spPr>
          <a:xfrm>
            <a:off x="486550" y="1278975"/>
            <a:ext cx="4132949" cy="422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3cec899f3_3_7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Proof-of-Concept Test Plan</a:t>
            </a:r>
            <a:endParaRPr/>
          </a:p>
        </p:txBody>
      </p:sp>
      <p:graphicFrame>
        <p:nvGraphicFramePr>
          <p:cNvPr id="114" name="Google Shape;114;g313cec899f3_3_7"/>
          <p:cNvGraphicFramePr/>
          <p:nvPr/>
        </p:nvGraphicFramePr>
        <p:xfrm>
          <a:off x="838150" y="133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{4E7DCA9A-2180-4697-AFDE-87293000719F}</a:tableStyleId>
              </a:tblPr>
              <a:tblGrid>
                <a:gridCol w="3228775"/>
                <a:gridCol w="5937300"/>
                <a:gridCol w="1349525"/>
              </a:tblGrid>
              <a:tr h="4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Design Specification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Test Specification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Success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Accuracy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Position Control Resolution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&lt;0.1°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Power Draw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&lt;100 W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Time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Delay between IMU motion and motor motion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&lt;10 ms/degree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Time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CPU Load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&lt;12%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Response Time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Total data transfer rate on CAN bus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&lt;1 mbps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  <a:tr h="4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Durability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Stall torque (at end of gearing)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&gt;</a:t>
                      </a:r>
                      <a:r>
                        <a:rPr lang="en-US" sz="17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3.35 ft lb</a:t>
                      </a:r>
                      <a:endParaRPr sz="17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3500" marB="63500" marR="63500" marL="6350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838200" y="365126"/>
            <a:ext cx="10515600" cy="7467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Proof-of-Concept Testing Progress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838200" y="1298875"/>
            <a:ext cx="8622300" cy="52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28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b="1" lang="en-US" sz="1900">
                <a:latin typeface="Arial"/>
                <a:ea typeface="Arial"/>
                <a:cs typeface="Arial"/>
                <a:sym typeface="Arial"/>
              </a:rPr>
              <a:t>Experimental Test Plan</a:t>
            </a:r>
            <a:endParaRPr b="1" sz="1900"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highlight>
                  <a:srgbClr val="93C47D"/>
                </a:highlight>
                <a:latin typeface="Arial"/>
                <a:ea typeface="Arial"/>
                <a:cs typeface="Arial"/>
                <a:sym typeface="Arial"/>
              </a:rPr>
              <a:t>Design of the test stand will be created in CAD.</a:t>
            </a:r>
            <a:endParaRPr sz="1900">
              <a:highlight>
                <a:srgbClr val="93C47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highlight>
                  <a:srgbClr val="93C47D"/>
                </a:highlight>
                <a:latin typeface="Arial"/>
                <a:ea typeface="Arial"/>
                <a:cs typeface="Arial"/>
                <a:sym typeface="Arial"/>
              </a:rPr>
              <a:t>Test stand will be printed and assembled.</a:t>
            </a:r>
            <a:endParaRPr sz="1900">
              <a:highlight>
                <a:srgbClr val="93C47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Orange Pi must be configured with Ubuntu, ROS2, CAN enabled, etc.</a:t>
            </a:r>
            <a:endParaRPr sz="19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Font typeface="Arial"/>
              <a:buChar char="•"/>
            </a:pPr>
            <a:r>
              <a:rPr lang="en-US" sz="19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The driver must be configured with motor specs, limits, control parameters, and CAN communication.</a:t>
            </a:r>
            <a:endParaRPr sz="1900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highlight>
                  <a:srgbClr val="93C47D"/>
                </a:highlight>
                <a:latin typeface="Arial"/>
                <a:ea typeface="Arial"/>
                <a:cs typeface="Arial"/>
                <a:sym typeface="Arial"/>
              </a:rPr>
              <a:t>Wiring must be prepared and installed. </a:t>
            </a:r>
            <a:endParaRPr sz="1900">
              <a:highlight>
                <a:srgbClr val="93C47D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Code must be written which reads the I/O pins of the IMU, selects the motor driver address on the CAN bus and writes a desired position to the motor driver.</a:t>
            </a:r>
            <a:endParaRPr sz="1900">
              <a:solidFill>
                <a:srgbClr val="DD7E6B"/>
              </a:solidFill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34950" lvl="1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•"/>
            </a:pPr>
            <a:r>
              <a:rPr lang="en-US" sz="1900"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Using the written code, the </a:t>
            </a:r>
            <a:r>
              <a:rPr b="1" lang="en-US" sz="1900"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positional accuracy, power draw, response time, CPU usage, no load speed, and stall torque</a:t>
            </a:r>
            <a:r>
              <a:rPr lang="en-US" sz="1900"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</a:rPr>
              <a:t> will be measured with</a:t>
            </a:r>
            <a:r>
              <a:rPr lang="en-US" sz="1900">
                <a:highlight>
                  <a:srgbClr val="E06666"/>
                </a:highlight>
                <a:latin typeface="Arial"/>
                <a:ea typeface="Arial"/>
                <a:cs typeface="Arial"/>
                <a:sym typeface="Arial"/>
                <a:extLst>
                  <a:ext uri="http://customooxmlschemas.google.com/">
                    <go:slidesCustomData xmlns:go="http://customooxmlschemas.google.com/" textRoundtripDataId="0"/>
                  </a:ext>
                </a:extLst>
              </a:rPr>
              <a:t> hand tools, high speed video, and software tools on the Orange Pi.</a:t>
            </a:r>
            <a:endParaRPr sz="1900">
              <a:highlight>
                <a:srgbClr val="E06666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3cec899f3_1_0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Proof-of-Concept Testing Progress</a:t>
            </a:r>
            <a:endParaRPr/>
          </a:p>
        </p:txBody>
      </p:sp>
      <p:pic>
        <p:nvPicPr>
          <p:cNvPr id="126" name="Google Shape;126;g313cec899f3_1_0" title="IMG_9109.JPG"/>
          <p:cNvPicPr preferRelativeResize="0"/>
          <p:nvPr/>
        </p:nvPicPr>
        <p:blipFill rotWithShape="1">
          <a:blip r:embed="rId3">
            <a:alphaModFix/>
          </a:blip>
          <a:srcRect b="10233" l="16133" r="14117" t="11524"/>
          <a:stretch/>
        </p:blipFill>
        <p:spPr>
          <a:xfrm>
            <a:off x="830925" y="1773861"/>
            <a:ext cx="3154371" cy="39805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13cec899f3_1_0"/>
          <p:cNvSpPr txBox="1"/>
          <p:nvPr/>
        </p:nvSpPr>
        <p:spPr>
          <a:xfrm>
            <a:off x="4401575" y="1601225"/>
            <a:ext cx="7199100" cy="45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Affordable ODrive alternative non-functional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CAN, although “built-in”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requires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transceiver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module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Motor can </a:t>
            </a: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receive commands from OPi 5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Official ODrive validated for implementation in robot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“Leg” cut short to ensure full rotational range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Unanswered Questions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it feasible to chain all drivers on one CAN bus? 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the data transmission for one to verify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●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big of batteries do we need to meet our runtime expectations?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alibri"/>
              <a:buChar char="○"/>
            </a:pPr>
            <a:r>
              <a:rPr lang="en-US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Verifying power draw during use for one motor will help build estimates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3cec899f3_0_146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Technical Issues</a:t>
            </a:r>
            <a:endParaRPr/>
          </a:p>
        </p:txBody>
      </p:sp>
      <p:sp>
        <p:nvSpPr>
          <p:cNvPr id="133" name="Google Shape;133;g313cec899f3_0_146"/>
          <p:cNvSpPr txBox="1"/>
          <p:nvPr>
            <p:ph idx="1" type="body"/>
          </p:nvPr>
        </p:nvSpPr>
        <p:spPr>
          <a:xfrm>
            <a:off x="838200" y="1298864"/>
            <a:ext cx="105156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Test stand calibration issues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Encoder wheel mismatch</a:t>
            </a:r>
            <a:endParaRPr/>
          </a:p>
          <a:p>
            <a:pPr indent="-228600" lvl="2" marL="11430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Actual encoders have arrived, will be testing on those</a:t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/>
              <a:t>Coding in progress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Currently ironing out bugs before testing can begin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ODrive successfully flashed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CAN bus has no native transceiving capabilities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Additional part required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3cec899f3_1_23"/>
          <p:cNvSpPr txBox="1"/>
          <p:nvPr>
            <p:ph type="title"/>
          </p:nvPr>
        </p:nvSpPr>
        <p:spPr>
          <a:xfrm>
            <a:off x="838200" y="365126"/>
            <a:ext cx="10515600" cy="7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Plans </a:t>
            </a:r>
            <a:endParaRPr/>
          </a:p>
        </p:txBody>
      </p:sp>
      <p:pic>
        <p:nvPicPr>
          <p:cNvPr id="139" name="Google Shape;139;g313cec899f3_1_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8200" y="1426725"/>
            <a:ext cx="10515600" cy="4600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13cec899f3_1_23"/>
          <p:cNvSpPr/>
          <p:nvPr/>
        </p:nvSpPr>
        <p:spPr>
          <a:xfrm rot="5400000">
            <a:off x="4383975" y="2305775"/>
            <a:ext cx="623400" cy="306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g313cec899f3_1_23"/>
          <p:cNvSpPr/>
          <p:nvPr/>
        </p:nvSpPr>
        <p:spPr>
          <a:xfrm rot="5400000">
            <a:off x="2883750" y="3507175"/>
            <a:ext cx="623400" cy="306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g313cec899f3_1_23"/>
          <p:cNvSpPr/>
          <p:nvPr/>
        </p:nvSpPr>
        <p:spPr>
          <a:xfrm rot="5400000">
            <a:off x="2883750" y="4639300"/>
            <a:ext cx="623400" cy="306900"/>
          </a:xfrm>
          <a:prstGeom prst="notched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2022-08-29T15:23:16Z</dcterms:created>
  <dc:creator>Shad Roundy</dc:creator>
</cp:coreProperties>
</file>