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jevlnxCDk7qNKfiE5T5EIcviDR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B713C6-8BC0-405D-90E9-965854CF9F15}">
  <a:tblStyle styleId="{52B713C6-8BC0-405D-90E9-965854CF9F1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57abfcfa8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3257abfcfa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97c2abad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3197c2abad5_0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57abfcfa8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3257abfcfa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57abfcfa8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3257abfcfa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57abfcfa8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3257abfcfa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97c2abad5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3197c2abad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a6dbb36c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31a6dbb36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D3B45"/>
                </a:solidFill>
              </a:rPr>
              <a:t>In agriculture, autonomous quadcopters are the go-to solution for field surveying</a:t>
            </a:r>
            <a:endParaRPr sz="1800">
              <a:solidFill>
                <a:srgbClr val="2D3B4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D3B45"/>
                </a:solidFill>
              </a:rPr>
              <a:t>However, these quadcopters are limited in what they can measure or modify due to their inability to land or dig</a:t>
            </a:r>
            <a:endParaRPr sz="1800">
              <a:solidFill>
                <a:srgbClr val="2D3B4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D3B45"/>
                </a:solidFill>
              </a:rPr>
              <a:t>Consequently, a land vehicle is needed to fill in these gaps</a:t>
            </a:r>
            <a:endParaRPr sz="1800">
              <a:solidFill>
                <a:srgbClr val="2D3B4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D3B45"/>
                </a:solidFill>
              </a:rPr>
              <a:t>Tracked vehicles cannot maneuver over and around sensitive crops without damaging them, so a quadruped is needed</a:t>
            </a:r>
            <a:endParaRPr sz="1800">
              <a:solidFill>
                <a:srgbClr val="2D3B4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D3B45"/>
                </a:solidFill>
              </a:rPr>
              <a:t>Current quadruped options are some combination of expensive and locked down, so we need an alternative</a:t>
            </a:r>
            <a:endParaRPr sz="1800">
              <a:solidFill>
                <a:srgbClr val="2D3B4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b21dc00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30b21dc00a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84367547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328436754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b6155f117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1b6155f11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57abfcfa8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3257abfcfa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57abfcfa8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257abfcfa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57abfcfa8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3257abfcfa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57abfcfa8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257abfcfa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9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7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838200" y="365126"/>
            <a:ext cx="10515600" cy="746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 rot="5400000">
            <a:off x="3741855" y="-1604790"/>
            <a:ext cx="4708291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838200" y="365126"/>
            <a:ext cx="10515600" cy="746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body"/>
          </p:nvPr>
        </p:nvSpPr>
        <p:spPr>
          <a:xfrm>
            <a:off x="838200" y="1298864"/>
            <a:ext cx="10515600" cy="4708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0" name="Google Shape;20;p10"/>
          <p:cNvCxnSpPr/>
          <p:nvPr/>
        </p:nvCxnSpPr>
        <p:spPr>
          <a:xfrm>
            <a:off x="838200" y="1215736"/>
            <a:ext cx="10515600" cy="0"/>
          </a:xfrm>
          <a:prstGeom prst="straightConnector1">
            <a:avLst/>
          </a:prstGeom>
          <a:noFill/>
          <a:ln cap="flat" cmpd="sng" w="28575">
            <a:solidFill>
              <a:srgbClr val="B62527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3197c2abad5_0_2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g3197c2abad5_0_2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g3197c2abad5_0_2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838200" y="365126"/>
            <a:ext cx="10515600" cy="746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838200" y="365126"/>
            <a:ext cx="10515600" cy="746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4" name="Google Shape;54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8"/>
          <p:cNvPicPr preferRelativeResize="0"/>
          <p:nvPr/>
        </p:nvPicPr>
        <p:blipFill rotWithShape="1">
          <a:blip r:embed="rId1">
            <a:alphaModFix/>
          </a:blip>
          <a:srcRect b="13087" l="0" r="0" t="0"/>
          <a:stretch/>
        </p:blipFill>
        <p:spPr>
          <a:xfrm>
            <a:off x="9703983" y="6039257"/>
            <a:ext cx="2353340" cy="7360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8"/>
          <p:cNvSpPr txBox="1"/>
          <p:nvPr>
            <p:ph type="title"/>
          </p:nvPr>
        </p:nvSpPr>
        <p:spPr>
          <a:xfrm>
            <a:off x="838200" y="365126"/>
            <a:ext cx="10515600" cy="746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" type="body"/>
          </p:nvPr>
        </p:nvSpPr>
        <p:spPr>
          <a:xfrm>
            <a:off x="838200" y="1298864"/>
            <a:ext cx="10515600" cy="4708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Quadruped Robot for Agricultural Research</a:t>
            </a:r>
            <a:endParaRPr/>
          </a:p>
        </p:txBody>
      </p:sp>
      <p:sp>
        <p:nvSpPr>
          <p:cNvPr id="81" name="Google Shape;81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Team: Austin Neff, Kevin Nelson, Jordan Raver, Ben Siesser, Sam Spencer, Yang Yang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 Advisors: Shad Roundy, Kam Leang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57abfcfa8_0_44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Plan for Design Review 2</a:t>
            </a:r>
            <a:endParaRPr/>
          </a:p>
        </p:txBody>
      </p:sp>
      <p:sp>
        <p:nvSpPr>
          <p:cNvPr id="153" name="Google Shape;153;g3257abfcfa8_0_44"/>
          <p:cNvSpPr txBox="1"/>
          <p:nvPr/>
        </p:nvSpPr>
        <p:spPr>
          <a:xfrm>
            <a:off x="838200" y="1327925"/>
            <a:ext cx="5091000" cy="27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Milestone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Tethered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minute runtime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Walks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3257abfcfa8_0_44"/>
          <p:cNvSpPr txBox="1"/>
          <p:nvPr/>
        </p:nvSpPr>
        <p:spPr>
          <a:xfrm>
            <a:off x="5929325" y="1345775"/>
            <a:ext cx="57426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 of Success</a:t>
            </a:r>
            <a:endParaRPr b="0" i="1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physical connections needed to move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minute runtime walking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motion of robot, able to walk distances consistently without issues in varied environments including outdoor areas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3257abfcfa8_0_44"/>
          <p:cNvSpPr txBox="1"/>
          <p:nvPr/>
        </p:nvSpPr>
        <p:spPr>
          <a:xfrm>
            <a:off x="838200" y="4072025"/>
            <a:ext cx="50910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Currently: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legs completed (one mounted)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 mostly finished without a lid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foundational code implemented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3257abfcfa8_0_44"/>
          <p:cNvSpPr txBox="1"/>
          <p:nvPr/>
        </p:nvSpPr>
        <p:spPr>
          <a:xfrm>
            <a:off x="5929325" y="4072025"/>
            <a:ext cx="54246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97c2abad5_0_217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Management - Plans </a:t>
            </a:r>
            <a:endParaRPr/>
          </a:p>
        </p:txBody>
      </p:sp>
      <p:pic>
        <p:nvPicPr>
          <p:cNvPr id="162" name="Google Shape;162;g3197c2abad5_0_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9825" y="1389000"/>
            <a:ext cx="7852349" cy="46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57abfcfa8_0_52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Budget Update</a:t>
            </a:r>
            <a:endParaRPr/>
          </a:p>
        </p:txBody>
      </p:sp>
      <p:sp>
        <p:nvSpPr>
          <p:cNvPr id="168" name="Google Shape;168;g3257abfcfa8_0_52"/>
          <p:cNvSpPr txBox="1"/>
          <p:nvPr/>
        </p:nvSpPr>
        <p:spPr>
          <a:xfrm>
            <a:off x="838200" y="1327925"/>
            <a:ext cx="5091000" cy="27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Budget Available: $6000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Remaining: $1923.68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3257abfcfa8_0_52"/>
          <p:cNvSpPr txBox="1"/>
          <p:nvPr/>
        </p:nvSpPr>
        <p:spPr>
          <a:xfrm>
            <a:off x="838200" y="4072025"/>
            <a:ext cx="50910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Projected Usage: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$300 for sensors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$500 for backup parts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0" name="Google Shape;170;g3257abfcfa8_0_52"/>
          <p:cNvGraphicFramePr/>
          <p:nvPr/>
        </p:nvGraphicFramePr>
        <p:xfrm>
          <a:off x="7096125" y="132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{52B713C6-8BC0-405D-90E9-965854CF9F15}</a:tableStyleId>
              </a:tblPr>
              <a:tblGrid>
                <a:gridCol w="2095500"/>
                <a:gridCol w="1209675"/>
                <a:gridCol w="952500"/>
              </a:tblGrid>
              <a:tr h="20002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Total Ordering Information from Purchasing Request Sites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0:0"/>
                      </a:ext>
                    </a:extLst>
                  </a:tcPr>
                </a:tc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Vendor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Date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Subtotal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PWB Encoders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9/21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$1,245.77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2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Amazon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9/28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$134.74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3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Amazon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9/30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$9.99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4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123 Bearing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9/30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$382.61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5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Belting Online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9/30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$202.61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6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McMaster-Carr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9/30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$76.10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7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Amazon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9/30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$7.99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8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Digikey (Returned)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170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9/30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170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$14.49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170:9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Amazon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10/10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$127.99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0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ODrive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10/21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$156.61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1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Bambu Lab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10/21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$69.98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2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Adafruit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10/21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$21.33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3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Digikey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10/21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$93.15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4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Amazon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10/21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$119.80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5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Amazon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11/11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$19.98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6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ODrive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11/11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1,050.61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7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Amazon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12/3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$315.03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8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Amazon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1/26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$13.56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9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Amazon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2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1/28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2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$13.98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20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2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2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21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As of 1/26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2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Total (+tax&amp;ship):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2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$4,076.32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22:2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57abfcfa8_0_61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Team Member Contributions</a:t>
            </a:r>
            <a:endParaRPr/>
          </a:p>
        </p:txBody>
      </p:sp>
      <p:sp>
        <p:nvSpPr>
          <p:cNvPr id="176" name="Google Shape;176;g3257abfcfa8_0_61"/>
          <p:cNvSpPr txBox="1"/>
          <p:nvPr/>
        </p:nvSpPr>
        <p:spPr>
          <a:xfrm>
            <a:off x="838200" y="1327925"/>
            <a:ext cx="31980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Austin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Worked on presentation and assignment making 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Helped with assembly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with advisors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3257abfcfa8_0_61"/>
          <p:cNvSpPr txBox="1"/>
          <p:nvPr/>
        </p:nvSpPr>
        <p:spPr>
          <a:xfrm>
            <a:off x="4036200" y="1327925"/>
            <a:ext cx="31980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Ben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leg assembly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3D printing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3257abfcfa8_0_61"/>
          <p:cNvSpPr txBox="1"/>
          <p:nvPr/>
        </p:nvSpPr>
        <p:spPr>
          <a:xfrm>
            <a:off x="7234200" y="1327925"/>
            <a:ext cx="31980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body design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mounting hardware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Batteries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3257abfcfa8_0_61"/>
          <p:cNvSpPr txBox="1"/>
          <p:nvPr/>
        </p:nvSpPr>
        <p:spPr>
          <a:xfrm>
            <a:off x="838200" y="3853325"/>
            <a:ext cx="31980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Kevin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the leg control code and inverse kinematic implementation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up wireless control of robot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3257abfcfa8_0_61"/>
          <p:cNvSpPr txBox="1"/>
          <p:nvPr/>
        </p:nvSpPr>
        <p:spPr>
          <a:xfrm>
            <a:off x="7234200" y="3853325"/>
            <a:ext cx="31980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Yang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part ordering &amp; maintaining BOM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Worked on IMU control code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3257abfcfa8_0_61"/>
          <p:cNvSpPr txBox="1"/>
          <p:nvPr/>
        </p:nvSpPr>
        <p:spPr>
          <a:xfrm>
            <a:off x="4036200" y="3853325"/>
            <a:ext cx="31980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Jordan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with advisors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Worked on leg control code and inverse kinematic 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57abfcfa8_0_75"/>
          <p:cNvSpPr txBox="1"/>
          <p:nvPr/>
        </p:nvSpPr>
        <p:spPr>
          <a:xfrm>
            <a:off x="838200" y="1327925"/>
            <a:ext cx="5091000" cy="27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Robot Weight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torque output at one joint measured last semester was 0.714 Nm at 5 A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battery system, we can run the motors at 15 A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suggests a peak torque of 2.142 Nm, which corresponds to 3 pounds of weight in the highest load configuration per joint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should be plenty to lift a 10 pound robot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3257abfcfa8_0_75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Other Concerns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97c2abad5_0_45"/>
          <p:cNvSpPr txBox="1"/>
          <p:nvPr>
            <p:ph type="title"/>
          </p:nvPr>
        </p:nvSpPr>
        <p:spPr>
          <a:xfrm>
            <a:off x="831850" y="1709743"/>
            <a:ext cx="10515600" cy="11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a6dbb36ce_0_0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Project Background </a:t>
            </a:r>
            <a:endParaRPr/>
          </a:p>
        </p:txBody>
      </p:sp>
      <p:pic>
        <p:nvPicPr>
          <p:cNvPr id="87" name="Google Shape;87;g31a6dbb36c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56900"/>
            <a:ext cx="3710850" cy="23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31a6dbb36ce_0_0"/>
          <p:cNvSpPr txBox="1"/>
          <p:nvPr>
            <p:ph idx="1" type="body"/>
          </p:nvPr>
        </p:nvSpPr>
        <p:spPr>
          <a:xfrm>
            <a:off x="838200" y="1298864"/>
            <a:ext cx="10515600" cy="4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agriculture, autonomous quadcopters are the go-to solution for field surveying</a:t>
            </a:r>
            <a:endParaRPr sz="20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However, they cannot land or modify the terrain, limiting their usefulness</a:t>
            </a:r>
            <a:endParaRPr sz="20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affordable quadruped could fill in these gaps</a:t>
            </a:r>
            <a:endParaRPr sz="20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g31a6dbb36ce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325" y="1739586"/>
            <a:ext cx="3264525" cy="215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31a6dbb36ce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2800" y="1739575"/>
            <a:ext cx="3446248" cy="21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b21dc00ab_0_0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Objective</a:t>
            </a:r>
            <a:endParaRPr/>
          </a:p>
        </p:txBody>
      </p:sp>
      <p:sp>
        <p:nvSpPr>
          <p:cNvPr id="96" name="Google Shape;96;g30b21dc00ab_0_0"/>
          <p:cNvSpPr txBox="1"/>
          <p:nvPr>
            <p:ph idx="1" type="body"/>
          </p:nvPr>
        </p:nvSpPr>
        <p:spPr>
          <a:xfrm>
            <a:off x="903675" y="5104200"/>
            <a:ext cx="104502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en-US"/>
              <a:t>The objective of the project is to construct a quadruped robot. The Open Dynamic Robot Initiative will be used as guidance. The robot is intended as a cheaper and more open alternative for robot smart agriculture than what is currently available in professors Roundy and Leang’s laboratories. </a:t>
            </a:r>
            <a:endParaRPr/>
          </a:p>
        </p:txBody>
      </p:sp>
      <p:pic>
        <p:nvPicPr>
          <p:cNvPr id="97" name="Google Shape;97;g30b21dc00a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675" y="1363750"/>
            <a:ext cx="4900769" cy="34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30b21dc00a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8699" y="1264225"/>
            <a:ext cx="4768468" cy="34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84367547e_1_0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Milestone Overview</a:t>
            </a:r>
            <a:endParaRPr/>
          </a:p>
        </p:txBody>
      </p:sp>
      <p:sp>
        <p:nvSpPr>
          <p:cNvPr id="104" name="Google Shape;104;g3284367547e_1_0"/>
          <p:cNvSpPr txBox="1"/>
          <p:nvPr>
            <p:ph idx="1" type="body"/>
          </p:nvPr>
        </p:nvSpPr>
        <p:spPr>
          <a:xfrm>
            <a:off x="838200" y="1298864"/>
            <a:ext cx="10515600" cy="4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Design Review One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Foundational code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Initial body assembly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First leg complete mounted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Midterm Review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All legs complete and mounted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Body enclosure complete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Basic quadruped motion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Design Review Two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Fully wireless control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Meets overall runtime expectations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Full walking capability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Basic navigation systems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Final Report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Advanced navigation algorithms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b6155f117_0_24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Milestones and Tasks Status</a:t>
            </a:r>
            <a:endParaRPr/>
          </a:p>
        </p:txBody>
      </p:sp>
      <p:sp>
        <p:nvSpPr>
          <p:cNvPr id="110" name="Google Shape;110;g31b6155f117_0_24"/>
          <p:cNvSpPr txBox="1"/>
          <p:nvPr/>
        </p:nvSpPr>
        <p:spPr>
          <a:xfrm>
            <a:off x="838200" y="1327925"/>
            <a:ext cx="78237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 of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review 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milestones met: 3/3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31b6155f117_0_24"/>
          <p:cNvSpPr txBox="1"/>
          <p:nvPr/>
        </p:nvSpPr>
        <p:spPr>
          <a:xfrm>
            <a:off x="838200" y="1928825"/>
            <a:ext cx="78237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 of design review 1 tasks met: 13/13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31b6155f117_0_24"/>
          <p:cNvSpPr txBox="1"/>
          <p:nvPr/>
        </p:nvSpPr>
        <p:spPr>
          <a:xfrm>
            <a:off x="838200" y="2529725"/>
            <a:ext cx="78237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 of ME EN 4010 milestones met: 3/11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31b6155f117_0_24"/>
          <p:cNvSpPr txBox="1"/>
          <p:nvPr/>
        </p:nvSpPr>
        <p:spPr>
          <a:xfrm>
            <a:off x="838200" y="3128550"/>
            <a:ext cx="78237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 of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 EN 4010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tasks met: 15/35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57abfcfa8_0_32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Milestone 4 - All Legs Mounted</a:t>
            </a:r>
            <a:endParaRPr/>
          </a:p>
        </p:txBody>
      </p:sp>
      <p:sp>
        <p:nvSpPr>
          <p:cNvPr id="119" name="Google Shape;119;g3257abfcfa8_0_32"/>
          <p:cNvSpPr txBox="1"/>
          <p:nvPr/>
        </p:nvSpPr>
        <p:spPr>
          <a:xfrm>
            <a:off x="838200" y="1327925"/>
            <a:ext cx="5091000" cy="27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Milestone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four legs mounted and actuated for coordinated movement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3257abfcfa8_0_32"/>
          <p:cNvSpPr txBox="1"/>
          <p:nvPr/>
        </p:nvSpPr>
        <p:spPr>
          <a:xfrm>
            <a:off x="5929325" y="1345775"/>
            <a:ext cx="57426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 of Success</a:t>
            </a:r>
            <a:endParaRPr b="0" i="1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8 modules built</a:t>
            </a:r>
            <a:endParaRPr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3257abfcfa8_0_32"/>
          <p:cNvSpPr txBox="1"/>
          <p:nvPr/>
        </p:nvSpPr>
        <p:spPr>
          <a:xfrm>
            <a:off x="838200" y="4072025"/>
            <a:ext cx="5091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leg segments completed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leg segments actuated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3257abfcfa8_0_32"/>
          <p:cNvSpPr txBox="1"/>
          <p:nvPr/>
        </p:nvSpPr>
        <p:spPr>
          <a:xfrm>
            <a:off x="5929325" y="4072025"/>
            <a:ext cx="54246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eight leg segments moving simultaneously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Robot is able to push itself upwards in a coordinated manner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57abfcfa8_0_16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Milestone 5 - Body Complete</a:t>
            </a:r>
            <a:endParaRPr/>
          </a:p>
        </p:txBody>
      </p:sp>
      <p:sp>
        <p:nvSpPr>
          <p:cNvPr id="128" name="Google Shape;128;g3257abfcfa8_0_16"/>
          <p:cNvSpPr txBox="1"/>
          <p:nvPr/>
        </p:nvSpPr>
        <p:spPr>
          <a:xfrm>
            <a:off x="838200" y="1327925"/>
            <a:ext cx="5091000" cy="27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Milestone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 complete and enclosed with a lid printed in CF-PLA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3257abfcfa8_0_16"/>
          <p:cNvSpPr txBox="1"/>
          <p:nvPr/>
        </p:nvSpPr>
        <p:spPr>
          <a:xfrm>
            <a:off x="5929325" y="4072025"/>
            <a:ext cx="54246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Finish w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3257abfcfa8_0_16"/>
          <p:cNvSpPr txBox="1"/>
          <p:nvPr/>
        </p:nvSpPr>
        <p:spPr>
          <a:xfrm>
            <a:off x="5929325" y="1345775"/>
            <a:ext cx="57426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 of Success</a:t>
            </a:r>
            <a:endParaRPr b="0" i="1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100% (All components from before plus legs mounted and additional “lid” and handle finished and attached)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3257abfcfa8_0_16"/>
          <p:cNvSpPr txBox="1"/>
          <p:nvPr/>
        </p:nvSpPr>
        <p:spPr>
          <a:xfrm>
            <a:off x="838200" y="4072025"/>
            <a:ext cx="50910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bo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57abfcfa8_0_24"/>
          <p:cNvSpPr txBox="1"/>
          <p:nvPr/>
        </p:nvSpPr>
        <p:spPr>
          <a:xfrm>
            <a:off x="838200" y="4072025"/>
            <a:ext cx="50910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8 actuator shells printed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legs fully assembled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leg fully wired and mounted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3257abfcfa8_0_24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Milestone 6 - Basic Motion Acheived</a:t>
            </a:r>
            <a:endParaRPr/>
          </a:p>
        </p:txBody>
      </p:sp>
      <p:sp>
        <p:nvSpPr>
          <p:cNvPr id="138" name="Google Shape;138;g3257abfcfa8_0_24"/>
          <p:cNvSpPr txBox="1"/>
          <p:nvPr/>
        </p:nvSpPr>
        <p:spPr>
          <a:xfrm>
            <a:off x="838200" y="1327925"/>
            <a:ext cx="5091000" cy="27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Milestone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Motion achieved, able to coordinate all leg segments to make the robot stand up, turn, walk consistently in lab environment(Not necessarily including speed variance, rough terrain)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3257abfcfa8_0_24"/>
          <p:cNvSpPr txBox="1"/>
          <p:nvPr/>
        </p:nvSpPr>
        <p:spPr>
          <a:xfrm>
            <a:off x="5929325" y="1345775"/>
            <a:ext cx="57426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 of Success</a:t>
            </a:r>
            <a:endParaRPr b="0" i="1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directions of motion available via primitives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6 (Left Turn, Right Turn, Forwards, Backwards, Rise, Crouch)</a:t>
            </a:r>
            <a:endParaRPr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3257abfcfa8_0_24"/>
          <p:cNvSpPr txBox="1"/>
          <p:nvPr/>
        </p:nvSpPr>
        <p:spPr>
          <a:xfrm>
            <a:off x="5929325" y="4072025"/>
            <a:ext cx="54246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Assemble, mount, and wire remaining legs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synchronous leg movement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leg moves (both actuators move simultaneously)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57abfcfa8_0_8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Tasks to Do</a:t>
            </a:r>
            <a:endParaRPr/>
          </a:p>
        </p:txBody>
      </p:sp>
      <p:sp>
        <p:nvSpPr>
          <p:cNvPr id="146" name="Google Shape;146;g3257abfcfa8_0_8"/>
          <p:cNvSpPr txBox="1"/>
          <p:nvPr/>
        </p:nvSpPr>
        <p:spPr>
          <a:xfrm>
            <a:off x="838200" y="1327925"/>
            <a:ext cx="6010500" cy="50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Future Tasks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 primitives for quadruped motion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systems to alter primitives due to IMU readings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Finish wiring CAN and power lines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Attach top cover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 internal temperatures, implement cooling system if necessary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Assemble, mount, and wire remaining legs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synchronous leg movement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3257abfcfa8_0_8"/>
          <p:cNvPicPr preferRelativeResize="0"/>
          <p:nvPr/>
        </p:nvPicPr>
        <p:blipFill rotWithShape="1">
          <a:blip r:embed="rId3">
            <a:alphaModFix/>
          </a:blip>
          <a:srcRect b="6720" l="0" r="0" t="7882"/>
          <a:stretch/>
        </p:blipFill>
        <p:spPr>
          <a:xfrm>
            <a:off x="7207675" y="1436875"/>
            <a:ext cx="4081025" cy="4646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2022-08-29T15:23:16Z</dcterms:created>
  <dc:creator>Shad Roundy</dc:creator>
</cp:coreProperties>
</file>