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1" r:id="rId8"/>
    <p:sldId id="270" r:id="rId9"/>
    <p:sldId id="263" r:id="rId10"/>
    <p:sldId id="264" r:id="rId11"/>
    <p:sldId id="265" r:id="rId12"/>
    <p:sldId id="268" r:id="rId13"/>
    <p:sldId id="267" r:id="rId14"/>
    <p:sldId id="266"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drive/folders/15etk2HBqoVm6Hd6u4E7mKwbeiEGleSkA?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kills.yourlearning.ibm.com/activity/PLAN-BC0FAEE8E43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64020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4" y="1735756"/>
            <a:ext cx="10993546" cy="1396327"/>
          </a:xfrm>
        </p:spPr>
        <p:txBody>
          <a:bodyPr>
            <a:normAutofit/>
          </a:bodyPr>
          <a:lstStyle/>
          <a:p>
            <a:r>
              <a:rPr lang="en-GB" b="1" dirty="0">
                <a:solidFill>
                  <a:schemeClr val="tx1"/>
                </a:solidFill>
                <a:latin typeface="Calibri" panose="020F0502020204030204" pitchFamily="34" charset="0"/>
                <a:ea typeface="Calibri" panose="020F0502020204030204" pitchFamily="34" charset="0"/>
                <a:cs typeface="Calibri" panose="020F0502020204030204" pitchFamily="34" charset="0"/>
              </a:rPr>
              <a:t>NAME: A R Gopikrishna</a:t>
            </a:r>
          </a:p>
          <a:p>
            <a:r>
              <a:rPr lang="en-GB" b="1" dirty="0">
                <a:solidFill>
                  <a:schemeClr val="tx1"/>
                </a:solidFill>
                <a:latin typeface="Calibri" panose="020F0502020204030204" pitchFamily="34" charset="0"/>
                <a:ea typeface="Calibri" panose="020F0502020204030204" pitchFamily="34" charset="0"/>
                <a:cs typeface="Calibri" panose="020F0502020204030204" pitchFamily="34" charset="0"/>
              </a:rPr>
              <a:t>Roll no: AP22110010118</a:t>
            </a:r>
          </a:p>
          <a:p>
            <a:r>
              <a:rPr lang="en-GB" b="1" dirty="0">
                <a:solidFill>
                  <a:schemeClr val="tx1"/>
                </a:solidFill>
                <a:latin typeface="Calibri" panose="020F0502020204030204" pitchFamily="34" charset="0"/>
                <a:ea typeface="Calibri" panose="020F0502020204030204" pitchFamily="34" charset="0"/>
                <a:cs typeface="Calibri" panose="020F0502020204030204" pitchFamily="34" charset="0"/>
              </a:rPr>
              <a:t>SRM University AP</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3605049"/>
            <a:ext cx="11260667" cy="242975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74616" y="554858"/>
            <a:ext cx="11029616" cy="1188720"/>
          </a:xfrm>
        </p:spPr>
        <p:txBody>
          <a:bodyPr anchor="ctr"/>
          <a:lstStyle/>
          <a:p>
            <a:r>
              <a:rPr lang="en-GB" dirty="0"/>
              <a:t>Results</a:t>
            </a:r>
            <a:endParaRPr lang="en-US" dirty="0"/>
          </a:p>
        </p:txBody>
      </p:sp>
      <p:pic>
        <p:nvPicPr>
          <p:cNvPr id="7" name="Content Placeholder 6">
            <a:extLst>
              <a:ext uri="{FF2B5EF4-FFF2-40B4-BE49-F238E27FC236}">
                <a16:creationId xmlns:a16="http://schemas.microsoft.com/office/drawing/2014/main" id="{9CBEE4F4-E459-1885-5195-F8EA95E1456C}"/>
              </a:ext>
            </a:extLst>
          </p:cNvPr>
          <p:cNvPicPr>
            <a:picLocks noGrp="1" noChangeAspect="1"/>
          </p:cNvPicPr>
          <p:nvPr>
            <p:ph idx="1"/>
          </p:nvPr>
        </p:nvPicPr>
        <p:blipFill>
          <a:blip r:embed="rId2"/>
          <a:stretch>
            <a:fillRect/>
          </a:stretch>
        </p:blipFill>
        <p:spPr>
          <a:xfrm>
            <a:off x="6095998" y="2074995"/>
            <a:ext cx="5054890" cy="3633787"/>
          </a:xfrm>
        </p:spPr>
      </p:pic>
      <p:pic>
        <p:nvPicPr>
          <p:cNvPr id="5" name="Picture 4">
            <a:extLst>
              <a:ext uri="{FF2B5EF4-FFF2-40B4-BE49-F238E27FC236}">
                <a16:creationId xmlns:a16="http://schemas.microsoft.com/office/drawing/2014/main" id="{E84331F1-95DF-0204-27E0-35182DE543CA}"/>
              </a:ext>
            </a:extLst>
          </p:cNvPr>
          <p:cNvPicPr>
            <a:picLocks noChangeAspect="1"/>
          </p:cNvPicPr>
          <p:nvPr/>
        </p:nvPicPr>
        <p:blipFill>
          <a:blip r:embed="rId3"/>
          <a:stretch>
            <a:fillRect/>
          </a:stretch>
        </p:blipFill>
        <p:spPr>
          <a:xfrm>
            <a:off x="674616" y="2152766"/>
            <a:ext cx="5169136" cy="3656685"/>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									Project link</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39917"/>
            <a:ext cx="11029615" cy="4269215"/>
          </a:xfrm>
        </p:spPr>
        <p:txBody>
          <a:bodyPr>
            <a:normAutofit/>
          </a:bodyPr>
          <a:lstStyle/>
          <a:p>
            <a:pPr marL="0" indent="0">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https://drive.google.com/drive/folders/15etk2HBqoVm6Hd6u4E7mKwbeiEGleSkA?usp=sharing</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FC41-8E1E-B066-22C3-ECC913FAE068}"/>
              </a:ext>
            </a:extLst>
          </p:cNvPr>
          <p:cNvSpPr>
            <a:spLocks noGrp="1"/>
          </p:cNvSpPr>
          <p:nvPr>
            <p:ph type="title"/>
          </p:nvPr>
        </p:nvSpPr>
        <p:spPr/>
        <p:txBody>
          <a:bodyPr/>
          <a:lstStyle/>
          <a:p>
            <a:r>
              <a:rPr lang="en-US" dirty="0"/>
              <a:t>Reference Links</a:t>
            </a:r>
            <a:endParaRPr lang="en-IN" dirty="0"/>
          </a:p>
        </p:txBody>
      </p:sp>
      <p:sp>
        <p:nvSpPr>
          <p:cNvPr id="3" name="Content Placeholder 2">
            <a:extLst>
              <a:ext uri="{FF2B5EF4-FFF2-40B4-BE49-F238E27FC236}">
                <a16:creationId xmlns:a16="http://schemas.microsoft.com/office/drawing/2014/main" id="{B3E3D340-EC7F-8AF3-20AA-9C924B66FE2C}"/>
              </a:ext>
            </a:extLst>
          </p:cNvPr>
          <p:cNvSpPr>
            <a:spLocks noGrp="1"/>
          </p:cNvSpPr>
          <p:nvPr>
            <p:ph idx="1"/>
          </p:nvPr>
        </p:nvSpPr>
        <p:spPr/>
        <p:txBody>
          <a:bodyPr/>
          <a:lstStyle/>
          <a:p>
            <a:r>
              <a:rPr lang="en-IN" b="0" i="0" dirty="0">
                <a:solidFill>
                  <a:srgbClr val="161616"/>
                </a:solidFill>
                <a:effectLst/>
                <a:highlight>
                  <a:srgbClr val="FFFFFF"/>
                </a:highlight>
                <a:latin typeface="IBMPlexSans-Regular"/>
                <a:hlinkClick r:id="rId2"/>
              </a:rPr>
              <a:t>https://skills.yourlearning.ibm.com/activity/PLAN-BC0FAEE8E439</a:t>
            </a:r>
            <a:endParaRPr lang="en-US" b="0" i="0" dirty="0">
              <a:solidFill>
                <a:srgbClr val="161616"/>
              </a:solidFill>
              <a:effectLst/>
              <a:highlight>
                <a:srgbClr val="FFFFFF"/>
              </a:highlight>
              <a:latin typeface="IBMPlexSans-Regular"/>
            </a:endParaRPr>
          </a:p>
          <a:p>
            <a:r>
              <a:rPr lang="en-IN" b="0" i="0" dirty="0">
                <a:solidFill>
                  <a:srgbClr val="161616"/>
                </a:solidFill>
                <a:effectLst/>
                <a:highlight>
                  <a:srgbClr val="FFFFFF"/>
                </a:highlight>
                <a:latin typeface="IBMPlexSans-Regular"/>
              </a:rPr>
              <a:t>https://skills.yourlearning.ibm.com/activity/PLAN-B6CBEFCA2BFD</a:t>
            </a:r>
            <a:endParaRPr lang="en-IN" dirty="0"/>
          </a:p>
        </p:txBody>
      </p:sp>
    </p:spTree>
    <p:extLst>
      <p:ext uri="{BB962C8B-B14F-4D97-AF65-F5344CB8AC3E}">
        <p14:creationId xmlns:p14="http://schemas.microsoft.com/office/powerpoint/2010/main" val="295883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4F7B-FF1F-DC25-F16C-F3689CCECA8E}"/>
              </a:ext>
            </a:extLst>
          </p:cNvPr>
          <p:cNvSpPr>
            <a:spLocks noGrp="1"/>
          </p:cNvSpPr>
          <p:nvPr>
            <p:ph type="title"/>
          </p:nvPr>
        </p:nvSpPr>
        <p:spPr>
          <a:xfrm>
            <a:off x="575894" y="2837793"/>
            <a:ext cx="11029616" cy="767255"/>
          </a:xfrm>
        </p:spPr>
        <p:txBody>
          <a:bodyPr/>
          <a:lstStyle/>
          <a:p>
            <a:r>
              <a:rPr lang="en-US" dirty="0"/>
              <a:t>								    </a:t>
            </a:r>
            <a:r>
              <a:rPr lang="en-US" sz="4400" dirty="0"/>
              <a:t>THANK YOU</a:t>
            </a:r>
            <a:endParaRPr lang="en-IN" sz="4400" dirty="0"/>
          </a:p>
        </p:txBody>
      </p:sp>
    </p:spTree>
    <p:extLst>
      <p:ext uri="{BB962C8B-B14F-4D97-AF65-F5344CB8AC3E}">
        <p14:creationId xmlns:p14="http://schemas.microsoft.com/office/powerpoint/2010/main" val="283517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              leveraging data ANALYTICS on Cars data set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665372"/>
          </a:xfrm>
        </p:spPr>
        <p:txBody>
          <a:bodyPr>
            <a:normAutofit fontScale="70000" lnSpcReduction="20000"/>
          </a:bodyPr>
          <a:lstStyle/>
          <a:p>
            <a:pPr marL="0" indent="0">
              <a:buNone/>
            </a:pPr>
            <a:r>
              <a:rPr lang="en-US" sz="2000" dirty="0">
                <a:effectLst/>
                <a:latin typeface="Times New Roman" panose="02020603050405020304" pitchFamily="18" charset="0"/>
                <a:ea typeface="Times New Roman" panose="02020603050405020304" pitchFamily="18" charset="0"/>
              </a:rPr>
              <a:t>I conducted a detailed data analysis on a Car Dekho dataset in collaboration with the EDUNET Foundation. Using Python skills acquired through Python 101, Python for Data Analysis, and Data Visualization courses, I addressed several key questions:</a:t>
            </a:r>
          </a:p>
          <a:p>
            <a:pPr marL="0" indent="0">
              <a:buNone/>
            </a:pPr>
            <a:r>
              <a:rPr lang="en-US" sz="2000" dirty="0">
                <a:effectLst/>
                <a:latin typeface="Times New Roman" panose="02020603050405020304" pitchFamily="18" charset="0"/>
                <a:ea typeface="Times New Roman" panose="02020603050405020304" pitchFamily="18" charset="0"/>
              </a:rPr>
              <a:t>1. Determined the range of manufacturing years for vehicles in the dataset.</a:t>
            </a:r>
          </a:p>
          <a:p>
            <a:pPr marL="0" indent="0">
              <a:buNone/>
            </a:pPr>
            <a:r>
              <a:rPr lang="en-US" sz="2000" dirty="0">
                <a:effectLst/>
                <a:latin typeface="Times New Roman" panose="02020603050405020304" pitchFamily="18" charset="0"/>
                <a:ea typeface="Times New Roman" panose="02020603050405020304" pitchFamily="18" charset="0"/>
              </a:rPr>
              <a:t>2. Identified the lowest and highest selling prices of vehicles.</a:t>
            </a:r>
          </a:p>
          <a:p>
            <a:pPr marL="0" indent="0">
              <a:buNone/>
            </a:pPr>
            <a:r>
              <a:rPr lang="en-US" sz="2000" dirty="0">
                <a:effectLst/>
                <a:latin typeface="Times New Roman" panose="02020603050405020304" pitchFamily="18" charset="0"/>
                <a:ea typeface="Times New Roman" panose="02020603050405020304" pitchFamily="18" charset="0"/>
              </a:rPr>
              <a:t>3. Analyzed the total number of records in the dataset and checked for missing data.</a:t>
            </a:r>
          </a:p>
          <a:p>
            <a:pPr marL="0" indent="0">
              <a:buNone/>
            </a:pPr>
            <a:r>
              <a:rPr lang="en-US" sz="2000" dirty="0">
                <a:effectLst/>
                <a:latin typeface="Times New Roman" panose="02020603050405020304" pitchFamily="18" charset="0"/>
                <a:ea typeface="Times New Roman" panose="02020603050405020304" pitchFamily="18" charset="0"/>
              </a:rPr>
              <a:t>4. Counted the unique vehicle models present.</a:t>
            </a:r>
          </a:p>
          <a:p>
            <a:pPr marL="0" indent="0">
              <a:buNone/>
            </a:pPr>
            <a:r>
              <a:rPr lang="en-US" sz="2000" dirty="0">
                <a:effectLst/>
                <a:latin typeface="Times New Roman" panose="02020603050405020304" pitchFamily="18" charset="0"/>
                <a:ea typeface="Times New Roman" panose="02020603050405020304" pitchFamily="18" charset="0"/>
              </a:rPr>
              <a:t>5. Identified the most sold vehicle and checked for CNG vehicles.</a:t>
            </a:r>
          </a:p>
          <a:p>
            <a:pPr marL="0" indent="0">
              <a:buNone/>
            </a:pPr>
            <a:r>
              <a:rPr lang="en-US" sz="2000" dirty="0">
                <a:effectLst/>
                <a:latin typeface="Times New Roman" panose="02020603050405020304" pitchFamily="18" charset="0"/>
                <a:ea typeface="Times New Roman" panose="02020603050405020304" pitchFamily="18" charset="0"/>
              </a:rPr>
              <a:t>6. Assessed the presence of auto transmission vehicles and vehicles sold by individuals.</a:t>
            </a:r>
          </a:p>
          <a:p>
            <a:pPr marL="0" indent="0">
              <a:buNone/>
            </a:pPr>
            <a:r>
              <a:rPr lang="en-US" sz="2000" dirty="0">
                <a:effectLst/>
                <a:latin typeface="Times New Roman" panose="02020603050405020304" pitchFamily="18" charset="0"/>
                <a:ea typeface="Times New Roman" panose="02020603050405020304" pitchFamily="18" charset="0"/>
              </a:rPr>
              <a:t>7. Determined depreciation trends and identified brands less affected by depreciation.</a:t>
            </a:r>
          </a:p>
          <a:p>
            <a:pPr marL="0" indent="0">
              <a:buNone/>
            </a:pPr>
            <a:r>
              <a:rPr lang="en-US" sz="2000" dirty="0">
                <a:effectLst/>
                <a:latin typeface="Times New Roman" panose="02020603050405020304" pitchFamily="18" charset="0"/>
                <a:ea typeface="Times New Roman" panose="02020603050405020304" pitchFamily="18" charset="0"/>
              </a:rPr>
              <a:t>8. Investigated factors influencing selling prices based on vehicle age and mileage.</a:t>
            </a:r>
          </a:p>
          <a:p>
            <a:pPr marL="0" indent="0">
              <a:buNone/>
            </a:pPr>
            <a:r>
              <a:rPr lang="en-US" sz="2000" dirty="0">
                <a:effectLst/>
                <a:latin typeface="Times New Roman" panose="02020603050405020304" pitchFamily="18" charset="0"/>
                <a:ea typeface="Times New Roman" panose="02020603050405020304" pitchFamily="18" charset="0"/>
              </a:rPr>
              <a:t>9. Segregated data to analyze the newest vehicles (manufactured after 2014), two-wheelers, and cars.</a:t>
            </a:r>
          </a:p>
          <a:p>
            <a:pPr marL="0" indent="0">
              <a:buNone/>
            </a:pPr>
            <a:r>
              <a:rPr lang="en-US" sz="2000" dirty="0">
                <a:effectLst/>
                <a:latin typeface="Times New Roman" panose="02020603050405020304" pitchFamily="18" charset="0"/>
                <a:ea typeface="Times New Roman" panose="02020603050405020304" pitchFamily="18" charset="0"/>
              </a:rPr>
              <a:t>10. Identified the oldest and newest bikes and cars sold.</a:t>
            </a:r>
          </a:p>
          <a:p>
            <a:pPr marL="0" indent="0">
              <a:buNone/>
            </a:pPr>
            <a:r>
              <a:rPr lang="en-US" sz="2000" dirty="0">
                <a:effectLst/>
                <a:latin typeface="Times New Roman" panose="02020603050405020304" pitchFamily="18" charset="0"/>
                <a:ea typeface="Times New Roman" panose="02020603050405020304" pitchFamily="18" charset="0"/>
              </a:rPr>
              <a:t>11. Investigated outliers in two-wheeler and car deals and the reasons behind them.</a:t>
            </a:r>
          </a:p>
          <a:p>
            <a:pPr marL="0" indent="0">
              <a:buNone/>
            </a:pPr>
            <a:r>
              <a:rPr lang="en-US" sz="2000" dirty="0">
                <a:effectLst/>
                <a:latin typeface="Times New Roman" panose="02020603050405020304" pitchFamily="18" charset="0"/>
                <a:ea typeface="Times New Roman" panose="02020603050405020304" pitchFamily="18" charset="0"/>
              </a:rPr>
              <a:t>This analysis utilized Python, pandas, and matplotlib/seaborn for visualization, providing insights into vehicle sales dynamics and market trends.</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dirty="0">
                <a:effectLst/>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				                                                                                                                                                                                 	</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4" name="Rectangle 1">
            <a:extLst>
              <a:ext uri="{FF2B5EF4-FFF2-40B4-BE49-F238E27FC236}">
                <a16:creationId xmlns:a16="http://schemas.microsoft.com/office/drawing/2014/main" id="{957FFF85-F5E9-634F-2805-27AD4AE594D2}"/>
              </a:ext>
            </a:extLst>
          </p:cNvPr>
          <p:cNvSpPr>
            <a:spLocks noGrp="1" noChangeArrowheads="1"/>
          </p:cNvSpPr>
          <p:nvPr>
            <p:ph idx="1"/>
          </p:nvPr>
        </p:nvSpPr>
        <p:spPr bwMode="auto">
          <a:xfrm>
            <a:off x="727317" y="2089639"/>
            <a:ext cx="11761075"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Project Overview</a:t>
            </a:r>
          </a:p>
          <a:p>
            <a:pPr defTabSz="91440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End Users of this project</a:t>
            </a:r>
          </a:p>
          <a:p>
            <a:pPr defTabSz="91440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Solution and it’s value proposition</a:t>
            </a:r>
          </a:p>
          <a:p>
            <a:pPr defTabSz="91440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Customizations</a:t>
            </a:r>
          </a:p>
          <a:p>
            <a:pPr defTabSz="91440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Modelling</a:t>
            </a:r>
          </a:p>
          <a:p>
            <a:pPr defTabSz="91440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Results</a:t>
            </a:r>
          </a:p>
          <a:p>
            <a:pPr defTabSz="91440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Project Link</a:t>
            </a:r>
          </a:p>
          <a:p>
            <a:pPr defTabSz="914400" eaLnBrk="0" fontAlgn="base" hangingPunct="0">
              <a:lnSpc>
                <a:spcPct val="100000"/>
              </a:lnSpc>
              <a:spcBef>
                <a:spcPct val="0"/>
              </a:spcBef>
              <a:spcAft>
                <a:spcPct val="0"/>
              </a:spcAft>
              <a:buClrTx/>
              <a:buSzTx/>
            </a:pPr>
            <a:r>
              <a:rPr lang="en-US" altLang="en-US" sz="2000" dirty="0">
                <a:solidFill>
                  <a:schemeClr val="tx1"/>
                </a:solidFill>
                <a:latin typeface="Arial" panose="020B0604020202020204" pitchFamily="34" charset="0"/>
              </a:rPr>
              <a:t>Reference Links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55228"/>
            <a:ext cx="11029615" cy="4220122"/>
          </a:xfrm>
        </p:spPr>
        <p:txBody>
          <a:bodyPr>
            <a:normAutofit/>
          </a:bodyPr>
          <a:lstStyle/>
          <a:p>
            <a:pPr marL="0" indent="0">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To analyze and derive insights from a dataset about cars and bikes</a:t>
            </a:r>
            <a:r>
              <a:rPr lang="en-US"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Content:</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Includes attributes such as make, model, year, price, performance metrics (speed, acceleration), fuel efficiency, type (car or bike), etc.</a:t>
            </a:r>
          </a:p>
          <a:p>
            <a:pPr marL="0" indent="0">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Project Phases and Tasks:</a:t>
            </a:r>
          </a:p>
          <a:p>
            <a:pPr marL="0" indent="0">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1. Data Exploration and Preparation.</a:t>
            </a:r>
          </a:p>
          <a:p>
            <a:pPr marL="0" indent="0">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2. Exploratory Data Analysis.</a:t>
            </a:r>
          </a:p>
          <a:p>
            <a:pPr marL="0" indent="0">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3. Advanced Analysis and Modeling.</a:t>
            </a:r>
          </a:p>
          <a:p>
            <a:pPr marL="0" indent="0">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Tools and Technologies:</a:t>
            </a:r>
          </a:p>
          <a:p>
            <a:pPr marL="0" indent="0">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1. Python for data analysis and modeling (using libraries like Pandas, NumPy, Matplotlib, and Seaborn).</a:t>
            </a:r>
          </a:p>
          <a:p>
            <a:pPr marL="0" indent="0">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2. Development Environment like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Jupyter</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Notebook Google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Colab</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D96D-1C7F-6A42-A6F1-A78DF4A91BC9}"/>
              </a:ext>
            </a:extLst>
          </p:cNvPr>
          <p:cNvSpPr>
            <a:spLocks noGrp="1"/>
          </p:cNvSpPr>
          <p:nvPr>
            <p:ph type="title"/>
          </p:nvPr>
        </p:nvSpPr>
        <p:spPr/>
        <p:txBody>
          <a:bodyPr/>
          <a:lstStyle/>
          <a:p>
            <a:r>
              <a:rPr lang="en-US" dirty="0"/>
              <a:t>Who are the end users of this project?</a:t>
            </a:r>
            <a:endParaRPr lang="en-IN" dirty="0"/>
          </a:p>
        </p:txBody>
      </p:sp>
      <p:sp>
        <p:nvSpPr>
          <p:cNvPr id="3" name="Content Placeholder 2">
            <a:extLst>
              <a:ext uri="{FF2B5EF4-FFF2-40B4-BE49-F238E27FC236}">
                <a16:creationId xmlns:a16="http://schemas.microsoft.com/office/drawing/2014/main" id="{0EA22627-8B9F-294C-BB0F-9CD3D0B7A636}"/>
              </a:ext>
            </a:extLst>
          </p:cNvPr>
          <p:cNvSpPr>
            <a:spLocks noGrp="1"/>
          </p:cNvSpPr>
          <p:nvPr>
            <p:ph idx="1"/>
          </p:nvPr>
        </p:nvSpPr>
        <p:spPr>
          <a:xfrm>
            <a:off x="581192" y="1608083"/>
            <a:ext cx="11029615" cy="4367267"/>
          </a:xfrm>
        </p:spPr>
        <p:txBody>
          <a:bodyPr>
            <a:normAutofit/>
          </a:bodyPr>
          <a:lstStyle/>
          <a:p>
            <a:pPr marL="0" indent="0">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After analyzing the dataset, the project can be customized based on the end user:</a:t>
            </a:r>
          </a:p>
          <a:p>
            <a:pPr marL="0" indent="0">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Consumer Focus:</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Prioritizing factors such as vehicle manufacturing year, pricing, and transmission details.</a:t>
            </a:r>
          </a:p>
          <a:p>
            <a:pPr marL="0" indent="0">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Industry Focus: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Highlighting market trends, competitive analysis, and regulatory influences.</a:t>
            </a:r>
          </a:p>
          <a:p>
            <a:pPr marL="0" indent="0">
              <a:buNone/>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Academic Focus: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Offering detailed statistical analysis and insights tailored to specific research questions.</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74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I completed this project using Python libraries such as Pandas, NumPy, Matplotlib, and Seaborn, focusing on data analysis and visualization. The solution will follow a structured approach from data loading to visualization, covering essential aspects of data analysis. These Python libraries are well-documented and widely used, making them accessible to users with different levels of expertise. My approach emphasizes the technical aspects of data analysis and the significance of deriving actionable insights through effective visualization and interpretation.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71448"/>
            <a:ext cx="11029615" cy="4237684"/>
          </a:xfrm>
        </p:spPr>
        <p:txBody>
          <a:bodyPr>
            <a:normAutofit/>
          </a:bodyPr>
          <a:lstStyle/>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I personalized the project by exploring various visualization libraries and techniques, including interactive visualizations, to enrich engagement and enhance data exploration. Understanding the dataset provided was crucial in tailoring the project to meet its objectives effectively.</a:t>
            </a:r>
          </a:p>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customization primarily focused on </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three key components</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understanding the data</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thorough data cleaning</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utilizing advanced visualization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methods to achieve desired outcomes. This approach not only made the project more engaging but also allowed for a deeper exploration and presentation of insights from the data.</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                                                 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2454" y="1682532"/>
            <a:ext cx="11029615" cy="4330262"/>
          </a:xfrm>
        </p:spPr>
        <p:txBody>
          <a:bodyPr>
            <a:normAutofit/>
          </a:bodyPr>
          <a:lstStyle/>
          <a:p>
            <a:pPr marL="0" indent="0">
              <a:buNone/>
            </a:pP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In the realm of Data Visualization, "models" generally denote distinct types of plots or charts utilized to visually depict data in diverse manners. These models or visualization types are selected based on the specific characteristics of the data and the insights intended for communication. Here are several prevalent models or types of visualizations frequently employed in data visualization:</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0C7D-7BC8-5DE8-41F3-FACAD3E0E75A}"/>
              </a:ext>
            </a:extLst>
          </p:cNvPr>
          <p:cNvSpPr>
            <a:spLocks noGrp="1"/>
          </p:cNvSpPr>
          <p:nvPr>
            <p:ph type="title"/>
          </p:nvPr>
        </p:nvSpPr>
        <p:spPr>
          <a:xfrm>
            <a:off x="581192" y="702156"/>
            <a:ext cx="45719"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1750EEA-0B2B-E7D2-FC99-FD4FBEAE5C98}"/>
              </a:ext>
            </a:extLst>
          </p:cNvPr>
          <p:cNvSpPr>
            <a:spLocks noGrp="1"/>
          </p:cNvSpPr>
          <p:nvPr>
            <p:ph idx="1"/>
          </p:nvPr>
        </p:nvSpPr>
        <p:spPr>
          <a:xfrm>
            <a:off x="581192" y="914399"/>
            <a:ext cx="11029615" cy="6197425"/>
          </a:xfrm>
        </p:spPr>
        <p:txBody>
          <a:bodyPr/>
          <a:lstStyle/>
          <a:p>
            <a:pPr>
              <a:buFont typeface="Wingdings" panose="05000000000000000000" pitchFamily="2" charset="2"/>
              <a:buChar char="Ø"/>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Scatter Plots: Used to visualize the relationship between two numerical variables. Each point represents an observation.</a:t>
            </a:r>
          </a:p>
          <a:p>
            <a:pPr>
              <a:buFont typeface="Wingdings" panose="05000000000000000000" pitchFamily="2" charset="2"/>
              <a:buChar char="Ø"/>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Line Charts: Typically used to show trends over time or continuous data points. Useful for displaying data with sequential or time-based values.</a:t>
            </a:r>
          </a:p>
          <a:p>
            <a:pPr>
              <a:buFont typeface="Wingdings" panose="05000000000000000000" pitchFamily="2" charset="2"/>
              <a:buChar char="Ø"/>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Bar Charts: Used to compare categories of data. Bars represent different categories, and the height of each bar represents the value of the category.</a:t>
            </a:r>
          </a:p>
          <a:p>
            <a:pPr>
              <a:buFont typeface="Wingdings" panose="05000000000000000000" pitchFamily="2" charset="2"/>
              <a:buChar char="Ø"/>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Histograms: Shows the distribution of a single numerical variable. It bins the data into intervals and shows the frequency of observations in each interval.</a:t>
            </a:r>
          </a:p>
          <a:p>
            <a:pPr>
              <a:buFont typeface="Wingdings" panose="05000000000000000000" pitchFamily="2" charset="2"/>
              <a:buChar char="Ø"/>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Pie Charts: Represents proportions of a whole. Useful for showing parts of a single entity or category.</a:t>
            </a:r>
          </a:p>
          <a:p>
            <a:pPr>
              <a:buFont typeface="Wingdings" panose="05000000000000000000" pitchFamily="2" charset="2"/>
              <a:buChar char="Ø"/>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Box Plots: Displays the distribution of numerical data based on quartiles. Useful for detecting outliers and understanding the spread of the data.</a:t>
            </a:r>
          </a:p>
          <a:p>
            <a:pPr marL="0" indent="0">
              <a:buNone/>
            </a:pPr>
            <a:endParaRPr lang="en-IN" dirty="0"/>
          </a:p>
        </p:txBody>
      </p:sp>
    </p:spTree>
    <p:extLst>
      <p:ext uri="{BB962C8B-B14F-4D97-AF65-F5344CB8AC3E}">
        <p14:creationId xmlns:p14="http://schemas.microsoft.com/office/powerpoint/2010/main" val="337696976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377</TotalTime>
  <Words>929</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Franklin Gothic Book</vt:lpstr>
      <vt:lpstr>Franklin Gothic Demi</vt:lpstr>
      <vt:lpstr>IBMPlexSans-Regular</vt:lpstr>
      <vt:lpstr>Times New Roman</vt:lpstr>
      <vt:lpstr>Wingdings</vt:lpstr>
      <vt:lpstr>Wingdings 2</vt:lpstr>
      <vt:lpstr>DividendVTI</vt:lpstr>
      <vt:lpstr>Student Details</vt:lpstr>
      <vt:lpstr>              leveraging data ANALYTICS on Cars data set  </vt:lpstr>
      <vt:lpstr>AGENDA</vt:lpstr>
      <vt:lpstr>PROJECT  OVERVIEW</vt:lpstr>
      <vt:lpstr>Who are the end users of this project?</vt:lpstr>
      <vt:lpstr> YOUR SOLUTION AND ITS VALUE PROPOSITION</vt:lpstr>
      <vt:lpstr>How did you customize the project and make it your own</vt:lpstr>
      <vt:lpstr>                                                 MODELLING</vt:lpstr>
      <vt:lpstr>PowerPoint Presentation</vt:lpstr>
      <vt:lpstr>Results</vt:lpstr>
      <vt:lpstr>         Project link</vt:lpstr>
      <vt:lpstr>Reference Links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Gopikrishna A.R.</cp:lastModifiedBy>
  <cp:revision>10</cp:revision>
  <dcterms:created xsi:type="dcterms:W3CDTF">2021-05-26T16:50:10Z</dcterms:created>
  <dcterms:modified xsi:type="dcterms:W3CDTF">2024-07-25T08:48:30Z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