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bba05c3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bba05c3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af713bf61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af713bf6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c90ab94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c90ab94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Trade offs in: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Number of Pods running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Security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Option 1: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Pros:</a:t>
            </a:r>
            <a:endParaRPr sz="1000">
              <a:solidFill>
                <a:schemeClr val="dk1"/>
              </a:solidFill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least privilege: each template can use its own SA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Cons:</a:t>
            </a:r>
            <a:endParaRPr sz="1000">
              <a:solidFill>
                <a:schemeClr val="dk1"/>
              </a:solidFill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more Pods running than Option 2 (but if user doesn’t specify template-level SA/annotations, then it’s a non-issue)</a:t>
            </a:r>
            <a:endParaRPr sz="1000">
              <a:solidFill>
                <a:schemeClr val="dk1"/>
              </a:solidFill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least privilege violation: Workflow Pods can do deletion; GC Pods can write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Option 2: 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Pros:</a:t>
            </a:r>
            <a:endParaRPr sz="1000">
              <a:solidFill>
                <a:schemeClr val="dk1"/>
              </a:solidFill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only one GC Pod per &lt;Workflow+GC Strategy&gt;</a:t>
            </a:r>
            <a:endParaRPr sz="1000">
              <a:solidFill>
                <a:schemeClr val="dk1"/>
              </a:solidFill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least privilege: Separate SA for deletion and creation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Cons:</a:t>
            </a:r>
            <a:endParaRPr sz="1000">
              <a:solidFill>
                <a:schemeClr val="dk1"/>
              </a:solidFill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least privilege violation: one SA may be needed for deletion of many buckets</a:t>
            </a:r>
            <a:endParaRPr sz="1000">
              <a:solidFill>
                <a:schemeClr val="dk1"/>
              </a:solidFill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need to add another field to spec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Option 3: 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Pros:</a:t>
            </a:r>
            <a:endParaRPr sz="1000">
              <a:solidFill>
                <a:schemeClr val="dk1"/>
              </a:solidFill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most flexibility </a:t>
            </a:r>
            <a:endParaRPr sz="1000">
              <a:solidFill>
                <a:schemeClr val="dk1"/>
              </a:solidFill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least privilege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Cons: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need to add new fields to spec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more Pods running than Option 2 (but if user doesn’t specify template-level deletion SA/annotations, then it’s a non-issue)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bba05c3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bba05c3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af713bf6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af713bf6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af713bf6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af713bf6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af713bf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af713bf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af713bf6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af713bf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af713bf6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af713bf6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bba05c35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bba05c3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K8s can evict a GC Pod: we’d need to re-run it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Unexpected behavior for users if their artifacts aren’t deleted when they expect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bba05c35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bba05c35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Issues: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overwhelm kube-api server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creating pods is costly for kube-scheduler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overwhelm apps that use Pod Informers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deletion takes longer with multiple Pods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af713bf6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af713bf6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af713bf6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af713bf6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Argo Workflows - Artifact Garbage Collection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</a:t>
            </a:r>
            <a:r>
              <a:rPr lang="en"/>
              <a:t>: Automatically delete artifacts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Why?</a:t>
            </a:r>
            <a:r>
              <a:rPr lang="en"/>
              <a:t>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storage costs for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manual work for users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/>
        </p:nvSpPr>
        <p:spPr>
          <a:xfrm>
            <a:off x="894850" y="406075"/>
            <a:ext cx="72867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What about transient deletion errors?:</a:t>
            </a:r>
            <a:endParaRPr b="1" sz="20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do exponential backoff retries within the GC Pod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 some point stop and mark status as “Failed”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125" y="1830248"/>
            <a:ext cx="3512600" cy="31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 txBox="1"/>
          <p:nvPr/>
        </p:nvSpPr>
        <p:spPr>
          <a:xfrm>
            <a:off x="473725" y="77675"/>
            <a:ext cx="801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Which Service Account/Annotations to assign to Pod to give it access?</a:t>
            </a:r>
            <a:endParaRPr sz="1800"/>
          </a:p>
        </p:txBody>
      </p:sp>
      <p:sp>
        <p:nvSpPr>
          <p:cNvPr id="235" name="Google Shape;235;p23"/>
          <p:cNvSpPr txBox="1"/>
          <p:nvPr/>
        </p:nvSpPr>
        <p:spPr>
          <a:xfrm>
            <a:off x="409975" y="539375"/>
            <a:ext cx="8079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Workflow Spec has: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serviceAccountName on Workflow level and Template level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Annotations (IAM role, etc) on Workflow level and Template level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These ServiceAccounts and Annotations may enable write/deletion of storage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358325" y="2172350"/>
            <a:ext cx="1030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option 1: use existing WF-level and template-level SAs and annotations</a:t>
            </a:r>
            <a:endParaRPr sz="900"/>
          </a:p>
        </p:txBody>
      </p:sp>
      <p:cxnSp>
        <p:nvCxnSpPr>
          <p:cNvPr id="237" name="Google Shape;237;p23"/>
          <p:cNvCxnSpPr/>
          <p:nvPr/>
        </p:nvCxnSpPr>
        <p:spPr>
          <a:xfrm>
            <a:off x="1216825" y="2523225"/>
            <a:ext cx="1052700" cy="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3"/>
          <p:cNvCxnSpPr/>
          <p:nvPr/>
        </p:nvCxnSpPr>
        <p:spPr>
          <a:xfrm>
            <a:off x="1231750" y="2568025"/>
            <a:ext cx="1293900" cy="12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3"/>
          <p:cNvSpPr txBox="1"/>
          <p:nvPr/>
        </p:nvSpPr>
        <p:spPr>
          <a:xfrm>
            <a:off x="6102500" y="1903600"/>
            <a:ext cx="1340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option 2: add new WF-level </a:t>
            </a:r>
            <a:r>
              <a:rPr i="1" lang="en" sz="900"/>
              <a:t>Service Account </a:t>
            </a:r>
            <a:r>
              <a:rPr lang="en" sz="900"/>
              <a:t>and </a:t>
            </a:r>
            <a:r>
              <a:rPr i="1" lang="en" sz="900"/>
              <a:t>Annotation</a:t>
            </a:r>
            <a:r>
              <a:rPr lang="en" sz="900"/>
              <a:t> fields for </a:t>
            </a:r>
            <a:r>
              <a:rPr i="1" lang="en" sz="900"/>
              <a:t>deletion</a:t>
            </a:r>
            <a:r>
              <a:rPr lang="en" sz="900"/>
              <a:t> (applies to </a:t>
            </a:r>
            <a:r>
              <a:rPr i="1" lang="en" sz="900"/>
              <a:t>all</a:t>
            </a:r>
            <a:r>
              <a:rPr lang="en" sz="900"/>
              <a:t> artifacts) under </a:t>
            </a:r>
            <a:r>
              <a:rPr i="1" lang="en" sz="900"/>
              <a:t>spec.artifactGC</a:t>
            </a:r>
            <a:endParaRPr i="1" sz="900"/>
          </a:p>
        </p:txBody>
      </p:sp>
      <p:cxnSp>
        <p:nvCxnSpPr>
          <p:cNvPr id="240" name="Google Shape;240;p23"/>
          <p:cNvCxnSpPr>
            <a:stCxn id="239" idx="1"/>
          </p:cNvCxnSpPr>
          <p:nvPr/>
        </p:nvCxnSpPr>
        <p:spPr>
          <a:xfrm flipH="1">
            <a:off x="4307300" y="2480800"/>
            <a:ext cx="1795200" cy="5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3"/>
          <p:cNvSpPr txBox="1"/>
          <p:nvPr/>
        </p:nvSpPr>
        <p:spPr>
          <a:xfrm>
            <a:off x="6247450" y="3414625"/>
            <a:ext cx="1530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option 3: same as option 2 plus </a:t>
            </a:r>
            <a:r>
              <a:rPr i="1" lang="en" sz="900"/>
              <a:t>template-level</a:t>
            </a:r>
            <a:r>
              <a:rPr lang="en" sz="900"/>
              <a:t> </a:t>
            </a:r>
            <a:r>
              <a:rPr i="1" lang="en" sz="900">
                <a:solidFill>
                  <a:schemeClr val="dk1"/>
                </a:solidFill>
              </a:rPr>
              <a:t>Service Account </a:t>
            </a:r>
            <a:r>
              <a:rPr lang="en" sz="900">
                <a:solidFill>
                  <a:schemeClr val="dk1"/>
                </a:solidFill>
              </a:rPr>
              <a:t>and </a:t>
            </a:r>
            <a:r>
              <a:rPr i="1" lang="en" sz="900">
                <a:solidFill>
                  <a:schemeClr val="dk1"/>
                </a:solidFill>
              </a:rPr>
              <a:t>Annotation</a:t>
            </a:r>
            <a:r>
              <a:rPr lang="en" sz="900"/>
              <a:t> fields for </a:t>
            </a:r>
            <a:r>
              <a:rPr i="1" lang="en" sz="900"/>
              <a:t>deletion</a:t>
            </a:r>
            <a:endParaRPr i="1" sz="900"/>
          </a:p>
        </p:txBody>
      </p:sp>
      <p:cxnSp>
        <p:nvCxnSpPr>
          <p:cNvPr id="242" name="Google Shape;242;p23"/>
          <p:cNvCxnSpPr/>
          <p:nvPr/>
        </p:nvCxnSpPr>
        <p:spPr>
          <a:xfrm rot="10800000">
            <a:off x="4363300" y="3104250"/>
            <a:ext cx="1788000" cy="4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3"/>
          <p:cNvCxnSpPr>
            <a:stCxn id="241" idx="1"/>
          </p:cNvCxnSpPr>
          <p:nvPr/>
        </p:nvCxnSpPr>
        <p:spPr>
          <a:xfrm rot="10800000">
            <a:off x="5417650" y="3697225"/>
            <a:ext cx="829800" cy="1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/>
        </p:nvSpPr>
        <p:spPr>
          <a:xfrm>
            <a:off x="-37325" y="821175"/>
            <a:ext cx="83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Job Advantages: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K8s will reschedule a Job if it gets evicted, but not a Pod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If Pod: we need to manage restarting 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Pod Advantages: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Controller may need to add a Job Informer (but doesn’t seem like this has to incur more memory if we filter on just our Jobs)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358350" y="238875"/>
            <a:ext cx="429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 we use a Pod or a Job</a:t>
            </a:r>
            <a:r>
              <a:rPr b="1" lang="en" sz="1800"/>
              <a:t>?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/>
        </p:nvSpPr>
        <p:spPr>
          <a:xfrm>
            <a:off x="0" y="0"/>
            <a:ext cx="82341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Failure Scenarios: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Scenario 1: GC Pod dies after </a:t>
            </a:r>
            <a:r>
              <a:rPr i="1" lang="en">
                <a:solidFill>
                  <a:schemeClr val="dk1"/>
                </a:solidFill>
              </a:rPr>
              <a:t>WorkflowTaskSet Status</a:t>
            </a:r>
            <a:r>
              <a:rPr lang="en">
                <a:solidFill>
                  <a:schemeClr val="dk1"/>
                </a:solidFill>
              </a:rPr>
              <a:t> A updated, prior to </a:t>
            </a:r>
            <a:r>
              <a:rPr i="1" lang="en">
                <a:solidFill>
                  <a:schemeClr val="dk1"/>
                </a:solidFill>
              </a:rPr>
              <a:t>WorkflowTaskSet Status</a:t>
            </a:r>
            <a:r>
              <a:rPr lang="en">
                <a:solidFill>
                  <a:schemeClr val="dk1"/>
                </a:solidFill>
              </a:rPr>
              <a:t> B updated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Result: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Controller invokes new GC </a:t>
            </a:r>
            <a:r>
              <a:rPr lang="en">
                <a:solidFill>
                  <a:schemeClr val="dk1"/>
                </a:solidFill>
              </a:rPr>
              <a:t>Pod, which</a:t>
            </a:r>
            <a:r>
              <a:rPr lang="en">
                <a:solidFill>
                  <a:schemeClr val="dk1"/>
                </a:solidFill>
              </a:rPr>
              <a:t> re-runs in new Pod (or Job automatically runs new Pod)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GC </a:t>
            </a:r>
            <a:r>
              <a:rPr lang="en">
                <a:solidFill>
                  <a:schemeClr val="dk1"/>
                </a:solidFill>
              </a:rPr>
              <a:t>Pod</a:t>
            </a:r>
            <a:r>
              <a:rPr lang="en">
                <a:solidFill>
                  <a:schemeClr val="dk1"/>
                </a:solidFill>
              </a:rPr>
              <a:t> re-attempts deletion - deletion should be idempotent (it’s okay if artifact was already deleted)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GC Pod writes </a:t>
            </a:r>
            <a:r>
              <a:rPr i="1" lang="en">
                <a:solidFill>
                  <a:schemeClr val="dk1"/>
                </a:solidFill>
              </a:rPr>
              <a:t>WorkflowTaskSet Status</a:t>
            </a:r>
            <a:r>
              <a:rPr lang="en">
                <a:solidFill>
                  <a:schemeClr val="dk1"/>
                </a:solidFill>
              </a:rPr>
              <a:t> A with same information as before, writes </a:t>
            </a:r>
            <a:r>
              <a:rPr i="1" lang="en">
                <a:solidFill>
                  <a:schemeClr val="dk1"/>
                </a:solidFill>
              </a:rPr>
              <a:t>WorkflowTaskSet Status</a:t>
            </a:r>
            <a:r>
              <a:rPr lang="en">
                <a:solidFill>
                  <a:schemeClr val="dk1"/>
                </a:solidFill>
              </a:rPr>
              <a:t> B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Controller receives notification of update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Controller sees same results as before for </a:t>
            </a:r>
            <a:r>
              <a:rPr i="1" lang="en">
                <a:solidFill>
                  <a:schemeClr val="dk1"/>
                </a:solidFill>
              </a:rPr>
              <a:t>WorkflowTaskSet Status</a:t>
            </a:r>
            <a:r>
              <a:rPr lang="en">
                <a:solidFill>
                  <a:schemeClr val="dk1"/>
                </a:solidFill>
              </a:rPr>
              <a:t> A: if Workflow exists, it re-updates Artifact </a:t>
            </a:r>
            <a:r>
              <a:rPr i="1" lang="en">
                <a:solidFill>
                  <a:schemeClr val="dk1"/>
                </a:solidFill>
              </a:rPr>
              <a:t>Deleted</a:t>
            </a:r>
            <a:r>
              <a:rPr lang="en">
                <a:solidFill>
                  <a:schemeClr val="dk1"/>
                </a:solidFill>
              </a:rPr>
              <a:t> Status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/>
        </p:nvSpPr>
        <p:spPr>
          <a:xfrm>
            <a:off x="0" y="0"/>
            <a:ext cx="82341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Failure Scenarios: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Scenario 2: GC </a:t>
            </a:r>
            <a:r>
              <a:rPr lang="en">
                <a:solidFill>
                  <a:schemeClr val="dk1"/>
                </a:solidFill>
              </a:rPr>
              <a:t>Pod</a:t>
            </a:r>
            <a:r>
              <a:rPr lang="en">
                <a:solidFill>
                  <a:schemeClr val="dk1"/>
                </a:solidFill>
              </a:rPr>
              <a:t> fails to delete subset of Artifacts and never succeeds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Result: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GC </a:t>
            </a:r>
            <a:r>
              <a:rPr lang="en">
                <a:solidFill>
                  <a:schemeClr val="dk1"/>
                </a:solidFill>
              </a:rPr>
              <a:t>Pod</a:t>
            </a:r>
            <a:r>
              <a:rPr lang="en">
                <a:solidFill>
                  <a:schemeClr val="dk1"/>
                </a:solidFill>
              </a:rPr>
              <a:t> is left in Failed state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Workflow, Pod, and WorkflowTaskSet are left undeleted.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User would need to patch Workflow to remove Finalizer in order to delete Workflow and everything it owns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fields in workflow_types.go: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/>
              <a:t>Setting the Strategy:</a:t>
            </a:r>
            <a:endParaRPr b="1" sz="5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23"/>
              <a:t>WorkflowSpec.</a:t>
            </a:r>
            <a:r>
              <a:rPr b="1" lang="en" sz="4923"/>
              <a:t>ArtifactGC</a:t>
            </a:r>
            <a:r>
              <a:rPr lang="en" sz="4923"/>
              <a:t> &lt;- can be set to {“OnWorkflowCompletion”, “OnWorkflowDeletion”} or not set</a:t>
            </a:r>
            <a:br>
              <a:rPr lang="en" sz="4923"/>
            </a:br>
            <a:endParaRPr sz="4923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23"/>
              <a:t>WorkflowSpec.Templates[].</a:t>
            </a:r>
            <a:r>
              <a:rPr lang="en" sz="4923"/>
              <a:t>Outputs[].Artifacts[].</a:t>
            </a:r>
            <a:r>
              <a:rPr b="1" lang="en" sz="4923"/>
              <a:t>ArtifactGC</a:t>
            </a:r>
            <a:r>
              <a:rPr lang="en" sz="4923"/>
              <a:t> (override WorkflowSpec value)</a:t>
            </a:r>
            <a:endParaRPr sz="4923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484"/>
              <a:t>Seeing the Result Status:</a:t>
            </a:r>
            <a:endParaRPr b="1" sz="5484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7"/>
              <a:t>WorkflowStatus.NodeStatus[].</a:t>
            </a:r>
            <a:r>
              <a:rPr lang="en" sz="5007"/>
              <a:t>Outputs[y].Artifacts[z].</a:t>
            </a:r>
            <a:r>
              <a:rPr b="1" lang="en" sz="5007"/>
              <a:t>Deleted</a:t>
            </a:r>
            <a:endParaRPr b="1" sz="500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7"/>
              <a:t>WorkflowStatus.Conditions[] &lt;- can be set to </a:t>
            </a:r>
            <a:r>
              <a:rPr b="1" lang="en" sz="5007"/>
              <a:t>ArtifactGCError</a:t>
            </a:r>
            <a:r>
              <a:rPr lang="en" sz="5007"/>
              <a:t> if failure</a:t>
            </a:r>
            <a:endParaRPr b="1" sz="500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5"/>
          <p:cNvCxnSpPr/>
          <p:nvPr/>
        </p:nvCxnSpPr>
        <p:spPr>
          <a:xfrm>
            <a:off x="4202175" y="430775"/>
            <a:ext cx="16200" cy="43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5"/>
          <p:cNvSpPr txBox="1"/>
          <p:nvPr/>
        </p:nvSpPr>
        <p:spPr>
          <a:xfrm>
            <a:off x="512075" y="503925"/>
            <a:ext cx="146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argo namespace</a:t>
            </a:r>
            <a:endParaRPr sz="1200"/>
          </a:p>
        </p:txBody>
      </p:sp>
      <p:sp>
        <p:nvSpPr>
          <p:cNvPr id="68" name="Google Shape;68;p15"/>
          <p:cNvSpPr txBox="1"/>
          <p:nvPr/>
        </p:nvSpPr>
        <p:spPr>
          <a:xfrm>
            <a:off x="5240550" y="550675"/>
            <a:ext cx="146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</a:t>
            </a:r>
            <a:r>
              <a:rPr lang="en" sz="1200"/>
              <a:t> namespace</a:t>
            </a:r>
            <a:endParaRPr sz="1200"/>
          </a:p>
        </p:txBody>
      </p:sp>
      <p:sp>
        <p:nvSpPr>
          <p:cNvPr id="69" name="Google Shape;69;p15"/>
          <p:cNvSpPr/>
          <p:nvPr/>
        </p:nvSpPr>
        <p:spPr>
          <a:xfrm>
            <a:off x="1235450" y="1503675"/>
            <a:ext cx="1357500" cy="100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Controller</a:t>
            </a:r>
            <a:endParaRPr sz="1300"/>
          </a:p>
        </p:txBody>
      </p:sp>
      <p:sp>
        <p:nvSpPr>
          <p:cNvPr id="70" name="Google Shape;70;p15"/>
          <p:cNvSpPr/>
          <p:nvPr/>
        </p:nvSpPr>
        <p:spPr>
          <a:xfrm>
            <a:off x="5468100" y="1503675"/>
            <a:ext cx="1357500" cy="100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GC Pod or Job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“argoexec artifact delete”</a:t>
            </a:r>
            <a:endParaRPr sz="900"/>
          </a:p>
        </p:txBody>
      </p:sp>
      <p:cxnSp>
        <p:nvCxnSpPr>
          <p:cNvPr id="71" name="Google Shape;71;p15"/>
          <p:cNvCxnSpPr>
            <a:endCxn id="70" idx="2"/>
          </p:cNvCxnSpPr>
          <p:nvPr/>
        </p:nvCxnSpPr>
        <p:spPr>
          <a:xfrm>
            <a:off x="2592900" y="2007675"/>
            <a:ext cx="28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 txBox="1"/>
          <p:nvPr/>
        </p:nvSpPr>
        <p:spPr>
          <a:xfrm>
            <a:off x="3438150" y="1771875"/>
            <a:ext cx="146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1. </a:t>
            </a:r>
            <a:r>
              <a:rPr lang="en" sz="1000"/>
              <a:t>create</a:t>
            </a:r>
            <a:br>
              <a:rPr lang="en" sz="1000"/>
            </a:br>
            <a:r>
              <a:rPr lang="en" sz="1000"/>
              <a:t>(after WF Completion or Deletion)</a:t>
            </a:r>
            <a:endParaRPr sz="1000"/>
          </a:p>
        </p:txBody>
      </p:sp>
      <p:sp>
        <p:nvSpPr>
          <p:cNvPr id="73" name="Google Shape;73;p15"/>
          <p:cNvSpPr/>
          <p:nvPr/>
        </p:nvSpPr>
        <p:spPr>
          <a:xfrm>
            <a:off x="7725825" y="747775"/>
            <a:ext cx="1149900" cy="6465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Artifact(s)</a:t>
            </a:r>
            <a:endParaRPr sz="1000"/>
          </a:p>
        </p:txBody>
      </p:sp>
      <p:cxnSp>
        <p:nvCxnSpPr>
          <p:cNvPr id="74" name="Google Shape;74;p15"/>
          <p:cNvCxnSpPr>
            <a:endCxn id="73" idx="3"/>
          </p:cNvCxnSpPr>
          <p:nvPr/>
        </p:nvCxnSpPr>
        <p:spPr>
          <a:xfrm flipH="1" rot="10800000">
            <a:off x="6819924" y="1299597"/>
            <a:ext cx="1074300" cy="4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 txBox="1"/>
          <p:nvPr/>
        </p:nvSpPr>
        <p:spPr>
          <a:xfrm>
            <a:off x="6923175" y="1536225"/>
            <a:ext cx="81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2. Delete</a:t>
            </a:r>
            <a:endParaRPr sz="900"/>
          </a:p>
        </p:txBody>
      </p:sp>
      <p:sp>
        <p:nvSpPr>
          <p:cNvPr id="76" name="Google Shape;76;p15"/>
          <p:cNvSpPr/>
          <p:nvPr/>
        </p:nvSpPr>
        <p:spPr>
          <a:xfrm>
            <a:off x="2056375" y="3283700"/>
            <a:ext cx="1074300" cy="764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cxnSp>
        <p:nvCxnSpPr>
          <p:cNvPr id="77" name="Google Shape;77;p15"/>
          <p:cNvCxnSpPr>
            <a:stCxn id="69" idx="4"/>
          </p:cNvCxnSpPr>
          <p:nvPr/>
        </p:nvCxnSpPr>
        <p:spPr>
          <a:xfrm>
            <a:off x="1914200" y="2511675"/>
            <a:ext cx="434700" cy="7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1326175" y="2697588"/>
            <a:ext cx="180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3. remove Finalizer once all Deletions completed</a:t>
            </a:r>
            <a:endParaRPr sz="1000"/>
          </a:p>
        </p:txBody>
      </p:sp>
      <p:sp>
        <p:nvSpPr>
          <p:cNvPr id="79" name="Google Shape;79;p15"/>
          <p:cNvSpPr txBox="1"/>
          <p:nvPr/>
        </p:nvSpPr>
        <p:spPr>
          <a:xfrm>
            <a:off x="2213275" y="3817900"/>
            <a:ext cx="173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Finalizer: ArtifactGC</a:t>
            </a:r>
            <a:br>
              <a:rPr lang="en" sz="1000"/>
            </a:br>
            <a:r>
              <a:rPr lang="en" sz="1000"/>
              <a:t>Status:</a:t>
            </a:r>
            <a:br>
              <a:rPr lang="en" sz="1000"/>
            </a:br>
            <a:r>
              <a:rPr lang="en" sz="1000"/>
              <a:t>  Artifact:</a:t>
            </a:r>
            <a:br>
              <a:rPr lang="en" sz="1000"/>
            </a:br>
            <a:r>
              <a:rPr lang="en" sz="1000"/>
              <a:t>    Deleted: true/false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Conditions: </a:t>
            </a:r>
            <a:br>
              <a:rPr lang="en" sz="1000"/>
            </a:br>
            <a:r>
              <a:rPr lang="en" sz="1000"/>
              <a:t>    ArtifactGCError</a:t>
            </a:r>
            <a:endParaRPr sz="1000"/>
          </a:p>
        </p:txBody>
      </p:sp>
      <p:sp>
        <p:nvSpPr>
          <p:cNvPr id="80" name="Google Shape;80;p15"/>
          <p:cNvSpPr txBox="1"/>
          <p:nvPr/>
        </p:nvSpPr>
        <p:spPr>
          <a:xfrm>
            <a:off x="6387500" y="3676200"/>
            <a:ext cx="24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563000" y="3817900"/>
            <a:ext cx="2312700" cy="1272900"/>
          </a:xfrm>
          <a:prstGeom prst="round1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Users should ensure each Workflow run has unique artifact keys, such as through parameterization, e.g.: </a:t>
            </a:r>
            <a:br>
              <a:rPr lang="en" sz="1200"/>
            </a:b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'key: "{{workflow.uid}}/hello.txt'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699000" y="479550"/>
            <a:ext cx="468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Outline</a:t>
            </a:r>
            <a:r>
              <a:rPr b="1" lang="en" sz="1800"/>
              <a:t>:</a:t>
            </a:r>
            <a:endParaRPr b="1" sz="1800"/>
          </a:p>
        </p:txBody>
      </p:sp>
      <p:sp>
        <p:nvSpPr>
          <p:cNvPr id="87" name="Google Shape;87;p16"/>
          <p:cNvSpPr txBox="1"/>
          <p:nvPr/>
        </p:nvSpPr>
        <p:spPr>
          <a:xfrm>
            <a:off x="780300" y="1056650"/>
            <a:ext cx="7494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many Pods to perform the work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Pod vs Job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Service Accounts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Failure Scenarios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7"/>
          <p:cNvCxnSpPr/>
          <p:nvPr/>
        </p:nvCxnSpPr>
        <p:spPr>
          <a:xfrm>
            <a:off x="4202175" y="430775"/>
            <a:ext cx="16200" cy="43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7"/>
          <p:cNvSpPr txBox="1"/>
          <p:nvPr/>
        </p:nvSpPr>
        <p:spPr>
          <a:xfrm>
            <a:off x="512075" y="503925"/>
            <a:ext cx="146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argo namespace</a:t>
            </a:r>
            <a:endParaRPr sz="1200"/>
          </a:p>
        </p:txBody>
      </p:sp>
      <p:sp>
        <p:nvSpPr>
          <p:cNvPr id="94" name="Google Shape;94;p17"/>
          <p:cNvSpPr txBox="1"/>
          <p:nvPr/>
        </p:nvSpPr>
        <p:spPr>
          <a:xfrm>
            <a:off x="5240550" y="550675"/>
            <a:ext cx="146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namespace</a:t>
            </a:r>
            <a:endParaRPr sz="1200"/>
          </a:p>
        </p:txBody>
      </p:sp>
      <p:sp>
        <p:nvSpPr>
          <p:cNvPr id="95" name="Google Shape;95;p17"/>
          <p:cNvSpPr/>
          <p:nvPr/>
        </p:nvSpPr>
        <p:spPr>
          <a:xfrm>
            <a:off x="1235450" y="1503675"/>
            <a:ext cx="1357500" cy="100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Controller</a:t>
            </a:r>
            <a:endParaRPr sz="1300"/>
          </a:p>
        </p:txBody>
      </p:sp>
      <p:sp>
        <p:nvSpPr>
          <p:cNvPr id="96" name="Google Shape;96;p17"/>
          <p:cNvSpPr/>
          <p:nvPr/>
        </p:nvSpPr>
        <p:spPr>
          <a:xfrm>
            <a:off x="5468100" y="1503675"/>
            <a:ext cx="1074300" cy="71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GC Pod</a:t>
            </a:r>
            <a:endParaRPr sz="1200"/>
          </a:p>
        </p:txBody>
      </p:sp>
      <p:cxnSp>
        <p:nvCxnSpPr>
          <p:cNvPr id="97" name="Google Shape;97;p17"/>
          <p:cNvCxnSpPr>
            <a:endCxn id="96" idx="2"/>
          </p:cNvCxnSpPr>
          <p:nvPr/>
        </p:nvCxnSpPr>
        <p:spPr>
          <a:xfrm>
            <a:off x="2592900" y="1861275"/>
            <a:ext cx="28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7"/>
          <p:cNvSpPr txBox="1"/>
          <p:nvPr/>
        </p:nvSpPr>
        <p:spPr>
          <a:xfrm>
            <a:off x="3438150" y="1771875"/>
            <a:ext cx="146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1. create GC Pods</a:t>
            </a:r>
            <a:br>
              <a:rPr lang="en" sz="1000"/>
            </a:br>
            <a:r>
              <a:rPr lang="en" sz="1000"/>
              <a:t>(after WF Completion or Deletion)</a:t>
            </a:r>
            <a:endParaRPr sz="1000"/>
          </a:p>
        </p:txBody>
      </p:sp>
      <p:sp>
        <p:nvSpPr>
          <p:cNvPr id="99" name="Google Shape;99;p17"/>
          <p:cNvSpPr/>
          <p:nvPr/>
        </p:nvSpPr>
        <p:spPr>
          <a:xfrm>
            <a:off x="7725825" y="747775"/>
            <a:ext cx="865500" cy="5517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Artifact</a:t>
            </a:r>
            <a:endParaRPr sz="1000"/>
          </a:p>
        </p:txBody>
      </p:sp>
      <p:cxnSp>
        <p:nvCxnSpPr>
          <p:cNvPr id="100" name="Google Shape;100;p17"/>
          <p:cNvCxnSpPr>
            <a:stCxn id="96" idx="7"/>
            <a:endCxn id="99" idx="3"/>
          </p:cNvCxnSpPr>
          <p:nvPr/>
        </p:nvCxnSpPr>
        <p:spPr>
          <a:xfrm flipH="1" rot="10800000">
            <a:off x="6385072" y="1218714"/>
            <a:ext cx="1467600" cy="3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7"/>
          <p:cNvSpPr txBox="1"/>
          <p:nvPr/>
        </p:nvSpPr>
        <p:spPr>
          <a:xfrm>
            <a:off x="6654950" y="1353550"/>
            <a:ext cx="81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2. Delete</a:t>
            </a:r>
            <a:endParaRPr sz="900"/>
          </a:p>
        </p:txBody>
      </p:sp>
      <p:sp>
        <p:nvSpPr>
          <p:cNvPr id="102" name="Google Shape;102;p17"/>
          <p:cNvSpPr/>
          <p:nvPr/>
        </p:nvSpPr>
        <p:spPr>
          <a:xfrm>
            <a:off x="2056375" y="3283700"/>
            <a:ext cx="1074300" cy="764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cxnSp>
        <p:nvCxnSpPr>
          <p:cNvPr id="103" name="Google Shape;103;p17"/>
          <p:cNvCxnSpPr>
            <a:stCxn id="95" idx="4"/>
          </p:cNvCxnSpPr>
          <p:nvPr/>
        </p:nvCxnSpPr>
        <p:spPr>
          <a:xfrm>
            <a:off x="1914200" y="2511675"/>
            <a:ext cx="434700" cy="7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 txBox="1"/>
          <p:nvPr/>
        </p:nvSpPr>
        <p:spPr>
          <a:xfrm>
            <a:off x="1691275" y="2574438"/>
            <a:ext cx="180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r>
              <a:rPr lang="en" sz="900"/>
              <a:t>. remove Finalizer once all Deletions completed </a:t>
            </a:r>
            <a:endParaRPr sz="900"/>
          </a:p>
        </p:txBody>
      </p:sp>
      <p:sp>
        <p:nvSpPr>
          <p:cNvPr id="105" name="Google Shape;105;p17"/>
          <p:cNvSpPr txBox="1"/>
          <p:nvPr/>
        </p:nvSpPr>
        <p:spPr>
          <a:xfrm>
            <a:off x="325100" y="150475"/>
            <a:ext cx="46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Option 1: </a:t>
            </a:r>
            <a:r>
              <a:rPr b="1" lang="en"/>
              <a:t>One GC Pod per Artifact (existing POC):</a:t>
            </a:r>
            <a:endParaRPr b="1"/>
          </a:p>
        </p:txBody>
      </p:sp>
      <p:sp>
        <p:nvSpPr>
          <p:cNvPr id="106" name="Google Shape;106;p17"/>
          <p:cNvSpPr/>
          <p:nvPr/>
        </p:nvSpPr>
        <p:spPr>
          <a:xfrm>
            <a:off x="5827600" y="2021850"/>
            <a:ext cx="1074300" cy="71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GC Pod</a:t>
            </a:r>
            <a:endParaRPr sz="1200"/>
          </a:p>
        </p:txBody>
      </p:sp>
      <p:sp>
        <p:nvSpPr>
          <p:cNvPr id="107" name="Google Shape;107;p17"/>
          <p:cNvSpPr/>
          <p:nvPr/>
        </p:nvSpPr>
        <p:spPr>
          <a:xfrm>
            <a:off x="8044500" y="1353550"/>
            <a:ext cx="865500" cy="5517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Artifact</a:t>
            </a:r>
            <a:endParaRPr sz="1000"/>
          </a:p>
        </p:txBody>
      </p:sp>
      <p:cxnSp>
        <p:nvCxnSpPr>
          <p:cNvPr id="108" name="Google Shape;108;p17"/>
          <p:cNvCxnSpPr>
            <a:stCxn id="106" idx="7"/>
            <a:endCxn id="107" idx="3"/>
          </p:cNvCxnSpPr>
          <p:nvPr/>
        </p:nvCxnSpPr>
        <p:spPr>
          <a:xfrm flipH="1" rot="10800000">
            <a:off x="6744572" y="1824489"/>
            <a:ext cx="1426800" cy="3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7"/>
          <p:cNvSpPr txBox="1"/>
          <p:nvPr/>
        </p:nvSpPr>
        <p:spPr>
          <a:xfrm>
            <a:off x="6923175" y="1760300"/>
            <a:ext cx="81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2. Delete</a:t>
            </a:r>
            <a:endParaRPr sz="900"/>
          </a:p>
        </p:txBody>
      </p:sp>
      <p:cxnSp>
        <p:nvCxnSpPr>
          <p:cNvPr id="110" name="Google Shape;110;p17"/>
          <p:cNvCxnSpPr>
            <a:stCxn id="95" idx="6"/>
            <a:endCxn id="106" idx="2"/>
          </p:cNvCxnSpPr>
          <p:nvPr/>
        </p:nvCxnSpPr>
        <p:spPr>
          <a:xfrm>
            <a:off x="2592950" y="2007675"/>
            <a:ext cx="3234600" cy="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7"/>
          <p:cNvCxnSpPr>
            <a:stCxn id="95" idx="3"/>
          </p:cNvCxnSpPr>
          <p:nvPr/>
        </p:nvCxnSpPr>
        <p:spPr>
          <a:xfrm>
            <a:off x="1434251" y="2364057"/>
            <a:ext cx="581400" cy="15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7"/>
          <p:cNvSpPr txBox="1"/>
          <p:nvPr/>
        </p:nvSpPr>
        <p:spPr>
          <a:xfrm>
            <a:off x="585075" y="2882024"/>
            <a:ext cx="1467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4. if Pod succeeded,</a:t>
            </a:r>
            <a:br>
              <a:rPr lang="en" sz="900"/>
            </a:br>
            <a:r>
              <a:rPr lang="en" sz="900"/>
              <a:t>set </a:t>
            </a:r>
            <a:r>
              <a:rPr i="1" lang="en" sz="900"/>
              <a:t>Workflow.Status.</a:t>
            </a:r>
            <a:br>
              <a:rPr i="1" lang="en" sz="900"/>
            </a:br>
            <a:r>
              <a:rPr i="1" lang="en" sz="900"/>
              <a:t>Artifact.Deleted</a:t>
            </a:r>
            <a:endParaRPr i="1" sz="900"/>
          </a:p>
        </p:txBody>
      </p:sp>
      <p:cxnSp>
        <p:nvCxnSpPr>
          <p:cNvPr id="113" name="Google Shape;113;p17"/>
          <p:cNvCxnSpPr>
            <a:stCxn id="96" idx="1"/>
            <a:endCxn id="95" idx="7"/>
          </p:cNvCxnSpPr>
          <p:nvPr/>
        </p:nvCxnSpPr>
        <p:spPr>
          <a:xfrm flipH="1">
            <a:off x="2394128" y="1608414"/>
            <a:ext cx="3231300" cy="42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7"/>
          <p:cNvSpPr txBox="1"/>
          <p:nvPr/>
        </p:nvSpPr>
        <p:spPr>
          <a:xfrm>
            <a:off x="3564375" y="1467850"/>
            <a:ext cx="100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3. pod completion</a:t>
            </a:r>
            <a:endParaRPr sz="800"/>
          </a:p>
        </p:txBody>
      </p:sp>
      <p:cxnSp>
        <p:nvCxnSpPr>
          <p:cNvPr id="115" name="Google Shape;115;p17"/>
          <p:cNvCxnSpPr/>
          <p:nvPr/>
        </p:nvCxnSpPr>
        <p:spPr>
          <a:xfrm rot="10800000">
            <a:off x="2624400" y="2165800"/>
            <a:ext cx="3203400" cy="383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 txBox="1"/>
          <p:nvPr/>
        </p:nvSpPr>
        <p:spPr>
          <a:xfrm>
            <a:off x="4316413" y="2266650"/>
            <a:ext cx="100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3. pod completion</a:t>
            </a:r>
            <a:endParaRPr sz="800"/>
          </a:p>
        </p:txBody>
      </p:sp>
      <p:sp>
        <p:nvSpPr>
          <p:cNvPr id="117" name="Google Shape;117;p17"/>
          <p:cNvSpPr txBox="1"/>
          <p:nvPr/>
        </p:nvSpPr>
        <p:spPr>
          <a:xfrm>
            <a:off x="2243263" y="3925850"/>
            <a:ext cx="173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Finalizer: ArtifactGC</a:t>
            </a:r>
            <a:br>
              <a:rPr lang="en" sz="1000"/>
            </a:br>
            <a:r>
              <a:rPr lang="en" sz="1000"/>
              <a:t>Status:</a:t>
            </a:r>
            <a:br>
              <a:rPr lang="en" sz="1000"/>
            </a:br>
            <a:r>
              <a:rPr lang="en" sz="1000"/>
              <a:t>  Artifact:</a:t>
            </a:r>
            <a:br>
              <a:rPr lang="en" sz="1000"/>
            </a:br>
            <a:r>
              <a:rPr lang="en" sz="1000"/>
              <a:t>    Deleted: true/false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Conditions: </a:t>
            </a:r>
            <a:br>
              <a:rPr lang="en" sz="1000"/>
            </a:br>
            <a:r>
              <a:rPr lang="en" sz="1000"/>
              <a:t>    ArtifactGCError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325100" y="150475"/>
            <a:ext cx="531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Option 1: One GC Pod per Artifact (existing POC):</a:t>
            </a:r>
            <a:endParaRPr b="1" sz="1500"/>
          </a:p>
        </p:txBody>
      </p:sp>
      <p:sp>
        <p:nvSpPr>
          <p:cNvPr id="123" name="Google Shape;123;p18"/>
          <p:cNvSpPr txBox="1"/>
          <p:nvPr/>
        </p:nvSpPr>
        <p:spPr>
          <a:xfrm>
            <a:off x="676175" y="565975"/>
            <a:ext cx="44493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Thousands of Artifacts =&gt; Thousands of Pods!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can we manage?: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GC Pods: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low Pod Priority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low CPU/mem</a:t>
            </a:r>
            <a:endParaRPr b="1"/>
          </a:p>
        </p:txBody>
      </p:sp>
      <p:sp>
        <p:nvSpPr>
          <p:cNvPr id="124" name="Google Shape;124;p18"/>
          <p:cNvSpPr/>
          <p:nvPr/>
        </p:nvSpPr>
        <p:spPr>
          <a:xfrm>
            <a:off x="3626810" y="1796775"/>
            <a:ext cx="675900" cy="40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sp>
        <p:nvSpPr>
          <p:cNvPr id="125" name="Google Shape;125;p18"/>
          <p:cNvSpPr/>
          <p:nvPr/>
        </p:nvSpPr>
        <p:spPr>
          <a:xfrm>
            <a:off x="3744368" y="1918391"/>
            <a:ext cx="675900" cy="40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sp>
        <p:nvSpPr>
          <p:cNvPr id="126" name="Google Shape;126;p18"/>
          <p:cNvSpPr/>
          <p:nvPr/>
        </p:nvSpPr>
        <p:spPr>
          <a:xfrm>
            <a:off x="3446211" y="2203997"/>
            <a:ext cx="675900" cy="40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sp>
        <p:nvSpPr>
          <p:cNvPr id="127" name="Google Shape;127;p18"/>
          <p:cNvSpPr/>
          <p:nvPr/>
        </p:nvSpPr>
        <p:spPr>
          <a:xfrm>
            <a:off x="3979485" y="2161623"/>
            <a:ext cx="675900" cy="40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sp>
        <p:nvSpPr>
          <p:cNvPr id="128" name="Google Shape;128;p18"/>
          <p:cNvSpPr/>
          <p:nvPr/>
        </p:nvSpPr>
        <p:spPr>
          <a:xfrm>
            <a:off x="3776149" y="2510791"/>
            <a:ext cx="675900" cy="40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sp>
        <p:nvSpPr>
          <p:cNvPr id="129" name="Google Shape;129;p18"/>
          <p:cNvSpPr/>
          <p:nvPr/>
        </p:nvSpPr>
        <p:spPr>
          <a:xfrm>
            <a:off x="4251068" y="2510791"/>
            <a:ext cx="675900" cy="40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sp>
        <p:nvSpPr>
          <p:cNvPr id="130" name="Google Shape;130;p18"/>
          <p:cNvSpPr/>
          <p:nvPr/>
        </p:nvSpPr>
        <p:spPr>
          <a:xfrm>
            <a:off x="3362150" y="2593564"/>
            <a:ext cx="675900" cy="40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sp>
        <p:nvSpPr>
          <p:cNvPr id="131" name="Google Shape;131;p18"/>
          <p:cNvSpPr/>
          <p:nvPr/>
        </p:nvSpPr>
        <p:spPr>
          <a:xfrm>
            <a:off x="4449717" y="2648088"/>
            <a:ext cx="675900" cy="40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sp>
        <p:nvSpPr>
          <p:cNvPr id="132" name="Google Shape;132;p18"/>
          <p:cNvSpPr/>
          <p:nvPr/>
        </p:nvSpPr>
        <p:spPr>
          <a:xfrm>
            <a:off x="4567275" y="2769704"/>
            <a:ext cx="675900" cy="40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sp>
        <p:nvSpPr>
          <p:cNvPr id="133" name="Google Shape;133;p18"/>
          <p:cNvSpPr/>
          <p:nvPr/>
        </p:nvSpPr>
        <p:spPr>
          <a:xfrm>
            <a:off x="4398903" y="2846053"/>
            <a:ext cx="675900" cy="40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sp>
        <p:nvSpPr>
          <p:cNvPr id="134" name="Google Shape;134;p18"/>
          <p:cNvSpPr/>
          <p:nvPr/>
        </p:nvSpPr>
        <p:spPr>
          <a:xfrm>
            <a:off x="3861926" y="2040007"/>
            <a:ext cx="675900" cy="40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sp>
        <p:nvSpPr>
          <p:cNvPr id="135" name="Google Shape;135;p18"/>
          <p:cNvSpPr/>
          <p:nvPr/>
        </p:nvSpPr>
        <p:spPr>
          <a:xfrm>
            <a:off x="3979485" y="2161623"/>
            <a:ext cx="675900" cy="40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sp>
        <p:nvSpPr>
          <p:cNvPr id="136" name="Google Shape;136;p18"/>
          <p:cNvSpPr/>
          <p:nvPr/>
        </p:nvSpPr>
        <p:spPr>
          <a:xfrm>
            <a:off x="4177266" y="2161623"/>
            <a:ext cx="675900" cy="40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sp>
        <p:nvSpPr>
          <p:cNvPr id="137" name="Google Shape;137;p18"/>
          <p:cNvSpPr/>
          <p:nvPr/>
        </p:nvSpPr>
        <p:spPr>
          <a:xfrm>
            <a:off x="7302754" y="1756076"/>
            <a:ext cx="1008300" cy="59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Workflow Pod</a:t>
            </a:r>
            <a:endParaRPr sz="900"/>
          </a:p>
        </p:txBody>
      </p:sp>
      <p:sp>
        <p:nvSpPr>
          <p:cNvPr id="138" name="Google Shape;138;p18"/>
          <p:cNvSpPr/>
          <p:nvPr/>
        </p:nvSpPr>
        <p:spPr>
          <a:xfrm>
            <a:off x="7521329" y="2109526"/>
            <a:ext cx="1008300" cy="59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Workflow Pod</a:t>
            </a:r>
            <a:endParaRPr sz="900"/>
          </a:p>
        </p:txBody>
      </p:sp>
      <p:sp>
        <p:nvSpPr>
          <p:cNvPr id="139" name="Google Shape;139;p18"/>
          <p:cNvSpPr/>
          <p:nvPr/>
        </p:nvSpPr>
        <p:spPr>
          <a:xfrm>
            <a:off x="6977704" y="2321501"/>
            <a:ext cx="1008300" cy="59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Workflow Pod</a:t>
            </a:r>
            <a:endParaRPr sz="900"/>
          </a:p>
        </p:txBody>
      </p:sp>
      <p:sp>
        <p:nvSpPr>
          <p:cNvPr id="140" name="Google Shape;140;p18"/>
          <p:cNvSpPr/>
          <p:nvPr/>
        </p:nvSpPr>
        <p:spPr>
          <a:xfrm>
            <a:off x="7258950" y="3773650"/>
            <a:ext cx="1052100" cy="63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kube-</a:t>
            </a:r>
            <a:br>
              <a:rPr lang="en" sz="900"/>
            </a:br>
            <a:r>
              <a:rPr lang="en" sz="900"/>
              <a:t>scheduler</a:t>
            </a:r>
            <a:endParaRPr sz="900"/>
          </a:p>
        </p:txBody>
      </p:sp>
      <p:cxnSp>
        <p:nvCxnSpPr>
          <p:cNvPr id="141" name="Google Shape;141;p18"/>
          <p:cNvCxnSpPr>
            <a:stCxn id="140" idx="2"/>
          </p:cNvCxnSpPr>
          <p:nvPr/>
        </p:nvCxnSpPr>
        <p:spPr>
          <a:xfrm rot="10800000">
            <a:off x="5294850" y="3186250"/>
            <a:ext cx="1964100" cy="9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8"/>
          <p:cNvSpPr txBox="1"/>
          <p:nvPr/>
        </p:nvSpPr>
        <p:spPr>
          <a:xfrm>
            <a:off x="5880975" y="3507800"/>
            <a:ext cx="116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delay scheduling</a:t>
            </a:r>
            <a:endParaRPr sz="900"/>
          </a:p>
        </p:txBody>
      </p:sp>
      <p:cxnSp>
        <p:nvCxnSpPr>
          <p:cNvPr id="143" name="Google Shape;143;p18"/>
          <p:cNvCxnSpPr>
            <a:stCxn id="140" idx="0"/>
            <a:endCxn id="139" idx="5"/>
          </p:cNvCxnSpPr>
          <p:nvPr/>
        </p:nvCxnSpPr>
        <p:spPr>
          <a:xfrm flipH="1" rot="10800000">
            <a:off x="7785000" y="2830750"/>
            <a:ext cx="53400" cy="9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8"/>
          <p:cNvSpPr txBox="1"/>
          <p:nvPr/>
        </p:nvSpPr>
        <p:spPr>
          <a:xfrm>
            <a:off x="7142850" y="3140650"/>
            <a:ext cx="138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prioritize scheduling</a:t>
            </a:r>
            <a:endParaRPr sz="900"/>
          </a:p>
        </p:txBody>
      </p:sp>
      <p:cxnSp>
        <p:nvCxnSpPr>
          <p:cNvPr id="145" name="Google Shape;145;p18"/>
          <p:cNvCxnSpPr>
            <a:stCxn id="140" idx="3"/>
            <a:endCxn id="133" idx="4"/>
          </p:cNvCxnSpPr>
          <p:nvPr/>
        </p:nvCxnSpPr>
        <p:spPr>
          <a:xfrm flipH="1" rot="5400000">
            <a:off x="5544326" y="2445761"/>
            <a:ext cx="1061100" cy="2676300"/>
          </a:xfrm>
          <a:prstGeom prst="curvedConnector3">
            <a:avLst>
              <a:gd fmla="val -311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6" name="Google Shape;146;p18"/>
          <p:cNvSpPr txBox="1"/>
          <p:nvPr/>
        </p:nvSpPr>
        <p:spPr>
          <a:xfrm>
            <a:off x="5074800" y="4211950"/>
            <a:ext cx="83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likely to evict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/>
        </p:nvSpPr>
        <p:spPr>
          <a:xfrm>
            <a:off x="325100" y="150475"/>
            <a:ext cx="531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Option 1: One GC Pod per Artifact (existing POC):</a:t>
            </a:r>
            <a:endParaRPr b="1" sz="1500"/>
          </a:p>
        </p:txBody>
      </p:sp>
      <p:sp>
        <p:nvSpPr>
          <p:cNvPr id="152" name="Google Shape;152;p19"/>
          <p:cNvSpPr txBox="1"/>
          <p:nvPr/>
        </p:nvSpPr>
        <p:spPr>
          <a:xfrm>
            <a:off x="676175" y="565975"/>
            <a:ext cx="62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Thousands of Artifacts =&gt; Thousands of Pods!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7286000" y="1446600"/>
            <a:ext cx="168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kube-system namespace</a:t>
            </a:r>
            <a:endParaRPr sz="900"/>
          </a:p>
        </p:txBody>
      </p:sp>
      <p:sp>
        <p:nvSpPr>
          <p:cNvPr id="154" name="Google Shape;154;p19"/>
          <p:cNvSpPr txBox="1"/>
          <p:nvPr/>
        </p:nvSpPr>
        <p:spPr>
          <a:xfrm>
            <a:off x="4045950" y="1467425"/>
            <a:ext cx="105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user namespace</a:t>
            </a:r>
            <a:endParaRPr sz="900"/>
          </a:p>
        </p:txBody>
      </p:sp>
      <p:sp>
        <p:nvSpPr>
          <p:cNvPr id="155" name="Google Shape;155;p19"/>
          <p:cNvSpPr txBox="1"/>
          <p:nvPr/>
        </p:nvSpPr>
        <p:spPr>
          <a:xfrm>
            <a:off x="567650" y="1506375"/>
            <a:ext cx="105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argo namespace</a:t>
            </a:r>
            <a:endParaRPr sz="900"/>
          </a:p>
        </p:txBody>
      </p:sp>
      <p:sp>
        <p:nvSpPr>
          <p:cNvPr id="156" name="Google Shape;156;p19"/>
          <p:cNvSpPr/>
          <p:nvPr/>
        </p:nvSpPr>
        <p:spPr>
          <a:xfrm>
            <a:off x="7601800" y="2089550"/>
            <a:ext cx="954900" cy="63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kube-apiserver</a:t>
            </a:r>
            <a:endParaRPr sz="900"/>
          </a:p>
        </p:txBody>
      </p:sp>
      <p:sp>
        <p:nvSpPr>
          <p:cNvPr id="157" name="Google Shape;157;p19"/>
          <p:cNvSpPr/>
          <p:nvPr/>
        </p:nvSpPr>
        <p:spPr>
          <a:xfrm>
            <a:off x="567650" y="2128500"/>
            <a:ext cx="1052100" cy="63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Controller</a:t>
            </a:r>
            <a:endParaRPr sz="900"/>
          </a:p>
        </p:txBody>
      </p:sp>
      <p:sp>
        <p:nvSpPr>
          <p:cNvPr id="158" name="Google Shape;158;p19"/>
          <p:cNvSpPr/>
          <p:nvPr/>
        </p:nvSpPr>
        <p:spPr>
          <a:xfrm>
            <a:off x="7553200" y="3111800"/>
            <a:ext cx="1052100" cy="63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kube-</a:t>
            </a:r>
            <a:br>
              <a:rPr lang="en" sz="900"/>
            </a:br>
            <a:r>
              <a:rPr lang="en" sz="900"/>
              <a:t>scheduler</a:t>
            </a:r>
            <a:endParaRPr sz="900"/>
          </a:p>
        </p:txBody>
      </p:sp>
      <p:sp>
        <p:nvSpPr>
          <p:cNvPr id="159" name="Google Shape;159;p19"/>
          <p:cNvSpPr/>
          <p:nvPr/>
        </p:nvSpPr>
        <p:spPr>
          <a:xfrm>
            <a:off x="4097125" y="2174975"/>
            <a:ext cx="876300" cy="51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sp>
        <p:nvSpPr>
          <p:cNvPr id="160" name="Google Shape;160;p19"/>
          <p:cNvSpPr/>
          <p:nvPr/>
        </p:nvSpPr>
        <p:spPr>
          <a:xfrm>
            <a:off x="4249525" y="2327375"/>
            <a:ext cx="876300" cy="51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sp>
        <p:nvSpPr>
          <p:cNvPr id="161" name="Google Shape;161;p19"/>
          <p:cNvSpPr/>
          <p:nvPr/>
        </p:nvSpPr>
        <p:spPr>
          <a:xfrm>
            <a:off x="3863000" y="2685275"/>
            <a:ext cx="876300" cy="51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sp>
        <p:nvSpPr>
          <p:cNvPr id="162" name="Google Shape;162;p19"/>
          <p:cNvSpPr/>
          <p:nvPr/>
        </p:nvSpPr>
        <p:spPr>
          <a:xfrm>
            <a:off x="4554325" y="2632175"/>
            <a:ext cx="876300" cy="51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sp>
        <p:nvSpPr>
          <p:cNvPr id="163" name="Google Shape;163;p19"/>
          <p:cNvSpPr/>
          <p:nvPr/>
        </p:nvSpPr>
        <p:spPr>
          <a:xfrm>
            <a:off x="4290725" y="3069725"/>
            <a:ext cx="876300" cy="51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sp>
        <p:nvSpPr>
          <p:cNvPr id="164" name="Google Shape;164;p19"/>
          <p:cNvSpPr/>
          <p:nvPr/>
        </p:nvSpPr>
        <p:spPr>
          <a:xfrm>
            <a:off x="4906400" y="3069725"/>
            <a:ext cx="876300" cy="51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sp>
        <p:nvSpPr>
          <p:cNvPr id="165" name="Google Shape;165;p19"/>
          <p:cNvSpPr/>
          <p:nvPr/>
        </p:nvSpPr>
        <p:spPr>
          <a:xfrm>
            <a:off x="3754025" y="3173450"/>
            <a:ext cx="876300" cy="51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sp>
        <p:nvSpPr>
          <p:cNvPr id="166" name="Google Shape;166;p19"/>
          <p:cNvSpPr/>
          <p:nvPr/>
        </p:nvSpPr>
        <p:spPr>
          <a:xfrm>
            <a:off x="5163925" y="3241775"/>
            <a:ext cx="876300" cy="51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sp>
        <p:nvSpPr>
          <p:cNvPr id="167" name="Google Shape;167;p19"/>
          <p:cNvSpPr/>
          <p:nvPr/>
        </p:nvSpPr>
        <p:spPr>
          <a:xfrm>
            <a:off x="5316325" y="3394175"/>
            <a:ext cx="876300" cy="51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sp>
        <p:nvSpPr>
          <p:cNvPr id="168" name="Google Shape;168;p19"/>
          <p:cNvSpPr/>
          <p:nvPr/>
        </p:nvSpPr>
        <p:spPr>
          <a:xfrm>
            <a:off x="5098050" y="3489850"/>
            <a:ext cx="876300" cy="51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sp>
        <p:nvSpPr>
          <p:cNvPr id="169" name="Google Shape;169;p19"/>
          <p:cNvSpPr/>
          <p:nvPr/>
        </p:nvSpPr>
        <p:spPr>
          <a:xfrm>
            <a:off x="4401925" y="2479775"/>
            <a:ext cx="876300" cy="51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sp>
        <p:nvSpPr>
          <p:cNvPr id="170" name="Google Shape;170;p19"/>
          <p:cNvSpPr/>
          <p:nvPr/>
        </p:nvSpPr>
        <p:spPr>
          <a:xfrm>
            <a:off x="4554325" y="2632175"/>
            <a:ext cx="876300" cy="51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sp>
        <p:nvSpPr>
          <p:cNvPr id="171" name="Google Shape;171;p19"/>
          <p:cNvSpPr/>
          <p:nvPr/>
        </p:nvSpPr>
        <p:spPr>
          <a:xfrm>
            <a:off x="4810725" y="2632175"/>
            <a:ext cx="876300" cy="51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 Pod</a:t>
            </a:r>
            <a:endParaRPr sz="900"/>
          </a:p>
        </p:txBody>
      </p:sp>
      <p:cxnSp>
        <p:nvCxnSpPr>
          <p:cNvPr id="172" name="Google Shape;172;p19"/>
          <p:cNvCxnSpPr>
            <a:stCxn id="157" idx="7"/>
            <a:endCxn id="156" idx="1"/>
          </p:cNvCxnSpPr>
          <p:nvPr/>
        </p:nvCxnSpPr>
        <p:spPr>
          <a:xfrm rot="-5400000">
            <a:off x="4584174" y="-936211"/>
            <a:ext cx="39000" cy="6276000"/>
          </a:xfrm>
          <a:prstGeom prst="curvedConnector3">
            <a:avLst>
              <a:gd fmla="val 9483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3" name="Google Shape;173;p19"/>
          <p:cNvSpPr txBox="1"/>
          <p:nvPr/>
        </p:nvSpPr>
        <p:spPr>
          <a:xfrm>
            <a:off x="6546600" y="1874763"/>
            <a:ext cx="100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create x 1000x,</a:t>
            </a:r>
            <a:br>
              <a:rPr lang="en" sz="900"/>
            </a:br>
            <a:r>
              <a:rPr lang="en" sz="900"/>
              <a:t>watch</a:t>
            </a:r>
            <a:endParaRPr sz="900"/>
          </a:p>
        </p:txBody>
      </p:sp>
      <p:cxnSp>
        <p:nvCxnSpPr>
          <p:cNvPr id="174" name="Google Shape;174;p19"/>
          <p:cNvCxnSpPr>
            <a:stCxn id="156" idx="4"/>
            <a:endCxn id="158" idx="0"/>
          </p:cNvCxnSpPr>
          <p:nvPr/>
        </p:nvCxnSpPr>
        <p:spPr>
          <a:xfrm>
            <a:off x="8079250" y="2723150"/>
            <a:ext cx="0" cy="38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9"/>
          <p:cNvSpPr txBox="1"/>
          <p:nvPr/>
        </p:nvSpPr>
        <p:spPr>
          <a:xfrm>
            <a:off x="7578100" y="2725763"/>
            <a:ext cx="100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create x 1000x</a:t>
            </a:r>
            <a:endParaRPr sz="900"/>
          </a:p>
        </p:txBody>
      </p:sp>
      <p:cxnSp>
        <p:nvCxnSpPr>
          <p:cNvPr id="176" name="Google Shape;176;p19"/>
          <p:cNvCxnSpPr>
            <a:stCxn id="158" idx="2"/>
          </p:cNvCxnSpPr>
          <p:nvPr/>
        </p:nvCxnSpPr>
        <p:spPr>
          <a:xfrm rot="10800000">
            <a:off x="6047500" y="3129500"/>
            <a:ext cx="150570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9"/>
          <p:cNvSpPr txBox="1"/>
          <p:nvPr/>
        </p:nvSpPr>
        <p:spPr>
          <a:xfrm>
            <a:off x="6371763" y="3163313"/>
            <a:ext cx="100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create/manage</a:t>
            </a:r>
            <a:endParaRPr sz="900"/>
          </a:p>
        </p:txBody>
      </p:sp>
      <p:sp>
        <p:nvSpPr>
          <p:cNvPr id="178" name="Google Shape;178;p19"/>
          <p:cNvSpPr/>
          <p:nvPr/>
        </p:nvSpPr>
        <p:spPr>
          <a:xfrm>
            <a:off x="168300" y="2600750"/>
            <a:ext cx="832200" cy="633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large </a:t>
            </a:r>
            <a:r>
              <a:rPr i="1" lang="en" sz="900"/>
              <a:t>PodInformer</a:t>
            </a:r>
            <a:r>
              <a:rPr lang="en" sz="900"/>
              <a:t> cache</a:t>
            </a:r>
            <a:endParaRPr sz="900"/>
          </a:p>
        </p:txBody>
      </p:sp>
      <p:sp>
        <p:nvSpPr>
          <p:cNvPr id="179" name="Google Shape;179;p19"/>
          <p:cNvSpPr/>
          <p:nvPr/>
        </p:nvSpPr>
        <p:spPr>
          <a:xfrm>
            <a:off x="2810900" y="4139025"/>
            <a:ext cx="1052100" cy="63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Some App with Pod Informer</a:t>
            </a:r>
            <a:endParaRPr sz="900"/>
          </a:p>
        </p:txBody>
      </p:sp>
      <p:sp>
        <p:nvSpPr>
          <p:cNvPr id="180" name="Google Shape;180;p19"/>
          <p:cNvSpPr/>
          <p:nvPr/>
        </p:nvSpPr>
        <p:spPr>
          <a:xfrm>
            <a:off x="2134150" y="4455825"/>
            <a:ext cx="832200" cy="633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large </a:t>
            </a:r>
            <a:r>
              <a:rPr i="1" lang="en" sz="900"/>
              <a:t>PodInformer</a:t>
            </a:r>
            <a:r>
              <a:rPr lang="en" sz="900"/>
              <a:t> cache</a:t>
            </a:r>
            <a:endParaRPr sz="900"/>
          </a:p>
        </p:txBody>
      </p:sp>
      <p:cxnSp>
        <p:nvCxnSpPr>
          <p:cNvPr id="181" name="Google Shape;181;p19"/>
          <p:cNvCxnSpPr>
            <a:stCxn id="179" idx="6"/>
            <a:endCxn id="156" idx="6"/>
          </p:cNvCxnSpPr>
          <p:nvPr/>
        </p:nvCxnSpPr>
        <p:spPr>
          <a:xfrm flipH="1" rot="10800000">
            <a:off x="3863000" y="2406225"/>
            <a:ext cx="4693800" cy="2049600"/>
          </a:xfrm>
          <a:prstGeom prst="curvedConnector3">
            <a:avLst>
              <a:gd fmla="val 10507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2" name="Google Shape;182;p19"/>
          <p:cNvSpPr txBox="1"/>
          <p:nvPr/>
        </p:nvSpPr>
        <p:spPr>
          <a:xfrm>
            <a:off x="4102525" y="4332088"/>
            <a:ext cx="100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watch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0"/>
          <p:cNvCxnSpPr/>
          <p:nvPr/>
        </p:nvCxnSpPr>
        <p:spPr>
          <a:xfrm>
            <a:off x="4209700" y="192975"/>
            <a:ext cx="16200" cy="43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0"/>
          <p:cNvSpPr txBox="1"/>
          <p:nvPr/>
        </p:nvSpPr>
        <p:spPr>
          <a:xfrm>
            <a:off x="512075" y="503925"/>
            <a:ext cx="146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argo namespace</a:t>
            </a:r>
            <a:endParaRPr sz="1200"/>
          </a:p>
        </p:txBody>
      </p:sp>
      <p:sp>
        <p:nvSpPr>
          <p:cNvPr id="189" name="Google Shape;189;p20"/>
          <p:cNvSpPr txBox="1"/>
          <p:nvPr/>
        </p:nvSpPr>
        <p:spPr>
          <a:xfrm>
            <a:off x="5240550" y="550675"/>
            <a:ext cx="146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namespace</a:t>
            </a:r>
            <a:endParaRPr sz="1200"/>
          </a:p>
        </p:txBody>
      </p:sp>
      <p:sp>
        <p:nvSpPr>
          <p:cNvPr id="190" name="Google Shape;190;p20"/>
          <p:cNvSpPr/>
          <p:nvPr/>
        </p:nvSpPr>
        <p:spPr>
          <a:xfrm>
            <a:off x="1137375" y="1536850"/>
            <a:ext cx="1463100" cy="121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Controller</a:t>
            </a:r>
            <a:endParaRPr sz="1300"/>
          </a:p>
        </p:txBody>
      </p:sp>
      <p:sp>
        <p:nvSpPr>
          <p:cNvPr id="191" name="Google Shape;191;p20"/>
          <p:cNvSpPr/>
          <p:nvPr/>
        </p:nvSpPr>
        <p:spPr>
          <a:xfrm>
            <a:off x="5230813" y="2824600"/>
            <a:ext cx="1074300" cy="71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GC Pod</a:t>
            </a:r>
            <a:br>
              <a:rPr lang="en" sz="1200"/>
            </a:br>
            <a:r>
              <a:rPr lang="en" sz="900"/>
              <a:t>(ownership: WFTS)</a:t>
            </a:r>
            <a:endParaRPr sz="900"/>
          </a:p>
        </p:txBody>
      </p:sp>
      <p:cxnSp>
        <p:nvCxnSpPr>
          <p:cNvPr id="192" name="Google Shape;192;p20"/>
          <p:cNvCxnSpPr>
            <a:stCxn id="190" idx="6"/>
            <a:endCxn id="191" idx="2"/>
          </p:cNvCxnSpPr>
          <p:nvPr/>
        </p:nvCxnSpPr>
        <p:spPr>
          <a:xfrm>
            <a:off x="2600475" y="2142250"/>
            <a:ext cx="2630400" cy="10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0"/>
          <p:cNvSpPr txBox="1"/>
          <p:nvPr/>
        </p:nvSpPr>
        <p:spPr>
          <a:xfrm>
            <a:off x="2978775" y="1653075"/>
            <a:ext cx="14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1. create (after WF Completion or Deletion)</a:t>
            </a:r>
            <a:endParaRPr sz="900"/>
          </a:p>
        </p:txBody>
      </p:sp>
      <p:sp>
        <p:nvSpPr>
          <p:cNvPr id="194" name="Google Shape;194;p20"/>
          <p:cNvSpPr/>
          <p:nvPr/>
        </p:nvSpPr>
        <p:spPr>
          <a:xfrm>
            <a:off x="7651275" y="2367450"/>
            <a:ext cx="992400" cy="5040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Artifact 1</a:t>
            </a:r>
            <a:endParaRPr sz="1000"/>
          </a:p>
        </p:txBody>
      </p:sp>
      <p:cxnSp>
        <p:nvCxnSpPr>
          <p:cNvPr id="195" name="Google Shape;195;p20"/>
          <p:cNvCxnSpPr>
            <a:endCxn id="194" idx="2"/>
          </p:cNvCxnSpPr>
          <p:nvPr/>
        </p:nvCxnSpPr>
        <p:spPr>
          <a:xfrm flipH="1" rot="10800000">
            <a:off x="6305175" y="2619450"/>
            <a:ext cx="1346100" cy="5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0"/>
          <p:cNvSpPr txBox="1"/>
          <p:nvPr/>
        </p:nvSpPr>
        <p:spPr>
          <a:xfrm>
            <a:off x="6833475" y="2672400"/>
            <a:ext cx="81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4.</a:t>
            </a:r>
            <a:r>
              <a:rPr lang="en" sz="900"/>
              <a:t>Delete</a:t>
            </a:r>
            <a:endParaRPr sz="900"/>
          </a:p>
        </p:txBody>
      </p:sp>
      <p:sp>
        <p:nvSpPr>
          <p:cNvPr id="197" name="Google Shape;197;p20"/>
          <p:cNvSpPr/>
          <p:nvPr/>
        </p:nvSpPr>
        <p:spPr>
          <a:xfrm>
            <a:off x="2063900" y="3519650"/>
            <a:ext cx="1074300" cy="764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2250850" y="4088625"/>
            <a:ext cx="173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Finalizer: ArtifactGC</a:t>
            </a:r>
            <a:br>
              <a:rPr lang="en" sz="1000"/>
            </a:br>
            <a:r>
              <a:rPr lang="en" sz="1000"/>
              <a:t>Status:</a:t>
            </a:r>
            <a:br>
              <a:rPr lang="en" sz="1000"/>
            </a:br>
            <a:r>
              <a:rPr lang="en" sz="1000"/>
              <a:t>  Artifact:</a:t>
            </a:r>
            <a:br>
              <a:rPr lang="en" sz="1000"/>
            </a:br>
            <a:r>
              <a:rPr lang="en" sz="1000"/>
              <a:t>    Deleted: true/false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Conditions: </a:t>
            </a:r>
            <a:br>
              <a:rPr lang="en" sz="1000"/>
            </a:br>
            <a:r>
              <a:rPr lang="en" sz="1000"/>
              <a:t>    ArtifactGCError</a:t>
            </a:r>
            <a:endParaRPr sz="1000"/>
          </a:p>
        </p:txBody>
      </p:sp>
      <p:cxnSp>
        <p:nvCxnSpPr>
          <p:cNvPr id="199" name="Google Shape;199;p20"/>
          <p:cNvCxnSpPr>
            <a:stCxn id="190" idx="4"/>
          </p:cNvCxnSpPr>
          <p:nvPr/>
        </p:nvCxnSpPr>
        <p:spPr>
          <a:xfrm>
            <a:off x="1868925" y="2747650"/>
            <a:ext cx="434700" cy="7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0"/>
          <p:cNvSpPr txBox="1"/>
          <p:nvPr/>
        </p:nvSpPr>
        <p:spPr>
          <a:xfrm>
            <a:off x="1698800" y="2810388"/>
            <a:ext cx="180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</a:t>
            </a:r>
            <a:r>
              <a:rPr lang="en" sz="900"/>
              <a:t>. remove Finalizer if all Deletions completed </a:t>
            </a:r>
            <a:endParaRPr sz="900"/>
          </a:p>
        </p:txBody>
      </p:sp>
      <p:sp>
        <p:nvSpPr>
          <p:cNvPr id="201" name="Google Shape;201;p20"/>
          <p:cNvSpPr txBox="1"/>
          <p:nvPr/>
        </p:nvSpPr>
        <p:spPr>
          <a:xfrm>
            <a:off x="325100" y="150475"/>
            <a:ext cx="46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Option 2: One GC Pod </a:t>
            </a:r>
            <a:r>
              <a:rPr b="1" lang="en"/>
              <a:t>(or Job) </a:t>
            </a:r>
            <a:r>
              <a:rPr b="1" lang="en"/>
              <a:t>per GC Strategy:</a:t>
            </a:r>
            <a:endParaRPr b="1"/>
          </a:p>
        </p:txBody>
      </p:sp>
      <p:cxnSp>
        <p:nvCxnSpPr>
          <p:cNvPr id="202" name="Google Shape;202;p20"/>
          <p:cNvCxnSpPr>
            <a:stCxn id="190" idx="3"/>
          </p:cNvCxnSpPr>
          <p:nvPr/>
        </p:nvCxnSpPr>
        <p:spPr>
          <a:xfrm>
            <a:off x="1351641" y="2570332"/>
            <a:ext cx="701400" cy="15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0"/>
          <p:cNvSpPr txBox="1"/>
          <p:nvPr/>
        </p:nvSpPr>
        <p:spPr>
          <a:xfrm>
            <a:off x="872300" y="3117975"/>
            <a:ext cx="118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8. update Workflow </a:t>
            </a:r>
            <a:r>
              <a:rPr i="1" lang="en" sz="900"/>
              <a:t>Status</a:t>
            </a:r>
            <a:endParaRPr i="1" sz="800"/>
          </a:p>
        </p:txBody>
      </p:sp>
      <p:sp>
        <p:nvSpPr>
          <p:cNvPr id="204" name="Google Shape;204;p20"/>
          <p:cNvSpPr/>
          <p:nvPr/>
        </p:nvSpPr>
        <p:spPr>
          <a:xfrm>
            <a:off x="4550350" y="949950"/>
            <a:ext cx="1319700" cy="1008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Workflow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TaskSet</a:t>
            </a:r>
            <a:br>
              <a:rPr lang="en" sz="1200"/>
            </a:br>
            <a:r>
              <a:rPr lang="en" sz="1100"/>
              <a:t>- lists subset of Workflow spec</a:t>
            </a:r>
            <a:br>
              <a:rPr lang="en" sz="1100"/>
            </a:br>
            <a:r>
              <a:rPr lang="en" sz="1100"/>
              <a:t>(</a:t>
            </a:r>
            <a:r>
              <a:rPr lang="en" sz="900">
                <a:solidFill>
                  <a:schemeClr val="dk1"/>
                </a:solidFill>
              </a:rPr>
              <a:t>ownership: WF)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205" name="Google Shape;205;p20"/>
          <p:cNvCxnSpPr>
            <a:stCxn id="190" idx="6"/>
            <a:endCxn id="204" idx="1"/>
          </p:cNvCxnSpPr>
          <p:nvPr/>
        </p:nvCxnSpPr>
        <p:spPr>
          <a:xfrm flipH="1" rot="10800000">
            <a:off x="2600475" y="1454050"/>
            <a:ext cx="1950000" cy="6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0"/>
          <p:cNvSpPr txBox="1"/>
          <p:nvPr/>
        </p:nvSpPr>
        <p:spPr>
          <a:xfrm>
            <a:off x="4807563" y="2281050"/>
            <a:ext cx="78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3. </a:t>
            </a:r>
            <a:r>
              <a:rPr lang="en" sz="900"/>
              <a:t>read for Artifacts</a:t>
            </a:r>
            <a:endParaRPr sz="900"/>
          </a:p>
        </p:txBody>
      </p:sp>
      <p:sp>
        <p:nvSpPr>
          <p:cNvPr id="207" name="Google Shape;207;p20"/>
          <p:cNvSpPr/>
          <p:nvPr/>
        </p:nvSpPr>
        <p:spPr>
          <a:xfrm>
            <a:off x="7717625" y="3194975"/>
            <a:ext cx="992400" cy="5040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Artifact 2</a:t>
            </a:r>
            <a:endParaRPr sz="1000"/>
          </a:p>
        </p:txBody>
      </p:sp>
      <p:sp>
        <p:nvSpPr>
          <p:cNvPr id="208" name="Google Shape;208;p20"/>
          <p:cNvSpPr txBox="1"/>
          <p:nvPr/>
        </p:nvSpPr>
        <p:spPr>
          <a:xfrm>
            <a:off x="5519700" y="2211738"/>
            <a:ext cx="904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r>
              <a:rPr lang="en" sz="900"/>
              <a:t>. Write results after all deletions</a:t>
            </a:r>
            <a:endParaRPr sz="900"/>
          </a:p>
        </p:txBody>
      </p:sp>
      <p:sp>
        <p:nvSpPr>
          <p:cNvPr id="209" name="Google Shape;209;p20"/>
          <p:cNvSpPr txBox="1"/>
          <p:nvPr/>
        </p:nvSpPr>
        <p:spPr>
          <a:xfrm>
            <a:off x="2919865" y="695600"/>
            <a:ext cx="6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7. results in </a:t>
            </a:r>
            <a:r>
              <a:rPr i="1" lang="en" sz="900"/>
              <a:t>Status</a:t>
            </a:r>
            <a:r>
              <a:rPr lang="en" sz="900"/>
              <a:t> </a:t>
            </a:r>
            <a:endParaRPr sz="900"/>
          </a:p>
        </p:txBody>
      </p:sp>
      <p:cxnSp>
        <p:nvCxnSpPr>
          <p:cNvPr id="210" name="Google Shape;210;p20"/>
          <p:cNvCxnSpPr>
            <a:stCxn id="191" idx="6"/>
          </p:cNvCxnSpPr>
          <p:nvPr/>
        </p:nvCxnSpPr>
        <p:spPr>
          <a:xfrm>
            <a:off x="6305113" y="3182200"/>
            <a:ext cx="14124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0"/>
          <p:cNvSpPr txBox="1"/>
          <p:nvPr/>
        </p:nvSpPr>
        <p:spPr>
          <a:xfrm>
            <a:off x="6924968" y="3285437"/>
            <a:ext cx="72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5.</a:t>
            </a:r>
            <a:r>
              <a:rPr lang="en" sz="900"/>
              <a:t>Delete</a:t>
            </a:r>
            <a:endParaRPr sz="900"/>
          </a:p>
        </p:txBody>
      </p:sp>
      <p:cxnSp>
        <p:nvCxnSpPr>
          <p:cNvPr id="212" name="Google Shape;212;p20"/>
          <p:cNvCxnSpPr>
            <a:stCxn id="191" idx="1"/>
            <a:endCxn id="204" idx="2"/>
          </p:cNvCxnSpPr>
          <p:nvPr/>
        </p:nvCxnSpPr>
        <p:spPr>
          <a:xfrm rot="10800000">
            <a:off x="5210240" y="1957939"/>
            <a:ext cx="177900" cy="9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0"/>
          <p:cNvCxnSpPr>
            <a:stCxn id="190" idx="7"/>
            <a:endCxn id="204" idx="1"/>
          </p:cNvCxnSpPr>
          <p:nvPr/>
        </p:nvCxnSpPr>
        <p:spPr>
          <a:xfrm flipH="1" rot="10800000">
            <a:off x="2386209" y="1454068"/>
            <a:ext cx="2164200" cy="2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0"/>
          <p:cNvSpPr txBox="1"/>
          <p:nvPr/>
        </p:nvSpPr>
        <p:spPr>
          <a:xfrm>
            <a:off x="2418802" y="1398950"/>
            <a:ext cx="68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9.delete</a:t>
            </a:r>
            <a:endParaRPr sz="900"/>
          </a:p>
        </p:txBody>
      </p:sp>
      <p:sp>
        <p:nvSpPr>
          <p:cNvPr id="215" name="Google Shape;215;p20"/>
          <p:cNvSpPr txBox="1"/>
          <p:nvPr/>
        </p:nvSpPr>
        <p:spPr>
          <a:xfrm>
            <a:off x="3582900" y="2410200"/>
            <a:ext cx="78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2.create</a:t>
            </a:r>
            <a:endParaRPr sz="900"/>
          </a:p>
        </p:txBody>
      </p:sp>
      <p:cxnSp>
        <p:nvCxnSpPr>
          <p:cNvPr id="216" name="Google Shape;216;p20"/>
          <p:cNvCxnSpPr>
            <a:stCxn id="191" idx="0"/>
          </p:cNvCxnSpPr>
          <p:nvPr/>
        </p:nvCxnSpPr>
        <p:spPr>
          <a:xfrm rot="10800000">
            <a:off x="5665963" y="1963300"/>
            <a:ext cx="102000" cy="8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0"/>
          <p:cNvCxnSpPr>
            <a:stCxn id="204" idx="0"/>
            <a:endCxn id="190" idx="0"/>
          </p:cNvCxnSpPr>
          <p:nvPr/>
        </p:nvCxnSpPr>
        <p:spPr>
          <a:xfrm rot="5400000">
            <a:off x="3246100" y="-427350"/>
            <a:ext cx="586800" cy="3341400"/>
          </a:xfrm>
          <a:prstGeom prst="curvedConnector3">
            <a:avLst>
              <a:gd fmla="val -405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/>
        </p:nvSpPr>
        <p:spPr>
          <a:xfrm>
            <a:off x="325100" y="150475"/>
            <a:ext cx="46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Option 2: One GC Pod per GC Strategy:</a:t>
            </a:r>
            <a:endParaRPr b="1"/>
          </a:p>
        </p:txBody>
      </p:sp>
      <p:sp>
        <p:nvSpPr>
          <p:cNvPr id="223" name="Google Shape;223;p21"/>
          <p:cNvSpPr txBox="1"/>
          <p:nvPr/>
        </p:nvSpPr>
        <p:spPr>
          <a:xfrm>
            <a:off x="947500" y="669275"/>
            <a:ext cx="76476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Are we at risk of exceeding max 1MB for </a:t>
            </a:r>
            <a:r>
              <a:rPr i="1" lang="en" sz="1500"/>
              <a:t>WorkflowTaskSet</a:t>
            </a:r>
            <a:r>
              <a:rPr lang="en" sz="1500"/>
              <a:t>?: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 likely but we can have multiple </a:t>
            </a:r>
            <a:r>
              <a:rPr i="1" lang="en" sz="1500"/>
              <a:t>WorkflowTaskSets</a:t>
            </a:r>
            <a:r>
              <a:rPr lang="en" sz="1500"/>
              <a:t> if we are nearing 1 MB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GC Pod can find </a:t>
            </a:r>
            <a:r>
              <a:rPr i="1" lang="en" sz="1500"/>
              <a:t>WorkflowTaskSets</a:t>
            </a:r>
            <a:r>
              <a:rPr lang="en" sz="1500"/>
              <a:t> using Label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