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84" r:id="rId9"/>
    <p:sldId id="286" r:id="rId10"/>
    <p:sldId id="296" r:id="rId11"/>
    <p:sldId id="265" r:id="rId12"/>
    <p:sldId id="341" r:id="rId13"/>
    <p:sldId id="320" r:id="rId14"/>
    <p:sldId id="267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8F43C-C88A-429F-8FEC-CE1C5E6C99EA}">
  <a:tblStyle styleId="{0148F43C-C88A-429F-8FEC-CE1C5E6C99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785c97cd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1785c97cd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>
          <a:extLst>
            <a:ext uri="{FF2B5EF4-FFF2-40B4-BE49-F238E27FC236}">
              <a16:creationId xmlns:a16="http://schemas.microsoft.com/office/drawing/2014/main" id="{25F13616-48EA-4784-2893-5800947AC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98d722621_0_106:notes">
            <a:extLst>
              <a:ext uri="{FF2B5EF4-FFF2-40B4-BE49-F238E27FC236}">
                <a16:creationId xmlns:a16="http://schemas.microsoft.com/office/drawing/2014/main" id="{876DABEB-180F-D3F8-B5AD-2D8452931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98d722621_0_106:notes">
            <a:extLst>
              <a:ext uri="{FF2B5EF4-FFF2-40B4-BE49-F238E27FC236}">
                <a16:creationId xmlns:a16="http://schemas.microsoft.com/office/drawing/2014/main" id="{47E592FF-6349-3AE0-EF57-C614FF2F1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38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>
          <a:extLst>
            <a:ext uri="{FF2B5EF4-FFF2-40B4-BE49-F238E27FC236}">
              <a16:creationId xmlns:a16="http://schemas.microsoft.com/office/drawing/2014/main" id="{C4029869-42B7-4CBB-0D2C-CE7365638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17bf31f0e1_0_434:notes">
            <a:extLst>
              <a:ext uri="{FF2B5EF4-FFF2-40B4-BE49-F238E27FC236}">
                <a16:creationId xmlns:a16="http://schemas.microsoft.com/office/drawing/2014/main" id="{90ECA45E-3323-8489-B9EB-B94C86FACC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17bf31f0e1_0_434:notes">
            <a:extLst>
              <a:ext uri="{FF2B5EF4-FFF2-40B4-BE49-F238E27FC236}">
                <a16:creationId xmlns:a16="http://schemas.microsoft.com/office/drawing/2014/main" id="{D1E7E195-18AF-CBDB-6FE2-48CF38367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5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657e71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657e71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657e710f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657e710f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1785c97cd7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11785c97cd7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-1728071" y="2610981"/>
            <a:ext cx="3796551" cy="4039560"/>
            <a:chOff x="7558301" y="3163860"/>
            <a:chExt cx="3072638" cy="3269311"/>
          </a:xfrm>
        </p:grpSpPr>
        <p:sp>
          <p:nvSpPr>
            <p:cNvPr id="296" name="Google Shape;296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599528">
            <a:off x="7434938" y="-1327014"/>
            <a:ext cx="3796683" cy="4039700"/>
            <a:chOff x="7558301" y="3163860"/>
            <a:chExt cx="3072638" cy="3269311"/>
          </a:xfrm>
        </p:grpSpPr>
        <p:sp>
          <p:nvSpPr>
            <p:cNvPr id="300" name="Google Shape;300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2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3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4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148932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2"/>
          </p:nvPr>
        </p:nvSpPr>
        <p:spPr>
          <a:xfrm>
            <a:off x="5910513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3"/>
          </p:nvPr>
        </p:nvSpPr>
        <p:spPr>
          <a:xfrm>
            <a:off x="400667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"/>
          </p:nvPr>
        </p:nvSpPr>
        <p:spPr>
          <a:xfrm>
            <a:off x="875838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5"/>
          </p:nvPr>
        </p:nvSpPr>
        <p:spPr>
          <a:xfrm>
            <a:off x="6524026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6"/>
          </p:nvPr>
        </p:nvSpPr>
        <p:spPr>
          <a:xfrm>
            <a:off x="3393175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9"/>
          <p:cNvGrpSpPr/>
          <p:nvPr/>
        </p:nvGrpSpPr>
        <p:grpSpPr>
          <a:xfrm>
            <a:off x="7422838" y="3072719"/>
            <a:ext cx="2513405" cy="2793082"/>
            <a:chOff x="5271726" y="1894039"/>
            <a:chExt cx="1763917" cy="1960195"/>
          </a:xfrm>
        </p:grpSpPr>
        <p:sp>
          <p:nvSpPr>
            <p:cNvPr id="365" name="Google Shape;365;p29"/>
            <p:cNvSpPr/>
            <p:nvPr/>
          </p:nvSpPr>
          <p:spPr>
            <a:xfrm>
              <a:off x="5271726" y="1894039"/>
              <a:ext cx="1352353" cy="196019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271726" y="1894039"/>
              <a:ext cx="1763908" cy="196019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1902" y="3302744"/>
              <a:ext cx="853741" cy="56859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9"/>
          <p:cNvSpPr/>
          <p:nvPr/>
        </p:nvSpPr>
        <p:spPr>
          <a:xfrm>
            <a:off x="4531436" y="2030018"/>
            <a:ext cx="86" cy="8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 w="33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-301661" y="-491472"/>
            <a:ext cx="1828690" cy="2507868"/>
            <a:chOff x="3968541" y="1157375"/>
            <a:chExt cx="1586441" cy="2175646"/>
          </a:xfrm>
        </p:grpSpPr>
        <p:sp>
          <p:nvSpPr>
            <p:cNvPr id="370" name="Google Shape;370;p29"/>
            <p:cNvSpPr/>
            <p:nvPr/>
          </p:nvSpPr>
          <p:spPr>
            <a:xfrm>
              <a:off x="5086567" y="1157375"/>
              <a:ext cx="468414" cy="1288160"/>
            </a:xfrm>
            <a:custGeom>
              <a:avLst/>
              <a:gdLst/>
              <a:ahLst/>
              <a:cxnLst/>
              <a:rect l="l" t="t" r="r" b="b"/>
              <a:pathLst>
                <a:path w="5429" h="14930" extrusionOk="0">
                  <a:moveTo>
                    <a:pt x="5341" y="0"/>
                  </a:moveTo>
                  <a:cubicBezTo>
                    <a:pt x="5341" y="0"/>
                    <a:pt x="5299" y="0"/>
                    <a:pt x="5299" y="46"/>
                  </a:cubicBezTo>
                  <a:lnTo>
                    <a:pt x="0" y="14842"/>
                  </a:lnTo>
                  <a:cubicBezTo>
                    <a:pt x="0" y="14884"/>
                    <a:pt x="0" y="14930"/>
                    <a:pt x="46" y="14930"/>
                  </a:cubicBezTo>
                  <a:lnTo>
                    <a:pt x="88" y="14930"/>
                  </a:lnTo>
                  <a:cubicBezTo>
                    <a:pt x="88" y="14930"/>
                    <a:pt x="133" y="14930"/>
                    <a:pt x="133" y="14884"/>
                  </a:cubicBezTo>
                  <a:lnTo>
                    <a:pt x="5386" y="88"/>
                  </a:lnTo>
                  <a:cubicBezTo>
                    <a:pt x="5428" y="46"/>
                    <a:pt x="5386" y="46"/>
                    <a:pt x="53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68541" y="1158324"/>
              <a:ext cx="1586430" cy="2174687"/>
            </a:xfrm>
            <a:custGeom>
              <a:avLst/>
              <a:gdLst/>
              <a:ahLst/>
              <a:cxnLst/>
              <a:rect l="l" t="t" r="r" b="b"/>
              <a:pathLst>
                <a:path w="18387" h="25205" extrusionOk="0">
                  <a:moveTo>
                    <a:pt x="18316" y="0"/>
                  </a:moveTo>
                  <a:cubicBezTo>
                    <a:pt x="18300" y="0"/>
                    <a:pt x="18278" y="12"/>
                    <a:pt x="18257" y="35"/>
                  </a:cubicBezTo>
                  <a:lnTo>
                    <a:pt x="6479" y="10058"/>
                  </a:lnTo>
                  <a:lnTo>
                    <a:pt x="0" y="25163"/>
                  </a:lnTo>
                  <a:cubicBezTo>
                    <a:pt x="0" y="25163"/>
                    <a:pt x="0" y="25205"/>
                    <a:pt x="46" y="25205"/>
                  </a:cubicBezTo>
                  <a:lnTo>
                    <a:pt x="133" y="25205"/>
                  </a:lnTo>
                  <a:lnTo>
                    <a:pt x="6567" y="10103"/>
                  </a:lnTo>
                  <a:lnTo>
                    <a:pt x="18344" y="122"/>
                  </a:lnTo>
                  <a:cubicBezTo>
                    <a:pt x="18344" y="77"/>
                    <a:pt x="18386" y="35"/>
                    <a:pt x="18344" y="35"/>
                  </a:cubicBezTo>
                  <a:cubicBezTo>
                    <a:pt x="18344" y="12"/>
                    <a:pt x="18333" y="0"/>
                    <a:pt x="183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968541" y="2435019"/>
              <a:ext cx="1129578" cy="898002"/>
            </a:xfrm>
            <a:custGeom>
              <a:avLst/>
              <a:gdLst/>
              <a:ahLst/>
              <a:cxnLst/>
              <a:rect l="l" t="t" r="r" b="b"/>
              <a:pathLst>
                <a:path w="13092" h="10408" extrusionOk="0">
                  <a:moveTo>
                    <a:pt x="13030" y="0"/>
                  </a:moveTo>
                  <a:cubicBezTo>
                    <a:pt x="13014" y="0"/>
                    <a:pt x="13004" y="11"/>
                    <a:pt x="13004" y="34"/>
                  </a:cubicBezTo>
                  <a:lnTo>
                    <a:pt x="46" y="10320"/>
                  </a:lnTo>
                  <a:cubicBezTo>
                    <a:pt x="0" y="10320"/>
                    <a:pt x="0" y="10366"/>
                    <a:pt x="0" y="10408"/>
                  </a:cubicBezTo>
                  <a:lnTo>
                    <a:pt x="88" y="10408"/>
                  </a:lnTo>
                  <a:lnTo>
                    <a:pt x="13046" y="122"/>
                  </a:lnTo>
                  <a:cubicBezTo>
                    <a:pt x="13091" y="76"/>
                    <a:pt x="13091" y="34"/>
                    <a:pt x="13091" y="34"/>
                  </a:cubicBezTo>
                  <a:cubicBezTo>
                    <a:pt x="13068" y="11"/>
                    <a:pt x="13047" y="0"/>
                    <a:pt x="130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-901262" y="-704283"/>
            <a:ext cx="2120741" cy="2092289"/>
            <a:chOff x="2306600" y="1308452"/>
            <a:chExt cx="1348643" cy="1960540"/>
          </a:xfrm>
        </p:grpSpPr>
        <p:sp>
          <p:nvSpPr>
            <p:cNvPr id="374" name="Google Shape;374;p29"/>
            <p:cNvSpPr/>
            <p:nvPr/>
          </p:nvSpPr>
          <p:spPr>
            <a:xfrm>
              <a:off x="2306600" y="1308452"/>
              <a:ext cx="1348643" cy="1960540"/>
            </a:xfrm>
            <a:custGeom>
              <a:avLst/>
              <a:gdLst/>
              <a:ahLst/>
              <a:cxnLst/>
              <a:rect l="l" t="t" r="r" b="b"/>
              <a:pathLst>
                <a:path w="15631" h="22723" extrusionOk="0">
                  <a:moveTo>
                    <a:pt x="15585" y="0"/>
                  </a:moveTo>
                  <a:lnTo>
                    <a:pt x="15543" y="46"/>
                  </a:lnTo>
                  <a:lnTo>
                    <a:pt x="10552" y="16898"/>
                  </a:lnTo>
                  <a:lnTo>
                    <a:pt x="46" y="22589"/>
                  </a:lnTo>
                  <a:cubicBezTo>
                    <a:pt x="0" y="22635"/>
                    <a:pt x="0" y="22635"/>
                    <a:pt x="0" y="22677"/>
                  </a:cubicBezTo>
                  <a:cubicBezTo>
                    <a:pt x="0" y="22722"/>
                    <a:pt x="46" y="22722"/>
                    <a:pt x="46" y="22722"/>
                  </a:cubicBezTo>
                  <a:lnTo>
                    <a:pt x="88" y="22722"/>
                  </a:lnTo>
                  <a:lnTo>
                    <a:pt x="10640" y="16986"/>
                  </a:lnTo>
                  <a:cubicBezTo>
                    <a:pt x="10640" y="16986"/>
                    <a:pt x="10640" y="16944"/>
                    <a:pt x="10682" y="16944"/>
                  </a:cubicBezTo>
                  <a:lnTo>
                    <a:pt x="15630" y="88"/>
                  </a:lnTo>
                  <a:cubicBezTo>
                    <a:pt x="15630" y="46"/>
                    <a:pt x="15630" y="46"/>
                    <a:pt x="155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06600" y="1309402"/>
              <a:ext cx="1348643" cy="1959591"/>
            </a:xfrm>
            <a:custGeom>
              <a:avLst/>
              <a:gdLst/>
              <a:ahLst/>
              <a:cxnLst/>
              <a:rect l="l" t="t" r="r" b="b"/>
              <a:pathLst>
                <a:path w="15631" h="22712" extrusionOk="0">
                  <a:moveTo>
                    <a:pt x="15569" y="1"/>
                  </a:moveTo>
                  <a:cubicBezTo>
                    <a:pt x="15553" y="1"/>
                    <a:pt x="15543" y="12"/>
                    <a:pt x="15543" y="35"/>
                  </a:cubicBezTo>
                  <a:lnTo>
                    <a:pt x="0" y="22624"/>
                  </a:lnTo>
                  <a:cubicBezTo>
                    <a:pt x="0" y="22624"/>
                    <a:pt x="0" y="22666"/>
                    <a:pt x="46" y="22711"/>
                  </a:cubicBezTo>
                  <a:cubicBezTo>
                    <a:pt x="88" y="22711"/>
                    <a:pt x="88" y="22711"/>
                    <a:pt x="88" y="22666"/>
                  </a:cubicBezTo>
                  <a:lnTo>
                    <a:pt x="15630" y="122"/>
                  </a:lnTo>
                  <a:lnTo>
                    <a:pt x="15630" y="35"/>
                  </a:lnTo>
                  <a:cubicBezTo>
                    <a:pt x="15608" y="12"/>
                    <a:pt x="15586" y="1"/>
                    <a:pt x="155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 rot="2219851">
            <a:off x="-2839799" y="2388023"/>
            <a:ext cx="3255529" cy="3463909"/>
            <a:chOff x="7558301" y="3163860"/>
            <a:chExt cx="3072638" cy="3269311"/>
          </a:xfrm>
        </p:grpSpPr>
        <p:sp>
          <p:nvSpPr>
            <p:cNvPr id="377" name="Google Shape;377;p29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9"/>
          <p:cNvSpPr txBox="1">
            <a:spLocks noGrp="1"/>
          </p:cNvSpPr>
          <p:nvPr>
            <p:ph type="subTitle" idx="7"/>
          </p:nvPr>
        </p:nvSpPr>
        <p:spPr>
          <a:xfrm>
            <a:off x="14893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8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subTitle" idx="9"/>
          </p:nvPr>
        </p:nvSpPr>
        <p:spPr>
          <a:xfrm>
            <a:off x="40066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13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4"/>
          </p:nvPr>
        </p:nvSpPr>
        <p:spPr>
          <a:xfrm>
            <a:off x="65239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15"/>
          </p:nvPr>
        </p:nvSpPr>
        <p:spPr>
          <a:xfrm>
            <a:off x="3393138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4"/>
          <p:cNvSpPr txBox="1"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>
            <a:spLocks noGrp="1"/>
          </p:cNvSpPr>
          <p:nvPr>
            <p:ph type="subTitle" idx="1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5" name="Google Shape;585;p49"/>
          <p:cNvSpPr txBox="1">
            <a:spLocks noGrp="1"/>
          </p:cNvSpPr>
          <p:nvPr>
            <p:ph type="subTitle" idx="2"/>
          </p:nvPr>
        </p:nvSpPr>
        <p:spPr>
          <a:xfrm>
            <a:off x="12771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49"/>
          <p:cNvSpPr txBox="1">
            <a:spLocks noGrp="1"/>
          </p:cNvSpPr>
          <p:nvPr>
            <p:ph type="subTitle" idx="3"/>
          </p:nvPr>
        </p:nvSpPr>
        <p:spPr>
          <a:xfrm>
            <a:off x="12771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subTitle" idx="4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5"/>
          </p:nvPr>
        </p:nvSpPr>
        <p:spPr>
          <a:xfrm>
            <a:off x="55179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6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7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8"/>
          </p:nvPr>
        </p:nvSpPr>
        <p:spPr>
          <a:xfrm>
            <a:off x="55179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9"/>
          </p:nvPr>
        </p:nvSpPr>
        <p:spPr>
          <a:xfrm>
            <a:off x="12771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13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14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15"/>
          </p:nvPr>
        </p:nvSpPr>
        <p:spPr>
          <a:xfrm>
            <a:off x="55179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9"/>
          <p:cNvSpPr/>
          <p:nvPr/>
        </p:nvSpPr>
        <p:spPr>
          <a:xfrm rot="-1514522" flipH="1">
            <a:off x="-1358416" y="3444933"/>
            <a:ext cx="2459868" cy="2582326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/>
          <p:nvPr/>
        </p:nvSpPr>
        <p:spPr>
          <a:xfrm rot="-1514455" flipH="1">
            <a:off x="8372613" y="-377734"/>
            <a:ext cx="1597641" cy="172251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9"/>
          <p:cNvSpPr/>
          <p:nvPr/>
        </p:nvSpPr>
        <p:spPr>
          <a:xfrm rot="-1514455" flipH="1">
            <a:off x="7886249" y="-677748"/>
            <a:ext cx="1557889" cy="1888937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/>
          <p:nvPr/>
        </p:nvSpPr>
        <p:spPr>
          <a:xfrm rot="-1514455" flipH="1">
            <a:off x="7873646" y="-729738"/>
            <a:ext cx="1800860" cy="189051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9"/>
          <p:cNvSpPr/>
          <p:nvPr/>
        </p:nvSpPr>
        <p:spPr>
          <a:xfrm rot="-1430168" flipH="1">
            <a:off x="-1303062" y="3821729"/>
            <a:ext cx="2162115" cy="2331105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9"/>
          <p:cNvSpPr/>
          <p:nvPr/>
        </p:nvSpPr>
        <p:spPr>
          <a:xfrm rot="-1430168" flipH="1">
            <a:off x="-1517927" y="4004572"/>
            <a:ext cx="2108318" cy="255633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5"/>
          <p:cNvGrpSpPr/>
          <p:nvPr/>
        </p:nvGrpSpPr>
        <p:grpSpPr>
          <a:xfrm flipH="1"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34" name="Google Shape;534;p4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5"/>
          <p:cNvSpPr txBox="1">
            <a:spLocks noGrp="1"/>
          </p:cNvSpPr>
          <p:nvPr>
            <p:ph type="subTitle" idx="1"/>
          </p:nvPr>
        </p:nvSpPr>
        <p:spPr>
          <a:xfrm>
            <a:off x="625650" y="970900"/>
            <a:ext cx="4563300" cy="3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3" hasCustomPrompt="1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6" hasCustomPrompt="1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7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8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9" hasCustomPrompt="1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3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4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 idx="15" hasCustomPrompt="1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6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7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18" hasCustomPrompt="1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avLst/>
            <a:gdLst/>
            <a:ahLst/>
            <a:cxnLst/>
            <a:rect l="l" t="t" r="r" b="b"/>
            <a:pathLst>
              <a:path w="46973" h="30908" extrusionOk="0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74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77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80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avLst/>
              <a:gdLst/>
              <a:ahLst/>
              <a:cxnLst/>
              <a:rect l="l" t="t" r="r" b="b"/>
              <a:pathLst>
                <a:path w="10111" h="15585" extrusionOk="0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avLst/>
              <a:gdLst/>
              <a:ahLst/>
              <a:cxnLst/>
              <a:rect l="l" t="t" r="r" b="b"/>
              <a:pathLst>
                <a:path w="17732" h="19396" extrusionOk="0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avLst/>
              <a:gdLst/>
              <a:ahLst/>
              <a:cxnLst/>
              <a:rect l="l" t="t" r="r" b="b"/>
              <a:pathLst>
                <a:path w="10770" h="3918" extrusionOk="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8" r:id="rId9"/>
    <p:sldLayoutId id="2147483670" r:id="rId10"/>
    <p:sldLayoutId id="2147483675" r:id="rId11"/>
    <p:sldLayoutId id="2147483690" r:id="rId12"/>
    <p:sldLayoutId id="2147483695" r:id="rId13"/>
    <p:sldLayoutId id="2147483700" r:id="rId14"/>
    <p:sldLayoutId id="2147483701" r:id="rId15"/>
    <p:sldLayoutId id="2147483702" r:id="rId16"/>
    <p:sldLayoutId id="2147483703" r:id="rId17"/>
    <p:sldLayoutId id="214748371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CUSTAL </a:t>
            </a:r>
            <a:r>
              <a:rPr lang="en" sz="3000" dirty="0"/>
              <a:t>PROJECT PROPOSAL</a:t>
            </a:r>
            <a:endParaRPr dirty="0"/>
          </a:p>
        </p:txBody>
      </p:sp>
      <p:sp>
        <p:nvSpPr>
          <p:cNvPr id="708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03"/>
          <p:cNvSpPr txBox="1">
            <a:spLocks noGrp="1"/>
          </p:cNvSpPr>
          <p:nvPr>
            <p:ph type="title"/>
          </p:nvPr>
        </p:nvSpPr>
        <p:spPr>
          <a:xfrm>
            <a:off x="2956229" y="713924"/>
            <a:ext cx="323154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y logros </a:t>
            </a:r>
            <a:endParaRPr dirty="0"/>
          </a:p>
        </p:txBody>
      </p:sp>
      <p:sp>
        <p:nvSpPr>
          <p:cNvPr id="1396" name="Google Shape;1396;p103"/>
          <p:cNvSpPr txBox="1">
            <a:spLocks noGrp="1"/>
          </p:cNvSpPr>
          <p:nvPr>
            <p:ph type="subTitle" idx="2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Valoracion positiva de los usuarios</a:t>
            </a:r>
            <a:endParaRPr dirty="0"/>
          </a:p>
        </p:txBody>
      </p:sp>
      <p:sp>
        <p:nvSpPr>
          <p:cNvPr id="1397" name="Google Shape;1397;p103"/>
          <p:cNvSpPr txBox="1">
            <a:spLocks noGrp="1"/>
          </p:cNvSpPr>
          <p:nvPr>
            <p:ph type="subTitle" idx="1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FeedBack Esperado</a:t>
            </a:r>
            <a:endParaRPr dirty="0"/>
          </a:p>
        </p:txBody>
      </p:sp>
      <p:sp>
        <p:nvSpPr>
          <p:cNvPr id="1398" name="Google Shape;1398;p103"/>
          <p:cNvSpPr txBox="1">
            <a:spLocks noGrp="1"/>
          </p:cNvSpPr>
          <p:nvPr>
            <p:ph type="subTitle" idx="3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 actual</a:t>
            </a:r>
            <a:endParaRPr dirty="0"/>
          </a:p>
        </p:txBody>
      </p:sp>
      <p:sp>
        <p:nvSpPr>
          <p:cNvPr id="1399" name="Google Shape;1399;p103"/>
          <p:cNvSpPr txBox="1">
            <a:spLocks noGrp="1"/>
          </p:cNvSpPr>
          <p:nvPr>
            <p:ph type="subTitle" idx="4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Finalización del desarrollo y pruebas en curso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0" name="Google Shape;1400;p103"/>
          <p:cNvSpPr/>
          <p:nvPr/>
        </p:nvSpPr>
        <p:spPr>
          <a:xfrm>
            <a:off x="2534825" y="3207978"/>
            <a:ext cx="493152" cy="493182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01" name="Google Shape;1401;p103"/>
          <p:cNvGrpSpPr/>
          <p:nvPr/>
        </p:nvGrpSpPr>
        <p:grpSpPr>
          <a:xfrm>
            <a:off x="6086683" y="1695023"/>
            <a:ext cx="512717" cy="481628"/>
            <a:chOff x="1749728" y="2894777"/>
            <a:chExt cx="386927" cy="363438"/>
          </a:xfrm>
        </p:grpSpPr>
        <p:sp>
          <p:nvSpPr>
            <p:cNvPr id="1402" name="Google Shape;1402;p103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3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3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3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3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3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3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AVANCES</a:t>
            </a:r>
            <a:endParaRPr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92DD8BD-95DF-5F54-502B-6D6B07956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2" b="6063"/>
          <a:stretch/>
        </p:blipFill>
        <p:spPr>
          <a:xfrm>
            <a:off x="1111779" y="257528"/>
            <a:ext cx="2314575" cy="4628444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FBA072EB-9379-C1D3-F8BF-F9EE7E02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3" b="4306"/>
          <a:stretch/>
        </p:blipFill>
        <p:spPr>
          <a:xfrm>
            <a:off x="5886980" y="257528"/>
            <a:ext cx="2314575" cy="4716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>
          <a:extLst>
            <a:ext uri="{FF2B5EF4-FFF2-40B4-BE49-F238E27FC236}">
              <a16:creationId xmlns:a16="http://schemas.microsoft.com/office/drawing/2014/main" id="{A40E1C3C-0E3E-1C5C-0EB1-64A9CE7D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>
            <a:extLst>
              <a:ext uri="{FF2B5EF4-FFF2-40B4-BE49-F238E27FC236}">
                <a16:creationId xmlns:a16="http://schemas.microsoft.com/office/drawing/2014/main" id="{2EAB1F11-3632-B101-121E-9AA4DAA77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AVANCES</a:t>
            </a:r>
            <a:endParaRPr dirty="0"/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CD69C85-D720-A352-4C3B-2384478F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0" b="4150"/>
          <a:stretch/>
        </p:blipFill>
        <p:spPr>
          <a:xfrm>
            <a:off x="942445" y="213430"/>
            <a:ext cx="2314575" cy="4716639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5C9740A3-5DD0-B88B-87FB-F5FA853C5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0" b="4150"/>
          <a:stretch/>
        </p:blipFill>
        <p:spPr>
          <a:xfrm>
            <a:off x="5638623" y="213429"/>
            <a:ext cx="2314575" cy="47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>
          <a:extLst>
            <a:ext uri="{FF2B5EF4-FFF2-40B4-BE49-F238E27FC236}">
              <a16:creationId xmlns:a16="http://schemas.microsoft.com/office/drawing/2014/main" id="{0DCF5B44-8C47-9288-9392-2C123ADC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27">
            <a:extLst>
              <a:ext uri="{FF2B5EF4-FFF2-40B4-BE49-F238E27FC236}">
                <a16:creationId xmlns:a16="http://schemas.microsoft.com/office/drawing/2014/main" id="{026C8A9F-3B42-7F1D-E9DA-835377B3E4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650" y="970900"/>
            <a:ext cx="4563300" cy="3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5"/>
                </a:solidFill>
                <a:latin typeface="Abel" panose="02000506030000020004" pitchFamily="2" charset="0"/>
              </a:rPr>
              <a:t>Implementar nuevas funcionalidades según lo identificado</a:t>
            </a:r>
            <a:endParaRPr sz="1800" dirty="0">
              <a:solidFill>
                <a:schemeClr val="accent5"/>
              </a:solidFill>
              <a:latin typeface="Abel" panose="02000506030000020004" pitchFamily="2" charset="0"/>
            </a:endParaRPr>
          </a:p>
          <a:p>
            <a:pPr marL="457200" marR="508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Integración de un Sistema de notificaciones</a:t>
            </a:r>
            <a:endParaRPr lang="es-ES" dirty="0"/>
          </a:p>
          <a:p>
            <a:pPr marL="457200" marR="50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Montserrat"/>
              <a:buChar char="●"/>
            </a:pPr>
            <a:r>
              <a:rPr lang="en-US" dirty="0">
                <a:uFill>
                  <a:noFill/>
                </a:uFill>
              </a:rPr>
              <a:t>Desarrollo de una funcion de generaciòn de informes</a:t>
            </a:r>
            <a:endParaRPr lang="en-US" dirty="0"/>
          </a:p>
          <a:p>
            <a:pPr marL="0" marR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Realizar pruebas adicionales para garantizar la calidad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Llevar a cabo pruebas exhaustivas de usabilidad para asegurar que la aplicación sea intuitiva y fácil de usar para todos los usuarios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</a:pPr>
            <a:r>
              <a:rPr lang="es-ES" dirty="0">
                <a:uFill>
                  <a:noFill/>
                </a:uFill>
              </a:rPr>
              <a:t>Realizar pruebas de rendimiento para garantizar que la aplicación funcione de manera eficiente </a:t>
            </a:r>
            <a:endParaRPr sz="1050" dirty="0"/>
          </a:p>
        </p:txBody>
      </p:sp>
      <p:sp>
        <p:nvSpPr>
          <p:cNvPr id="2286" name="Google Shape;2286;p127">
            <a:extLst>
              <a:ext uri="{FF2B5EF4-FFF2-40B4-BE49-F238E27FC236}">
                <a16:creationId xmlns:a16="http://schemas.microsoft.com/office/drawing/2014/main" id="{ADE6A597-59B7-55C0-21E8-FDC25479EA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Proximos Pasos</a:t>
            </a:r>
            <a:endParaRPr dirty="0"/>
          </a:p>
        </p:txBody>
      </p:sp>
      <p:grpSp>
        <p:nvGrpSpPr>
          <p:cNvPr id="2287" name="Google Shape;2287;p127">
            <a:extLst>
              <a:ext uri="{FF2B5EF4-FFF2-40B4-BE49-F238E27FC236}">
                <a16:creationId xmlns:a16="http://schemas.microsoft.com/office/drawing/2014/main" id="{B0500EAE-A180-208E-6122-5DC06788E939}"/>
              </a:ext>
            </a:extLst>
          </p:cNvPr>
          <p:cNvGrpSpPr/>
          <p:nvPr/>
        </p:nvGrpSpPr>
        <p:grpSpPr>
          <a:xfrm>
            <a:off x="6590032" y="2437711"/>
            <a:ext cx="712181" cy="748111"/>
            <a:chOff x="2378350" y="2221950"/>
            <a:chExt cx="1266100" cy="1329975"/>
          </a:xfrm>
        </p:grpSpPr>
        <p:sp>
          <p:nvSpPr>
            <p:cNvPr id="2288" name="Google Shape;2288;p127">
              <a:extLst>
                <a:ext uri="{FF2B5EF4-FFF2-40B4-BE49-F238E27FC236}">
                  <a16:creationId xmlns:a16="http://schemas.microsoft.com/office/drawing/2014/main" id="{BD176C1C-C00A-9B5C-99E5-254AD2F556A5}"/>
                </a:ext>
              </a:extLst>
            </p:cNvPr>
            <p:cNvSpPr/>
            <p:nvPr/>
          </p:nvSpPr>
          <p:spPr>
            <a:xfrm>
              <a:off x="2458075" y="2221950"/>
              <a:ext cx="1186375" cy="1329975"/>
            </a:xfrm>
            <a:custGeom>
              <a:avLst/>
              <a:gdLst/>
              <a:ahLst/>
              <a:cxnLst/>
              <a:rect l="l" t="t" r="r" b="b"/>
              <a:pathLst>
                <a:path w="47455" h="53199" extrusionOk="0">
                  <a:moveTo>
                    <a:pt x="27435" y="548"/>
                  </a:moveTo>
                  <a:lnTo>
                    <a:pt x="46908" y="26614"/>
                  </a:lnTo>
                  <a:lnTo>
                    <a:pt x="29956" y="52681"/>
                  </a:lnTo>
                  <a:lnTo>
                    <a:pt x="457" y="42322"/>
                  </a:lnTo>
                  <a:lnTo>
                    <a:pt x="1398" y="12488"/>
                  </a:lnTo>
                  <a:lnTo>
                    <a:pt x="27435" y="548"/>
                  </a:lnTo>
                  <a:close/>
                  <a:moveTo>
                    <a:pt x="27586" y="1"/>
                  </a:moveTo>
                  <a:lnTo>
                    <a:pt x="973" y="12185"/>
                  </a:lnTo>
                  <a:lnTo>
                    <a:pt x="1" y="42626"/>
                  </a:lnTo>
                  <a:lnTo>
                    <a:pt x="29987" y="53138"/>
                  </a:lnTo>
                  <a:lnTo>
                    <a:pt x="30138" y="53198"/>
                  </a:lnTo>
                  <a:lnTo>
                    <a:pt x="47365" y="26736"/>
                  </a:lnTo>
                  <a:lnTo>
                    <a:pt x="47455" y="26614"/>
                  </a:lnTo>
                  <a:lnTo>
                    <a:pt x="2758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27">
              <a:extLst>
                <a:ext uri="{FF2B5EF4-FFF2-40B4-BE49-F238E27FC236}">
                  <a16:creationId xmlns:a16="http://schemas.microsoft.com/office/drawing/2014/main" id="{945DD2AC-DF9C-E83B-8DB6-DBD579EB8B88}"/>
                </a:ext>
              </a:extLst>
            </p:cNvPr>
            <p:cNvSpPr/>
            <p:nvPr/>
          </p:nvSpPr>
          <p:spPr>
            <a:xfrm>
              <a:off x="2378350" y="2302475"/>
              <a:ext cx="1106600" cy="1178050"/>
            </a:xfrm>
            <a:custGeom>
              <a:avLst/>
              <a:gdLst/>
              <a:ahLst/>
              <a:cxnLst/>
              <a:rect l="l" t="t" r="r" b="b"/>
              <a:pathLst>
                <a:path w="44264" h="47122" extrusionOk="0">
                  <a:moveTo>
                    <a:pt x="36547" y="486"/>
                  </a:moveTo>
                  <a:lnTo>
                    <a:pt x="43749" y="38129"/>
                  </a:lnTo>
                  <a:lnTo>
                    <a:pt x="12092" y="46604"/>
                  </a:lnTo>
                  <a:lnTo>
                    <a:pt x="487" y="24973"/>
                  </a:lnTo>
                  <a:lnTo>
                    <a:pt x="10238" y="3617"/>
                  </a:lnTo>
                  <a:lnTo>
                    <a:pt x="36547" y="486"/>
                  </a:lnTo>
                  <a:close/>
                  <a:moveTo>
                    <a:pt x="36912" y="0"/>
                  </a:moveTo>
                  <a:lnTo>
                    <a:pt x="9934" y="3191"/>
                  </a:lnTo>
                  <a:lnTo>
                    <a:pt x="1" y="24973"/>
                  </a:lnTo>
                  <a:lnTo>
                    <a:pt x="11788" y="46968"/>
                  </a:lnTo>
                  <a:lnTo>
                    <a:pt x="11878" y="47122"/>
                  </a:lnTo>
                  <a:lnTo>
                    <a:pt x="44264" y="38462"/>
                  </a:lnTo>
                  <a:lnTo>
                    <a:pt x="36912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127">
            <a:extLst>
              <a:ext uri="{FF2B5EF4-FFF2-40B4-BE49-F238E27FC236}">
                <a16:creationId xmlns:a16="http://schemas.microsoft.com/office/drawing/2014/main" id="{96204EBA-8D24-6589-BF26-E88919E5DAF9}"/>
              </a:ext>
            </a:extLst>
          </p:cNvPr>
          <p:cNvGrpSpPr/>
          <p:nvPr/>
        </p:nvGrpSpPr>
        <p:grpSpPr>
          <a:xfrm>
            <a:off x="7632666" y="1377128"/>
            <a:ext cx="745538" cy="795952"/>
            <a:chOff x="4253550" y="444700"/>
            <a:chExt cx="1325400" cy="1415025"/>
          </a:xfrm>
        </p:grpSpPr>
        <p:sp>
          <p:nvSpPr>
            <p:cNvPr id="2291" name="Google Shape;2291;p127">
              <a:extLst>
                <a:ext uri="{FF2B5EF4-FFF2-40B4-BE49-F238E27FC236}">
                  <a16:creationId xmlns:a16="http://schemas.microsoft.com/office/drawing/2014/main" id="{A5BCDD92-7D48-363B-7DF4-7CDDC45D8D74}"/>
                </a:ext>
              </a:extLst>
            </p:cNvPr>
            <p:cNvSpPr/>
            <p:nvPr/>
          </p:nvSpPr>
          <p:spPr>
            <a:xfrm>
              <a:off x="4253550" y="516100"/>
              <a:ext cx="1298800" cy="1289675"/>
            </a:xfrm>
            <a:custGeom>
              <a:avLst/>
              <a:gdLst/>
              <a:ahLst/>
              <a:cxnLst/>
              <a:rect l="l" t="t" r="r" b="b"/>
              <a:pathLst>
                <a:path w="51952" h="51587" extrusionOk="0">
                  <a:moveTo>
                    <a:pt x="20052" y="518"/>
                  </a:moveTo>
                  <a:lnTo>
                    <a:pt x="41987" y="7080"/>
                  </a:lnTo>
                  <a:lnTo>
                    <a:pt x="51405" y="33147"/>
                  </a:lnTo>
                  <a:lnTo>
                    <a:pt x="20630" y="51039"/>
                  </a:lnTo>
                  <a:lnTo>
                    <a:pt x="579" y="32235"/>
                  </a:lnTo>
                  <a:lnTo>
                    <a:pt x="20052" y="518"/>
                  </a:lnTo>
                  <a:close/>
                  <a:moveTo>
                    <a:pt x="19870" y="0"/>
                  </a:moveTo>
                  <a:lnTo>
                    <a:pt x="122" y="32174"/>
                  </a:lnTo>
                  <a:lnTo>
                    <a:pt x="1" y="32325"/>
                  </a:lnTo>
                  <a:lnTo>
                    <a:pt x="20570" y="51586"/>
                  </a:lnTo>
                  <a:lnTo>
                    <a:pt x="51801" y="33419"/>
                  </a:lnTo>
                  <a:lnTo>
                    <a:pt x="51951" y="33329"/>
                  </a:lnTo>
                  <a:lnTo>
                    <a:pt x="42383" y="6837"/>
                  </a:lnTo>
                  <a:lnTo>
                    <a:pt x="42322" y="6745"/>
                  </a:lnTo>
                  <a:lnTo>
                    <a:pt x="1987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27">
              <a:extLst>
                <a:ext uri="{FF2B5EF4-FFF2-40B4-BE49-F238E27FC236}">
                  <a16:creationId xmlns:a16="http://schemas.microsoft.com/office/drawing/2014/main" id="{D9ED019A-99F4-3481-042D-F3B3235B856E}"/>
                </a:ext>
              </a:extLst>
            </p:cNvPr>
            <p:cNvSpPr/>
            <p:nvPr/>
          </p:nvSpPr>
          <p:spPr>
            <a:xfrm>
              <a:off x="4330300" y="444700"/>
              <a:ext cx="1248650" cy="1415025"/>
            </a:xfrm>
            <a:custGeom>
              <a:avLst/>
              <a:gdLst/>
              <a:ahLst/>
              <a:cxnLst/>
              <a:rect l="l" t="t" r="r" b="b"/>
              <a:pathLst>
                <a:path w="49946" h="56601" extrusionOk="0">
                  <a:moveTo>
                    <a:pt x="10451" y="640"/>
                  </a:moveTo>
                  <a:lnTo>
                    <a:pt x="49460" y="23393"/>
                  </a:lnTo>
                  <a:lnTo>
                    <a:pt x="42441" y="56083"/>
                  </a:lnTo>
                  <a:lnTo>
                    <a:pt x="7535" y="50128"/>
                  </a:lnTo>
                  <a:lnTo>
                    <a:pt x="487" y="21116"/>
                  </a:lnTo>
                  <a:lnTo>
                    <a:pt x="10451" y="640"/>
                  </a:lnTo>
                  <a:close/>
                  <a:moveTo>
                    <a:pt x="10269" y="0"/>
                  </a:moveTo>
                  <a:lnTo>
                    <a:pt x="61" y="20995"/>
                  </a:lnTo>
                  <a:lnTo>
                    <a:pt x="1" y="21055"/>
                  </a:lnTo>
                  <a:lnTo>
                    <a:pt x="7139" y="50371"/>
                  </a:lnTo>
                  <a:lnTo>
                    <a:pt x="7170" y="50524"/>
                  </a:lnTo>
                  <a:lnTo>
                    <a:pt x="42776" y="56601"/>
                  </a:lnTo>
                  <a:lnTo>
                    <a:pt x="49946" y="23150"/>
                  </a:lnTo>
                  <a:lnTo>
                    <a:pt x="1026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3" name="Google Shape;2293;p127">
            <a:extLst>
              <a:ext uri="{FF2B5EF4-FFF2-40B4-BE49-F238E27FC236}">
                <a16:creationId xmlns:a16="http://schemas.microsoft.com/office/drawing/2014/main" id="{D0B7E5C3-2DC2-F0BF-37E1-83E656B3C5E5}"/>
              </a:ext>
            </a:extLst>
          </p:cNvPr>
          <p:cNvGrpSpPr/>
          <p:nvPr/>
        </p:nvGrpSpPr>
        <p:grpSpPr>
          <a:xfrm>
            <a:off x="6517253" y="1260929"/>
            <a:ext cx="871130" cy="884813"/>
            <a:chOff x="1934025" y="238125"/>
            <a:chExt cx="1548675" cy="1573000"/>
          </a:xfrm>
        </p:grpSpPr>
        <p:sp>
          <p:nvSpPr>
            <p:cNvPr id="2294" name="Google Shape;2294;p127">
              <a:extLst>
                <a:ext uri="{FF2B5EF4-FFF2-40B4-BE49-F238E27FC236}">
                  <a16:creationId xmlns:a16="http://schemas.microsoft.com/office/drawing/2014/main" id="{D8C777FF-BF23-778D-CCF1-6644426577F3}"/>
                </a:ext>
              </a:extLst>
            </p:cNvPr>
            <p:cNvSpPr/>
            <p:nvPr/>
          </p:nvSpPr>
          <p:spPr>
            <a:xfrm>
              <a:off x="1934025" y="238125"/>
              <a:ext cx="1131675" cy="1249450"/>
            </a:xfrm>
            <a:custGeom>
              <a:avLst/>
              <a:gdLst/>
              <a:ahLst/>
              <a:cxnLst/>
              <a:rect l="l" t="t" r="r" b="b"/>
              <a:pathLst>
                <a:path w="45267" h="49978" extrusionOk="0">
                  <a:moveTo>
                    <a:pt x="2856" y="608"/>
                  </a:moveTo>
                  <a:lnTo>
                    <a:pt x="44812" y="13581"/>
                  </a:lnTo>
                  <a:lnTo>
                    <a:pt x="43172" y="49552"/>
                  </a:lnTo>
                  <a:lnTo>
                    <a:pt x="8842" y="49552"/>
                  </a:lnTo>
                  <a:lnTo>
                    <a:pt x="425" y="25977"/>
                  </a:lnTo>
                  <a:lnTo>
                    <a:pt x="2856" y="608"/>
                  </a:lnTo>
                  <a:close/>
                  <a:moveTo>
                    <a:pt x="2491" y="0"/>
                  </a:moveTo>
                  <a:lnTo>
                    <a:pt x="0" y="25977"/>
                  </a:lnTo>
                  <a:lnTo>
                    <a:pt x="0" y="26006"/>
                  </a:lnTo>
                  <a:lnTo>
                    <a:pt x="8538" y="49977"/>
                  </a:lnTo>
                  <a:lnTo>
                    <a:pt x="43597" y="49977"/>
                  </a:lnTo>
                  <a:lnTo>
                    <a:pt x="45267" y="13277"/>
                  </a:lnTo>
                  <a:lnTo>
                    <a:pt x="249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27">
              <a:extLst>
                <a:ext uri="{FF2B5EF4-FFF2-40B4-BE49-F238E27FC236}">
                  <a16:creationId xmlns:a16="http://schemas.microsoft.com/office/drawing/2014/main" id="{A8E686AC-90F8-923A-6033-E278373E1E2B}"/>
                </a:ext>
              </a:extLst>
            </p:cNvPr>
            <p:cNvSpPr/>
            <p:nvPr/>
          </p:nvSpPr>
          <p:spPr>
            <a:xfrm>
              <a:off x="2272750" y="560925"/>
              <a:ext cx="1209950" cy="1250200"/>
            </a:xfrm>
            <a:custGeom>
              <a:avLst/>
              <a:gdLst/>
              <a:ahLst/>
              <a:cxnLst/>
              <a:rect l="l" t="t" r="r" b="b"/>
              <a:pathLst>
                <a:path w="48398" h="50008" extrusionOk="0">
                  <a:moveTo>
                    <a:pt x="35667" y="487"/>
                  </a:moveTo>
                  <a:lnTo>
                    <a:pt x="47820" y="34817"/>
                  </a:lnTo>
                  <a:lnTo>
                    <a:pt x="14372" y="49400"/>
                  </a:lnTo>
                  <a:lnTo>
                    <a:pt x="579" y="3980"/>
                  </a:lnTo>
                  <a:lnTo>
                    <a:pt x="35667" y="487"/>
                  </a:lnTo>
                  <a:close/>
                  <a:moveTo>
                    <a:pt x="35971" y="1"/>
                  </a:moveTo>
                  <a:lnTo>
                    <a:pt x="1" y="3586"/>
                  </a:lnTo>
                  <a:lnTo>
                    <a:pt x="14097" y="50007"/>
                  </a:lnTo>
                  <a:lnTo>
                    <a:pt x="48398" y="35060"/>
                  </a:lnTo>
                  <a:lnTo>
                    <a:pt x="3597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127">
            <a:extLst>
              <a:ext uri="{FF2B5EF4-FFF2-40B4-BE49-F238E27FC236}">
                <a16:creationId xmlns:a16="http://schemas.microsoft.com/office/drawing/2014/main" id="{FF20D6B4-3926-1ABA-BD5C-EBF115E4AE60}"/>
              </a:ext>
            </a:extLst>
          </p:cNvPr>
          <p:cNvGrpSpPr/>
          <p:nvPr/>
        </p:nvGrpSpPr>
        <p:grpSpPr>
          <a:xfrm>
            <a:off x="7747613" y="3314617"/>
            <a:ext cx="687839" cy="790791"/>
            <a:chOff x="4457900" y="3889125"/>
            <a:chExt cx="1222825" cy="1405850"/>
          </a:xfrm>
        </p:grpSpPr>
        <p:sp>
          <p:nvSpPr>
            <p:cNvPr id="2297" name="Google Shape;2297;p127">
              <a:extLst>
                <a:ext uri="{FF2B5EF4-FFF2-40B4-BE49-F238E27FC236}">
                  <a16:creationId xmlns:a16="http://schemas.microsoft.com/office/drawing/2014/main" id="{B4DB8904-F8EE-03A9-1CC2-6414B44B146E}"/>
                </a:ext>
              </a:extLst>
            </p:cNvPr>
            <p:cNvSpPr/>
            <p:nvPr/>
          </p:nvSpPr>
          <p:spPr>
            <a:xfrm>
              <a:off x="4518650" y="3902800"/>
              <a:ext cx="1040575" cy="1332200"/>
            </a:xfrm>
            <a:custGeom>
              <a:avLst/>
              <a:gdLst/>
              <a:ahLst/>
              <a:cxnLst/>
              <a:rect l="l" t="t" r="r" b="b"/>
              <a:pathLst>
                <a:path w="41623" h="53288" extrusionOk="0">
                  <a:moveTo>
                    <a:pt x="25307" y="515"/>
                  </a:moveTo>
                  <a:lnTo>
                    <a:pt x="41165" y="24516"/>
                  </a:lnTo>
                  <a:lnTo>
                    <a:pt x="40193" y="52770"/>
                  </a:lnTo>
                  <a:lnTo>
                    <a:pt x="4315" y="45571"/>
                  </a:lnTo>
                  <a:lnTo>
                    <a:pt x="455" y="6713"/>
                  </a:lnTo>
                  <a:lnTo>
                    <a:pt x="25307" y="515"/>
                  </a:lnTo>
                  <a:close/>
                  <a:moveTo>
                    <a:pt x="25520" y="0"/>
                  </a:moveTo>
                  <a:lnTo>
                    <a:pt x="1" y="6380"/>
                  </a:lnTo>
                  <a:lnTo>
                    <a:pt x="3890" y="45782"/>
                  </a:lnTo>
                  <a:lnTo>
                    <a:pt x="3890" y="45965"/>
                  </a:lnTo>
                  <a:lnTo>
                    <a:pt x="40618" y="53287"/>
                  </a:lnTo>
                  <a:lnTo>
                    <a:pt x="41622" y="24455"/>
                  </a:lnTo>
                  <a:lnTo>
                    <a:pt x="41622" y="24394"/>
                  </a:lnTo>
                  <a:lnTo>
                    <a:pt x="25581" y="122"/>
                  </a:lnTo>
                  <a:lnTo>
                    <a:pt x="2552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27">
              <a:extLst>
                <a:ext uri="{FF2B5EF4-FFF2-40B4-BE49-F238E27FC236}">
                  <a16:creationId xmlns:a16="http://schemas.microsoft.com/office/drawing/2014/main" id="{F0E75135-E635-B37F-7F2B-B5009C6F8B0A}"/>
                </a:ext>
              </a:extLst>
            </p:cNvPr>
            <p:cNvSpPr/>
            <p:nvPr/>
          </p:nvSpPr>
          <p:spPr>
            <a:xfrm>
              <a:off x="4457900" y="3889125"/>
              <a:ext cx="1222825" cy="1405850"/>
            </a:xfrm>
            <a:custGeom>
              <a:avLst/>
              <a:gdLst/>
              <a:ahLst/>
              <a:cxnLst/>
              <a:rect l="l" t="t" r="r" b="b"/>
              <a:pathLst>
                <a:path w="48913" h="56234" extrusionOk="0">
                  <a:moveTo>
                    <a:pt x="39799" y="637"/>
                  </a:moveTo>
                  <a:lnTo>
                    <a:pt x="48427" y="31717"/>
                  </a:lnTo>
                  <a:lnTo>
                    <a:pt x="24791" y="55747"/>
                  </a:lnTo>
                  <a:lnTo>
                    <a:pt x="2399" y="50006"/>
                  </a:lnTo>
                  <a:lnTo>
                    <a:pt x="455" y="21267"/>
                  </a:lnTo>
                  <a:lnTo>
                    <a:pt x="39799" y="637"/>
                  </a:lnTo>
                  <a:close/>
                  <a:moveTo>
                    <a:pt x="40071" y="0"/>
                  </a:moveTo>
                  <a:lnTo>
                    <a:pt x="122" y="20931"/>
                  </a:lnTo>
                  <a:lnTo>
                    <a:pt x="0" y="20992"/>
                  </a:lnTo>
                  <a:lnTo>
                    <a:pt x="1945" y="50189"/>
                  </a:lnTo>
                  <a:lnTo>
                    <a:pt x="1974" y="50371"/>
                  </a:lnTo>
                  <a:lnTo>
                    <a:pt x="24912" y="56233"/>
                  </a:lnTo>
                  <a:lnTo>
                    <a:pt x="48821" y="31929"/>
                  </a:lnTo>
                  <a:lnTo>
                    <a:pt x="48913" y="31839"/>
                  </a:lnTo>
                  <a:lnTo>
                    <a:pt x="4007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127">
            <a:extLst>
              <a:ext uri="{FF2B5EF4-FFF2-40B4-BE49-F238E27FC236}">
                <a16:creationId xmlns:a16="http://schemas.microsoft.com/office/drawing/2014/main" id="{E0EE0FE1-E6B9-D09F-E068-19C81224D29B}"/>
              </a:ext>
            </a:extLst>
          </p:cNvPr>
          <p:cNvGrpSpPr/>
          <p:nvPr/>
        </p:nvGrpSpPr>
        <p:grpSpPr>
          <a:xfrm>
            <a:off x="6536178" y="3373422"/>
            <a:ext cx="819014" cy="855323"/>
            <a:chOff x="2085925" y="3954425"/>
            <a:chExt cx="1456025" cy="1520575"/>
          </a:xfrm>
        </p:grpSpPr>
        <p:sp>
          <p:nvSpPr>
            <p:cNvPr id="2300" name="Google Shape;2300;p127">
              <a:extLst>
                <a:ext uri="{FF2B5EF4-FFF2-40B4-BE49-F238E27FC236}">
                  <a16:creationId xmlns:a16="http://schemas.microsoft.com/office/drawing/2014/main" id="{E9FDA4BD-4C24-573E-DAA7-9E8017499C0F}"/>
                </a:ext>
              </a:extLst>
            </p:cNvPr>
            <p:cNvSpPr/>
            <p:nvPr/>
          </p:nvSpPr>
          <p:spPr>
            <a:xfrm>
              <a:off x="2085925" y="3954425"/>
              <a:ext cx="1355775" cy="1520575"/>
            </a:xfrm>
            <a:custGeom>
              <a:avLst/>
              <a:gdLst/>
              <a:ahLst/>
              <a:cxnLst/>
              <a:rect l="l" t="t" r="r" b="b"/>
              <a:pathLst>
                <a:path w="54231" h="60823" extrusionOk="0">
                  <a:moveTo>
                    <a:pt x="29469" y="698"/>
                  </a:moveTo>
                  <a:lnTo>
                    <a:pt x="53623" y="33966"/>
                  </a:lnTo>
                  <a:lnTo>
                    <a:pt x="24730" y="60183"/>
                  </a:lnTo>
                  <a:lnTo>
                    <a:pt x="608" y="30957"/>
                  </a:lnTo>
                  <a:lnTo>
                    <a:pt x="29469" y="698"/>
                  </a:lnTo>
                  <a:close/>
                  <a:moveTo>
                    <a:pt x="29530" y="1"/>
                  </a:moveTo>
                  <a:lnTo>
                    <a:pt x="0" y="30957"/>
                  </a:lnTo>
                  <a:lnTo>
                    <a:pt x="24669" y="60823"/>
                  </a:lnTo>
                  <a:lnTo>
                    <a:pt x="54077" y="34149"/>
                  </a:lnTo>
                  <a:lnTo>
                    <a:pt x="54230" y="34027"/>
                  </a:lnTo>
                  <a:lnTo>
                    <a:pt x="2953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27">
              <a:extLst>
                <a:ext uri="{FF2B5EF4-FFF2-40B4-BE49-F238E27FC236}">
                  <a16:creationId xmlns:a16="http://schemas.microsoft.com/office/drawing/2014/main" id="{2E1B9ECE-A987-4CF2-2565-B23ECDF15A59}"/>
                </a:ext>
              </a:extLst>
            </p:cNvPr>
            <p:cNvSpPr/>
            <p:nvPr/>
          </p:nvSpPr>
          <p:spPr>
            <a:xfrm>
              <a:off x="2258350" y="4053175"/>
              <a:ext cx="1283600" cy="1300300"/>
            </a:xfrm>
            <a:custGeom>
              <a:avLst/>
              <a:gdLst/>
              <a:ahLst/>
              <a:cxnLst/>
              <a:rect l="l" t="t" r="r" b="b"/>
              <a:pathLst>
                <a:path w="51344" h="52012" extrusionOk="0">
                  <a:moveTo>
                    <a:pt x="13976" y="759"/>
                  </a:moveTo>
                  <a:lnTo>
                    <a:pt x="50493" y="30320"/>
                  </a:lnTo>
                  <a:lnTo>
                    <a:pt x="637" y="51251"/>
                  </a:lnTo>
                  <a:lnTo>
                    <a:pt x="13976" y="759"/>
                  </a:lnTo>
                  <a:close/>
                  <a:moveTo>
                    <a:pt x="13733" y="0"/>
                  </a:moveTo>
                  <a:lnTo>
                    <a:pt x="1" y="52012"/>
                  </a:lnTo>
                  <a:lnTo>
                    <a:pt x="51344" y="30442"/>
                  </a:lnTo>
                  <a:lnTo>
                    <a:pt x="13733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27">
            <a:extLst>
              <a:ext uri="{FF2B5EF4-FFF2-40B4-BE49-F238E27FC236}">
                <a16:creationId xmlns:a16="http://schemas.microsoft.com/office/drawing/2014/main" id="{B4BD82B7-684C-72EA-A3DA-1C0067442A54}"/>
              </a:ext>
            </a:extLst>
          </p:cNvPr>
          <p:cNvGrpSpPr/>
          <p:nvPr/>
        </p:nvGrpSpPr>
        <p:grpSpPr>
          <a:xfrm>
            <a:off x="7683938" y="2392215"/>
            <a:ext cx="753638" cy="766041"/>
            <a:chOff x="4344700" y="2249300"/>
            <a:chExt cx="1339800" cy="1361850"/>
          </a:xfrm>
        </p:grpSpPr>
        <p:sp>
          <p:nvSpPr>
            <p:cNvPr id="2303" name="Google Shape;2303;p127">
              <a:extLst>
                <a:ext uri="{FF2B5EF4-FFF2-40B4-BE49-F238E27FC236}">
                  <a16:creationId xmlns:a16="http://schemas.microsoft.com/office/drawing/2014/main" id="{DB2A6FEF-BFFE-CD6A-266E-4093E282FD60}"/>
                </a:ext>
              </a:extLst>
            </p:cNvPr>
            <p:cNvSpPr/>
            <p:nvPr/>
          </p:nvSpPr>
          <p:spPr>
            <a:xfrm>
              <a:off x="4344700" y="2249300"/>
              <a:ext cx="1339800" cy="1265375"/>
            </a:xfrm>
            <a:custGeom>
              <a:avLst/>
              <a:gdLst/>
              <a:ahLst/>
              <a:cxnLst/>
              <a:rect l="l" t="t" r="r" b="b"/>
              <a:pathLst>
                <a:path w="53592" h="50615" extrusionOk="0">
                  <a:moveTo>
                    <a:pt x="23182" y="669"/>
                  </a:moveTo>
                  <a:lnTo>
                    <a:pt x="52802" y="37582"/>
                  </a:lnTo>
                  <a:lnTo>
                    <a:pt x="640" y="50007"/>
                  </a:lnTo>
                  <a:lnTo>
                    <a:pt x="640" y="50007"/>
                  </a:lnTo>
                  <a:lnTo>
                    <a:pt x="10512" y="13339"/>
                  </a:lnTo>
                  <a:lnTo>
                    <a:pt x="23182" y="669"/>
                  </a:lnTo>
                  <a:close/>
                  <a:moveTo>
                    <a:pt x="23243" y="1"/>
                  </a:moveTo>
                  <a:lnTo>
                    <a:pt x="10118" y="13125"/>
                  </a:lnTo>
                  <a:lnTo>
                    <a:pt x="1" y="50614"/>
                  </a:lnTo>
                  <a:lnTo>
                    <a:pt x="53227" y="37947"/>
                  </a:lnTo>
                  <a:lnTo>
                    <a:pt x="53592" y="37855"/>
                  </a:lnTo>
                  <a:lnTo>
                    <a:pt x="23243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27">
              <a:extLst>
                <a:ext uri="{FF2B5EF4-FFF2-40B4-BE49-F238E27FC236}">
                  <a16:creationId xmlns:a16="http://schemas.microsoft.com/office/drawing/2014/main" id="{5DC01DA3-9D27-5C57-9B19-3F2F6239CB1C}"/>
                </a:ext>
              </a:extLst>
            </p:cNvPr>
            <p:cNvSpPr/>
            <p:nvPr/>
          </p:nvSpPr>
          <p:spPr>
            <a:xfrm>
              <a:off x="4540650" y="2348025"/>
              <a:ext cx="1068700" cy="1263125"/>
            </a:xfrm>
            <a:custGeom>
              <a:avLst/>
              <a:gdLst/>
              <a:ahLst/>
              <a:cxnLst/>
              <a:rect l="l" t="t" r="r" b="b"/>
              <a:pathLst>
                <a:path w="42748" h="50525" extrusionOk="0">
                  <a:moveTo>
                    <a:pt x="458" y="519"/>
                  </a:moveTo>
                  <a:lnTo>
                    <a:pt x="28741" y="5287"/>
                  </a:lnTo>
                  <a:lnTo>
                    <a:pt x="42140" y="36854"/>
                  </a:lnTo>
                  <a:lnTo>
                    <a:pt x="1094" y="49917"/>
                  </a:lnTo>
                  <a:lnTo>
                    <a:pt x="458" y="519"/>
                  </a:lnTo>
                  <a:close/>
                  <a:moveTo>
                    <a:pt x="1" y="1"/>
                  </a:moveTo>
                  <a:lnTo>
                    <a:pt x="640" y="50525"/>
                  </a:lnTo>
                  <a:lnTo>
                    <a:pt x="42504" y="37218"/>
                  </a:lnTo>
                  <a:lnTo>
                    <a:pt x="42747" y="37158"/>
                  </a:lnTo>
                  <a:lnTo>
                    <a:pt x="29105" y="5015"/>
                  </a:lnTo>
                  <a:lnTo>
                    <a:pt x="29076" y="489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76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4"/>
          <p:cNvSpPr txBox="1">
            <a:spLocks noGrp="1"/>
          </p:cNvSpPr>
          <p:nvPr>
            <p:ph type="title"/>
          </p:nvPr>
        </p:nvSpPr>
        <p:spPr>
          <a:xfrm>
            <a:off x="2716500" y="99627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854" name="Google Shape;854;p74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La aplicación ha sido diseñada para proporcionar eficiencia, transparencia y comodidad tanto para empleadores como para empleados.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4"/>
          <p:cNvSpPr txBox="1">
            <a:spLocks noGrp="1"/>
          </p:cNvSpPr>
          <p:nvPr>
            <p:ph type="subTitle" idx="1"/>
          </p:nvPr>
        </p:nvSpPr>
        <p:spPr>
          <a:xfrm>
            <a:off x="1018755" y="1925480"/>
            <a:ext cx="3557601" cy="2224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ámbito empresarial de las empresas de electricidad, la gestión de pagos para equipos de trabajo de 2 a 9 empleados presenta desafíos significativos. Para abordar esta necesidad, hemos desarrollado una Aplicación Móvil para la Gestión de Pagos. Esta presentación destacará los objetivos del proyecto, la metodología utilizada y cómo nuestra aplicación mejora la eficiencia y la transparencia en el proceso de pago.</a:t>
            </a:r>
            <a:endParaRPr lang="en-US" dirty="0"/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1014398" y="777831"/>
            <a:ext cx="355760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1E22A85-7391-319C-6063-2A39C9BA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42" y="247500"/>
            <a:ext cx="2552539" cy="48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DEL PROYECTO</a:t>
            </a:r>
            <a:endParaRPr dirty="0"/>
          </a:p>
        </p:txBody>
      </p:sp>
      <p:sp>
        <p:nvSpPr>
          <p:cNvPr id="720" name="Google Shape;720;p6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721" name="Google Shape;721;p65"/>
          <p:cNvSpPr txBox="1">
            <a:spLocks noGrp="1"/>
          </p:cNvSpPr>
          <p:nvPr>
            <p:ph type="subTitle" idx="2"/>
          </p:nvPr>
        </p:nvSpPr>
        <p:spPr>
          <a:xfrm>
            <a:off x="1619385" y="1776478"/>
            <a:ext cx="2589030" cy="159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Desarrollar un software para la gestión de pagos a trabajadores en empresas privadas que automatice y agilice el proceso, reduciendo errores y costos.</a:t>
            </a:r>
            <a:endParaRPr dirty="0"/>
          </a:p>
        </p:txBody>
      </p:sp>
      <p:sp>
        <p:nvSpPr>
          <p:cNvPr id="722" name="Google Shape;722;p65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729" name="Google Shape;729;p6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especifico</a:t>
            </a:r>
            <a:endParaRPr dirty="0"/>
          </a:p>
        </p:txBody>
      </p:sp>
      <p:sp>
        <p:nvSpPr>
          <p:cNvPr id="731" name="Google Shape;731;p65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1" name="Google Shape;721;p65">
            <a:extLst>
              <a:ext uri="{FF2B5EF4-FFF2-40B4-BE49-F238E27FC236}">
                <a16:creationId xmlns:a16="http://schemas.microsoft.com/office/drawing/2014/main" id="{1F7D261E-AAFD-B19A-4F5A-E2258F15F0EB}"/>
              </a:ext>
            </a:extLst>
          </p:cNvPr>
          <p:cNvSpPr txBox="1">
            <a:spLocks/>
          </p:cNvSpPr>
          <p:nvPr/>
        </p:nvSpPr>
        <p:spPr>
          <a:xfrm>
            <a:off x="5225270" y="1776478"/>
            <a:ext cx="2589030" cy="256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Automatización completa de cálculo y emisión de nóminas, múltiples métodos de pago, portal web para consulta de empleados, integración con sistema contable y máxima seguridad de datos laborales.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</a:t>
            </a:r>
            <a:endParaRPr dirty="0"/>
          </a:p>
        </p:txBody>
      </p:sp>
      <p:sp>
        <p:nvSpPr>
          <p:cNvPr id="743" name="Google Shape;743;p66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Eficiencia</a:t>
            </a:r>
            <a:endParaRPr dirty="0"/>
          </a:p>
        </p:txBody>
      </p:sp>
      <p:sp>
        <p:nvSpPr>
          <p:cNvPr id="744" name="Google Shape;744;p66"/>
          <p:cNvSpPr txBox="1">
            <a:spLocks noGrp="1"/>
          </p:cNvSpPr>
          <p:nvPr>
            <p:ph type="subTitle" idx="2"/>
          </p:nvPr>
        </p:nvSpPr>
        <p:spPr>
          <a:xfrm>
            <a:off x="768175" y="2096300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Ahorro de tiempo y dinero.</a:t>
            </a:r>
            <a:endParaRPr dirty="0"/>
          </a:p>
        </p:txBody>
      </p:sp>
      <p:sp>
        <p:nvSpPr>
          <p:cNvPr id="745" name="Google Shape;745;p66"/>
          <p:cNvSpPr txBox="1">
            <a:spLocks noGrp="1"/>
          </p:cNvSpPr>
          <p:nvPr>
            <p:ph type="title" idx="3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46" name="Google Shape;746;p66"/>
          <p:cNvSpPr txBox="1">
            <a:spLocks noGrp="1"/>
          </p:cNvSpPr>
          <p:nvPr>
            <p:ph type="subTitle" idx="4"/>
          </p:nvPr>
        </p:nvSpPr>
        <p:spPr>
          <a:xfrm>
            <a:off x="3442200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</a:t>
            </a:r>
            <a:endParaRPr dirty="0"/>
          </a:p>
        </p:txBody>
      </p:sp>
      <p:sp>
        <p:nvSpPr>
          <p:cNvPr id="747" name="Google Shape;747;p66"/>
          <p:cNvSpPr txBox="1">
            <a:spLocks noGrp="1"/>
          </p:cNvSpPr>
          <p:nvPr>
            <p:ph type="subTitle" idx="5"/>
          </p:nvPr>
        </p:nvSpPr>
        <p:spPr>
          <a:xfrm>
            <a:off x="3558000" y="2085175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Reducción de errores humanos.</a:t>
            </a:r>
            <a:endParaRPr dirty="0"/>
          </a:p>
        </p:txBody>
      </p:sp>
      <p:sp>
        <p:nvSpPr>
          <p:cNvPr id="748" name="Google Shape;748;p66"/>
          <p:cNvSpPr txBox="1">
            <a:spLocks noGrp="1"/>
          </p:cNvSpPr>
          <p:nvPr>
            <p:ph type="title" idx="6"/>
          </p:nvPr>
        </p:nvSpPr>
        <p:spPr>
          <a:xfrm>
            <a:off x="3985800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749" name="Google Shape;749;p66"/>
          <p:cNvSpPr txBox="1">
            <a:spLocks noGrp="1"/>
          </p:cNvSpPr>
          <p:nvPr>
            <p:ph type="subTitle" idx="7"/>
          </p:nvPr>
        </p:nvSpPr>
        <p:spPr>
          <a:xfrm>
            <a:off x="6232025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Seguridad</a:t>
            </a:r>
            <a:endParaRPr dirty="0"/>
          </a:p>
        </p:txBody>
      </p:sp>
      <p:sp>
        <p:nvSpPr>
          <p:cNvPr id="750" name="Google Shape;750;p66"/>
          <p:cNvSpPr txBox="1">
            <a:spLocks noGrp="1"/>
          </p:cNvSpPr>
          <p:nvPr>
            <p:ph type="subTitle" idx="8"/>
          </p:nvPr>
        </p:nvSpPr>
        <p:spPr>
          <a:xfrm>
            <a:off x="6347825" y="2085175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Protección de la información de los trabajadores.</a:t>
            </a:r>
            <a:endParaRPr dirty="0"/>
          </a:p>
        </p:txBody>
      </p:sp>
      <p:sp>
        <p:nvSpPr>
          <p:cNvPr id="751" name="Google Shape;751;p66"/>
          <p:cNvSpPr txBox="1">
            <a:spLocks noGrp="1"/>
          </p:cNvSpPr>
          <p:nvPr>
            <p:ph type="title" idx="9"/>
          </p:nvPr>
        </p:nvSpPr>
        <p:spPr>
          <a:xfrm>
            <a:off x="6775625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752" name="Google Shape;752;p66"/>
          <p:cNvSpPr txBox="1">
            <a:spLocks noGrp="1"/>
          </p:cNvSpPr>
          <p:nvPr>
            <p:ph type="subTitle" idx="13"/>
          </p:nvPr>
        </p:nvSpPr>
        <p:spPr>
          <a:xfrm>
            <a:off x="3080170" y="3674109"/>
            <a:ext cx="3110900" cy="30025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Satisfaccion de los empleados</a:t>
            </a:r>
            <a:endParaRPr dirty="0"/>
          </a:p>
        </p:txBody>
      </p:sp>
      <p:sp>
        <p:nvSpPr>
          <p:cNvPr id="753" name="Google Shape;753;p66"/>
          <p:cNvSpPr txBox="1">
            <a:spLocks noGrp="1"/>
          </p:cNvSpPr>
          <p:nvPr>
            <p:ph type="subTitle" idx="14"/>
          </p:nvPr>
        </p:nvSpPr>
        <p:spPr>
          <a:xfrm>
            <a:off x="3558000" y="4024622"/>
            <a:ext cx="2028000" cy="656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dirty="0"/>
              <a:t>Facilita el acceso a la información de pagos.</a:t>
            </a:r>
            <a:endParaRPr dirty="0"/>
          </a:p>
        </p:txBody>
      </p:sp>
      <p:sp>
        <p:nvSpPr>
          <p:cNvPr id="754" name="Google Shape;754;p66"/>
          <p:cNvSpPr txBox="1">
            <a:spLocks noGrp="1"/>
          </p:cNvSpPr>
          <p:nvPr>
            <p:ph type="title" idx="15"/>
          </p:nvPr>
        </p:nvSpPr>
        <p:spPr>
          <a:xfrm>
            <a:off x="3985800" y="3064347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Metodología de Desarrollo</a:t>
            </a:r>
          </a:p>
        </p:txBody>
      </p:sp>
      <p:sp>
        <p:nvSpPr>
          <p:cNvPr id="763" name="Google Shape;763;p6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metodologías ágiles son ideales para este tipo de proyectos, ya que se basan en un enfoque iterativo e incremental que permite ir adaptando la aplicación a medida que se desarrolla.</a:t>
            </a:r>
            <a:endParaRPr lang="en-US" dirty="0"/>
          </a:p>
        </p:txBody>
      </p:sp>
      <p:sp>
        <p:nvSpPr>
          <p:cNvPr id="764" name="Google Shape;764;p67"/>
          <p:cNvSpPr txBox="1">
            <a:spLocks noGrp="1"/>
          </p:cNvSpPr>
          <p:nvPr>
            <p:ph type="body" idx="1"/>
          </p:nvPr>
        </p:nvSpPr>
        <p:spPr>
          <a:xfrm>
            <a:off x="5348850" y="3450220"/>
            <a:ext cx="19986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 sz="1600" b="1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5" name="Google Shape;765;p67"/>
          <p:cNvSpPr/>
          <p:nvPr/>
        </p:nvSpPr>
        <p:spPr>
          <a:xfrm>
            <a:off x="5442963" y="1547975"/>
            <a:ext cx="1810375" cy="1796975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0"/>
          <p:cNvSpPr txBox="1">
            <a:spLocks noGrp="1"/>
          </p:cNvSpPr>
          <p:nvPr>
            <p:ph type="subTitle" idx="1"/>
          </p:nvPr>
        </p:nvSpPr>
        <p:spPr>
          <a:xfrm>
            <a:off x="3851279" y="3245079"/>
            <a:ext cx="1441442" cy="35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Transparencia</a:t>
            </a:r>
            <a:endParaRPr dirty="0"/>
          </a:p>
        </p:txBody>
      </p:sp>
      <p:sp>
        <p:nvSpPr>
          <p:cNvPr id="801" name="Google Shape;801;p70"/>
          <p:cNvSpPr txBox="1">
            <a:spLocks noGrp="1"/>
          </p:cNvSpPr>
          <p:nvPr>
            <p:ph type="subTitle" idx="4"/>
          </p:nvPr>
        </p:nvSpPr>
        <p:spPr>
          <a:xfrm>
            <a:off x="3393138" y="370088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El cliente puede ver el progreso del proyecto en todo momento.</a:t>
            </a:r>
            <a:endParaRPr dirty="0"/>
          </a:p>
        </p:txBody>
      </p:sp>
      <p:sp>
        <p:nvSpPr>
          <p:cNvPr id="804" name="Google Shape;804;p7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Ventajas de la Metodologia Agil</a:t>
            </a:r>
            <a:endParaRPr dirty="0"/>
          </a:p>
        </p:txBody>
      </p:sp>
      <p:sp>
        <p:nvSpPr>
          <p:cNvPr id="805" name="Google Shape;805;p70"/>
          <p:cNvSpPr txBox="1">
            <a:spLocks noGrp="1"/>
          </p:cNvSpPr>
          <p:nvPr>
            <p:ph type="subTitle" idx="7"/>
          </p:nvPr>
        </p:nvSpPr>
        <p:spPr>
          <a:xfrm>
            <a:off x="1421863" y="1579493"/>
            <a:ext cx="1265573" cy="3211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Flexibilidad</a:t>
            </a:r>
            <a:endParaRPr dirty="0"/>
          </a:p>
        </p:txBody>
      </p:sp>
      <p:sp>
        <p:nvSpPr>
          <p:cNvPr id="806" name="Google Shape;806;p70"/>
          <p:cNvSpPr txBox="1">
            <a:spLocks noGrp="1"/>
          </p:cNvSpPr>
          <p:nvPr>
            <p:ph type="subTitle" idx="8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Facilitan la comunicación entre el equipo de desarrollo y el cliente.</a:t>
            </a:r>
            <a:endParaRPr dirty="0"/>
          </a:p>
        </p:txBody>
      </p:sp>
      <p:sp>
        <p:nvSpPr>
          <p:cNvPr id="807" name="Google Shape;807;p70"/>
          <p:cNvSpPr txBox="1">
            <a:spLocks noGrp="1"/>
          </p:cNvSpPr>
          <p:nvPr>
            <p:ph type="subTitle" idx="9"/>
          </p:nvPr>
        </p:nvSpPr>
        <p:spPr>
          <a:xfrm>
            <a:off x="4006638" y="1579493"/>
            <a:ext cx="1130700" cy="35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Eficiencia</a:t>
            </a:r>
            <a:endParaRPr dirty="0"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3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Permiten adaptar el proyecto a las necesidades cambiantes del cliente.</a:t>
            </a:r>
            <a:endParaRPr dirty="0"/>
          </a:p>
        </p:txBody>
      </p:sp>
      <p:sp>
        <p:nvSpPr>
          <p:cNvPr id="809" name="Google Shape;809;p70"/>
          <p:cNvSpPr txBox="1">
            <a:spLocks noGrp="1"/>
          </p:cNvSpPr>
          <p:nvPr>
            <p:ph type="subTitle" idx="14"/>
          </p:nvPr>
        </p:nvSpPr>
        <p:spPr>
          <a:xfrm>
            <a:off x="6383038" y="1598605"/>
            <a:ext cx="1412573" cy="3211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Comunicación</a:t>
            </a:r>
            <a:endParaRPr dirty="0"/>
          </a:p>
        </p:txBody>
      </p:sp>
      <p:sp>
        <p:nvSpPr>
          <p:cNvPr id="810" name="Google Shape;810;p70"/>
          <p:cNvSpPr txBox="1">
            <a:spLocks noGrp="1"/>
          </p:cNvSpPr>
          <p:nvPr>
            <p:ph type="subTitle" idx="15"/>
          </p:nvPr>
        </p:nvSpPr>
        <p:spPr>
          <a:xfrm>
            <a:off x="3393137" y="2044525"/>
            <a:ext cx="2357700" cy="59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Ayudan a reducir el tiempo de desarrollo y a mejorar la calidad del producto final.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principales</a:t>
            </a:r>
            <a:endParaRPr b="1" dirty="0"/>
          </a:p>
        </p:txBody>
      </p:sp>
      <p:sp>
        <p:nvSpPr>
          <p:cNvPr id="779" name="Google Shape;779;p69"/>
          <p:cNvSpPr txBox="1">
            <a:spLocks noGrp="1"/>
          </p:cNvSpPr>
          <p:nvPr>
            <p:ph type="subTitle" idx="2"/>
          </p:nvPr>
        </p:nvSpPr>
        <p:spPr>
          <a:xfrm>
            <a:off x="3397499" y="2786511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gestión de trabajadores, proyectos, nóminas e informes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0" name="Google Shape;780;p69"/>
          <p:cNvSpPr txBox="1">
            <a:spLocks noGrp="1"/>
          </p:cNvSpPr>
          <p:nvPr>
            <p:ph type="subTitle" idx="1"/>
          </p:nvPr>
        </p:nvSpPr>
        <p:spPr>
          <a:xfrm>
            <a:off x="3397499" y="2324324"/>
            <a:ext cx="2349000" cy="636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Opciones de administrador:</a:t>
            </a:r>
            <a:endParaRPr dirty="0"/>
          </a:p>
        </p:txBody>
      </p:sp>
      <p:sp>
        <p:nvSpPr>
          <p:cNvPr id="781" name="Google Shape;781;p69"/>
          <p:cNvSpPr txBox="1">
            <a:spLocks noGrp="1"/>
          </p:cNvSpPr>
          <p:nvPr>
            <p:ph type="subTitle" idx="3"/>
          </p:nvPr>
        </p:nvSpPr>
        <p:spPr>
          <a:xfrm>
            <a:off x="822475" y="2329731"/>
            <a:ext cx="2349000" cy="631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Pantalla de inicio de sesión para seguridad</a:t>
            </a:r>
            <a:endParaRPr dirty="0"/>
          </a:p>
        </p:txBody>
      </p:sp>
      <p:sp>
        <p:nvSpPr>
          <p:cNvPr id="783" name="Google Shape;783;p69"/>
          <p:cNvSpPr txBox="1">
            <a:spLocks noGrp="1"/>
          </p:cNvSpPr>
          <p:nvPr>
            <p:ph type="subTitle" idx="5"/>
          </p:nvPr>
        </p:nvSpPr>
        <p:spPr>
          <a:xfrm>
            <a:off x="5746499" y="2342846"/>
            <a:ext cx="3119718" cy="974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Lista interactiva de trabajadores para acceder fácilmente a la información</a:t>
            </a:r>
            <a:endParaRPr dirty="0"/>
          </a:p>
        </p:txBody>
      </p:sp>
      <p:sp>
        <p:nvSpPr>
          <p:cNvPr id="7" name="Google Shape;781;p69">
            <a:extLst>
              <a:ext uri="{FF2B5EF4-FFF2-40B4-BE49-F238E27FC236}">
                <a16:creationId xmlns:a16="http://schemas.microsoft.com/office/drawing/2014/main" id="{18DF09A7-6486-54EC-4FDE-06220373CC51}"/>
              </a:ext>
            </a:extLst>
          </p:cNvPr>
          <p:cNvSpPr txBox="1">
            <a:spLocks/>
          </p:cNvSpPr>
          <p:nvPr/>
        </p:nvSpPr>
        <p:spPr>
          <a:xfrm>
            <a:off x="3317762" y="3826779"/>
            <a:ext cx="2508473" cy="8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Registro de pagos para mantener un registro organizado.</a:t>
            </a:r>
          </a:p>
        </p:txBody>
      </p:sp>
      <p:pic>
        <p:nvPicPr>
          <p:cNvPr id="14" name="Imagen 13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FD7A36D-E3FC-8FC0-22DD-D98ACA7F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23" y="1546023"/>
            <a:ext cx="751931" cy="751931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A00670D-85B2-B63F-2DC8-B40DDF1C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34" y="1693586"/>
            <a:ext cx="520751" cy="520751"/>
          </a:xfrm>
          <a:prstGeom prst="rect">
            <a:avLst/>
          </a:prstGeom>
        </p:spPr>
      </p:pic>
      <p:pic>
        <p:nvPicPr>
          <p:cNvPr id="18" name="Imagen 17" descr="Imagen que contiene Icono&#10;&#10;Descripción generada automáticamente">
            <a:extLst>
              <a:ext uri="{FF2B5EF4-FFF2-40B4-BE49-F238E27FC236}">
                <a16:creationId xmlns:a16="http://schemas.microsoft.com/office/drawing/2014/main" id="{A740BB05-A099-8FF0-B820-00C1D007A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343" y="1647961"/>
            <a:ext cx="612000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1"/>
          <p:cNvSpPr txBox="1">
            <a:spLocks noGrp="1"/>
          </p:cNvSpPr>
          <p:nvPr>
            <p:ph type="title"/>
          </p:nvPr>
        </p:nvSpPr>
        <p:spPr>
          <a:xfrm>
            <a:off x="2486235" y="1893107"/>
            <a:ext cx="417152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Tecnologías Utilizadas</a:t>
            </a:r>
            <a:endParaRPr dirty="0"/>
          </a:p>
        </p:txBody>
      </p:sp>
      <p:sp>
        <p:nvSpPr>
          <p:cNvPr id="1132" name="Google Shape;1132;p91"/>
          <p:cNvSpPr txBox="1">
            <a:spLocks noGrp="1"/>
          </p:cNvSpPr>
          <p:nvPr>
            <p:ph type="body" idx="1"/>
          </p:nvPr>
        </p:nvSpPr>
        <p:spPr>
          <a:xfrm>
            <a:off x="2814840" y="2555451"/>
            <a:ext cx="3514317" cy="98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el desarrollo de nuestra aplicación móvil para la gestión de pagos en empresas de electricidad, hemos empleado una variedad de tecnologías modernas y herramientas especializadas.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54F9048-C2CD-DE7F-1DAC-903AAC1F2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39" y="1027242"/>
            <a:ext cx="634921" cy="634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3"/>
          <p:cNvSpPr txBox="1">
            <a:spLocks noGrp="1"/>
          </p:cNvSpPr>
          <p:nvPr>
            <p:ph type="subTitle" idx="4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para Android.</a:t>
            </a:r>
          </a:p>
        </p:txBody>
      </p:sp>
      <p:sp>
        <p:nvSpPr>
          <p:cNvPr id="1203" name="Google Shape;1203;p9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Utilizadas</a:t>
            </a:r>
            <a:endParaRPr dirty="0"/>
          </a:p>
        </p:txBody>
      </p:sp>
      <p:sp>
        <p:nvSpPr>
          <p:cNvPr id="1204" name="Google Shape;1204;p93"/>
          <p:cNvSpPr txBox="1">
            <a:spLocks noGrp="1"/>
          </p:cNvSpPr>
          <p:nvPr>
            <p:ph type="subTitle" idx="1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APIs</a:t>
            </a:r>
            <a:r>
              <a:rPr lang="es-ES" dirty="0"/>
              <a:t> y Librerías</a:t>
            </a:r>
          </a:p>
        </p:txBody>
      </p:sp>
      <p:sp>
        <p:nvSpPr>
          <p:cNvPr id="1205" name="Google Shape;1205;p93"/>
          <p:cNvSpPr txBox="1">
            <a:spLocks noGrp="1"/>
          </p:cNvSpPr>
          <p:nvPr>
            <p:ph type="subTitle" idx="2"/>
          </p:nvPr>
        </p:nvSpPr>
        <p:spPr>
          <a:xfrm>
            <a:off x="628882" y="3667275"/>
            <a:ext cx="2997218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Utilización de </a:t>
            </a:r>
            <a:r>
              <a:rPr lang="es-ES" dirty="0" err="1"/>
              <a:t>APIs</a:t>
            </a:r>
            <a:r>
              <a:rPr lang="es-ES" dirty="0"/>
              <a:t> externas y librerías de código abierto para funcionalidades específicas.</a:t>
            </a:r>
            <a:endParaRPr dirty="0"/>
          </a:p>
        </p:txBody>
      </p:sp>
      <p:sp>
        <p:nvSpPr>
          <p:cNvPr id="1206" name="Google Shape;1206;p93"/>
          <p:cNvSpPr txBox="1">
            <a:spLocks noGrp="1"/>
          </p:cNvSpPr>
          <p:nvPr>
            <p:ph type="subTitle" idx="3"/>
          </p:nvPr>
        </p:nvSpPr>
        <p:spPr>
          <a:xfrm>
            <a:off x="1106311" y="1437596"/>
            <a:ext cx="2519789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Lenguaje de Programación:</a:t>
            </a:r>
          </a:p>
        </p:txBody>
      </p:sp>
      <p:sp>
        <p:nvSpPr>
          <p:cNvPr id="1207" name="Google Shape;1207;p93"/>
          <p:cNvSpPr txBox="1">
            <a:spLocks noGrp="1"/>
          </p:cNvSpPr>
          <p:nvPr>
            <p:ph type="subTitle" idx="5"/>
          </p:nvPr>
        </p:nvSpPr>
        <p:spPr>
          <a:xfrm>
            <a:off x="5517899" y="1437596"/>
            <a:ext cx="3174545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Entorno de Desarrollo Integrado</a:t>
            </a:r>
          </a:p>
        </p:txBody>
      </p:sp>
      <p:sp>
        <p:nvSpPr>
          <p:cNvPr id="1208" name="Google Shape;1208;p93"/>
          <p:cNvSpPr txBox="1">
            <a:spLocks noGrp="1"/>
          </p:cNvSpPr>
          <p:nvPr>
            <p:ph type="subTitle" idx="6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Android Studio.</a:t>
            </a:r>
          </a:p>
        </p:txBody>
      </p:sp>
      <p:sp>
        <p:nvSpPr>
          <p:cNvPr id="1209" name="Google Shape;1209;p93"/>
          <p:cNvSpPr txBox="1">
            <a:spLocks noGrp="1"/>
          </p:cNvSpPr>
          <p:nvPr>
            <p:ph type="subTitle" idx="7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Base de datos</a:t>
            </a:r>
          </a:p>
        </p:txBody>
      </p:sp>
      <p:sp>
        <p:nvSpPr>
          <p:cNvPr id="1210" name="Google Shape;1210;p93"/>
          <p:cNvSpPr txBox="1">
            <a:spLocks noGrp="1"/>
          </p:cNvSpPr>
          <p:nvPr>
            <p:ph type="subTitle" idx="8"/>
          </p:nvPr>
        </p:nvSpPr>
        <p:spPr>
          <a:xfrm>
            <a:off x="5517900" y="3667275"/>
            <a:ext cx="2452056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para almacenar y gestionar los datos de manera eficiente</a:t>
            </a:r>
            <a:endParaRPr dirty="0"/>
          </a:p>
        </p:txBody>
      </p:sp>
      <p:sp>
        <p:nvSpPr>
          <p:cNvPr id="1211" name="Google Shape;1211;p93"/>
          <p:cNvSpPr txBox="1">
            <a:spLocks noGrp="1"/>
          </p:cNvSpPr>
          <p:nvPr>
            <p:ph type="subTitle" idx="9"/>
          </p:nvPr>
        </p:nvSpPr>
        <p:spPr>
          <a:xfrm>
            <a:off x="1196622" y="2455721"/>
            <a:ext cx="242947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Framework de Desarrollo:</a:t>
            </a:r>
          </a:p>
        </p:txBody>
      </p:sp>
      <p:sp>
        <p:nvSpPr>
          <p:cNvPr id="1212" name="Google Shape;1212;p93"/>
          <p:cNvSpPr txBox="1">
            <a:spLocks noGrp="1"/>
          </p:cNvSpPr>
          <p:nvPr>
            <p:ph type="subTitle" idx="13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Android SDK (Software Development Kit</a:t>
            </a:r>
            <a:endParaRPr dirty="0"/>
          </a:p>
        </p:txBody>
      </p:sp>
      <p:sp>
        <p:nvSpPr>
          <p:cNvPr id="1213" name="Google Shape;1213;p93"/>
          <p:cNvSpPr txBox="1">
            <a:spLocks noGrp="1"/>
          </p:cNvSpPr>
          <p:nvPr>
            <p:ph type="subTitle" idx="14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Servicios de Nube</a:t>
            </a:r>
          </a:p>
        </p:txBody>
      </p:sp>
      <p:sp>
        <p:nvSpPr>
          <p:cNvPr id="1214" name="Google Shape;1214;p93"/>
          <p:cNvSpPr txBox="1">
            <a:spLocks noGrp="1"/>
          </p:cNvSpPr>
          <p:nvPr>
            <p:ph type="subTitle" idx="15"/>
          </p:nvPr>
        </p:nvSpPr>
        <p:spPr>
          <a:xfrm>
            <a:off x="5517900" y="2649150"/>
            <a:ext cx="3016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integración con servicios en la nube para respaldo y sincronización de datos.</a:t>
            </a:r>
            <a:endParaRPr lang="en-US" dirty="0"/>
          </a:p>
        </p:txBody>
      </p:sp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CECE8F3-6CC4-BCF2-9DBC-9C6004C8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00" y="1292613"/>
            <a:ext cx="634921" cy="634921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718F9EC-172E-C516-B5C8-AA79559D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320" y="1292613"/>
            <a:ext cx="634921" cy="63492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BECAD11-651E-61F0-2F2A-47C3F83D3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101" y="2494043"/>
            <a:ext cx="576000" cy="576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BAD3179-3538-F6E8-4320-9329A2281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320" y="2455721"/>
            <a:ext cx="634921" cy="634921"/>
          </a:xfrm>
          <a:prstGeom prst="rect">
            <a:avLst/>
          </a:prstGeom>
        </p:spPr>
      </p:pic>
      <p:pic>
        <p:nvPicPr>
          <p:cNvPr id="11" name="Imagen 10" descr="Imagen que contiene taza, dibujo, taza de café&#10;&#10;Descripción generada automáticamente">
            <a:extLst>
              <a:ext uri="{FF2B5EF4-FFF2-40B4-BE49-F238E27FC236}">
                <a16:creationId xmlns:a16="http://schemas.microsoft.com/office/drawing/2014/main" id="{379B1FB4-395A-A2C6-5D1C-74B3C477F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999" y="3618829"/>
            <a:ext cx="612000" cy="612000"/>
          </a:xfrm>
          <a:prstGeom prst="rect">
            <a:avLst/>
          </a:prstGeom>
        </p:spPr>
      </p:pic>
      <p:pic>
        <p:nvPicPr>
          <p:cNvPr id="13" name="Imagen 1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91B68A7-DF18-4C25-F8F8-8F988D03A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383" y="3582829"/>
            <a:ext cx="648000" cy="6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Presentación en pantalla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Roboto Condensed Light</vt:lpstr>
      <vt:lpstr>Abel</vt:lpstr>
      <vt:lpstr>Rubik Medium</vt:lpstr>
      <vt:lpstr>Montserrat</vt:lpstr>
      <vt:lpstr>Custal Project Proposal by Slidesgo</vt:lpstr>
      <vt:lpstr>CUSTAL PROJECT PROPOSAL</vt:lpstr>
      <vt:lpstr>INTRODUCCION</vt:lpstr>
      <vt:lpstr>OBJETIVOS DEL PROYECTO</vt:lpstr>
      <vt:lpstr>BENEFICIOS</vt:lpstr>
      <vt:lpstr>Metodología de Desarrollo</vt:lpstr>
      <vt:lpstr>Ventajas de la Metodologia Agil</vt:lpstr>
      <vt:lpstr>Caracteristicas principales</vt:lpstr>
      <vt:lpstr>Tecnologías Utilizadas</vt:lpstr>
      <vt:lpstr>Tecnologias Utilizadas</vt:lpstr>
      <vt:lpstr>Resultados y logros </vt:lpstr>
      <vt:lpstr>AVANCES</vt:lpstr>
      <vt:lpstr>AVANCES</vt:lpstr>
      <vt:lpstr>Proximos Pasos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dc:creator>Ander cv</dc:creator>
  <cp:lastModifiedBy>CORDOVA VALLADARES, DANNY ANDERSON</cp:lastModifiedBy>
  <cp:revision>1</cp:revision>
  <dcterms:modified xsi:type="dcterms:W3CDTF">2024-03-07T21:43:07Z</dcterms:modified>
</cp:coreProperties>
</file>