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9"/>
  </p:notesMasterIdLst>
  <p:sldIdLst>
    <p:sldId id="256" r:id="rId2"/>
    <p:sldId id="257" r:id="rId3"/>
    <p:sldId id="259" r:id="rId4"/>
    <p:sldId id="278" r:id="rId5"/>
    <p:sldId id="268" r:id="rId6"/>
    <p:sldId id="272" r:id="rId7"/>
    <p:sldId id="260" r:id="rId8"/>
    <p:sldId id="267" r:id="rId9"/>
    <p:sldId id="269" r:id="rId10"/>
    <p:sldId id="270" r:id="rId11"/>
    <p:sldId id="265" r:id="rId12"/>
    <p:sldId id="271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9072" autoAdjust="0"/>
  </p:normalViewPr>
  <p:slideViewPr>
    <p:cSldViewPr snapToGrid="0">
      <p:cViewPr varScale="1">
        <p:scale>
          <a:sx n="101" d="100"/>
          <a:sy n="10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1AB6D-FBD5-47EA-BEFA-7C9EF3F690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7DC9D9-2EE7-4094-A39D-8DAF8F2ADF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Excel/csv file</a:t>
          </a:r>
        </a:p>
      </dgm:t>
    </dgm:pt>
    <dgm:pt modelId="{77AFF04B-3B59-4F6C-B20C-02F4F54BBE71}" type="parTrans" cxnId="{C882BA01-F385-4B00-8541-93B57AB7A241}">
      <dgm:prSet/>
      <dgm:spPr/>
      <dgm:t>
        <a:bodyPr/>
        <a:lstStyle/>
        <a:p>
          <a:endParaRPr lang="en-US"/>
        </a:p>
      </dgm:t>
    </dgm:pt>
    <dgm:pt modelId="{3FFB96C1-D08F-4C28-BC76-BCDC946BF53F}" type="sibTrans" cxnId="{C882BA01-F385-4B00-8541-93B57AB7A241}">
      <dgm:prSet/>
      <dgm:spPr/>
      <dgm:t>
        <a:bodyPr/>
        <a:lstStyle/>
        <a:p>
          <a:endParaRPr lang="en-US"/>
        </a:p>
      </dgm:t>
    </dgm:pt>
    <dgm:pt modelId="{1A7976C9-D897-46F5-B7F8-61DB5843D6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File needs to have x/y or </a:t>
          </a:r>
          <a:r>
            <a:rPr lang="en-US" sz="1800" dirty="0" err="1"/>
            <a:t>lat</a:t>
          </a:r>
          <a:r>
            <a:rPr lang="en-US" sz="1800" dirty="0"/>
            <a:t>/long columns</a:t>
          </a:r>
        </a:p>
      </dgm:t>
    </dgm:pt>
    <dgm:pt modelId="{0C9AED93-693D-4197-BD3D-6EB485EC6331}" type="parTrans" cxnId="{BB9E9732-D4D0-4E4A-A8B9-CDBDA158FC14}">
      <dgm:prSet/>
      <dgm:spPr/>
      <dgm:t>
        <a:bodyPr/>
        <a:lstStyle/>
        <a:p>
          <a:endParaRPr lang="en-US"/>
        </a:p>
      </dgm:t>
    </dgm:pt>
    <dgm:pt modelId="{6798903A-65DA-4A75-861A-C534BBB2B338}" type="sibTrans" cxnId="{BB9E9732-D4D0-4E4A-A8B9-CDBDA158FC14}">
      <dgm:prSet/>
      <dgm:spPr/>
      <dgm:t>
        <a:bodyPr/>
        <a:lstStyle/>
        <a:p>
          <a:endParaRPr lang="en-US"/>
        </a:p>
      </dgm:t>
    </dgm:pt>
    <dgm:pt modelId="{9DF89887-0DF4-4E21-AE9E-BF583FF1E3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*Need to know GCS</a:t>
          </a:r>
        </a:p>
      </dgm:t>
    </dgm:pt>
    <dgm:pt modelId="{13498AA6-2C4E-44A7-8D85-2E2A47EE8968}" type="parTrans" cxnId="{AD7A6F05-1C63-4F83-9D3E-1A5904AEBDF8}">
      <dgm:prSet/>
      <dgm:spPr/>
      <dgm:t>
        <a:bodyPr/>
        <a:lstStyle/>
        <a:p>
          <a:endParaRPr lang="en-US"/>
        </a:p>
      </dgm:t>
    </dgm:pt>
    <dgm:pt modelId="{B1EC9661-49D3-453A-89BD-5C6742471E3D}" type="sibTrans" cxnId="{AD7A6F05-1C63-4F83-9D3E-1A5904AEBDF8}">
      <dgm:prSet/>
      <dgm:spPr/>
      <dgm:t>
        <a:bodyPr/>
        <a:lstStyle/>
        <a:p>
          <a:endParaRPr lang="en-US"/>
        </a:p>
      </dgm:t>
    </dgm:pt>
    <dgm:pt modelId="{97B0C178-E3F7-4E7B-9E6E-9C5CD6B41F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Shapefile</a:t>
          </a:r>
        </a:p>
      </dgm:t>
    </dgm:pt>
    <dgm:pt modelId="{BC6879AF-F7E7-4405-9976-B2D266653AE6}" type="parTrans" cxnId="{78B5FAF8-0DAD-4CB4-B370-E3B4F8524A80}">
      <dgm:prSet/>
      <dgm:spPr/>
      <dgm:t>
        <a:bodyPr/>
        <a:lstStyle/>
        <a:p>
          <a:endParaRPr lang="en-US"/>
        </a:p>
      </dgm:t>
    </dgm:pt>
    <dgm:pt modelId="{599AFA1C-8A08-4519-AF4F-E1835E8A6E20}" type="sibTrans" cxnId="{78B5FAF8-0DAD-4CB4-B370-E3B4F8524A80}">
      <dgm:prSet/>
      <dgm:spPr/>
      <dgm:t>
        <a:bodyPr/>
        <a:lstStyle/>
        <a:p>
          <a:endParaRPr lang="en-US"/>
        </a:p>
      </dgm:t>
    </dgm:pt>
    <dgm:pt modelId="{754C9155-5448-4578-866B-87070916CB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Multi-part file that contains geographic data, made for GIS software</a:t>
          </a:r>
        </a:p>
      </dgm:t>
    </dgm:pt>
    <dgm:pt modelId="{48F499FC-04C3-4F14-A2EC-76490280C5CB}" type="parTrans" cxnId="{7550184F-BDD7-495A-BCD7-559E11FAFBA2}">
      <dgm:prSet/>
      <dgm:spPr/>
      <dgm:t>
        <a:bodyPr/>
        <a:lstStyle/>
        <a:p>
          <a:endParaRPr lang="en-US"/>
        </a:p>
      </dgm:t>
    </dgm:pt>
    <dgm:pt modelId="{FE5BF714-D380-4310-BE8F-47262881345A}" type="sibTrans" cxnId="{7550184F-BDD7-495A-BCD7-559E11FAFBA2}">
      <dgm:prSet/>
      <dgm:spPr/>
      <dgm:t>
        <a:bodyPr/>
        <a:lstStyle/>
        <a:p>
          <a:endParaRPr lang="en-US"/>
        </a:p>
      </dgm:t>
    </dgm:pt>
    <dgm:pt modelId="{7D4B6904-411B-42AB-8CCF-048C74ED0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GeoJSON</a:t>
          </a:r>
        </a:p>
      </dgm:t>
    </dgm:pt>
    <dgm:pt modelId="{C0546CB2-A524-421F-BF10-FD6A50EC528C}" type="parTrans" cxnId="{8597AFE7-2DDB-44EC-863A-00EBC0F03E2C}">
      <dgm:prSet/>
      <dgm:spPr/>
      <dgm:t>
        <a:bodyPr/>
        <a:lstStyle/>
        <a:p>
          <a:endParaRPr lang="en-US"/>
        </a:p>
      </dgm:t>
    </dgm:pt>
    <dgm:pt modelId="{5563354A-AC75-4B33-9795-ED468F06DAC9}" type="sibTrans" cxnId="{8597AFE7-2DDB-44EC-863A-00EBC0F03E2C}">
      <dgm:prSet/>
      <dgm:spPr/>
      <dgm:t>
        <a:bodyPr/>
        <a:lstStyle/>
        <a:p>
          <a:endParaRPr lang="en-US"/>
        </a:p>
      </dgm:t>
    </dgm:pt>
    <dgm:pt modelId="{87EADD2F-EBA7-4B28-8C0F-D280494C77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Open source format</a:t>
          </a:r>
        </a:p>
      </dgm:t>
    </dgm:pt>
    <dgm:pt modelId="{22C07E14-1F13-4DC9-949B-D8F4910537EA}" type="parTrans" cxnId="{E1FAA9FB-1F78-4954-B2E3-D162A0D00647}">
      <dgm:prSet/>
      <dgm:spPr/>
      <dgm:t>
        <a:bodyPr/>
        <a:lstStyle/>
        <a:p>
          <a:endParaRPr lang="en-US"/>
        </a:p>
      </dgm:t>
    </dgm:pt>
    <dgm:pt modelId="{D720B009-7E84-40A6-8736-8EB2557B2E6C}" type="sibTrans" cxnId="{E1FAA9FB-1F78-4954-B2E3-D162A0D00647}">
      <dgm:prSet/>
      <dgm:spPr/>
      <dgm:t>
        <a:bodyPr/>
        <a:lstStyle/>
        <a:p>
          <a:endParaRPr lang="en-US"/>
        </a:p>
      </dgm:t>
    </dgm:pt>
    <dgm:pt modelId="{62B1EBA6-0007-418E-B46E-1F897A46A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Geodatabase</a:t>
          </a:r>
        </a:p>
      </dgm:t>
    </dgm:pt>
    <dgm:pt modelId="{1C8D3172-C99A-4D5F-997E-D6ECAD226408}" type="parTrans" cxnId="{5272CCD6-EC11-41FE-BBFE-FD93CF2CF660}">
      <dgm:prSet/>
      <dgm:spPr/>
      <dgm:t>
        <a:bodyPr/>
        <a:lstStyle/>
        <a:p>
          <a:endParaRPr lang="en-US"/>
        </a:p>
      </dgm:t>
    </dgm:pt>
    <dgm:pt modelId="{6DAD15C8-652D-4086-BF75-4216C111BD9F}" type="sibTrans" cxnId="{5272CCD6-EC11-41FE-BBFE-FD93CF2CF660}">
      <dgm:prSet/>
      <dgm:spPr/>
      <dgm:t>
        <a:bodyPr/>
        <a:lstStyle/>
        <a:p>
          <a:endParaRPr lang="en-US"/>
        </a:p>
      </dgm:t>
    </dgm:pt>
    <dgm:pt modelId="{521A7CD6-F9C9-4664-830D-6770320064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Database that stores multiple shapefiles</a:t>
          </a:r>
        </a:p>
      </dgm:t>
    </dgm:pt>
    <dgm:pt modelId="{49CECC7F-9D8F-4270-9A1F-D0B9BA66F6F3}" type="parTrans" cxnId="{1D66775F-648C-44B3-A8B0-0E25BFE582AE}">
      <dgm:prSet/>
      <dgm:spPr/>
      <dgm:t>
        <a:bodyPr/>
        <a:lstStyle/>
        <a:p>
          <a:endParaRPr lang="en-US"/>
        </a:p>
      </dgm:t>
    </dgm:pt>
    <dgm:pt modelId="{72FEC815-D70F-4562-B62B-43FEE28E02D4}" type="sibTrans" cxnId="{1D66775F-648C-44B3-A8B0-0E25BFE582AE}">
      <dgm:prSet/>
      <dgm:spPr/>
      <dgm:t>
        <a:bodyPr/>
        <a:lstStyle/>
        <a:p>
          <a:endParaRPr lang="en-US"/>
        </a:p>
      </dgm:t>
    </dgm:pt>
    <dgm:pt modelId="{29E289AE-69BD-4C4E-9CEE-BFFEF744644F}" type="pres">
      <dgm:prSet presAssocID="{9F71AB6D-FBD5-47EA-BEFA-7C9EF3F6902B}" presName="root" presStyleCnt="0">
        <dgm:presLayoutVars>
          <dgm:dir/>
          <dgm:resizeHandles val="exact"/>
        </dgm:presLayoutVars>
      </dgm:prSet>
      <dgm:spPr/>
    </dgm:pt>
    <dgm:pt modelId="{84B4F0FA-BEF3-429F-8BAA-EB080B0FEC1B}" type="pres">
      <dgm:prSet presAssocID="{847DC9D9-2EE7-4094-A39D-8DAF8F2ADF74}" presName="compNode" presStyleCnt="0"/>
      <dgm:spPr/>
    </dgm:pt>
    <dgm:pt modelId="{51F5D5EB-9181-4FE4-A73C-81A574DCEB14}" type="pres">
      <dgm:prSet presAssocID="{847DC9D9-2EE7-4094-A39D-8DAF8F2ADF74}" presName="bgRect" presStyleLbl="bgShp" presStyleIdx="0" presStyleCnt="4"/>
      <dgm:spPr/>
    </dgm:pt>
    <dgm:pt modelId="{8AA4D72E-4649-40E0-8CD5-65ABF57DB573}" type="pres">
      <dgm:prSet presAssocID="{847DC9D9-2EE7-4094-A39D-8DAF8F2ADF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38E1636-E737-4067-AF41-22B8794C07ED}" type="pres">
      <dgm:prSet presAssocID="{847DC9D9-2EE7-4094-A39D-8DAF8F2ADF74}" presName="spaceRect" presStyleCnt="0"/>
      <dgm:spPr/>
    </dgm:pt>
    <dgm:pt modelId="{F5796977-EA9C-4A79-8F0A-53A14CD530E2}" type="pres">
      <dgm:prSet presAssocID="{847DC9D9-2EE7-4094-A39D-8DAF8F2ADF74}" presName="parTx" presStyleLbl="revTx" presStyleIdx="0" presStyleCnt="8">
        <dgm:presLayoutVars>
          <dgm:chMax val="0"/>
          <dgm:chPref val="0"/>
        </dgm:presLayoutVars>
      </dgm:prSet>
      <dgm:spPr/>
    </dgm:pt>
    <dgm:pt modelId="{2457FE1C-A72C-4BCC-80C6-6A1F4F2FE8F8}" type="pres">
      <dgm:prSet presAssocID="{847DC9D9-2EE7-4094-A39D-8DAF8F2ADF74}" presName="desTx" presStyleLbl="revTx" presStyleIdx="1" presStyleCnt="8">
        <dgm:presLayoutVars/>
      </dgm:prSet>
      <dgm:spPr/>
    </dgm:pt>
    <dgm:pt modelId="{3E75742B-DA35-4543-8D71-C398964570C6}" type="pres">
      <dgm:prSet presAssocID="{3FFB96C1-D08F-4C28-BC76-BCDC946BF53F}" presName="sibTrans" presStyleCnt="0"/>
      <dgm:spPr/>
    </dgm:pt>
    <dgm:pt modelId="{9ABA506F-29E4-4576-A492-7527BCC775FD}" type="pres">
      <dgm:prSet presAssocID="{97B0C178-E3F7-4E7B-9E6E-9C5CD6B41FE8}" presName="compNode" presStyleCnt="0"/>
      <dgm:spPr/>
    </dgm:pt>
    <dgm:pt modelId="{BF2EA4CE-7EF5-48F6-B45B-4085A998C3A5}" type="pres">
      <dgm:prSet presAssocID="{97B0C178-E3F7-4E7B-9E6E-9C5CD6B41FE8}" presName="bgRect" presStyleLbl="bgShp" presStyleIdx="1" presStyleCnt="4"/>
      <dgm:spPr/>
    </dgm:pt>
    <dgm:pt modelId="{70D8293A-91D9-4F4F-885D-30BF342489C9}" type="pres">
      <dgm:prSet presAssocID="{97B0C178-E3F7-4E7B-9E6E-9C5CD6B41F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F23D40B-CDF4-4CB7-BB4C-5C97E0EF89D6}" type="pres">
      <dgm:prSet presAssocID="{97B0C178-E3F7-4E7B-9E6E-9C5CD6B41FE8}" presName="spaceRect" presStyleCnt="0"/>
      <dgm:spPr/>
    </dgm:pt>
    <dgm:pt modelId="{98321547-272B-4FAE-954C-1A503BADC9F8}" type="pres">
      <dgm:prSet presAssocID="{97B0C178-E3F7-4E7B-9E6E-9C5CD6B41FE8}" presName="parTx" presStyleLbl="revTx" presStyleIdx="2" presStyleCnt="8">
        <dgm:presLayoutVars>
          <dgm:chMax val="0"/>
          <dgm:chPref val="0"/>
        </dgm:presLayoutVars>
      </dgm:prSet>
      <dgm:spPr/>
    </dgm:pt>
    <dgm:pt modelId="{FE80E9CC-23A1-435E-9CE6-0DF6C2F0B4AB}" type="pres">
      <dgm:prSet presAssocID="{97B0C178-E3F7-4E7B-9E6E-9C5CD6B41FE8}" presName="desTx" presStyleLbl="revTx" presStyleIdx="3" presStyleCnt="8">
        <dgm:presLayoutVars/>
      </dgm:prSet>
      <dgm:spPr/>
    </dgm:pt>
    <dgm:pt modelId="{8C3E165D-A7D7-4E35-9AA5-5AE24B89EFC6}" type="pres">
      <dgm:prSet presAssocID="{599AFA1C-8A08-4519-AF4F-E1835E8A6E20}" presName="sibTrans" presStyleCnt="0"/>
      <dgm:spPr/>
    </dgm:pt>
    <dgm:pt modelId="{EE2B80F4-998F-47C2-A254-6F00751294FD}" type="pres">
      <dgm:prSet presAssocID="{7D4B6904-411B-42AB-8CCF-048C74ED0C42}" presName="compNode" presStyleCnt="0"/>
      <dgm:spPr/>
    </dgm:pt>
    <dgm:pt modelId="{10ABE534-CAD3-40A7-9FB0-1F6B644EA1B6}" type="pres">
      <dgm:prSet presAssocID="{7D4B6904-411B-42AB-8CCF-048C74ED0C42}" presName="bgRect" presStyleLbl="bgShp" presStyleIdx="2" presStyleCnt="4"/>
      <dgm:spPr/>
    </dgm:pt>
    <dgm:pt modelId="{C710CB53-BBF7-437D-AAEE-8DAFC4CF3033}" type="pres">
      <dgm:prSet presAssocID="{7D4B6904-411B-42AB-8CCF-048C74ED0C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C193F0F4-833F-430D-863D-D0E9251CEB36}" type="pres">
      <dgm:prSet presAssocID="{7D4B6904-411B-42AB-8CCF-048C74ED0C42}" presName="spaceRect" presStyleCnt="0"/>
      <dgm:spPr/>
    </dgm:pt>
    <dgm:pt modelId="{652D4E27-6949-46DF-ADBE-B4B57FD8BF9F}" type="pres">
      <dgm:prSet presAssocID="{7D4B6904-411B-42AB-8CCF-048C74ED0C42}" presName="parTx" presStyleLbl="revTx" presStyleIdx="4" presStyleCnt="8">
        <dgm:presLayoutVars>
          <dgm:chMax val="0"/>
          <dgm:chPref val="0"/>
        </dgm:presLayoutVars>
      </dgm:prSet>
      <dgm:spPr/>
    </dgm:pt>
    <dgm:pt modelId="{C5846DF4-CB98-4037-9ACE-079E9A71716C}" type="pres">
      <dgm:prSet presAssocID="{7D4B6904-411B-42AB-8CCF-048C74ED0C42}" presName="desTx" presStyleLbl="revTx" presStyleIdx="5" presStyleCnt="8">
        <dgm:presLayoutVars/>
      </dgm:prSet>
      <dgm:spPr/>
    </dgm:pt>
    <dgm:pt modelId="{E9D4CA8F-ECD3-4921-A04C-F7456A4D7E1A}" type="pres">
      <dgm:prSet presAssocID="{5563354A-AC75-4B33-9795-ED468F06DAC9}" presName="sibTrans" presStyleCnt="0"/>
      <dgm:spPr/>
    </dgm:pt>
    <dgm:pt modelId="{16F9B9C0-6842-474C-9805-7182783C450C}" type="pres">
      <dgm:prSet presAssocID="{62B1EBA6-0007-418E-B46E-1F897A46AC86}" presName="compNode" presStyleCnt="0"/>
      <dgm:spPr/>
    </dgm:pt>
    <dgm:pt modelId="{31265596-8F06-48AF-84BC-F834680FAE26}" type="pres">
      <dgm:prSet presAssocID="{62B1EBA6-0007-418E-B46E-1F897A46AC86}" presName="bgRect" presStyleLbl="bgShp" presStyleIdx="3" presStyleCnt="4"/>
      <dgm:spPr/>
    </dgm:pt>
    <dgm:pt modelId="{F98C34EA-F9E7-469C-8D6D-5038AE9220F2}" type="pres">
      <dgm:prSet presAssocID="{62B1EBA6-0007-418E-B46E-1F897A46AC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0477A8-FB4D-464E-9B3F-9E503F88FEA7}" type="pres">
      <dgm:prSet presAssocID="{62B1EBA6-0007-418E-B46E-1F897A46AC86}" presName="spaceRect" presStyleCnt="0"/>
      <dgm:spPr/>
    </dgm:pt>
    <dgm:pt modelId="{2C60BD43-CEA4-4034-8F81-CA5E476603FC}" type="pres">
      <dgm:prSet presAssocID="{62B1EBA6-0007-418E-B46E-1F897A46AC86}" presName="parTx" presStyleLbl="revTx" presStyleIdx="6" presStyleCnt="8">
        <dgm:presLayoutVars>
          <dgm:chMax val="0"/>
          <dgm:chPref val="0"/>
        </dgm:presLayoutVars>
      </dgm:prSet>
      <dgm:spPr/>
    </dgm:pt>
    <dgm:pt modelId="{5F12044E-7B73-43E6-A9E1-D3DD8DA4E445}" type="pres">
      <dgm:prSet presAssocID="{62B1EBA6-0007-418E-B46E-1F897A46AC86}" presName="desTx" presStyleLbl="revTx" presStyleIdx="7" presStyleCnt="8">
        <dgm:presLayoutVars/>
      </dgm:prSet>
      <dgm:spPr/>
    </dgm:pt>
  </dgm:ptLst>
  <dgm:cxnLst>
    <dgm:cxn modelId="{71C91D00-F3FB-4642-BB81-9A396136B6CE}" type="presOf" srcId="{754C9155-5448-4578-866B-87070916CB77}" destId="{FE80E9CC-23A1-435E-9CE6-0DF6C2F0B4AB}" srcOrd="0" destOrd="0" presId="urn:microsoft.com/office/officeart/2018/2/layout/IconVerticalSolidList"/>
    <dgm:cxn modelId="{C882BA01-F385-4B00-8541-93B57AB7A241}" srcId="{9F71AB6D-FBD5-47EA-BEFA-7C9EF3F6902B}" destId="{847DC9D9-2EE7-4094-A39D-8DAF8F2ADF74}" srcOrd="0" destOrd="0" parTransId="{77AFF04B-3B59-4F6C-B20C-02F4F54BBE71}" sibTransId="{3FFB96C1-D08F-4C28-BC76-BCDC946BF53F}"/>
    <dgm:cxn modelId="{AD7A6F05-1C63-4F83-9D3E-1A5904AEBDF8}" srcId="{847DC9D9-2EE7-4094-A39D-8DAF8F2ADF74}" destId="{9DF89887-0DF4-4E21-AE9E-BF583FF1E3A4}" srcOrd="1" destOrd="0" parTransId="{13498AA6-2C4E-44A7-8D85-2E2A47EE8968}" sibTransId="{B1EC9661-49D3-453A-89BD-5C6742471E3D}"/>
    <dgm:cxn modelId="{35554F19-84BE-4259-8F82-FA57FC1EB1FF}" type="presOf" srcId="{62B1EBA6-0007-418E-B46E-1F897A46AC86}" destId="{2C60BD43-CEA4-4034-8F81-CA5E476603FC}" srcOrd="0" destOrd="0" presId="urn:microsoft.com/office/officeart/2018/2/layout/IconVerticalSolidList"/>
    <dgm:cxn modelId="{BB9E9732-D4D0-4E4A-A8B9-CDBDA158FC14}" srcId="{847DC9D9-2EE7-4094-A39D-8DAF8F2ADF74}" destId="{1A7976C9-D897-46F5-B7F8-61DB5843D6C6}" srcOrd="0" destOrd="0" parTransId="{0C9AED93-693D-4197-BD3D-6EB485EC6331}" sibTransId="{6798903A-65DA-4A75-861A-C534BBB2B338}"/>
    <dgm:cxn modelId="{72EF413E-170F-414F-82CE-2113C6A7766F}" type="presOf" srcId="{847DC9D9-2EE7-4094-A39D-8DAF8F2ADF74}" destId="{F5796977-EA9C-4A79-8F0A-53A14CD530E2}" srcOrd="0" destOrd="0" presId="urn:microsoft.com/office/officeart/2018/2/layout/IconVerticalSolidList"/>
    <dgm:cxn modelId="{1D66775F-648C-44B3-A8B0-0E25BFE582AE}" srcId="{62B1EBA6-0007-418E-B46E-1F897A46AC86}" destId="{521A7CD6-F9C9-4664-830D-67703200644B}" srcOrd="0" destOrd="0" parTransId="{49CECC7F-9D8F-4270-9A1F-D0B9BA66F6F3}" sibTransId="{72FEC815-D70F-4562-B62B-43FEE28E02D4}"/>
    <dgm:cxn modelId="{7550184F-BDD7-495A-BCD7-559E11FAFBA2}" srcId="{97B0C178-E3F7-4E7B-9E6E-9C5CD6B41FE8}" destId="{754C9155-5448-4578-866B-87070916CB77}" srcOrd="0" destOrd="0" parTransId="{48F499FC-04C3-4F14-A2EC-76490280C5CB}" sibTransId="{FE5BF714-D380-4310-BE8F-47262881345A}"/>
    <dgm:cxn modelId="{2D920077-4D99-4D12-9F21-4DCC5BDBA04E}" type="presOf" srcId="{9DF89887-0DF4-4E21-AE9E-BF583FF1E3A4}" destId="{2457FE1C-A72C-4BCC-80C6-6A1F4F2FE8F8}" srcOrd="0" destOrd="1" presId="urn:microsoft.com/office/officeart/2018/2/layout/IconVerticalSolidList"/>
    <dgm:cxn modelId="{0B13117E-E7F6-438F-A511-62ED672ECBF4}" type="presOf" srcId="{521A7CD6-F9C9-4664-830D-67703200644B}" destId="{5F12044E-7B73-43E6-A9E1-D3DD8DA4E445}" srcOrd="0" destOrd="0" presId="urn:microsoft.com/office/officeart/2018/2/layout/IconVerticalSolidList"/>
    <dgm:cxn modelId="{78099D91-A598-4998-AC0D-21E480D9582B}" type="presOf" srcId="{7D4B6904-411B-42AB-8CCF-048C74ED0C42}" destId="{652D4E27-6949-46DF-ADBE-B4B57FD8BF9F}" srcOrd="0" destOrd="0" presId="urn:microsoft.com/office/officeart/2018/2/layout/IconVerticalSolidList"/>
    <dgm:cxn modelId="{FE75729B-847E-4C4D-89DE-CC4895548237}" type="presOf" srcId="{97B0C178-E3F7-4E7B-9E6E-9C5CD6B41FE8}" destId="{98321547-272B-4FAE-954C-1A503BADC9F8}" srcOrd="0" destOrd="0" presId="urn:microsoft.com/office/officeart/2018/2/layout/IconVerticalSolidList"/>
    <dgm:cxn modelId="{33FF7DAA-0FDC-4331-8205-0F262E74416E}" type="presOf" srcId="{87EADD2F-EBA7-4B28-8C0F-D280494C77B2}" destId="{C5846DF4-CB98-4037-9ACE-079E9A71716C}" srcOrd="0" destOrd="0" presId="urn:microsoft.com/office/officeart/2018/2/layout/IconVerticalSolidList"/>
    <dgm:cxn modelId="{5272CCD6-EC11-41FE-BBFE-FD93CF2CF660}" srcId="{9F71AB6D-FBD5-47EA-BEFA-7C9EF3F6902B}" destId="{62B1EBA6-0007-418E-B46E-1F897A46AC86}" srcOrd="3" destOrd="0" parTransId="{1C8D3172-C99A-4D5F-997E-D6ECAD226408}" sibTransId="{6DAD15C8-652D-4086-BF75-4216C111BD9F}"/>
    <dgm:cxn modelId="{C3B6F4E3-538E-48CB-8ED4-3536256C95C4}" type="presOf" srcId="{1A7976C9-D897-46F5-B7F8-61DB5843D6C6}" destId="{2457FE1C-A72C-4BCC-80C6-6A1F4F2FE8F8}" srcOrd="0" destOrd="0" presId="urn:microsoft.com/office/officeart/2018/2/layout/IconVerticalSolidList"/>
    <dgm:cxn modelId="{8597AFE7-2DDB-44EC-863A-00EBC0F03E2C}" srcId="{9F71AB6D-FBD5-47EA-BEFA-7C9EF3F6902B}" destId="{7D4B6904-411B-42AB-8CCF-048C74ED0C42}" srcOrd="2" destOrd="0" parTransId="{C0546CB2-A524-421F-BF10-FD6A50EC528C}" sibTransId="{5563354A-AC75-4B33-9795-ED468F06DAC9}"/>
    <dgm:cxn modelId="{453026E8-A545-4C59-9100-B97EFFF4E463}" type="presOf" srcId="{9F71AB6D-FBD5-47EA-BEFA-7C9EF3F6902B}" destId="{29E289AE-69BD-4C4E-9CEE-BFFEF744644F}" srcOrd="0" destOrd="0" presId="urn:microsoft.com/office/officeart/2018/2/layout/IconVerticalSolidList"/>
    <dgm:cxn modelId="{78B5FAF8-0DAD-4CB4-B370-E3B4F8524A80}" srcId="{9F71AB6D-FBD5-47EA-BEFA-7C9EF3F6902B}" destId="{97B0C178-E3F7-4E7B-9E6E-9C5CD6B41FE8}" srcOrd="1" destOrd="0" parTransId="{BC6879AF-F7E7-4405-9976-B2D266653AE6}" sibTransId="{599AFA1C-8A08-4519-AF4F-E1835E8A6E20}"/>
    <dgm:cxn modelId="{E1FAA9FB-1F78-4954-B2E3-D162A0D00647}" srcId="{7D4B6904-411B-42AB-8CCF-048C74ED0C42}" destId="{87EADD2F-EBA7-4B28-8C0F-D280494C77B2}" srcOrd="0" destOrd="0" parTransId="{22C07E14-1F13-4DC9-949B-D8F4910537EA}" sibTransId="{D720B009-7E84-40A6-8736-8EB2557B2E6C}"/>
    <dgm:cxn modelId="{1FC5258A-9ABA-4D4C-9E86-CE4735F6BDFD}" type="presParOf" srcId="{29E289AE-69BD-4C4E-9CEE-BFFEF744644F}" destId="{84B4F0FA-BEF3-429F-8BAA-EB080B0FEC1B}" srcOrd="0" destOrd="0" presId="urn:microsoft.com/office/officeart/2018/2/layout/IconVerticalSolidList"/>
    <dgm:cxn modelId="{5589232C-F664-4D8E-82C1-02DCCADA8126}" type="presParOf" srcId="{84B4F0FA-BEF3-429F-8BAA-EB080B0FEC1B}" destId="{51F5D5EB-9181-4FE4-A73C-81A574DCEB14}" srcOrd="0" destOrd="0" presId="urn:microsoft.com/office/officeart/2018/2/layout/IconVerticalSolidList"/>
    <dgm:cxn modelId="{22A417AB-EB69-45D6-A9DE-BA261FFC19BA}" type="presParOf" srcId="{84B4F0FA-BEF3-429F-8BAA-EB080B0FEC1B}" destId="{8AA4D72E-4649-40E0-8CD5-65ABF57DB573}" srcOrd="1" destOrd="0" presId="urn:microsoft.com/office/officeart/2018/2/layout/IconVerticalSolidList"/>
    <dgm:cxn modelId="{A4A39BB6-8377-4442-B500-1B0B17381435}" type="presParOf" srcId="{84B4F0FA-BEF3-429F-8BAA-EB080B0FEC1B}" destId="{438E1636-E737-4067-AF41-22B8794C07ED}" srcOrd="2" destOrd="0" presId="urn:microsoft.com/office/officeart/2018/2/layout/IconVerticalSolidList"/>
    <dgm:cxn modelId="{D8991B9A-6F56-43DC-8900-4E753689DBE8}" type="presParOf" srcId="{84B4F0FA-BEF3-429F-8BAA-EB080B0FEC1B}" destId="{F5796977-EA9C-4A79-8F0A-53A14CD530E2}" srcOrd="3" destOrd="0" presId="urn:microsoft.com/office/officeart/2018/2/layout/IconVerticalSolidList"/>
    <dgm:cxn modelId="{B5DF6E0D-5BB9-4D61-82D3-1996E91EB55C}" type="presParOf" srcId="{84B4F0FA-BEF3-429F-8BAA-EB080B0FEC1B}" destId="{2457FE1C-A72C-4BCC-80C6-6A1F4F2FE8F8}" srcOrd="4" destOrd="0" presId="urn:microsoft.com/office/officeart/2018/2/layout/IconVerticalSolidList"/>
    <dgm:cxn modelId="{1DAAD89E-80BF-4673-84F3-3595A22EFB32}" type="presParOf" srcId="{29E289AE-69BD-4C4E-9CEE-BFFEF744644F}" destId="{3E75742B-DA35-4543-8D71-C398964570C6}" srcOrd="1" destOrd="0" presId="urn:microsoft.com/office/officeart/2018/2/layout/IconVerticalSolidList"/>
    <dgm:cxn modelId="{44B9A572-40FC-4FC4-97A3-76738D049C9C}" type="presParOf" srcId="{29E289AE-69BD-4C4E-9CEE-BFFEF744644F}" destId="{9ABA506F-29E4-4576-A492-7527BCC775FD}" srcOrd="2" destOrd="0" presId="urn:microsoft.com/office/officeart/2018/2/layout/IconVerticalSolidList"/>
    <dgm:cxn modelId="{4DC5217E-C939-44E0-867D-44FDA5DF6FC8}" type="presParOf" srcId="{9ABA506F-29E4-4576-A492-7527BCC775FD}" destId="{BF2EA4CE-7EF5-48F6-B45B-4085A998C3A5}" srcOrd="0" destOrd="0" presId="urn:microsoft.com/office/officeart/2018/2/layout/IconVerticalSolidList"/>
    <dgm:cxn modelId="{8E95DD0C-BB12-46F5-BFAC-BCAFEAB819A2}" type="presParOf" srcId="{9ABA506F-29E4-4576-A492-7527BCC775FD}" destId="{70D8293A-91D9-4F4F-885D-30BF342489C9}" srcOrd="1" destOrd="0" presId="urn:microsoft.com/office/officeart/2018/2/layout/IconVerticalSolidList"/>
    <dgm:cxn modelId="{53B56B6C-ED38-4B70-8C83-4BA43AA88DD9}" type="presParOf" srcId="{9ABA506F-29E4-4576-A492-7527BCC775FD}" destId="{9F23D40B-CDF4-4CB7-BB4C-5C97E0EF89D6}" srcOrd="2" destOrd="0" presId="urn:microsoft.com/office/officeart/2018/2/layout/IconVerticalSolidList"/>
    <dgm:cxn modelId="{5E85B455-D79E-4679-950D-86F2D2C9B332}" type="presParOf" srcId="{9ABA506F-29E4-4576-A492-7527BCC775FD}" destId="{98321547-272B-4FAE-954C-1A503BADC9F8}" srcOrd="3" destOrd="0" presId="urn:microsoft.com/office/officeart/2018/2/layout/IconVerticalSolidList"/>
    <dgm:cxn modelId="{AC310838-0D54-4B1D-B5AD-9DA772D15CAA}" type="presParOf" srcId="{9ABA506F-29E4-4576-A492-7527BCC775FD}" destId="{FE80E9CC-23A1-435E-9CE6-0DF6C2F0B4AB}" srcOrd="4" destOrd="0" presId="urn:microsoft.com/office/officeart/2018/2/layout/IconVerticalSolidList"/>
    <dgm:cxn modelId="{0017BE2E-D615-40CD-A11D-B4B1E55620E6}" type="presParOf" srcId="{29E289AE-69BD-4C4E-9CEE-BFFEF744644F}" destId="{8C3E165D-A7D7-4E35-9AA5-5AE24B89EFC6}" srcOrd="3" destOrd="0" presId="urn:microsoft.com/office/officeart/2018/2/layout/IconVerticalSolidList"/>
    <dgm:cxn modelId="{9A3EC3AA-7B3B-4ECA-AF50-7A501517EFFD}" type="presParOf" srcId="{29E289AE-69BD-4C4E-9CEE-BFFEF744644F}" destId="{EE2B80F4-998F-47C2-A254-6F00751294FD}" srcOrd="4" destOrd="0" presId="urn:microsoft.com/office/officeart/2018/2/layout/IconVerticalSolidList"/>
    <dgm:cxn modelId="{207F2B69-DA59-49EE-96EF-7522B5727471}" type="presParOf" srcId="{EE2B80F4-998F-47C2-A254-6F00751294FD}" destId="{10ABE534-CAD3-40A7-9FB0-1F6B644EA1B6}" srcOrd="0" destOrd="0" presId="urn:microsoft.com/office/officeart/2018/2/layout/IconVerticalSolidList"/>
    <dgm:cxn modelId="{E456F978-E069-4DB1-96A1-B2C30BD279FB}" type="presParOf" srcId="{EE2B80F4-998F-47C2-A254-6F00751294FD}" destId="{C710CB53-BBF7-437D-AAEE-8DAFC4CF3033}" srcOrd="1" destOrd="0" presId="urn:microsoft.com/office/officeart/2018/2/layout/IconVerticalSolidList"/>
    <dgm:cxn modelId="{07F9D41D-8924-4D8A-8EE7-FFB09712DC4C}" type="presParOf" srcId="{EE2B80F4-998F-47C2-A254-6F00751294FD}" destId="{C193F0F4-833F-430D-863D-D0E9251CEB36}" srcOrd="2" destOrd="0" presId="urn:microsoft.com/office/officeart/2018/2/layout/IconVerticalSolidList"/>
    <dgm:cxn modelId="{150CA180-116D-4F52-AB5D-23FF84FDE9AA}" type="presParOf" srcId="{EE2B80F4-998F-47C2-A254-6F00751294FD}" destId="{652D4E27-6949-46DF-ADBE-B4B57FD8BF9F}" srcOrd="3" destOrd="0" presId="urn:microsoft.com/office/officeart/2018/2/layout/IconVerticalSolidList"/>
    <dgm:cxn modelId="{A5B97DA8-BAA3-4F8C-82DB-C561ABE70990}" type="presParOf" srcId="{EE2B80F4-998F-47C2-A254-6F00751294FD}" destId="{C5846DF4-CB98-4037-9ACE-079E9A71716C}" srcOrd="4" destOrd="0" presId="urn:microsoft.com/office/officeart/2018/2/layout/IconVerticalSolidList"/>
    <dgm:cxn modelId="{4DCA27F6-9B94-45D8-846C-FADA7B2EA186}" type="presParOf" srcId="{29E289AE-69BD-4C4E-9CEE-BFFEF744644F}" destId="{E9D4CA8F-ECD3-4921-A04C-F7456A4D7E1A}" srcOrd="5" destOrd="0" presId="urn:microsoft.com/office/officeart/2018/2/layout/IconVerticalSolidList"/>
    <dgm:cxn modelId="{3F3B7387-FE6E-43FF-AA31-754763327962}" type="presParOf" srcId="{29E289AE-69BD-4C4E-9CEE-BFFEF744644F}" destId="{16F9B9C0-6842-474C-9805-7182783C450C}" srcOrd="6" destOrd="0" presId="urn:microsoft.com/office/officeart/2018/2/layout/IconVerticalSolidList"/>
    <dgm:cxn modelId="{4237F444-3F45-4925-B9C2-4BD835870FD3}" type="presParOf" srcId="{16F9B9C0-6842-474C-9805-7182783C450C}" destId="{31265596-8F06-48AF-84BC-F834680FAE26}" srcOrd="0" destOrd="0" presId="urn:microsoft.com/office/officeart/2018/2/layout/IconVerticalSolidList"/>
    <dgm:cxn modelId="{3E35D45F-2EFA-46AB-8D2A-D3CD1AEDC30F}" type="presParOf" srcId="{16F9B9C0-6842-474C-9805-7182783C450C}" destId="{F98C34EA-F9E7-469C-8D6D-5038AE9220F2}" srcOrd="1" destOrd="0" presId="urn:microsoft.com/office/officeart/2018/2/layout/IconVerticalSolidList"/>
    <dgm:cxn modelId="{294E6E1B-9F9E-4553-9C40-0D39D2D1B579}" type="presParOf" srcId="{16F9B9C0-6842-474C-9805-7182783C450C}" destId="{7C0477A8-FB4D-464E-9B3F-9E503F88FEA7}" srcOrd="2" destOrd="0" presId="urn:microsoft.com/office/officeart/2018/2/layout/IconVerticalSolidList"/>
    <dgm:cxn modelId="{6D4C80D3-68CD-423D-8236-D7F36E6EF5A1}" type="presParOf" srcId="{16F9B9C0-6842-474C-9805-7182783C450C}" destId="{2C60BD43-CEA4-4034-8F81-CA5E476603FC}" srcOrd="3" destOrd="0" presId="urn:microsoft.com/office/officeart/2018/2/layout/IconVerticalSolidList"/>
    <dgm:cxn modelId="{389FE2DD-BAA0-45DF-8302-23550C47E121}" type="presParOf" srcId="{16F9B9C0-6842-474C-9805-7182783C450C}" destId="{5F12044E-7B73-43E6-A9E1-D3DD8DA4E44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D5EB-9181-4FE4-A73C-81A574DCEB14}">
      <dsp:nvSpPr>
        <dsp:cNvPr id="0" name=""/>
        <dsp:cNvSpPr/>
      </dsp:nvSpPr>
      <dsp:spPr>
        <a:xfrm>
          <a:off x="0" y="5212"/>
          <a:ext cx="7210839" cy="1213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4D72E-4649-40E0-8CD5-65ABF57DB573}">
      <dsp:nvSpPr>
        <dsp:cNvPr id="0" name=""/>
        <dsp:cNvSpPr/>
      </dsp:nvSpPr>
      <dsp:spPr>
        <a:xfrm>
          <a:off x="367010" y="278195"/>
          <a:ext cx="667290" cy="6672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96977-EA9C-4A79-8F0A-53A14CD530E2}">
      <dsp:nvSpPr>
        <dsp:cNvPr id="0" name=""/>
        <dsp:cNvSpPr/>
      </dsp:nvSpPr>
      <dsp:spPr>
        <a:xfrm>
          <a:off x="1401310" y="5212"/>
          <a:ext cx="3244877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Excel/csv file</a:t>
          </a:r>
        </a:p>
      </dsp:txBody>
      <dsp:txXfrm>
        <a:off x="1401310" y="5212"/>
        <a:ext cx="3244877" cy="1213256"/>
      </dsp:txXfrm>
    </dsp:sp>
    <dsp:sp modelId="{2457FE1C-A72C-4BCC-80C6-6A1F4F2FE8F8}">
      <dsp:nvSpPr>
        <dsp:cNvPr id="0" name=""/>
        <dsp:cNvSpPr/>
      </dsp:nvSpPr>
      <dsp:spPr>
        <a:xfrm>
          <a:off x="4646188" y="5212"/>
          <a:ext cx="2563280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File needs to have x/y or </a:t>
          </a:r>
          <a:r>
            <a:rPr lang="en-US" sz="1800" kern="1200" dirty="0" err="1"/>
            <a:t>lat</a:t>
          </a:r>
          <a:r>
            <a:rPr lang="en-US" sz="1800" kern="1200" dirty="0"/>
            <a:t>/long columns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*Need to know GCS</a:t>
          </a:r>
        </a:p>
      </dsp:txBody>
      <dsp:txXfrm>
        <a:off x="4646188" y="5212"/>
        <a:ext cx="2563280" cy="1213256"/>
      </dsp:txXfrm>
    </dsp:sp>
    <dsp:sp modelId="{BF2EA4CE-7EF5-48F6-B45B-4085A998C3A5}">
      <dsp:nvSpPr>
        <dsp:cNvPr id="0" name=""/>
        <dsp:cNvSpPr/>
      </dsp:nvSpPr>
      <dsp:spPr>
        <a:xfrm>
          <a:off x="0" y="1521783"/>
          <a:ext cx="7210839" cy="1213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8293A-91D9-4F4F-885D-30BF342489C9}">
      <dsp:nvSpPr>
        <dsp:cNvPr id="0" name=""/>
        <dsp:cNvSpPr/>
      </dsp:nvSpPr>
      <dsp:spPr>
        <a:xfrm>
          <a:off x="367010" y="1794765"/>
          <a:ext cx="667290" cy="6672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21547-272B-4FAE-954C-1A503BADC9F8}">
      <dsp:nvSpPr>
        <dsp:cNvPr id="0" name=""/>
        <dsp:cNvSpPr/>
      </dsp:nvSpPr>
      <dsp:spPr>
        <a:xfrm>
          <a:off x="1401310" y="1521783"/>
          <a:ext cx="3244877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Shapefile</a:t>
          </a:r>
        </a:p>
      </dsp:txBody>
      <dsp:txXfrm>
        <a:off x="1401310" y="1521783"/>
        <a:ext cx="3244877" cy="1213256"/>
      </dsp:txXfrm>
    </dsp:sp>
    <dsp:sp modelId="{FE80E9CC-23A1-435E-9CE6-0DF6C2F0B4AB}">
      <dsp:nvSpPr>
        <dsp:cNvPr id="0" name=""/>
        <dsp:cNvSpPr/>
      </dsp:nvSpPr>
      <dsp:spPr>
        <a:xfrm>
          <a:off x="4646188" y="1521783"/>
          <a:ext cx="2563280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Multi-part file that contains geographic data, made for GIS software</a:t>
          </a:r>
        </a:p>
      </dsp:txBody>
      <dsp:txXfrm>
        <a:off x="4646188" y="1521783"/>
        <a:ext cx="2563280" cy="1213256"/>
      </dsp:txXfrm>
    </dsp:sp>
    <dsp:sp modelId="{10ABE534-CAD3-40A7-9FB0-1F6B644EA1B6}">
      <dsp:nvSpPr>
        <dsp:cNvPr id="0" name=""/>
        <dsp:cNvSpPr/>
      </dsp:nvSpPr>
      <dsp:spPr>
        <a:xfrm>
          <a:off x="0" y="3038353"/>
          <a:ext cx="7210839" cy="1213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0CB53-BBF7-437D-AAEE-8DAFC4CF3033}">
      <dsp:nvSpPr>
        <dsp:cNvPr id="0" name=""/>
        <dsp:cNvSpPr/>
      </dsp:nvSpPr>
      <dsp:spPr>
        <a:xfrm>
          <a:off x="367010" y="3311336"/>
          <a:ext cx="667290" cy="6672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4E27-6949-46DF-ADBE-B4B57FD8BF9F}">
      <dsp:nvSpPr>
        <dsp:cNvPr id="0" name=""/>
        <dsp:cNvSpPr/>
      </dsp:nvSpPr>
      <dsp:spPr>
        <a:xfrm>
          <a:off x="1401310" y="3038353"/>
          <a:ext cx="3244877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GeoJSON</a:t>
          </a:r>
        </a:p>
      </dsp:txBody>
      <dsp:txXfrm>
        <a:off x="1401310" y="3038353"/>
        <a:ext cx="3244877" cy="1213256"/>
      </dsp:txXfrm>
    </dsp:sp>
    <dsp:sp modelId="{C5846DF4-CB98-4037-9ACE-079E9A71716C}">
      <dsp:nvSpPr>
        <dsp:cNvPr id="0" name=""/>
        <dsp:cNvSpPr/>
      </dsp:nvSpPr>
      <dsp:spPr>
        <a:xfrm>
          <a:off x="4646188" y="3038353"/>
          <a:ext cx="2563280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 source format</a:t>
          </a:r>
        </a:p>
      </dsp:txBody>
      <dsp:txXfrm>
        <a:off x="4646188" y="3038353"/>
        <a:ext cx="2563280" cy="1213256"/>
      </dsp:txXfrm>
    </dsp:sp>
    <dsp:sp modelId="{31265596-8F06-48AF-84BC-F834680FAE26}">
      <dsp:nvSpPr>
        <dsp:cNvPr id="0" name=""/>
        <dsp:cNvSpPr/>
      </dsp:nvSpPr>
      <dsp:spPr>
        <a:xfrm>
          <a:off x="0" y="4554923"/>
          <a:ext cx="7210839" cy="1213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C34EA-F9E7-469C-8D6D-5038AE9220F2}">
      <dsp:nvSpPr>
        <dsp:cNvPr id="0" name=""/>
        <dsp:cNvSpPr/>
      </dsp:nvSpPr>
      <dsp:spPr>
        <a:xfrm>
          <a:off x="367010" y="4827906"/>
          <a:ext cx="667290" cy="6672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0BD43-CEA4-4034-8F81-CA5E476603FC}">
      <dsp:nvSpPr>
        <dsp:cNvPr id="0" name=""/>
        <dsp:cNvSpPr/>
      </dsp:nvSpPr>
      <dsp:spPr>
        <a:xfrm>
          <a:off x="1401310" y="4554923"/>
          <a:ext cx="3244877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Geodatabase</a:t>
          </a:r>
        </a:p>
      </dsp:txBody>
      <dsp:txXfrm>
        <a:off x="1401310" y="4554923"/>
        <a:ext cx="3244877" cy="1213256"/>
      </dsp:txXfrm>
    </dsp:sp>
    <dsp:sp modelId="{5F12044E-7B73-43E6-A9E1-D3DD8DA4E445}">
      <dsp:nvSpPr>
        <dsp:cNvPr id="0" name=""/>
        <dsp:cNvSpPr/>
      </dsp:nvSpPr>
      <dsp:spPr>
        <a:xfrm>
          <a:off x="4646188" y="4554923"/>
          <a:ext cx="2563280" cy="1213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03" tIns="128403" rIns="128403" bIns="1284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 that stores multiple shapefiles</a:t>
          </a:r>
        </a:p>
      </dsp:txBody>
      <dsp:txXfrm>
        <a:off x="4646188" y="4554923"/>
        <a:ext cx="2563280" cy="1213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554D-04E4-4400-A7C1-40A1B95554C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0A917-B28A-40AD-ADD9-4C519D44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are only using vector data today. Explain what vector data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0A917-B28A-40AD-ADD9-4C519D445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Jersey City, and what land use 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0A917-B28A-40AD-ADD9-4C519D445B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0A917-B28A-40AD-ADD9-4C519D445B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29B9-D265-4F3E-874D-85FDD304DF7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CBB0-E747-493C-A1EA-D3353CF4E03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0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F631-EA01-4679-BD0B-F4F1B2AC6FE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5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1092-BD75-4B0C-B9CC-55F56F67251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497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9BEA-7944-49C4-B28A-10DEBD7E463F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2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7BBC-2A2E-4EF3-ACCC-ADAE385B4A48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3D1F-D0B6-485B-B2E0-D3ED61C1200E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79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A611-6A8F-4D6B-93AB-0FDFF2BE380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4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24EC-4057-42CA-AF6C-7DB532624AC1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1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86BF-92BB-4053-815C-E4F62BAF9A3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3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B082-F0CA-487B-9959-BD8EEE1E28D0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3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8E05-0EA1-477D-A55D-A7EDFCF71440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7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FC35-7144-4549-B9A6-F8BF1742F41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3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970F-4323-4ADC-A23D-B7D1A8E2CA6C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9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55B8-CB0A-466B-9A19-CD86B6A56345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7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00BB-65B3-4A7E-91E0-BC3DC5F88963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843B-46AA-4066-84CE-927538F40D26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2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8B7-0CE2-447A-8FE7-E16FF17AA41C}" type="datetime1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18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cityofnewyork.us/data/" TargetMode="External"/><Relationship Id="rId2" Type="http://schemas.openxmlformats.org/officeDocument/2006/relationships/hyperlink" Target="https://gis.ny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nsus.gov/geographies/mapping-files.html" TargetMode="External"/><Relationship Id="rId5" Type="http://schemas.openxmlformats.org/officeDocument/2006/relationships/hyperlink" Target="https://www.geoplatform.gov/" TargetMode="External"/><Relationship Id="rId4" Type="http://schemas.openxmlformats.org/officeDocument/2006/relationships/hyperlink" Target="https://www1.nyc.gov/site/planning/data-maps/open-data.pag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-book.org/maps.html" TargetMode="External"/><Relationship Id="rId2" Type="http://schemas.openxmlformats.org/officeDocument/2006/relationships/hyperlink" Target="https://geocompr.robinlovelac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-pubs-static.s3.amazonaws.com/324400_69a673183ba449e9af4011b1eeb456b9.html" TargetMode="External"/><Relationship Id="rId5" Type="http://schemas.openxmlformats.org/officeDocument/2006/relationships/hyperlink" Target="https://bookdown.org/michael_bcalles/gis-crash-course-in-r/" TargetMode="External"/><Relationship Id="rId4" Type="http://schemas.openxmlformats.org/officeDocument/2006/relationships/hyperlink" Target="https://www.esri.com/arcgis-blog/products/arcgis-pro/mapping/coordinate-systems-differenc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42A8-860C-4FAF-A698-D87BAA5DB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An Introduction to Working with Geospatial Data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9A857-0ACE-4B29-B41A-D78A555E8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Ayanthi Gunawardana</a:t>
            </a:r>
          </a:p>
        </p:txBody>
      </p:sp>
    </p:spTree>
    <p:extLst>
      <p:ext uri="{BB962C8B-B14F-4D97-AF65-F5344CB8AC3E}">
        <p14:creationId xmlns:p14="http://schemas.microsoft.com/office/powerpoint/2010/main" val="400295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1EA1-5131-435D-B7CE-ABDDC645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cap="none" dirty="0"/>
              <a:t>Detailed Information in Shapefile Data Dictionary</a:t>
            </a:r>
          </a:p>
        </p:txBody>
      </p:sp>
      <p:pic>
        <p:nvPicPr>
          <p:cNvPr id="5" name="Content Placeholder 4" descr="FeatureTyp column values descriptions from the NYC Lion dataset.">
            <a:extLst>
              <a:ext uri="{FF2B5EF4-FFF2-40B4-BE49-F238E27FC236}">
                <a16:creationId xmlns:a16="http://schemas.microsoft.com/office/drawing/2014/main" id="{3EBE1958-C1F8-4CAA-96CE-8E081EE81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8" r="9087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74BE6A6-7AB9-4A9A-B52E-7608366D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 dirty="0"/>
              <a:t>In addition to spatial information, those who maintain shapefiles will provide documentation of the columns and their definitions</a:t>
            </a:r>
          </a:p>
          <a:p>
            <a:r>
              <a:rPr lang="en-US" dirty="0"/>
              <a:t>This column </a:t>
            </a:r>
            <a:r>
              <a:rPr lang="en-US" dirty="0" err="1"/>
              <a:t>FeatureTyp</a:t>
            </a:r>
            <a:r>
              <a:rPr lang="en-US" dirty="0"/>
              <a:t>, is essential in determining what lines in the data are true streets, boundaries, railroads, or other lines that may not be associated with the street network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14DAC-B7EE-4BA2-B290-57357835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1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D7C-5C6C-48FF-85EB-CCAFC199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Where Can We Find GIS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67FA-0E68-419B-B1DD-FC3F8EA8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State and County Governments</a:t>
            </a:r>
          </a:p>
          <a:p>
            <a:pPr lvl="1"/>
            <a:r>
              <a:rPr lang="en-US" dirty="0"/>
              <a:t>Most states have a dedicated GIS resource</a:t>
            </a:r>
          </a:p>
          <a:p>
            <a:pPr lvl="2"/>
            <a:r>
              <a:rPr lang="en-US" dirty="0">
                <a:hlinkClick r:id="rId2"/>
              </a:rPr>
              <a:t>https://gis.ny.gov/</a:t>
            </a:r>
            <a:endParaRPr lang="en-US" dirty="0"/>
          </a:p>
          <a:p>
            <a:r>
              <a:rPr lang="en-US" dirty="0"/>
              <a:t>Municipal/City Governments</a:t>
            </a:r>
          </a:p>
          <a:p>
            <a:pPr lvl="1"/>
            <a:r>
              <a:rPr lang="en-US" dirty="0"/>
              <a:t>NYC is so large that we have local level GIS resources on NYC Open Data and the Department of City Planning</a:t>
            </a:r>
          </a:p>
          <a:p>
            <a:pPr lvl="2"/>
            <a:r>
              <a:rPr lang="en-US" dirty="0">
                <a:hlinkClick r:id="rId3"/>
              </a:rPr>
              <a:t>https://opendata.cityofnewyork.us/data/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https://www1.nyc.gov/site/planning/data-maps/open-data.page</a:t>
            </a:r>
            <a:r>
              <a:rPr lang="en-US" dirty="0"/>
              <a:t> </a:t>
            </a:r>
          </a:p>
          <a:p>
            <a:r>
              <a:rPr lang="en-US" dirty="0"/>
              <a:t>Federal Governments</a:t>
            </a:r>
          </a:p>
          <a:p>
            <a:pPr lvl="1"/>
            <a:r>
              <a:rPr lang="en-US" dirty="0">
                <a:hlinkClick r:id="rId5"/>
              </a:rPr>
              <a:t>https://www.geoplatform.gov/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https://www.census.gov/geographies/mapping-files.html</a:t>
            </a:r>
            <a:endParaRPr lang="en-US" dirty="0"/>
          </a:p>
          <a:p>
            <a:pPr lvl="2"/>
            <a:r>
              <a:rPr lang="en-US" dirty="0"/>
              <a:t>Census GIS data can be linked to other census files using the geoid</a:t>
            </a:r>
          </a:p>
          <a:p>
            <a:r>
              <a:rPr lang="en-US" dirty="0"/>
              <a:t>Universities/Think Tanks/NGOs/Other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D001A-72BF-4C2D-AFB0-7D641706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2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B29A2-6E7B-4195-98AF-52DC166C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Map Elements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rightly-colored land use map of Jersey City, with a title, legend, north arrow, scale bar, and source description.">
            <a:extLst>
              <a:ext uri="{FF2B5EF4-FFF2-40B4-BE49-F238E27FC236}">
                <a16:creationId xmlns:a16="http://schemas.microsoft.com/office/drawing/2014/main" id="{9753B4FC-01AD-49F8-90B9-4BAECB95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44" y="938317"/>
            <a:ext cx="4326286" cy="51198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C75A4F-BE3D-43BE-BEC6-45C3878C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1734114"/>
            <a:ext cx="4832465" cy="39621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Title</a:t>
            </a:r>
          </a:p>
          <a:p>
            <a:r>
              <a:rPr lang="en-US" dirty="0">
                <a:solidFill>
                  <a:srgbClr val="FFFFFF"/>
                </a:solidFill>
              </a:rPr>
              <a:t>Legend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Optional for simple maps; can be described in the title</a:t>
            </a:r>
          </a:p>
          <a:p>
            <a:r>
              <a:rPr lang="en-US" dirty="0">
                <a:solidFill>
                  <a:srgbClr val="FFFFFF"/>
                </a:solidFill>
              </a:rPr>
              <a:t>Source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Especially important when using open data; the data is frequently updated so knowing the source and date retrieved is important</a:t>
            </a:r>
          </a:p>
          <a:p>
            <a:r>
              <a:rPr lang="en-US" dirty="0">
                <a:solidFill>
                  <a:srgbClr val="FFFFFF"/>
                </a:solidFill>
              </a:rPr>
              <a:t>Scale Bar</a:t>
            </a:r>
          </a:p>
          <a:p>
            <a:r>
              <a:rPr lang="en-US" dirty="0">
                <a:solidFill>
                  <a:srgbClr val="FFFFFF"/>
                </a:solidFill>
              </a:rPr>
              <a:t>North Arrow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BE6BD-20FC-49D6-8745-DA46D6C4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42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42D8-5339-48F1-B87A-49EE9046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Additional Geospatial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D465-B2DE-465B-B975-C832EE006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9364"/>
            <a:ext cx="10353762" cy="36951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Robin Lovelace’s online resource, “</a:t>
            </a:r>
            <a:r>
              <a:rPr lang="en-US" dirty="0" err="1"/>
              <a:t>Geocomputation</a:t>
            </a:r>
            <a:r>
              <a:rPr lang="en-US" dirty="0"/>
              <a:t> with R”</a:t>
            </a:r>
          </a:p>
          <a:p>
            <a:pPr lvl="1"/>
            <a:r>
              <a:rPr lang="en-US" dirty="0">
                <a:hlinkClick r:id="rId2"/>
              </a:rPr>
              <a:t>https://geocompr.robinlovelace.net/</a:t>
            </a:r>
            <a:endParaRPr lang="en-US" dirty="0"/>
          </a:p>
          <a:p>
            <a:r>
              <a:rPr lang="en-US" dirty="0"/>
              <a:t>Mapping with ggplot2</a:t>
            </a:r>
          </a:p>
          <a:p>
            <a:pPr lvl="1"/>
            <a:r>
              <a:rPr lang="en-US" dirty="0">
                <a:hlinkClick r:id="rId3"/>
              </a:rPr>
              <a:t>https://ggplot2-book.org/maps.html</a:t>
            </a:r>
            <a:endParaRPr lang="en-US" dirty="0"/>
          </a:p>
          <a:p>
            <a:r>
              <a:rPr lang="en-US" dirty="0"/>
              <a:t>Coordinate Systems and Projections</a:t>
            </a:r>
          </a:p>
          <a:p>
            <a:pPr lvl="1"/>
            <a:r>
              <a:rPr lang="en-US" dirty="0">
                <a:hlinkClick r:id="rId4"/>
              </a:rPr>
              <a:t>https://www.esri.com/arcgis-blog/products/arcgis-pro/mapping/coordinate-systems-difference/</a:t>
            </a:r>
            <a:endParaRPr lang="en-US" dirty="0"/>
          </a:p>
          <a:p>
            <a:r>
              <a:rPr lang="en-US" dirty="0"/>
              <a:t>GIS Crash Course Using R</a:t>
            </a:r>
          </a:p>
          <a:p>
            <a:pPr lvl="1"/>
            <a:r>
              <a:rPr lang="en-US" dirty="0">
                <a:hlinkClick r:id="rId5"/>
              </a:rPr>
              <a:t>https://bookdown.org/michael_bcalles/gis-crash-course-in-r/</a:t>
            </a:r>
            <a:endParaRPr lang="en-US" dirty="0"/>
          </a:p>
          <a:p>
            <a:r>
              <a:rPr lang="en-US" dirty="0"/>
              <a:t>Overview of different packages for displaying maps</a:t>
            </a:r>
          </a:p>
          <a:p>
            <a:pPr lvl="1"/>
            <a:r>
              <a:rPr lang="en-US" dirty="0">
                <a:hlinkClick r:id="rId6"/>
              </a:rPr>
              <a:t>https://rstudio-pubs-static.s3.amazonaws.com/324400_69a673183ba449e9af4011b1eeb456b9.html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A789E-A1AD-41F6-B0F4-5531A77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5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3D4A-A052-4D0D-A72A-6B90E64B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NYC Open Data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D0EF489-890F-4CDB-A82D-1F2974047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260" y="1603503"/>
            <a:ext cx="8841479" cy="46448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D9D7C-C9E8-409A-85FF-366E502F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6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ebsite, map&#10;&#10;Description automatically generated">
            <a:extLst>
              <a:ext uri="{FF2B5EF4-FFF2-40B4-BE49-F238E27FC236}">
                <a16:creationId xmlns:a16="http://schemas.microsoft.com/office/drawing/2014/main" id="{34CF19B9-6C56-42F1-B803-D3B020103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7" b="1"/>
          <a:stretch/>
        </p:blipFill>
        <p:spPr>
          <a:xfrm>
            <a:off x="913795" y="643466"/>
            <a:ext cx="10276720" cy="5571067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CA6F1C-B4AF-4D78-B002-7A14C008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0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B8DB144-DFEF-42B8-8EDE-A4F754CC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44" y="513837"/>
            <a:ext cx="10353761" cy="9403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cap="none" dirty="0"/>
              <a:t>Note the Unclear File Name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02A12E-7101-4771-AC6E-F3269BD8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209800"/>
            <a:ext cx="11296650" cy="2438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71643-17B0-4BFC-90CF-4E8FBA9F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0BB19C2C-2CE4-44CC-8EAE-79C59BE89E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E70B9-1C08-46D4-B155-829C5638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cap="none"/>
              <a:t>On to the R Markdown and Instruction!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2840-EC5A-42FB-A5B5-BDD6F1A4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r>
              <a:rPr lang="en-US"/>
              <a:t>Instead of manually pointing, clicking, downloading, unzipping, and renaming the data, we are going to do all those tasks in R!</a:t>
            </a:r>
          </a:p>
          <a:p>
            <a:r>
              <a:rPr lang="en-US"/>
              <a:t>Then we will process the data to make sure it becomes spatial and maps correctly</a:t>
            </a:r>
          </a:p>
          <a:p>
            <a:r>
              <a:rPr lang="en-US"/>
              <a:t>Finally, we will plot these points on various maps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14A07-17FD-41AC-A4EC-AB4081B3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C85E5A-903D-4D51-B15D-013EC5238B1C}"/>
              </a:ext>
            </a:extLst>
          </p:cNvPr>
          <p:cNvSpPr txBox="1"/>
          <p:nvPr/>
        </p:nvSpPr>
        <p:spPr>
          <a:xfrm>
            <a:off x="2852738" y="466725"/>
            <a:ext cx="649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 of Tutorial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FD835-3327-427C-8316-1600FE2B04EA}"/>
              </a:ext>
            </a:extLst>
          </p:cNvPr>
          <p:cNvSpPr txBox="1"/>
          <p:nvPr/>
        </p:nvSpPr>
        <p:spPr>
          <a:xfrm>
            <a:off x="890588" y="1400175"/>
            <a:ext cx="107394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AutoNum type="romanUcPeriod"/>
            </a:pPr>
            <a:r>
              <a:rPr lang="en-US" sz="3200" dirty="0" err="1"/>
              <a:t>Powerpoint</a:t>
            </a:r>
            <a:r>
              <a:rPr lang="en-US" sz="3200" dirty="0"/>
              <a:t> Topics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Basic geospatial concepts and files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Map Elements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NYC Open Data Overview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200" dirty="0"/>
              <a:t>R-Markdown Demonstration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Importing geospatial data in to R sf </a:t>
            </a:r>
            <a:r>
              <a:rPr lang="en-US" sz="3200" dirty="0" err="1"/>
              <a:t>dataframes</a:t>
            </a:r>
            <a:endParaRPr lang="en-US" sz="3200" dirty="0"/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Processing R sf data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Presenting this data on a map for exploratory and presentation purposes using ggplot2 and </a:t>
            </a:r>
            <a:r>
              <a:rPr lang="en-US" sz="3200" dirty="0" err="1"/>
              <a:t>tmap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3627B-5727-4D2F-8501-0A3662ED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0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C85E5A-903D-4D51-B15D-013EC5238B1C}"/>
              </a:ext>
            </a:extLst>
          </p:cNvPr>
          <p:cNvSpPr txBox="1"/>
          <p:nvPr/>
        </p:nvSpPr>
        <p:spPr>
          <a:xfrm>
            <a:off x="2852738" y="466725"/>
            <a:ext cx="6491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Makes Geospatial Data Different than Other Data?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FD835-3327-427C-8316-1600FE2B04EA}"/>
              </a:ext>
            </a:extLst>
          </p:cNvPr>
          <p:cNvSpPr txBox="1"/>
          <p:nvPr/>
        </p:nvSpPr>
        <p:spPr>
          <a:xfrm>
            <a:off x="915755" y="1677012"/>
            <a:ext cx="10739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Geospatial data contains geographic information that allows us to visualize it on a 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x/y coordinates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Derived from the projected coordinate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Lat/long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Derived from the geographic coordinate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Street address, city, state, zip code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Need a geocoder to use address 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Computationally expensive and may require a subscription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166A3-F487-446E-AF53-C38FED68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5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C85E5A-903D-4D51-B15D-013EC5238B1C}"/>
              </a:ext>
            </a:extLst>
          </p:cNvPr>
          <p:cNvSpPr txBox="1"/>
          <p:nvPr/>
        </p:nvSpPr>
        <p:spPr>
          <a:xfrm>
            <a:off x="2852738" y="466725"/>
            <a:ext cx="6491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Why Use R for Geospatial Analysis?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FD835-3327-427C-8316-1600FE2B04EA}"/>
              </a:ext>
            </a:extLst>
          </p:cNvPr>
          <p:cNvSpPr txBox="1"/>
          <p:nvPr/>
        </p:nvSpPr>
        <p:spPr>
          <a:xfrm>
            <a:off x="915755" y="1677012"/>
            <a:ext cx="10739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Enterprise GIS software is costly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Allows us to automate processes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Less “point and click”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there’s a trail of code to retrace your steps; better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Interactive mapping capabilities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Useful for exploratory purposes and creating shiny apps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166A3-F487-446E-AF53-C38FED68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0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88F0-6122-43EB-B873-77A701A1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Global Coordinate System vs. </a:t>
            </a:r>
            <a:br>
              <a:rPr lang="en-US" cap="none" dirty="0"/>
            </a:br>
            <a:r>
              <a:rPr lang="en-US" cap="none" dirty="0"/>
              <a:t>Projected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091C-F453-4DC4-A18A-B74EA150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Every geospatial data set is mapped to a coordinate system</a:t>
            </a:r>
          </a:p>
          <a:p>
            <a:pPr lvl="1"/>
            <a:r>
              <a:rPr lang="en-US" sz="2000" dirty="0"/>
              <a:t>Latitude/longitude</a:t>
            </a:r>
          </a:p>
          <a:p>
            <a:pPr lvl="1"/>
            <a:r>
              <a:rPr lang="en-US" sz="2000" dirty="0"/>
              <a:t>Measured in degrees; in relation to the entire globe</a:t>
            </a:r>
          </a:p>
          <a:p>
            <a:pPr lvl="1"/>
            <a:r>
              <a:rPr lang="en-US" sz="2000" dirty="0"/>
              <a:t>Cannot measure distance using a global coordinate system</a:t>
            </a:r>
          </a:p>
          <a:p>
            <a:r>
              <a:rPr lang="en-US" dirty="0"/>
              <a:t>A projected coordinate system allows you to measure distance between locations</a:t>
            </a:r>
          </a:p>
          <a:p>
            <a:pPr lvl="1"/>
            <a:r>
              <a:rPr lang="en-US" sz="2000" dirty="0"/>
              <a:t>Projections are specific to the region you’re mapping</a:t>
            </a:r>
          </a:p>
          <a:p>
            <a:pPr lvl="1"/>
            <a:r>
              <a:rPr lang="en-US" sz="2000" dirty="0"/>
              <a:t>Projections are inherently distorted because you are taking a round surface (the globe) and flattening it on to a map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6989D-C4E3-4382-9BFC-4640CC8C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2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E8A9E-DF21-45F4-90F8-5E6B779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223657"/>
            <a:ext cx="5021337" cy="19221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cap="none" dirty="0"/>
              <a:t>Data With Coordinate System Assigned</a:t>
            </a:r>
          </a:p>
        </p:txBody>
      </p:sp>
      <p:pic>
        <p:nvPicPr>
          <p:cNvPr id="11" name="Content Placeholder 10" descr="Map of NYC boroughs with coordinate system assigned">
            <a:extLst>
              <a:ext uri="{FF2B5EF4-FFF2-40B4-BE49-F238E27FC236}">
                <a16:creationId xmlns:a16="http://schemas.microsoft.com/office/drawing/2014/main" id="{B0407B6B-E820-4B9F-86AB-BEA243E7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472" y="497632"/>
            <a:ext cx="3861815" cy="339839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6758FC-A415-4D42-862A-2C0765F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Map of NYC boroughs without coordinate system assigned.">
            <a:extLst>
              <a:ext uri="{FF2B5EF4-FFF2-40B4-BE49-F238E27FC236}">
                <a16:creationId xmlns:a16="http://schemas.microsoft.com/office/drawing/2014/main" id="{C4AC7BE5-3757-47DE-9A0E-AF8E379C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57" y="497655"/>
            <a:ext cx="4471515" cy="339835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31BB9CF-A885-4C5A-8935-527001D0FCED}"/>
              </a:ext>
            </a:extLst>
          </p:cNvPr>
          <p:cNvSpPr txBox="1">
            <a:spLocks/>
          </p:cNvSpPr>
          <p:nvPr/>
        </p:nvSpPr>
        <p:spPr>
          <a:xfrm>
            <a:off x="6256869" y="4218214"/>
            <a:ext cx="5354110" cy="1922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800" cap="none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Data Without a Defined Coordinate System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0BD3-13B3-4F0B-95EB-CA13C876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7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C85E5A-903D-4D51-B15D-013EC5238B1C}"/>
              </a:ext>
            </a:extLst>
          </p:cNvPr>
          <p:cNvSpPr txBox="1"/>
          <p:nvPr/>
        </p:nvSpPr>
        <p:spPr>
          <a:xfrm>
            <a:off x="752475" y="609600"/>
            <a:ext cx="3643150" cy="560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File Formats of Geospatial Data</a:t>
            </a: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51C2D6E9-43CC-4680-95F1-2AC1C9400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445695"/>
              </p:ext>
            </p:extLst>
          </p:nvPr>
        </p:nvGraphicFramePr>
        <p:xfrm>
          <a:off x="4606787" y="692011"/>
          <a:ext cx="7210839" cy="577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EA173-9728-4772-BAEF-CECD39D5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1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D7C-5C6C-48FF-85EB-CCAFC199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Shapefile – 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67FA-0E68-419B-B1DD-FC3F8EA8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of four files that contains spatial data, projection data, and the backend table with all the columns</a:t>
            </a:r>
          </a:p>
          <a:p>
            <a:r>
              <a:rPr lang="en-US" dirty="0"/>
              <a:t>Government agencies that create and maintain GIS shapefiles will include a data dictionary</a:t>
            </a:r>
          </a:p>
          <a:p>
            <a:pPr lvl="1"/>
            <a:r>
              <a:rPr lang="en-US" dirty="0"/>
              <a:t>Includes the metadata stored in the shapefile</a:t>
            </a:r>
          </a:p>
          <a:p>
            <a:pPr lvl="1"/>
            <a:r>
              <a:rPr lang="en-US" dirty="0"/>
              <a:t>Also includes the definition of the columns</a:t>
            </a:r>
          </a:p>
          <a:p>
            <a:pPr lvl="2"/>
            <a:r>
              <a:rPr lang="en-US" dirty="0"/>
              <a:t>This is read/viewed outside of R, as it’s normally a pdf or a formatted excel 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B5F73-419C-4368-8D6C-D39124F9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9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53DB-419A-40BA-A57F-E4BBF9AA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cap="none"/>
              <a:t>Sample Metadata</a:t>
            </a:r>
            <a:endParaRPr lang="en-US" cap="none" dirty="0"/>
          </a:p>
        </p:txBody>
      </p:sp>
      <p:pic>
        <p:nvPicPr>
          <p:cNvPr id="10" name="Picture 9" descr="First page of LION data dictionary that describes who owns the data and spatial information.">
            <a:extLst>
              <a:ext uri="{FF2B5EF4-FFF2-40B4-BE49-F238E27FC236}">
                <a16:creationId xmlns:a16="http://schemas.microsoft.com/office/drawing/2014/main" id="{AAFCFD43-806E-4E33-A47B-006951A58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" r="16403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B7965C6-ECA4-41AE-8874-22560D5E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 dirty="0"/>
              <a:t>This is an example of the data dictionary for New York City’s LION file</a:t>
            </a:r>
          </a:p>
          <a:p>
            <a:r>
              <a:rPr lang="en-US" dirty="0"/>
              <a:t>LION is a representation of NYC’s street and boundary network</a:t>
            </a:r>
          </a:p>
          <a:p>
            <a:r>
              <a:rPr lang="en-US" dirty="0"/>
              <a:t>Note the details</a:t>
            </a:r>
          </a:p>
          <a:p>
            <a:pPr lvl="1"/>
            <a:r>
              <a:rPr lang="en-US" dirty="0"/>
              <a:t>Who created/maintains the data</a:t>
            </a:r>
          </a:p>
          <a:p>
            <a:pPr lvl="1"/>
            <a:r>
              <a:rPr lang="en-US" dirty="0"/>
              <a:t>Projection</a:t>
            </a:r>
          </a:p>
          <a:p>
            <a:pPr lvl="1"/>
            <a:r>
              <a:rPr lang="en-US" dirty="0"/>
              <a:t>Coordinate system</a:t>
            </a:r>
          </a:p>
          <a:p>
            <a:endParaRPr lang="en-US" dirty="0"/>
          </a:p>
        </p:txBody>
      </p:sp>
      <p:cxnSp>
        <p:nvCxnSpPr>
          <p:cNvPr id="53" name="Straight Connector 46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24067-AB78-434B-AB7F-839ECB63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0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1084</TotalTime>
  <Words>843</Words>
  <Application>Microsoft Office PowerPoint</Application>
  <PresentationFormat>Widescreen</PresentationFormat>
  <Paragraphs>122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Damask</vt:lpstr>
      <vt:lpstr>An Introduction to Working with Geospatial Data in R</vt:lpstr>
      <vt:lpstr>PowerPoint Presentation</vt:lpstr>
      <vt:lpstr>PowerPoint Presentation</vt:lpstr>
      <vt:lpstr>PowerPoint Presentation</vt:lpstr>
      <vt:lpstr>Global Coordinate System vs.  Projected Coordinate System</vt:lpstr>
      <vt:lpstr>Data With Coordinate System Assigned</vt:lpstr>
      <vt:lpstr>PowerPoint Presentation</vt:lpstr>
      <vt:lpstr>Shapefile – Data Dictionary</vt:lpstr>
      <vt:lpstr>Sample Metadata</vt:lpstr>
      <vt:lpstr>Detailed Information in Shapefile Data Dictionary</vt:lpstr>
      <vt:lpstr>Where Can We Find GIS Data?</vt:lpstr>
      <vt:lpstr>Map Elements</vt:lpstr>
      <vt:lpstr>Additional Geospatial Resources</vt:lpstr>
      <vt:lpstr>NYC Open Data</vt:lpstr>
      <vt:lpstr>PowerPoint Presentation</vt:lpstr>
      <vt:lpstr>Note the Unclear File Name</vt:lpstr>
      <vt:lpstr>On to the R Markdown and Instruction!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R-Ladies Mapping with R Tutorial</dc:title>
  <dc:creator>Ayanthi Gunawardana</dc:creator>
  <cp:lastModifiedBy>Ayanthi Gunawardana</cp:lastModifiedBy>
  <cp:revision>49</cp:revision>
  <dcterms:created xsi:type="dcterms:W3CDTF">2022-02-07T01:19:00Z</dcterms:created>
  <dcterms:modified xsi:type="dcterms:W3CDTF">2022-02-24T18:02:22Z</dcterms:modified>
</cp:coreProperties>
</file>