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8" r:id="rId11"/>
    <p:sldId id="267" r:id="rId12"/>
    <p:sldId id="265" r:id="rId13"/>
    <p:sldId id="266" r:id="rId14"/>
    <p:sldId id="257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A"/>
    <a:srgbClr val="4AACC5"/>
    <a:srgbClr val="8064A1"/>
    <a:srgbClr val="9BBB58"/>
    <a:srgbClr val="C0504E"/>
    <a:srgbClr val="A51A17"/>
    <a:srgbClr val="8EC06A"/>
    <a:srgbClr val="C75806"/>
    <a:srgbClr val="65482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94648" autoAdjust="0"/>
  </p:normalViewPr>
  <p:slideViewPr>
    <p:cSldViewPr snapToObjects="1">
      <p:cViewPr varScale="1">
        <p:scale>
          <a:sx n="107" d="100"/>
          <a:sy n="107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better classification a few facts about King County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107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will get a better understanding of the real estate market in King County.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 about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326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Missing</a:t>
            </a:r>
            <a:r>
              <a:rPr lang="de-DE" sz="1200" dirty="0">
                <a:solidFill>
                  <a:schemeClr val="tx2"/>
                </a:solidFill>
              </a:rPr>
              <a:t> feature </a:t>
            </a:r>
            <a:r>
              <a:rPr lang="de-DE" sz="1200" dirty="0" err="1">
                <a:solidFill>
                  <a:schemeClr val="tx2"/>
                </a:solidFill>
              </a:rPr>
              <a:t>characteristics</a:t>
            </a:r>
            <a:r>
              <a:rPr lang="de-DE" sz="1200" dirty="0">
                <a:solidFill>
                  <a:schemeClr val="tx2"/>
                </a:solidFill>
              </a:rPr>
              <a:t> (i.e. 3,842 </a:t>
            </a:r>
            <a:r>
              <a:rPr lang="de-DE" sz="1200" dirty="0" err="1">
                <a:solidFill>
                  <a:schemeClr val="tx2"/>
                </a:solidFill>
              </a:rPr>
              <a:t>yr_renovated</a:t>
            </a:r>
            <a:r>
              <a:rPr lang="de-DE" sz="1200" dirty="0">
                <a:solidFill>
                  <a:schemeClr val="tx2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example</a:t>
            </a:r>
            <a:r>
              <a:rPr lang="de-DE" sz="1200" dirty="0">
                <a:solidFill>
                  <a:schemeClr val="tx2"/>
                </a:solidFill>
              </a:rPr>
              <a:t>  </a:t>
            </a:r>
            <a:r>
              <a:rPr lang="de-DE" sz="1200" dirty="0" err="1">
                <a:solidFill>
                  <a:schemeClr val="tx2"/>
                </a:solidFill>
              </a:rPr>
              <a:t>entries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where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suqare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footage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living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bigger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than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square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footage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lot</a:t>
            </a:r>
            <a:r>
              <a:rPr lang="de-DE" sz="1200" dirty="0">
                <a:solidFill>
                  <a:schemeClr val="tx2"/>
                </a:solidFill>
              </a:rPr>
              <a:t> (and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property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is</a:t>
            </a:r>
            <a:r>
              <a:rPr lang="de-DE" sz="1200" dirty="0">
                <a:solidFill>
                  <a:schemeClr val="tx2"/>
                </a:solidFill>
              </a:rPr>
              <a:t> not </a:t>
            </a:r>
            <a:r>
              <a:rPr lang="de-DE" sz="1200" dirty="0" err="1">
                <a:solidFill>
                  <a:schemeClr val="tx2"/>
                </a:solidFill>
              </a:rPr>
              <a:t>about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two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floors</a:t>
            </a:r>
            <a:r>
              <a:rPr lang="de-DE" sz="1200" dirty="0">
                <a:solidFill>
                  <a:schemeClr val="tx2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There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only</a:t>
            </a:r>
            <a:r>
              <a:rPr lang="de-DE" sz="1200" dirty="0">
                <a:solidFill>
                  <a:schemeClr val="tx2"/>
                </a:solidFill>
              </a:rPr>
              <a:t> 744 </a:t>
            </a:r>
            <a:r>
              <a:rPr lang="de-DE" sz="1200" dirty="0" err="1">
                <a:solidFill>
                  <a:schemeClr val="tx2"/>
                </a:solidFill>
              </a:rPr>
              <a:t>entries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renovation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year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226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R-Squared = Explained variance of the model / Total variance of the target variable</a:t>
            </a:r>
          </a:p>
          <a:p>
            <a:endParaRPr lang="en-US" dirty="0"/>
          </a:p>
          <a:p>
            <a:r>
              <a:rPr lang="en-US" dirty="0"/>
              <a:t>How similar a regression line is to the data it’s fitted to. If it’s a 0, the model predicts none of the variance</a:t>
            </a:r>
          </a:p>
          <a:p>
            <a:endParaRPr lang="en-US" dirty="0"/>
          </a:p>
          <a:p>
            <a:r>
              <a:rPr lang="en-US" dirty="0"/>
              <a:t>N is the number of points in your data sample. K is the number of independent regressors, i.e. the number of variables in your model, excluding the constant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47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tx2"/>
                </a:solidFill>
              </a:rPr>
              <a:t>High SD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grouped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contion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indicate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variable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bad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predictor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84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5229225"/>
            <a:ext cx="6626225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6164263"/>
            <a:ext cx="662622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8AEF1-47DA-4362-B0EF-15FDFF98AF35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4ACE-CB43-480D-A6DA-26232AF51F7F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58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D56D7-5D03-414A-8E05-0FCDEC8661BF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AF532-5578-4628-856C-BFC6D0EEC9D2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2290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1429-4064-44A5-B1FC-336EAE3DB092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2B165-2EE1-4FB2-B9BF-05EE26C42DCD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F487-E75E-457F-B8FD-967E59BE612D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64BC4-F6C8-4FF2-B7EB-08ED5607D786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F7032-246B-41DE-B6A3-FC95A37DC04C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35D8B-3258-42B1-9104-12B20B993091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ACDD0-2D53-4EB1-8DC6-20E033B04529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CBA79-0A8D-4D20-AF38-3F587A968EB8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B755D-FB77-4643-914B-669EF48D4964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73A95-ADC4-461A-BC25-30B0D9318031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9454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A1D5-F37C-4FDB-BA56-82B6D602F44E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3F9ED-C5C9-4844-9BCF-F48B65F14C09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AB20F-10F9-4312-8D9A-54ECDB83FF67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‹Nr.›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1AD41-2BDD-48AA-978A-97D809C82443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A67D1-A4E2-42EC-966C-E5253BD86902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327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3E7E3-1628-4202-8390-DF6BBD9CD151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20FED-FCEB-421B-8789-C52D04BE6A83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24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C8BA0-5F07-4249-B95D-AFA98C0D1450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1CD65-14C3-48CD-8D18-18A9110112E0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717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F9532-FD34-49C0-8919-DA0C1E36E685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08B38-D4FA-4A4A-A395-CC8A76A6823F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09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A8A69-6A19-463D-8157-306ABD8C4FAA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F47C0-5867-4FB9-A509-066D7E9EDA68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816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D1227-03FC-4454-BFB0-FB70D5C45B19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7B5D6-6CF3-414F-8BF6-65F4A3AE7E00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617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7D5DB-9BB3-41E7-A98B-4B7D72DD0942}" type="datetime1">
              <a:rPr lang="en-US" altLang="ru-RU" smtClean="0"/>
              <a:t>6/10/2020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91845-147D-4C2E-91A7-B1E32B240CD0}" type="slidenum">
              <a:rPr lang="en-GB" altLang="ru-RU"/>
              <a:pPr/>
              <a:t>‹Nr.›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173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title style</a:t>
            </a:r>
            <a:endParaRPr lang="ru-RU" alt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text styles</a:t>
            </a:r>
          </a:p>
          <a:p>
            <a:pPr lvl="1"/>
            <a:r>
              <a:rPr lang="en-US" altLang="ru-RU" dirty="0"/>
              <a:t>Second level</a:t>
            </a:r>
          </a:p>
          <a:p>
            <a:pPr lvl="2"/>
            <a:r>
              <a:rPr lang="en-US" altLang="ru-RU" dirty="0"/>
              <a:t>Third level</a:t>
            </a:r>
          </a:p>
          <a:p>
            <a:pPr lvl="3"/>
            <a:r>
              <a:rPr lang="en-US" altLang="ru-RU" dirty="0"/>
              <a:t>Fourth level</a:t>
            </a:r>
          </a:p>
          <a:p>
            <a:pPr lvl="4"/>
            <a:r>
              <a:rPr lang="en-US" altLang="ru-RU" dirty="0"/>
              <a:t>Fifth level</a:t>
            </a:r>
            <a:endParaRPr lang="ru-RU" altLang="ru-RU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E852E869-5AD1-440C-888A-2943A7DEBD36}" type="datetime1">
              <a:rPr lang="en-US" altLang="ru-RU" smtClean="0"/>
              <a:pPr/>
              <a:t>6/10/2020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56CEEA2F-98FF-45DA-8646-605603473375}" type="slidenum">
              <a:rPr lang="en-GB" altLang="ru-RU" smtClean="0"/>
              <a:pPr/>
              <a:t>‹Nr.›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F84E6CD6-FACD-4797-A1B9-01B295F8BEF6}" type="datetime1">
              <a:rPr lang="en-US" altLang="ru-RU" smtClean="0"/>
              <a:pPr/>
              <a:t>6/10/2020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‹Nr.›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s://github.com/argv1/1st-EDA-Min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hyperlink" Target="https://www.google.com/search?q=valve+corporation&amp;client=firefox-b-d&amp;tbm=isch&amp;source=iu&amp;ictx=1&amp;fir=qC2-BBtA3BPQeM%253A%252CNJYurG3xwV63lM%252C%252Fm%252F0dwl2&amp;vet=1&amp;usg=AI4_-kThS8rvcAu0c0XlbzE2Ali84AsyGg&amp;sa=X&amp;ved=2ahUKEwjO9-zRzfXpAhWutIsKHUVSB7wQ_B16BAgUEA8#imgrc=qC2-BBtA3BPQeM:" TargetMode="External"/><Relationship Id="rId21" Type="http://schemas.openxmlformats.org/officeDocument/2006/relationships/image" Target="../media/image21.png"/><Relationship Id="rId34" Type="http://schemas.openxmlformats.org/officeDocument/2006/relationships/hyperlink" Target="https://www.google.com/imgres?imgurl=https%3A%2F%2Fi1.wp.com%2Fpopupbackpacker.com%2Fwp-content%2Fuploads%2F2013%2F10%2FREI-logo.jpg%3Ffit%3D298%252C231&amp;imgrefurl=http%3A%2F%2Fpopupbackpacker.com%2Frei-and-the-demise-of-western-civilization%2F&amp;tbnid=kiYgOKQZVRNCFM&amp;vet=12ahUKEwjNy4v20vXpAhWEP-wKHaVuBukQMygGegUIARCyAQ..i&amp;docid=kIrTQLfVzM850M&amp;w=298&amp;h=231&amp;itg=1&amp;q=Recreational%20Equipment%2C%20Inc.%20hd%20logo&amp;client=firefox-b-d&amp;ved=2ahUKEwjNy4v20vXpAhWEP-wKHaVuBukQMygGegUIARCyAQ" TargetMode="External"/><Relationship Id="rId7" Type="http://schemas.openxmlformats.org/officeDocument/2006/relationships/hyperlink" Target="https://www.google.com/imgres?imgurl=http%3A%2F%2Fwww.vhv.rs%2Ffile%2Fmax%2F17%2F174574_amazon-logo-png-transparent-background.png&amp;imgrefurl=http%3A%2F%2Ftlldgsls.com%2Fsearch%3Fq%3Dtransparent%2Bbackground%2Bamazon%2Blogo%2Btransparent%26tbm%3Disch%26hl%3Den-US%26hl%3Den-US%26ved%3D2ahUKEwibt_yHv_foAhUGYZQKHUhnC2YQrNwCKAJ6BAgBEEU&amp;tbnid=c9KHb3ykDz6GJM&amp;vet=12ahUKEwjb4N_6zfXpAhXJuKQKHX7jCpkQMygEegUIARCqAQ..i&amp;docid=iVcemkCWf8mpkM&amp;w=2000&amp;h=1050&amp;q=amazon%20logo%20hd%20png&amp;client=firefox-b-d&amp;ved=2ahUKEwjb4N_6zfXpAhXJuKQKHX7jCpkQMygEegUIARCqAQ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5" Type="http://schemas.openxmlformats.org/officeDocument/2006/relationships/hyperlink" Target="https://www.google.com/imgres?imgurl=https%3A%2F%2Fcdn.wallpapersafari.com%2F20%2F71%2FrXmUBe.jpg&amp;imgrefurl=https%3A%2F%2Fwallpapersafari.com%2Fw%2FrXmUBe&amp;tbnid=uuqOvXqpzwuA9M&amp;vet=12ahUKEwiN-v_ozfXpAhVF16QKHQRYBikQMygMegUIARC6AQ..i&amp;docid=Flz0JMVjwhzkBM&amp;w=1600&amp;h=1200&amp;q=microsoft%20logo%20hd%20png&amp;client=firefox-b-d&amp;ved=2ahUKEwiN-v_ozfXpAhVF16QKHQRYBikQMygMegUIARC6AQ" TargetMode="External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hyperlink" Target="https://www.google.com/imgres?imgurl=https%3A%2F%2Fpurepng.com%2Fpublic%2Fuploads%2Flarge%2Fpurepng.com-costco-wholesale-logologobrand-logoiconslogos-251519938765xbd0m.png&amp;imgrefurl=https%3A%2F%2Fpnghunter.com%2Fpng%2Fcostco-wholesale-logo%2F&amp;tbnid=82JUX9OgrEfZ2M&amp;vet=12ahUKEwjfop7A0vXpAhWCr6QKHYraAAkQMygCegUIARCVAQ..i&amp;docid=dI8zGNIYWhvOlM&amp;w=2016&amp;h=720&amp;q=Costco%20hd%20logo&amp;client=firefox-b-d&amp;ved=2ahUKEwjfop7A0vXpAhWCr6QKHYraAAkQMygCegUIARCVAQ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hyperlink" Target="https://www.google.com/url?sa=i&amp;url=https%3A%2F%2Fwww.facebook.com%2Fk2snowboarding%2F&amp;psig=AOvVaw0JtS2FAJdUk_9MX2P6YMxF&amp;ust=1591823145658000&amp;source=images&amp;cd=vfe&amp;ved=0CAIQjRxqFwoTCJD5irzR9ekCFQAAAAAdAAAAABAK" TargetMode="External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kcyouthjustice.files.wordpress.com%2F2018%2F11%2Fkclogo_v_b_m-2.png&amp;imgrefurl=https%3A%2F%2Fzeroyouthdetention.com%2F2018%2F11%2F16%2Fjob-opportunity-diversion-and-reentry-services-program-specialist-at-king-county%2F&amp;tbnid=0ZIFWxtdSAWGkM&amp;vet=12ahUKEwi7x4Ob1_XpAhVBuqQKHSBSDdEQMygBegUIARCTAQ..i&amp;docid=V2PrBCbcX7bEDM&amp;w=870&amp;h=565&amp;q=king%20county%20logo&amp;client=firefox-b-d&amp;ved=2ahUKEwi7x4Ob1_XpAhVBuqQKHSBSDdEQMygBegUIARCTA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5310212"/>
            <a:ext cx="6442075" cy="927100"/>
          </a:xfrm>
          <a:noFill/>
          <a:effectLst/>
        </p:spPr>
        <p:txBody>
          <a:bodyPr/>
          <a:lstStyle/>
          <a:p>
            <a:pPr algn="l"/>
            <a:r>
              <a:rPr lang="de-DE" altLang="ru-RU" dirty="0">
                <a:solidFill>
                  <a:schemeClr val="bg2"/>
                </a:solidFill>
              </a:rPr>
              <a:t>Real Estate EDA</a:t>
            </a:r>
            <a:endParaRPr lang="en-US" altLang="ru-RU" dirty="0">
              <a:solidFill>
                <a:schemeClr val="bg2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66548" y="6057924"/>
            <a:ext cx="6442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b="0" dirty="0">
                <a:solidFill>
                  <a:schemeClr val="bg2"/>
                </a:solidFill>
              </a:rPr>
              <a:t>For the area King County (WA)</a:t>
            </a:r>
            <a:br>
              <a:rPr lang="en-US" altLang="ru-RU" b="0" dirty="0">
                <a:solidFill>
                  <a:schemeClr val="bg2"/>
                </a:solidFill>
              </a:rPr>
            </a:br>
            <a:endParaRPr lang="uk-UA" altLang="ru-RU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850E4712-B091-4955-AEA6-E4B6C9F64095}"/>
              </a:ext>
            </a:extLst>
          </p:cNvPr>
          <p:cNvSpPr/>
          <p:nvPr/>
        </p:nvSpPr>
        <p:spPr bwMode="auto">
          <a:xfrm rot="10800000">
            <a:off x="4601003" y="1844823"/>
            <a:ext cx="1307510" cy="3024334"/>
          </a:xfrm>
          <a:prstGeom prst="downArrow">
            <a:avLst/>
          </a:prstGeom>
          <a:solidFill>
            <a:srgbClr val="9BBB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934D0B7C-3028-4DFE-BD81-F491712F22BC}"/>
              </a:ext>
            </a:extLst>
          </p:cNvPr>
          <p:cNvSpPr/>
          <p:nvPr/>
        </p:nvSpPr>
        <p:spPr bwMode="auto">
          <a:xfrm rot="10800000">
            <a:off x="3940739" y="2636909"/>
            <a:ext cx="1351340" cy="2232247"/>
          </a:xfrm>
          <a:prstGeom prst="downArrow">
            <a:avLst/>
          </a:prstGeom>
          <a:solidFill>
            <a:srgbClr val="C050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681C1-2CC0-4360-A47E-A7BAEDA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Results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44F1E-2541-4601-A123-EB413A82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A467F-67FF-41D5-9063-E28A68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B3B96D5-3D8B-4919-A3E1-F2A1D394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869160"/>
            <a:ext cx="4930983" cy="1080120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05974F85-73F3-49DA-B2B3-B4033FC4CAF0}"/>
              </a:ext>
            </a:extLst>
          </p:cNvPr>
          <p:cNvSpPr/>
          <p:nvPr/>
        </p:nvSpPr>
        <p:spPr bwMode="auto">
          <a:xfrm rot="10800000">
            <a:off x="3328254" y="3308040"/>
            <a:ext cx="1272748" cy="1584176"/>
          </a:xfrm>
          <a:prstGeom prst="downArrow">
            <a:avLst/>
          </a:prstGeom>
          <a:solidFill>
            <a:srgbClr val="0090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42FF45D-F541-4C56-9792-800A57FE2E66}"/>
              </a:ext>
            </a:extLst>
          </p:cNvPr>
          <p:cNvSpPr/>
          <p:nvPr/>
        </p:nvSpPr>
        <p:spPr bwMode="auto">
          <a:xfrm rot="10800000">
            <a:off x="5243035" y="3468526"/>
            <a:ext cx="1354154" cy="1401310"/>
          </a:xfrm>
          <a:prstGeom prst="downArrow">
            <a:avLst/>
          </a:prstGeom>
          <a:solidFill>
            <a:srgbClr val="8064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5F0D56C0-CDEC-4C49-BFC9-C18C9112FA74}"/>
              </a:ext>
            </a:extLst>
          </p:cNvPr>
          <p:cNvSpPr/>
          <p:nvPr/>
        </p:nvSpPr>
        <p:spPr bwMode="auto">
          <a:xfrm rot="10800000">
            <a:off x="5940153" y="4221087"/>
            <a:ext cx="1246383" cy="648068"/>
          </a:xfrm>
          <a:prstGeom prst="downArrow">
            <a:avLst/>
          </a:prstGeom>
          <a:solidFill>
            <a:srgbClr val="4AAC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D6F7B7-B162-42D6-8E48-A40260F5468D}"/>
              </a:ext>
            </a:extLst>
          </p:cNvPr>
          <p:cNvSpPr/>
          <p:nvPr/>
        </p:nvSpPr>
        <p:spPr bwMode="auto">
          <a:xfrm>
            <a:off x="4188667" y="3429000"/>
            <a:ext cx="72008" cy="216000"/>
          </a:xfrm>
          <a:prstGeom prst="rect">
            <a:avLst/>
          </a:prstGeom>
          <a:solidFill>
            <a:srgbClr val="0090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2752EAD-7D87-4C31-B47D-85B500CD0480}"/>
              </a:ext>
            </a:extLst>
          </p:cNvPr>
          <p:cNvSpPr/>
          <p:nvPr/>
        </p:nvSpPr>
        <p:spPr bwMode="auto">
          <a:xfrm>
            <a:off x="4932040" y="2848246"/>
            <a:ext cx="72008" cy="216000"/>
          </a:xfrm>
          <a:prstGeom prst="rect">
            <a:avLst/>
          </a:prstGeom>
          <a:solidFill>
            <a:srgbClr val="C050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EB01EFF-346A-44CA-8BBF-4575E5292893}"/>
              </a:ext>
            </a:extLst>
          </p:cNvPr>
          <p:cNvSpPr/>
          <p:nvPr/>
        </p:nvSpPr>
        <p:spPr bwMode="auto">
          <a:xfrm>
            <a:off x="5507955" y="1988840"/>
            <a:ext cx="72008" cy="216000"/>
          </a:xfrm>
          <a:prstGeom prst="rect">
            <a:avLst/>
          </a:prstGeom>
          <a:solidFill>
            <a:srgbClr val="9BBB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B70C3D5-0121-4E64-BB36-8C3E8D3C7E4F}"/>
              </a:ext>
            </a:extLst>
          </p:cNvPr>
          <p:cNvSpPr/>
          <p:nvPr/>
        </p:nvSpPr>
        <p:spPr bwMode="auto">
          <a:xfrm>
            <a:off x="6207530" y="3645024"/>
            <a:ext cx="72008" cy="216000"/>
          </a:xfrm>
          <a:prstGeom prst="rect">
            <a:avLst/>
          </a:prstGeom>
          <a:solidFill>
            <a:srgbClr val="8064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9B3B666-915A-40B9-98B3-5B4206D1FD0B}"/>
              </a:ext>
            </a:extLst>
          </p:cNvPr>
          <p:cNvSpPr/>
          <p:nvPr/>
        </p:nvSpPr>
        <p:spPr bwMode="auto">
          <a:xfrm>
            <a:off x="6804248" y="4293120"/>
            <a:ext cx="72008" cy="216000"/>
          </a:xfrm>
          <a:prstGeom prst="rect">
            <a:avLst/>
          </a:prstGeom>
          <a:solidFill>
            <a:srgbClr val="4AAC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4B23578-910E-4893-8151-3690325DF094}"/>
              </a:ext>
            </a:extLst>
          </p:cNvPr>
          <p:cNvCxnSpPr/>
          <p:nvPr/>
        </p:nvCxnSpPr>
        <p:spPr bwMode="auto">
          <a:xfrm flipV="1">
            <a:off x="5292079" y="1772816"/>
            <a:ext cx="1296145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049A541-F7F4-43D1-9733-8CFE277DF44B}"/>
              </a:ext>
            </a:extLst>
          </p:cNvPr>
          <p:cNvCxnSpPr/>
          <p:nvPr/>
        </p:nvCxnSpPr>
        <p:spPr bwMode="auto">
          <a:xfrm flipH="1" flipV="1">
            <a:off x="3326619" y="2564904"/>
            <a:ext cx="124111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1B9768D-7DB8-4CC7-840D-22FE8D4D838E}"/>
              </a:ext>
            </a:extLst>
          </p:cNvPr>
          <p:cNvCxnSpPr/>
          <p:nvPr/>
        </p:nvCxnSpPr>
        <p:spPr bwMode="auto">
          <a:xfrm>
            <a:off x="6593370" y="1779036"/>
            <a:ext cx="13567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A3505E2-F379-4B45-8FE0-AECD2ABC9B31}"/>
              </a:ext>
            </a:extLst>
          </p:cNvPr>
          <p:cNvCxnSpPr/>
          <p:nvPr/>
        </p:nvCxnSpPr>
        <p:spPr bwMode="auto">
          <a:xfrm flipV="1">
            <a:off x="2332337" y="2563116"/>
            <a:ext cx="99077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B12A815E-17DF-4BEA-978A-8BB5F15A8C86}"/>
              </a:ext>
            </a:extLst>
          </p:cNvPr>
          <p:cNvSpPr/>
          <p:nvPr/>
        </p:nvSpPr>
        <p:spPr bwMode="auto">
          <a:xfrm>
            <a:off x="3201549" y="5396033"/>
            <a:ext cx="648072" cy="360035"/>
          </a:xfrm>
          <a:prstGeom prst="rect">
            <a:avLst/>
          </a:prstGeom>
          <a:solidFill>
            <a:srgbClr val="0090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65,4%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B5EC206-8960-44C0-A1CE-5181CDD5F929}"/>
              </a:ext>
            </a:extLst>
          </p:cNvPr>
          <p:cNvSpPr/>
          <p:nvPr/>
        </p:nvSpPr>
        <p:spPr bwMode="auto">
          <a:xfrm>
            <a:off x="4115305" y="5409220"/>
            <a:ext cx="686437" cy="360035"/>
          </a:xfrm>
          <a:prstGeom prst="rect">
            <a:avLst/>
          </a:prstGeom>
          <a:solidFill>
            <a:srgbClr val="C050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0" dirty="0"/>
              <a:t>70,4 %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B21A085-5B3C-47A3-B4E1-80421D4F3642}"/>
              </a:ext>
            </a:extLst>
          </p:cNvPr>
          <p:cNvSpPr/>
          <p:nvPr/>
        </p:nvSpPr>
        <p:spPr bwMode="auto">
          <a:xfrm>
            <a:off x="5110026" y="5396033"/>
            <a:ext cx="686436" cy="360035"/>
          </a:xfrm>
          <a:prstGeom prst="rect">
            <a:avLst/>
          </a:prstGeom>
          <a:solidFill>
            <a:srgbClr val="9BBB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73,8 %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E86E8-BDC1-4F2A-BC20-1EB947C82426}"/>
              </a:ext>
            </a:extLst>
          </p:cNvPr>
          <p:cNvSpPr/>
          <p:nvPr/>
        </p:nvSpPr>
        <p:spPr bwMode="auto">
          <a:xfrm>
            <a:off x="6023783" y="5392377"/>
            <a:ext cx="760214" cy="360035"/>
          </a:xfrm>
          <a:prstGeom prst="rect">
            <a:avLst/>
          </a:prstGeom>
          <a:solidFill>
            <a:srgbClr val="8064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0" dirty="0"/>
              <a:t>49,5 %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C9364F0-C351-463F-AF7E-7D8ABB5A5313}"/>
              </a:ext>
            </a:extLst>
          </p:cNvPr>
          <p:cNvSpPr/>
          <p:nvPr/>
        </p:nvSpPr>
        <p:spPr bwMode="auto">
          <a:xfrm>
            <a:off x="6980138" y="5409220"/>
            <a:ext cx="760214" cy="360035"/>
          </a:xfrm>
          <a:prstGeom prst="rect">
            <a:avLst/>
          </a:prstGeom>
          <a:solidFill>
            <a:srgbClr val="4AAC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49,3 %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9FC6D79-486E-4826-860F-694A9E87F697}"/>
              </a:ext>
            </a:extLst>
          </p:cNvPr>
          <p:cNvSpPr txBox="1"/>
          <p:nvPr/>
        </p:nvSpPr>
        <p:spPr>
          <a:xfrm>
            <a:off x="3705715" y="3584383"/>
            <a:ext cx="66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 err="1"/>
              <a:t>Lat</a:t>
            </a:r>
            <a:r>
              <a:rPr lang="de-DE" sz="1200" b="0" dirty="0"/>
              <a:t> +</a:t>
            </a:r>
          </a:p>
          <a:p>
            <a:r>
              <a:rPr lang="de-DE" sz="1200" b="0" dirty="0" err="1"/>
              <a:t>Sqft</a:t>
            </a:r>
            <a:endParaRPr lang="de-DE" sz="1200" b="0" dirty="0"/>
          </a:p>
          <a:p>
            <a:r>
              <a:rPr lang="de-DE" sz="1200" b="0" dirty="0" err="1"/>
              <a:t>living</a:t>
            </a:r>
            <a:endParaRPr lang="de-DE" sz="1200" b="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E69557-C801-45E5-B9BB-ADB8A1E98218}"/>
              </a:ext>
            </a:extLst>
          </p:cNvPr>
          <p:cNvSpPr txBox="1"/>
          <p:nvPr/>
        </p:nvSpPr>
        <p:spPr>
          <a:xfrm>
            <a:off x="4260675" y="2911039"/>
            <a:ext cx="79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/>
              <a:t>Grade +</a:t>
            </a:r>
          </a:p>
          <a:p>
            <a:r>
              <a:rPr lang="de-DE" sz="1200" b="0" dirty="0"/>
              <a:t>Location + </a:t>
            </a:r>
            <a:r>
              <a:rPr lang="de-DE" sz="1200" b="0" dirty="0" err="1"/>
              <a:t>sqft</a:t>
            </a:r>
            <a:endParaRPr lang="de-DE" sz="1200" b="0" dirty="0"/>
          </a:p>
          <a:p>
            <a:r>
              <a:rPr lang="de-DE" sz="1200" b="0" dirty="0" err="1"/>
              <a:t>living</a:t>
            </a:r>
            <a:endParaRPr lang="de-DE" sz="1200" b="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F7460D5-C092-40FC-9DCB-79DF03E3DF4A}"/>
              </a:ext>
            </a:extLst>
          </p:cNvPr>
          <p:cNvSpPr txBox="1"/>
          <p:nvPr/>
        </p:nvSpPr>
        <p:spPr>
          <a:xfrm>
            <a:off x="4860032" y="2111659"/>
            <a:ext cx="104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dirty="0"/>
              <a:t>Grade +</a:t>
            </a:r>
          </a:p>
          <a:p>
            <a:r>
              <a:rPr lang="de-DE" sz="1000" b="0" dirty="0" err="1"/>
              <a:t>yr</a:t>
            </a:r>
            <a:r>
              <a:rPr lang="de-DE" sz="1000" b="0" dirty="0"/>
              <a:t> </a:t>
            </a:r>
            <a:r>
              <a:rPr lang="de-DE" sz="1000" b="0" dirty="0" err="1"/>
              <a:t>renovated</a:t>
            </a:r>
            <a:r>
              <a:rPr lang="de-DE" sz="1000" b="0" dirty="0"/>
              <a:t> +</a:t>
            </a:r>
          </a:p>
          <a:p>
            <a:r>
              <a:rPr lang="de-DE" sz="1000" b="0" dirty="0"/>
              <a:t> </a:t>
            </a:r>
            <a:r>
              <a:rPr lang="de-DE" sz="1000" b="0" dirty="0" err="1"/>
              <a:t>location</a:t>
            </a:r>
            <a:r>
              <a:rPr lang="de-DE" sz="1000" b="0" dirty="0"/>
              <a:t> +</a:t>
            </a:r>
          </a:p>
          <a:p>
            <a:r>
              <a:rPr lang="de-DE" sz="1000" b="0" dirty="0"/>
              <a:t>  </a:t>
            </a:r>
            <a:r>
              <a:rPr lang="de-DE" sz="1000" b="0" dirty="0" err="1"/>
              <a:t>sqft_living</a:t>
            </a:r>
            <a:endParaRPr lang="de-DE" sz="1000" b="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D6AA8A5-3A30-4807-B7EB-8FEE3312FD17}"/>
              </a:ext>
            </a:extLst>
          </p:cNvPr>
          <p:cNvSpPr txBox="1"/>
          <p:nvPr/>
        </p:nvSpPr>
        <p:spPr>
          <a:xfrm>
            <a:off x="5598042" y="3800073"/>
            <a:ext cx="66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/>
              <a:t>Grade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A04795F-E9A9-44FB-9DB1-1372ED9D1564}"/>
              </a:ext>
            </a:extLst>
          </p:cNvPr>
          <p:cNvSpPr txBox="1"/>
          <p:nvPr/>
        </p:nvSpPr>
        <p:spPr>
          <a:xfrm>
            <a:off x="6292640" y="4304154"/>
            <a:ext cx="6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 err="1"/>
              <a:t>Sqft</a:t>
            </a:r>
            <a:endParaRPr lang="de-DE" sz="1200" b="0" dirty="0"/>
          </a:p>
          <a:p>
            <a:r>
              <a:rPr lang="de-DE" sz="1200" b="0" dirty="0" err="1"/>
              <a:t>living</a:t>
            </a:r>
            <a:endParaRPr lang="de-DE" sz="1200" b="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C1A057B-68DF-4198-9615-C8938E97B5E8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Best Adj. R² variables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AA6ECF-8347-4E4E-8298-16A5BBE85884}"/>
              </a:ext>
            </a:extLst>
          </p:cNvPr>
          <p:cNvSpPr txBox="1"/>
          <p:nvPr/>
        </p:nvSpPr>
        <p:spPr>
          <a:xfrm>
            <a:off x="6544181" y="1492371"/>
            <a:ext cx="1719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>
                <a:solidFill>
                  <a:schemeClr val="tx2"/>
                </a:solidFill>
              </a:rPr>
              <a:t>Quad </a:t>
            </a:r>
            <a:r>
              <a:rPr lang="de-DE" sz="1200" b="0" dirty="0" err="1">
                <a:solidFill>
                  <a:schemeClr val="tx2"/>
                </a:solidFill>
              </a:rPr>
              <a:t>with</a:t>
            </a:r>
            <a:r>
              <a:rPr lang="de-DE" sz="1200" b="0" dirty="0">
                <a:solidFill>
                  <a:schemeClr val="tx2"/>
                </a:solidFill>
              </a:rPr>
              <a:t> </a:t>
            </a:r>
            <a:r>
              <a:rPr lang="de-DE" sz="1200" b="0" dirty="0" err="1">
                <a:solidFill>
                  <a:schemeClr val="tx2"/>
                </a:solidFill>
              </a:rPr>
              <a:t>best</a:t>
            </a:r>
            <a:r>
              <a:rPr lang="de-DE" sz="1200" b="0" dirty="0">
                <a:solidFill>
                  <a:schemeClr val="tx2"/>
                </a:solidFill>
              </a:rPr>
              <a:t> </a:t>
            </a:r>
            <a:r>
              <a:rPr lang="de-DE" sz="1200" b="0" dirty="0" err="1">
                <a:solidFill>
                  <a:schemeClr val="tx2"/>
                </a:solidFill>
              </a:rPr>
              <a:t>adj.</a:t>
            </a:r>
            <a:r>
              <a:rPr lang="de-DE" sz="1200" b="0" dirty="0">
                <a:solidFill>
                  <a:schemeClr val="tx2"/>
                </a:solidFill>
              </a:rPr>
              <a:t> R²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31606F-C935-402E-BB82-8F6769ADDA15}"/>
              </a:ext>
            </a:extLst>
          </p:cNvPr>
          <p:cNvSpPr txBox="1"/>
          <p:nvPr/>
        </p:nvSpPr>
        <p:spPr>
          <a:xfrm>
            <a:off x="1937044" y="2222563"/>
            <a:ext cx="1307511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b="0" dirty="0">
                <a:solidFill>
                  <a:schemeClr val="tx2"/>
                </a:solidFill>
              </a:rPr>
              <a:t>Triplet </a:t>
            </a:r>
            <a:r>
              <a:rPr lang="de-DE" sz="1200" b="0" dirty="0" err="1">
                <a:solidFill>
                  <a:schemeClr val="tx2"/>
                </a:solidFill>
              </a:rPr>
              <a:t>with</a:t>
            </a:r>
            <a:r>
              <a:rPr lang="de-DE" sz="1200" b="0" dirty="0">
                <a:solidFill>
                  <a:schemeClr val="tx2"/>
                </a:solidFill>
              </a:rPr>
              <a:t> 2nd </a:t>
            </a:r>
            <a:r>
              <a:rPr lang="de-DE" sz="1200" b="0" dirty="0" err="1">
                <a:solidFill>
                  <a:schemeClr val="tx2"/>
                </a:solidFill>
              </a:rPr>
              <a:t>best</a:t>
            </a:r>
            <a:r>
              <a:rPr lang="de-DE" sz="1200" b="0" dirty="0">
                <a:solidFill>
                  <a:schemeClr val="tx2"/>
                </a:solidFill>
              </a:rPr>
              <a:t> </a:t>
            </a:r>
            <a:r>
              <a:rPr lang="de-DE" sz="1200" b="0" dirty="0" err="1">
                <a:solidFill>
                  <a:schemeClr val="tx2"/>
                </a:solidFill>
              </a:rPr>
              <a:t>adj.</a:t>
            </a:r>
            <a:r>
              <a:rPr lang="de-DE" sz="1200" b="0" dirty="0">
                <a:solidFill>
                  <a:schemeClr val="tx2"/>
                </a:solidFill>
              </a:rPr>
              <a:t> R²</a:t>
            </a:r>
          </a:p>
        </p:txBody>
      </p:sp>
    </p:spTree>
    <p:extLst>
      <p:ext uri="{BB962C8B-B14F-4D97-AF65-F5344CB8AC3E}">
        <p14:creationId xmlns:p14="http://schemas.microsoft.com/office/powerpoint/2010/main" val="111980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E5D95-DF9C-4CCD-9480-396FD4CD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/>
                </a:solidFill>
              </a:rPr>
              <a:t>Key Takeaways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B4B73-479C-45BC-9961-E9364835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E426C6-D0D3-4142-9187-E123F17C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52936"/>
            <a:ext cx="2840449" cy="15443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C79D64-C0EF-4DCC-91B8-5F8042F60B65}"/>
              </a:ext>
            </a:extLst>
          </p:cNvPr>
          <p:cNvSpPr txBox="1"/>
          <p:nvPr/>
        </p:nvSpPr>
        <p:spPr>
          <a:xfrm>
            <a:off x="2339752" y="2127047"/>
            <a:ext cx="56516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Do not </a:t>
            </a:r>
            <a:r>
              <a:rPr lang="de-DE" sz="1200" dirty="0" err="1">
                <a:solidFill>
                  <a:schemeClr val="tx2"/>
                </a:solidFill>
              </a:rPr>
              <a:t>consider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condition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key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indicator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your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choice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graded</a:t>
            </a:r>
            <a:r>
              <a:rPr lang="de-DE" sz="1200" dirty="0">
                <a:solidFill>
                  <a:schemeClr val="tx2"/>
                </a:solidFill>
              </a:rPr>
              <a:t> 3 and 4 </a:t>
            </a:r>
            <a:r>
              <a:rPr lang="de-DE" sz="1200" dirty="0" err="1">
                <a:solidFill>
                  <a:schemeClr val="tx2"/>
                </a:solidFill>
              </a:rPr>
              <a:t>has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    </a:t>
            </a:r>
            <a:r>
              <a:rPr lang="de-DE" sz="1200" dirty="0" err="1">
                <a:solidFill>
                  <a:schemeClr val="tx2"/>
                </a:solidFill>
              </a:rPr>
              <a:t>best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value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price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The </a:t>
            </a:r>
            <a:r>
              <a:rPr lang="de-DE" sz="1200" dirty="0" err="1">
                <a:solidFill>
                  <a:schemeClr val="tx2"/>
                </a:solidFill>
              </a:rPr>
              <a:t>amount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bedrooms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only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small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     </a:t>
            </a:r>
            <a:r>
              <a:rPr lang="de-DE" sz="1200" dirty="0" err="1">
                <a:solidFill>
                  <a:schemeClr val="tx2"/>
                </a:solidFill>
              </a:rPr>
              <a:t>impact</a:t>
            </a:r>
            <a:r>
              <a:rPr lang="de-DE" sz="1200" dirty="0">
                <a:solidFill>
                  <a:schemeClr val="tx2"/>
                </a:solidFill>
              </a:rPr>
              <a:t> on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grading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than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one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bathrooms</a:t>
            </a:r>
            <a:r>
              <a:rPr lang="de-DE" sz="1200" dirty="0">
                <a:solidFill>
                  <a:schemeClr val="tx2"/>
                </a:solidFill>
              </a:rPr>
              <a:t> will </a:t>
            </a:r>
            <a:r>
              <a:rPr lang="de-DE" sz="1200" dirty="0" err="1">
                <a:solidFill>
                  <a:schemeClr val="tx2"/>
                </a:solidFill>
              </a:rPr>
              <a:t>increase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signifcantly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view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cost</a:t>
            </a:r>
            <a:r>
              <a:rPr lang="de-DE" sz="1200" dirty="0">
                <a:solidFill>
                  <a:schemeClr val="tx2"/>
                </a:solidFill>
              </a:rPr>
              <a:t> at least </a:t>
            </a:r>
            <a:r>
              <a:rPr lang="de-DE" sz="1200" dirty="0" err="1">
                <a:solidFill>
                  <a:schemeClr val="tx2"/>
                </a:solidFill>
              </a:rPr>
              <a:t>twice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much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without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view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waterview</a:t>
            </a:r>
            <a:r>
              <a:rPr lang="de-DE" sz="1200" dirty="0">
                <a:solidFill>
                  <a:schemeClr val="tx2"/>
                </a:solidFill>
              </a:rPr>
              <a:t> will at least </a:t>
            </a:r>
            <a:r>
              <a:rPr lang="de-DE" sz="1200" dirty="0" err="1">
                <a:solidFill>
                  <a:schemeClr val="tx2"/>
                </a:solidFill>
              </a:rPr>
              <a:t>triple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price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9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3C47EC7A-52D8-4FFE-8E5C-C5F91F0A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791243"/>
            <a:ext cx="1085850" cy="1085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DE5D95-DF9C-4CCD-9480-396FD4CD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/>
                </a:solidFill>
              </a:rPr>
              <a:t>Outlook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B4B73-479C-45BC-9961-E9364835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D9A838-2396-4EFB-9B82-D805700A8D25}"/>
              </a:ext>
            </a:extLst>
          </p:cNvPr>
          <p:cNvSpPr txBox="1"/>
          <p:nvPr/>
        </p:nvSpPr>
        <p:spPr>
          <a:xfrm>
            <a:off x="7209656" y="2894576"/>
            <a:ext cx="31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Influence of the</a:t>
            </a:r>
          </a:p>
          <a:p>
            <a:r>
              <a:rPr lang="en-US" sz="1200" dirty="0">
                <a:solidFill>
                  <a:schemeClr val="tx2"/>
                </a:solidFill>
              </a:rPr>
              <a:t>year of construction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B96509-768D-4466-8DA6-DFC2E11A1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631"/>
          <a:stretch/>
        </p:blipFill>
        <p:spPr>
          <a:xfrm>
            <a:off x="4834426" y="1940822"/>
            <a:ext cx="800100" cy="101384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5CE52BE-32A0-411F-BD1B-2346D417BED0}"/>
              </a:ext>
            </a:extLst>
          </p:cNvPr>
          <p:cNvSpPr/>
          <p:nvPr/>
        </p:nvSpPr>
        <p:spPr>
          <a:xfrm>
            <a:off x="4528934" y="1431683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tx2"/>
                </a:solidFill>
              </a:rPr>
              <a:t>Stronger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focus</a:t>
            </a:r>
            <a:r>
              <a:rPr lang="de-DE" sz="1200" dirty="0">
                <a:solidFill>
                  <a:schemeClr val="tx2"/>
                </a:solidFill>
              </a:rPr>
              <a:t> on </a:t>
            </a:r>
          </a:p>
          <a:p>
            <a:r>
              <a:rPr lang="de-DE" sz="1200" dirty="0" err="1">
                <a:solidFill>
                  <a:schemeClr val="tx2"/>
                </a:solidFill>
              </a:rPr>
              <a:t>outlier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handling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720A04-B1AF-483A-8D9A-6A61D2C7C4DB}"/>
              </a:ext>
            </a:extLst>
          </p:cNvPr>
          <p:cNvSpPr/>
          <p:nvPr/>
        </p:nvSpPr>
        <p:spPr>
          <a:xfrm>
            <a:off x="3222327" y="5127575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tx2"/>
                </a:solidFill>
              </a:rPr>
              <a:t>Implemention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</a:p>
          <a:p>
            <a:r>
              <a:rPr lang="de-DE" sz="1200" dirty="0" err="1">
                <a:solidFill>
                  <a:schemeClr val="tx2"/>
                </a:solidFill>
              </a:rPr>
              <a:t>map</a:t>
            </a:r>
            <a:r>
              <a:rPr lang="de-DE" sz="1200" dirty="0">
                <a:solidFill>
                  <a:schemeClr val="tx2"/>
                </a:solidFill>
              </a:rPr>
              <a:t> feature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791F3FC-C168-41D7-960E-A3CE98A9EE8B}"/>
              </a:ext>
            </a:extLst>
          </p:cNvPr>
          <p:cNvSpPr/>
          <p:nvPr/>
        </p:nvSpPr>
        <p:spPr>
          <a:xfrm>
            <a:off x="5940152" y="5127575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tx2"/>
                </a:solidFill>
              </a:rPr>
              <a:t>Calculation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distance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200" dirty="0" err="1">
                <a:solidFill>
                  <a:schemeClr val="tx2"/>
                </a:solidFill>
              </a:rPr>
              <a:t>bigger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cities</a:t>
            </a:r>
            <a:r>
              <a:rPr lang="de-DE" sz="1200" dirty="0">
                <a:solidFill>
                  <a:schemeClr val="tx2"/>
                </a:solidFill>
              </a:rPr>
              <a:t>, </a:t>
            </a:r>
            <a:r>
              <a:rPr lang="de-DE" sz="1200" dirty="0" err="1">
                <a:solidFill>
                  <a:schemeClr val="tx2"/>
                </a:solidFill>
              </a:rPr>
              <a:t>water</a:t>
            </a:r>
            <a:r>
              <a:rPr lang="de-DE" sz="1200" dirty="0">
                <a:solidFill>
                  <a:schemeClr val="tx2"/>
                </a:solidFill>
              </a:rPr>
              <a:t>, </a:t>
            </a:r>
            <a:r>
              <a:rPr lang="de-DE" sz="1200" dirty="0" err="1">
                <a:solidFill>
                  <a:schemeClr val="tx2"/>
                </a:solidFill>
              </a:rPr>
              <a:t>airports</a:t>
            </a:r>
            <a:r>
              <a:rPr lang="de-DE" sz="1200" dirty="0">
                <a:solidFill>
                  <a:schemeClr val="tx2"/>
                </a:solidFill>
              </a:rPr>
              <a:t>,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A4FAB9A-33C8-4CD1-898F-670FEAFA95B4}"/>
              </a:ext>
            </a:extLst>
          </p:cNvPr>
          <p:cNvSpPr/>
          <p:nvPr/>
        </p:nvSpPr>
        <p:spPr>
          <a:xfrm>
            <a:off x="1992282" y="2894576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Visualising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r>
              <a:rPr lang="en-US" sz="1200" dirty="0">
                <a:solidFill>
                  <a:schemeClr val="tx2"/>
                </a:solidFill>
              </a:rPr>
              <a:t>graph relations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161B9BB-0091-4D2B-A5F2-3976F444F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107" y="2971702"/>
            <a:ext cx="1095375" cy="809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AACABDC-338C-4929-9B0E-72E6A89C5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4015062"/>
            <a:ext cx="838200" cy="11906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EFB597B-5CB7-454A-B820-94D5B1E58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189" y="4085855"/>
            <a:ext cx="923925" cy="100965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A1C2A97-D56E-4998-AB08-35FBE4DD0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263" y="1079349"/>
            <a:ext cx="352425" cy="37147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268B636-FDB9-4FBA-8FDB-C5A41CD9E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69" y="2556558"/>
            <a:ext cx="485775" cy="381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6AC92C8-2EA3-4D31-9DDD-2FFB7A7F5F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2670" y="4679900"/>
            <a:ext cx="295275" cy="4476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A790E4D-6A7E-4FA6-A40C-FC1AC12937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0521" y="4679899"/>
            <a:ext cx="485775" cy="4476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E695D32-3218-4BFB-B545-CF7E86AEFCC8}"/>
              </a:ext>
            </a:extLst>
          </p:cNvPr>
          <p:cNvSpPr txBox="1"/>
          <p:nvPr/>
        </p:nvSpPr>
        <p:spPr>
          <a:xfrm>
            <a:off x="4139952" y="29969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2"/>
                </a:solidFill>
              </a:rPr>
              <a:t>What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should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be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de-DE" dirty="0" err="1">
                <a:solidFill>
                  <a:schemeClr val="tx2"/>
                </a:solidFill>
              </a:rPr>
              <a:t>tackled</a:t>
            </a:r>
            <a:r>
              <a:rPr lang="de-DE" dirty="0">
                <a:solidFill>
                  <a:schemeClr val="tx2"/>
                </a:solidFill>
              </a:rPr>
              <a:t> in a </a:t>
            </a:r>
            <a:r>
              <a:rPr lang="de-DE" dirty="0" err="1">
                <a:solidFill>
                  <a:schemeClr val="tx2"/>
                </a:solidFill>
              </a:rPr>
              <a:t>deeper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analysis</a:t>
            </a:r>
            <a:r>
              <a:rPr lang="de-DE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D68478D-5C48-4969-8EE2-CF88F92A2D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2049" y="2542368"/>
            <a:ext cx="390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6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7C8-6099-411F-855F-03CD41445BFF}" type="slidenum">
              <a:rPr lang="en-GB" altLang="ru-RU"/>
              <a:pPr/>
              <a:t>13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54002"/>
            <a:ext cx="8351838" cy="935038"/>
          </a:xfrm>
        </p:spPr>
        <p:txBody>
          <a:bodyPr/>
          <a:lstStyle/>
          <a:p>
            <a:r>
              <a:rPr lang="en-US" altLang="ru-RU" dirty="0">
                <a:solidFill>
                  <a:schemeClr val="bg2"/>
                </a:solidFill>
              </a:rPr>
              <a:t>Liked the presentation?</a:t>
            </a:r>
            <a:br>
              <a:rPr lang="en-US" altLang="ru-RU" dirty="0">
                <a:solidFill>
                  <a:schemeClr val="bg2"/>
                </a:solidFill>
              </a:rPr>
            </a:br>
            <a:br>
              <a:rPr lang="en-US" altLang="ru-RU" dirty="0">
                <a:solidFill>
                  <a:schemeClr val="bg2"/>
                </a:solidFill>
              </a:rPr>
            </a:br>
            <a:r>
              <a:rPr lang="en-US" altLang="ru-RU" dirty="0">
                <a:solidFill>
                  <a:schemeClr val="bg2"/>
                </a:solidFill>
              </a:rPr>
              <a:t>Visit my </a:t>
            </a:r>
            <a:r>
              <a:rPr lang="en-US" altLang="ru-RU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US" altLang="ru-RU" dirty="0">
                <a:solidFill>
                  <a:schemeClr val="bg2"/>
                </a:solidFill>
              </a:rPr>
              <a:t> and take a look at the EDA in the </a:t>
            </a:r>
            <a:r>
              <a:rPr lang="en-US" altLang="ru-RU" dirty="0" err="1">
                <a:solidFill>
                  <a:schemeClr val="bg2"/>
                </a:solidFill>
              </a:rPr>
              <a:t>jupyter</a:t>
            </a:r>
            <a:r>
              <a:rPr lang="en-US" altLang="ru-RU" dirty="0">
                <a:solidFill>
                  <a:schemeClr val="bg2"/>
                </a:solidFill>
              </a:rPr>
              <a:t> notebook.</a:t>
            </a:r>
            <a:endParaRPr lang="uk-UA" altLang="ru-RU" dirty="0">
              <a:solidFill>
                <a:schemeClr val="bg2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B24A64-0040-457A-8933-25F045EE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84161"/>
            <a:ext cx="287451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1CEF-9E1E-476A-BE9B-F102BF0A0B61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Agenda</a:t>
            </a:r>
            <a:endParaRPr lang="en-US" altLang="ru-RU" sz="2800" b="1" dirty="0">
              <a:solidFill>
                <a:schemeClr val="tx2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D43B42-0F95-4FC5-AB54-FFC81C7D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52" y="1347560"/>
            <a:ext cx="798388" cy="78714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6A947C2-A1BB-4795-AACE-57DAD8635179}"/>
              </a:ext>
            </a:extLst>
          </p:cNvPr>
          <p:cNvSpPr/>
          <p:nvPr/>
        </p:nvSpPr>
        <p:spPr bwMode="auto">
          <a:xfrm>
            <a:off x="1787110" y="2132856"/>
            <a:ext cx="3600400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9F26A2-DC1E-499B-9BD4-755E37E28C9B}"/>
              </a:ext>
            </a:extLst>
          </p:cNvPr>
          <p:cNvSpPr txBox="1"/>
          <p:nvPr/>
        </p:nvSpPr>
        <p:spPr>
          <a:xfrm>
            <a:off x="2267744" y="2174377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Introduction</a:t>
            </a:r>
            <a:endParaRPr lang="de-DE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DC85634-EC1A-42BB-BCD2-EEA7AE88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30" y="2311327"/>
            <a:ext cx="798388" cy="78714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270491D-2CA1-4A5F-91A8-00586B8AE8AA}"/>
              </a:ext>
            </a:extLst>
          </p:cNvPr>
          <p:cNvSpPr/>
          <p:nvPr/>
        </p:nvSpPr>
        <p:spPr bwMode="auto">
          <a:xfrm>
            <a:off x="1787110" y="3096623"/>
            <a:ext cx="4341978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F48497-6D6C-4586-8B80-7B4E9348C27A}"/>
              </a:ext>
            </a:extLst>
          </p:cNvPr>
          <p:cNvSpPr txBox="1"/>
          <p:nvPr/>
        </p:nvSpPr>
        <p:spPr>
          <a:xfrm>
            <a:off x="2267744" y="3138144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Exploratory data analysis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F6D20E3-FDF1-4B17-B63A-71648834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498" y="3275094"/>
            <a:ext cx="798388" cy="787143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D2D3A3C-77CF-47B2-87B6-A1E27CE72314}"/>
              </a:ext>
            </a:extLst>
          </p:cNvPr>
          <p:cNvSpPr/>
          <p:nvPr/>
        </p:nvSpPr>
        <p:spPr bwMode="auto">
          <a:xfrm>
            <a:off x="1787110" y="4060390"/>
            <a:ext cx="5089146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32680A8-A5EF-477B-8602-2B54884E13A2}"/>
              </a:ext>
            </a:extLst>
          </p:cNvPr>
          <p:cNvSpPr txBox="1"/>
          <p:nvPr/>
        </p:nvSpPr>
        <p:spPr>
          <a:xfrm>
            <a:off x="2267744" y="4101911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Results</a:t>
            </a:r>
            <a:endParaRPr lang="de-DE" sz="12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AB2F5E6-BC28-4045-9E97-3EFF2328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86" y="4223934"/>
            <a:ext cx="798388" cy="78714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ECF951F2-A6DE-410A-B2A4-8FE0018C34E6}"/>
              </a:ext>
            </a:extLst>
          </p:cNvPr>
          <p:cNvSpPr/>
          <p:nvPr/>
        </p:nvSpPr>
        <p:spPr bwMode="auto">
          <a:xfrm>
            <a:off x="1787110" y="5009230"/>
            <a:ext cx="5881234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0370FF-DA00-4C55-B10C-9BDE750555FC}"/>
              </a:ext>
            </a:extLst>
          </p:cNvPr>
          <p:cNvSpPr txBox="1"/>
          <p:nvPr/>
        </p:nvSpPr>
        <p:spPr>
          <a:xfrm>
            <a:off x="2267744" y="5050751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Key Takeaways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00EE1B4C-F890-4384-AB8B-72B4867B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08" y="5194693"/>
            <a:ext cx="798388" cy="787143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9A897388-8436-4A04-9456-077CAB4357D0}"/>
              </a:ext>
            </a:extLst>
          </p:cNvPr>
          <p:cNvSpPr/>
          <p:nvPr/>
        </p:nvSpPr>
        <p:spPr bwMode="auto">
          <a:xfrm>
            <a:off x="1787110" y="5979989"/>
            <a:ext cx="6636356" cy="360040"/>
          </a:xfrm>
          <a:prstGeom prst="rect">
            <a:avLst/>
          </a:prstGeom>
          <a:solidFill>
            <a:srgbClr val="8EC0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1975783-13EF-4EEE-A564-632D54205810}"/>
              </a:ext>
            </a:extLst>
          </p:cNvPr>
          <p:cNvSpPr txBox="1"/>
          <p:nvPr/>
        </p:nvSpPr>
        <p:spPr>
          <a:xfrm>
            <a:off x="2267744" y="6021510"/>
            <a:ext cx="239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5B62C-80EE-4B5A-977C-E69CA382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dirty="0" err="1">
                <a:solidFill>
                  <a:schemeClr val="tx2"/>
                </a:solidFill>
              </a:rPr>
              <a:t>Introduction</a:t>
            </a:r>
            <a:endParaRPr lang="de-DE" sz="2800" b="1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C2533-9D64-49AD-9698-905D0AB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A8520D8-7D9F-4D89-B8F8-E082F8118675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What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have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following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companies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common</a:t>
            </a:r>
            <a:r>
              <a:rPr lang="de-DE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1101" name="Gruppieren 1100">
            <a:extLst>
              <a:ext uri="{FF2B5EF4-FFF2-40B4-BE49-F238E27FC236}">
                <a16:creationId xmlns:a16="http://schemas.microsoft.com/office/drawing/2014/main" id="{04500CA5-58EA-4D46-A973-96175BE2B72A}"/>
              </a:ext>
            </a:extLst>
          </p:cNvPr>
          <p:cNvGrpSpPr/>
          <p:nvPr/>
        </p:nvGrpSpPr>
        <p:grpSpPr>
          <a:xfrm>
            <a:off x="1870484" y="1750651"/>
            <a:ext cx="7014456" cy="4910869"/>
            <a:chOff x="1870484" y="1750651"/>
            <a:chExt cx="7014456" cy="491086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A894E24-6C80-4999-AC76-D22B1B75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693" y="4030743"/>
              <a:ext cx="629238" cy="639306"/>
            </a:xfrm>
            <a:prstGeom prst="ellipse">
              <a:avLst/>
            </a:prstGeom>
          </p:spPr>
        </p:pic>
        <p:pic>
          <p:nvPicPr>
            <p:cNvPr id="1026" name="Picture 2">
              <a:hlinkClick r:id="rId3"/>
              <a:extLst>
                <a:ext uri="{FF2B5EF4-FFF2-40B4-BE49-F238E27FC236}">
                  <a16:creationId xmlns:a16="http://schemas.microsoft.com/office/drawing/2014/main" id="{2B2D0D89-8EEA-487A-92E7-183457790D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639" y="4176194"/>
              <a:ext cx="1275567" cy="34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download All Logos Microsoft Logo [1600x1200] for your ...">
              <a:hlinkClick r:id="rId5"/>
              <a:extLst>
                <a:ext uri="{FF2B5EF4-FFF2-40B4-BE49-F238E27FC236}">
                  <a16:creationId xmlns:a16="http://schemas.microsoft.com/office/drawing/2014/main" id="{17C34FDC-FBED-4402-A743-7573BA03D6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5" t="37099" r="52751" b="37701"/>
            <a:stretch/>
          </p:blipFill>
          <p:spPr bwMode="auto">
            <a:xfrm>
              <a:off x="7168626" y="3932594"/>
              <a:ext cx="1592843" cy="69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ransparent background amazon logo transparent - Google Search2020 ...">
              <a:hlinkClick r:id="rId7"/>
              <a:extLst>
                <a:ext uri="{FF2B5EF4-FFF2-40B4-BE49-F238E27FC236}">
                  <a16:creationId xmlns:a16="http://schemas.microsoft.com/office/drawing/2014/main" id="{115D779D-C666-45E0-B490-B386FBA36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145" y="4140633"/>
              <a:ext cx="936104" cy="492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FE3E9E3-C436-462F-ADD3-5799634F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929" y="2651005"/>
              <a:ext cx="1080120" cy="51060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A431CCD-F341-4904-9487-5EB9D1AD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940" y="3450225"/>
              <a:ext cx="1905000" cy="36195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BBBD30E-3407-4B15-8A9F-4B4CCF11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037" y="3378819"/>
              <a:ext cx="1644563" cy="473634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2FD497F-A37E-4EFE-93D8-5F50EF69A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6770"/>
            <a:stretch/>
          </p:blipFill>
          <p:spPr>
            <a:xfrm>
              <a:off x="4130028" y="3390499"/>
              <a:ext cx="1397835" cy="419768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A7020E5B-C497-4441-9516-7A755504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812" y="4725670"/>
              <a:ext cx="1938642" cy="995856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8DA41EC-4032-4E3F-9C63-49CCC9E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90" y="4615484"/>
              <a:ext cx="1077392" cy="1077392"/>
            </a:xfrm>
            <a:prstGeom prst="rect">
              <a:avLst/>
            </a:prstGeom>
          </p:spPr>
        </p:pic>
        <p:pic>
          <p:nvPicPr>
            <p:cNvPr id="1031" name="Grafik 1030">
              <a:extLst>
                <a:ext uri="{FF2B5EF4-FFF2-40B4-BE49-F238E27FC236}">
                  <a16:creationId xmlns:a16="http://schemas.microsoft.com/office/drawing/2014/main" id="{7EAAE4BF-9FFC-4467-A9D2-30BAE600E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15" t="33474" r="4326" b="38168"/>
            <a:stretch/>
          </p:blipFill>
          <p:spPr>
            <a:xfrm>
              <a:off x="2051873" y="5600413"/>
              <a:ext cx="1459531" cy="411327"/>
            </a:xfrm>
            <a:prstGeom prst="rect">
              <a:avLst/>
            </a:prstGeom>
          </p:spPr>
        </p:pic>
        <p:pic>
          <p:nvPicPr>
            <p:cNvPr id="1038" name="Grafik 1037">
              <a:extLst>
                <a:ext uri="{FF2B5EF4-FFF2-40B4-BE49-F238E27FC236}">
                  <a16:creationId xmlns:a16="http://schemas.microsoft.com/office/drawing/2014/main" id="{66EA6EF0-A22C-4ECB-9F73-021BEC827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1" t="18287" r="13251" b="24193"/>
            <a:stretch/>
          </p:blipFill>
          <p:spPr>
            <a:xfrm>
              <a:off x="1870484" y="1979964"/>
              <a:ext cx="1256056" cy="390957"/>
            </a:xfrm>
            <a:prstGeom prst="rect">
              <a:avLst/>
            </a:prstGeom>
          </p:spPr>
        </p:pic>
        <p:pic>
          <p:nvPicPr>
            <p:cNvPr id="1041" name="Grafik 1040">
              <a:extLst>
                <a:ext uri="{FF2B5EF4-FFF2-40B4-BE49-F238E27FC236}">
                  <a16:creationId xmlns:a16="http://schemas.microsoft.com/office/drawing/2014/main" id="{895664CE-80CB-421B-B1ED-DEDF6B1D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31261" y="2727473"/>
              <a:ext cx="1177478" cy="379832"/>
            </a:xfrm>
            <a:prstGeom prst="rect">
              <a:avLst/>
            </a:prstGeom>
          </p:spPr>
        </p:pic>
        <p:pic>
          <p:nvPicPr>
            <p:cNvPr id="1043" name="Grafik 1042">
              <a:extLst>
                <a:ext uri="{FF2B5EF4-FFF2-40B4-BE49-F238E27FC236}">
                  <a16:creationId xmlns:a16="http://schemas.microsoft.com/office/drawing/2014/main" id="{5DEFF60D-B576-49CA-B343-B632767C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814" y="4894328"/>
              <a:ext cx="1240791" cy="434277"/>
            </a:xfrm>
            <a:prstGeom prst="rect">
              <a:avLst/>
            </a:prstGeom>
          </p:spPr>
        </p:pic>
        <p:pic>
          <p:nvPicPr>
            <p:cNvPr id="1049" name="Grafik 1048">
              <a:extLst>
                <a:ext uri="{FF2B5EF4-FFF2-40B4-BE49-F238E27FC236}">
                  <a16:creationId xmlns:a16="http://schemas.microsoft.com/office/drawing/2014/main" id="{3B9F3BCD-9C76-4BA5-A1C2-1AAC6FDDE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1" t="38876" r="6319" b="39744"/>
            <a:stretch/>
          </p:blipFill>
          <p:spPr>
            <a:xfrm>
              <a:off x="2772656" y="2696939"/>
              <a:ext cx="1368152" cy="348222"/>
            </a:xfrm>
            <a:prstGeom prst="rect">
              <a:avLst/>
            </a:prstGeom>
          </p:spPr>
        </p:pic>
        <p:pic>
          <p:nvPicPr>
            <p:cNvPr id="1055" name="Grafik 1054">
              <a:extLst>
                <a:ext uri="{FF2B5EF4-FFF2-40B4-BE49-F238E27FC236}">
                  <a16:creationId xmlns:a16="http://schemas.microsoft.com/office/drawing/2014/main" id="{F8501CDC-16FD-4B51-882F-21B371077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26774"/>
            <a:stretch/>
          </p:blipFill>
          <p:spPr>
            <a:xfrm>
              <a:off x="2414969" y="6083430"/>
              <a:ext cx="1164046" cy="490369"/>
            </a:xfrm>
            <a:prstGeom prst="rect">
              <a:avLst/>
            </a:prstGeom>
          </p:spPr>
        </p:pic>
        <p:pic>
          <p:nvPicPr>
            <p:cNvPr id="1059" name="Grafik 1058">
              <a:extLst>
                <a:ext uri="{FF2B5EF4-FFF2-40B4-BE49-F238E27FC236}">
                  <a16:creationId xmlns:a16="http://schemas.microsoft.com/office/drawing/2014/main" id="{2157E550-3C7F-4A6E-A280-40AE2251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902" y="2631267"/>
              <a:ext cx="930602" cy="539749"/>
            </a:xfrm>
            <a:prstGeom prst="rect">
              <a:avLst/>
            </a:prstGeom>
          </p:spPr>
        </p:pic>
        <p:pic>
          <p:nvPicPr>
            <p:cNvPr id="1065" name="Picture 12" descr="K2 Snowboarding - Home | Facebook">
              <a:hlinkClick r:id="rId22"/>
              <a:extLst>
                <a:ext uri="{FF2B5EF4-FFF2-40B4-BE49-F238E27FC236}">
                  <a16:creationId xmlns:a16="http://schemas.microsoft.com/office/drawing/2014/main" id="{CBBF3AAC-2E98-4E84-9E60-D82AB973F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567" y="1888119"/>
              <a:ext cx="593407" cy="5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Grafik 1068">
              <a:extLst>
                <a:ext uri="{FF2B5EF4-FFF2-40B4-BE49-F238E27FC236}">
                  <a16:creationId xmlns:a16="http://schemas.microsoft.com/office/drawing/2014/main" id="{DBB3D6E2-7965-4BCF-A84B-AE2ADD98C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049" y="1944385"/>
              <a:ext cx="1130908" cy="530975"/>
            </a:xfrm>
            <a:prstGeom prst="rect">
              <a:avLst/>
            </a:prstGeom>
          </p:spPr>
        </p:pic>
        <p:pic>
          <p:nvPicPr>
            <p:cNvPr id="1073" name="Grafik 1072">
              <a:extLst>
                <a:ext uri="{FF2B5EF4-FFF2-40B4-BE49-F238E27FC236}">
                  <a16:creationId xmlns:a16="http://schemas.microsoft.com/office/drawing/2014/main" id="{86BF52C2-C2D5-4B29-ADF2-880E67648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621" y="1750651"/>
              <a:ext cx="871531" cy="871531"/>
            </a:xfrm>
            <a:prstGeom prst="rect">
              <a:avLst/>
            </a:prstGeom>
          </p:spPr>
        </p:pic>
        <p:pic>
          <p:nvPicPr>
            <p:cNvPr id="1077" name="Grafik 1076">
              <a:extLst>
                <a:ext uri="{FF2B5EF4-FFF2-40B4-BE49-F238E27FC236}">
                  <a16:creationId xmlns:a16="http://schemas.microsoft.com/office/drawing/2014/main" id="{72CDA24A-4486-4534-9ECC-3BD295D2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014" y="4910938"/>
              <a:ext cx="781736" cy="496340"/>
            </a:xfrm>
            <a:prstGeom prst="rect">
              <a:avLst/>
            </a:prstGeom>
          </p:spPr>
        </p:pic>
        <p:pic>
          <p:nvPicPr>
            <p:cNvPr id="1079" name="Grafik 1078">
              <a:extLst>
                <a:ext uri="{FF2B5EF4-FFF2-40B4-BE49-F238E27FC236}">
                  <a16:creationId xmlns:a16="http://schemas.microsoft.com/office/drawing/2014/main" id="{C3B2FC22-E154-44B2-B09C-7FCAF5E96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132" y="2037791"/>
              <a:ext cx="1308206" cy="362730"/>
            </a:xfrm>
            <a:prstGeom prst="rect">
              <a:avLst/>
            </a:prstGeom>
          </p:spPr>
        </p:pic>
        <p:pic>
          <p:nvPicPr>
            <p:cNvPr id="1081" name="Grafik 1080">
              <a:extLst>
                <a:ext uri="{FF2B5EF4-FFF2-40B4-BE49-F238E27FC236}">
                  <a16:creationId xmlns:a16="http://schemas.microsoft.com/office/drawing/2014/main" id="{6BA7F9ED-2C85-4702-9762-469E2B5FB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275" y="3390499"/>
              <a:ext cx="680877" cy="510658"/>
            </a:xfrm>
            <a:prstGeom prst="rect">
              <a:avLst/>
            </a:prstGeom>
          </p:spPr>
        </p:pic>
        <p:pic>
          <p:nvPicPr>
            <p:cNvPr id="1085" name="Grafik 1084">
              <a:extLst>
                <a:ext uri="{FF2B5EF4-FFF2-40B4-BE49-F238E27FC236}">
                  <a16:creationId xmlns:a16="http://schemas.microsoft.com/office/drawing/2014/main" id="{F3B89746-8111-4C75-87D4-3D95B830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942" y="5806076"/>
              <a:ext cx="735744" cy="735744"/>
            </a:xfrm>
            <a:prstGeom prst="rect">
              <a:avLst/>
            </a:prstGeom>
          </p:spPr>
        </p:pic>
        <p:pic>
          <p:nvPicPr>
            <p:cNvPr id="1089" name="Grafik 1088">
              <a:extLst>
                <a:ext uri="{FF2B5EF4-FFF2-40B4-BE49-F238E27FC236}">
                  <a16:creationId xmlns:a16="http://schemas.microsoft.com/office/drawing/2014/main" id="{70458657-6838-4B1E-A392-387B9875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5777147"/>
              <a:ext cx="884373" cy="884373"/>
            </a:xfrm>
            <a:prstGeom prst="rect">
              <a:avLst/>
            </a:prstGeom>
          </p:spPr>
        </p:pic>
        <p:pic>
          <p:nvPicPr>
            <p:cNvPr id="1092" name="Picture 14" descr="Download Costco Wholesale Logo PNG Image for Free">
              <a:hlinkClick r:id="rId31"/>
              <a:extLst>
                <a:ext uri="{FF2B5EF4-FFF2-40B4-BE49-F238E27FC236}">
                  <a16:creationId xmlns:a16="http://schemas.microsoft.com/office/drawing/2014/main" id="{E3359541-0E80-4792-B842-9180F7BB6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145" y="5826067"/>
              <a:ext cx="1433610" cy="51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" name="Grafik 1095">
              <a:extLst>
                <a:ext uri="{FF2B5EF4-FFF2-40B4-BE49-F238E27FC236}">
                  <a16:creationId xmlns:a16="http://schemas.microsoft.com/office/drawing/2014/main" id="{6EEABC90-6B15-4A3A-A13D-813B2EB2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540" y="3990477"/>
              <a:ext cx="1080120" cy="728453"/>
            </a:xfrm>
            <a:prstGeom prst="rect">
              <a:avLst/>
            </a:prstGeom>
          </p:spPr>
        </p:pic>
        <p:pic>
          <p:nvPicPr>
            <p:cNvPr id="1097" name="Picture 16" descr="REI and the Demise of Western Civilization - PopUpBackpacker">
              <a:hlinkClick r:id="rId34"/>
              <a:extLst>
                <a:ext uri="{FF2B5EF4-FFF2-40B4-BE49-F238E27FC236}">
                  <a16:creationId xmlns:a16="http://schemas.microsoft.com/office/drawing/2014/main" id="{7FDCC293-C353-4032-974B-828C2ED4F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627" y="5777147"/>
              <a:ext cx="1008341" cy="77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9" name="Grafik 1098">
              <a:extLst>
                <a:ext uri="{FF2B5EF4-FFF2-40B4-BE49-F238E27FC236}">
                  <a16:creationId xmlns:a16="http://schemas.microsoft.com/office/drawing/2014/main" id="{142FDA39-813F-4182-B828-28D0F4E52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25" b="21280"/>
            <a:stretch/>
          </p:blipFill>
          <p:spPr>
            <a:xfrm>
              <a:off x="6130362" y="4874093"/>
              <a:ext cx="1068710" cy="454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68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5B62C-80EE-4B5A-977C-E69CA382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dirty="0" err="1">
                <a:solidFill>
                  <a:schemeClr val="tx2"/>
                </a:solidFill>
              </a:rPr>
              <a:t>Introduction</a:t>
            </a:r>
            <a:endParaRPr lang="de-DE" sz="2800" b="1" dirty="0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C2533-9D64-49AD-9698-905D0AB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6F02731-ACF9-4262-808D-F0F2D4112D91}"/>
              </a:ext>
            </a:extLst>
          </p:cNvPr>
          <p:cNvGrpSpPr/>
          <p:nvPr/>
        </p:nvGrpSpPr>
        <p:grpSpPr>
          <a:xfrm>
            <a:off x="2339752" y="1447097"/>
            <a:ext cx="6216675" cy="4852960"/>
            <a:chOff x="2339752" y="1447097"/>
            <a:chExt cx="6216675" cy="485296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9A73CBE-6003-49BD-8B81-88E6DC55AA96}"/>
                </a:ext>
              </a:extLst>
            </p:cNvPr>
            <p:cNvSpPr txBox="1"/>
            <p:nvPr/>
          </p:nvSpPr>
          <p:spPr>
            <a:xfrm>
              <a:off x="2717776" y="1447097"/>
              <a:ext cx="565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tx2"/>
                  </a:solidFill>
                </a:rPr>
                <a:t>They</a:t>
              </a:r>
              <a:r>
                <a:rPr lang="de-DE" dirty="0">
                  <a:solidFill>
                    <a:schemeClr val="tx2"/>
                  </a:solidFill>
                </a:rPr>
                <a:t> </a:t>
              </a:r>
              <a:r>
                <a:rPr lang="de-DE" dirty="0" err="1">
                  <a:solidFill>
                    <a:schemeClr val="tx2"/>
                  </a:solidFill>
                </a:rPr>
                <a:t>are</a:t>
              </a:r>
              <a:r>
                <a:rPr lang="de-DE" dirty="0">
                  <a:solidFill>
                    <a:schemeClr val="tx2"/>
                  </a:solidFill>
                </a:rPr>
                <a:t> all </a:t>
              </a:r>
              <a:r>
                <a:rPr lang="de-DE" dirty="0" err="1">
                  <a:solidFill>
                    <a:schemeClr val="tx2"/>
                  </a:solidFill>
                </a:rPr>
                <a:t>based</a:t>
              </a:r>
              <a:r>
                <a:rPr lang="de-DE" dirty="0">
                  <a:solidFill>
                    <a:schemeClr val="tx2"/>
                  </a:solidFill>
                </a:rPr>
                <a:t> in </a:t>
              </a:r>
              <a:r>
                <a:rPr lang="de-DE" dirty="0" err="1">
                  <a:solidFill>
                    <a:schemeClr val="tx2"/>
                  </a:solidFill>
                </a:rPr>
                <a:t>the</a:t>
              </a:r>
              <a:r>
                <a:rPr lang="de-DE" dirty="0">
                  <a:solidFill>
                    <a:schemeClr val="tx2"/>
                  </a:solidFill>
                </a:rPr>
                <a:t> King County (WA)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745894F-0B81-45EA-AA78-247A8117EA18}"/>
                </a:ext>
              </a:extLst>
            </p:cNvPr>
            <p:cNvSpPr txBox="1"/>
            <p:nvPr/>
          </p:nvSpPr>
          <p:spPr>
            <a:xfrm>
              <a:off x="2339752" y="5410903"/>
              <a:ext cx="5651648" cy="88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2"/>
                  </a:solidFill>
                </a:rPr>
                <a:t>Area 			2,307 sq mi   (5,980 km²)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chemeClr val="tx2"/>
                  </a:solidFill>
                </a:rPr>
                <a:t>Population (</a:t>
              </a:r>
              <a:r>
                <a:rPr lang="de-DE" sz="1200" dirty="0" err="1">
                  <a:solidFill>
                    <a:schemeClr val="tx2"/>
                  </a:solidFill>
                </a:rPr>
                <a:t>estimate</a:t>
              </a:r>
              <a:r>
                <a:rPr lang="de-DE" sz="1200" dirty="0">
                  <a:solidFill>
                    <a:schemeClr val="tx2"/>
                  </a:solidFill>
                </a:rPr>
                <a:t> 2019) 	2,252,782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chemeClr val="tx2"/>
                  </a:solidFill>
                </a:rPr>
                <a:t>35 </a:t>
              </a:r>
              <a:r>
                <a:rPr lang="de-DE" sz="1200" dirty="0" err="1">
                  <a:solidFill>
                    <a:schemeClr val="tx2"/>
                  </a:solidFill>
                </a:rPr>
                <a:t>cities</a:t>
              </a:r>
              <a:r>
                <a:rPr lang="de-DE" sz="1200" dirty="0">
                  <a:solidFill>
                    <a:schemeClr val="tx2"/>
                  </a:solidFill>
                </a:rPr>
                <a:t>, 4 </a:t>
              </a:r>
              <a:r>
                <a:rPr lang="de-DE" sz="1200" dirty="0" err="1">
                  <a:solidFill>
                    <a:schemeClr val="tx2"/>
                  </a:solidFill>
                </a:rPr>
                <a:t>towns</a:t>
              </a:r>
              <a:r>
                <a:rPr lang="de-DE" sz="1200" dirty="0">
                  <a:solidFill>
                    <a:schemeClr val="tx2"/>
                  </a:solidFill>
                </a:rPr>
                <a:t> and 14 </a:t>
              </a:r>
              <a:r>
                <a:rPr lang="de-DE" sz="1200" dirty="0" err="1">
                  <a:solidFill>
                    <a:schemeClr val="tx2"/>
                  </a:solidFill>
                </a:rPr>
                <a:t>ghost</a:t>
              </a:r>
              <a:r>
                <a:rPr lang="de-DE" sz="1200" dirty="0">
                  <a:solidFill>
                    <a:schemeClr val="tx2"/>
                  </a:solidFill>
                </a:rPr>
                <a:t> </a:t>
              </a:r>
              <a:r>
                <a:rPr lang="de-DE" sz="1200" dirty="0" err="1">
                  <a:solidFill>
                    <a:schemeClr val="tx2"/>
                  </a:solidFill>
                </a:rPr>
                <a:t>towns</a:t>
              </a:r>
              <a:endParaRPr lang="de-DE" sz="1200" dirty="0">
                <a:solidFill>
                  <a:schemeClr val="tx2"/>
                </a:solidFill>
              </a:endParaRPr>
            </a:p>
          </p:txBody>
        </p:sp>
        <p:pic>
          <p:nvPicPr>
            <p:cNvPr id="2050" name="Picture 2" descr="Job Opportunity: Diversion and Reentry Services Program Specialist ...">
              <a:hlinkClick r:id="rId3"/>
              <a:extLst>
                <a:ext uri="{FF2B5EF4-FFF2-40B4-BE49-F238E27FC236}">
                  <a16:creationId xmlns:a16="http://schemas.microsoft.com/office/drawing/2014/main" id="{500FD44B-6695-4FEC-A171-4F313D8D7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854543"/>
              <a:ext cx="1752179" cy="11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F81F43-5D5E-434A-AAF1-8E7B4E03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2395379"/>
              <a:ext cx="3925349" cy="2619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93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F1447-FAB8-40D9-AC39-A4D60FEC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Introduction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6B3EA-73A1-4929-8BAB-C9D5EC8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CFF06-286E-4F3B-9795-C53A70A2F56F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E869BD-FF28-47BE-81B3-747FBFBD693C}"/>
              </a:ext>
            </a:extLst>
          </p:cNvPr>
          <p:cNvSpPr txBox="1"/>
          <p:nvPr/>
        </p:nvSpPr>
        <p:spPr>
          <a:xfrm>
            <a:off x="2339752" y="2127047"/>
            <a:ext cx="56516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Better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understand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real </a:t>
            </a:r>
            <a:r>
              <a:rPr lang="de-DE" sz="1200" dirty="0" err="1">
                <a:solidFill>
                  <a:schemeClr val="tx2"/>
                </a:solidFill>
              </a:rPr>
              <a:t>estate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market</a:t>
            </a:r>
            <a:r>
              <a:rPr lang="de-DE" sz="1200" dirty="0">
                <a:solidFill>
                  <a:schemeClr val="tx2"/>
                </a:solidFill>
              </a:rPr>
              <a:t> in </a:t>
            </a:r>
            <a:r>
              <a:rPr lang="de-DE" sz="1200" dirty="0" err="1">
                <a:solidFill>
                  <a:schemeClr val="tx2"/>
                </a:solidFill>
              </a:rPr>
              <a:t>general</a:t>
            </a:r>
            <a:r>
              <a:rPr lang="de-DE" sz="1200" dirty="0">
                <a:solidFill>
                  <a:schemeClr val="tx2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Indicatitors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low</a:t>
            </a:r>
            <a:r>
              <a:rPr lang="de-DE" sz="1200" dirty="0">
                <a:solidFill>
                  <a:schemeClr val="tx2"/>
                </a:solidFill>
              </a:rPr>
              <a:t> and high </a:t>
            </a:r>
            <a:r>
              <a:rPr lang="de-DE" sz="1200" dirty="0" err="1">
                <a:solidFill>
                  <a:schemeClr val="tx2"/>
                </a:solidFill>
              </a:rPr>
              <a:t>property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prices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Insights into the process of data analysis.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6BA9ED1-2C22-4B64-A7FF-1DC81716BAD1}"/>
              </a:ext>
            </a:extLst>
          </p:cNvPr>
          <p:cNvSpPr txBox="1"/>
          <p:nvPr/>
        </p:nvSpPr>
        <p:spPr>
          <a:xfrm>
            <a:off x="2717776" y="3851756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The </a:t>
            </a:r>
            <a:r>
              <a:rPr lang="de-DE" dirty="0" err="1">
                <a:solidFill>
                  <a:schemeClr val="tx2"/>
                </a:solidFill>
              </a:rPr>
              <a:t>dataset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A86F64-51F7-4305-A80F-143D39E8097D}"/>
              </a:ext>
            </a:extLst>
          </p:cNvPr>
          <p:cNvSpPr txBox="1"/>
          <p:nvPr/>
        </p:nvSpPr>
        <p:spPr>
          <a:xfrm>
            <a:off x="2339752" y="4310256"/>
            <a:ext cx="5651648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21,597 </a:t>
            </a:r>
            <a:r>
              <a:rPr lang="de-DE" sz="1200" dirty="0" err="1">
                <a:solidFill>
                  <a:schemeClr val="tx2"/>
                </a:solidFill>
              </a:rPr>
              <a:t>successfully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sold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properties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21 </a:t>
            </a:r>
            <a:r>
              <a:rPr lang="de-DE" sz="1200" dirty="0" err="1">
                <a:solidFill>
                  <a:schemeClr val="tx2"/>
                </a:solidFill>
              </a:rPr>
              <a:t>features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each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Dated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between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winter</a:t>
            </a:r>
            <a:r>
              <a:rPr lang="de-DE" sz="1200" dirty="0">
                <a:solidFill>
                  <a:schemeClr val="tx2"/>
                </a:solidFill>
              </a:rPr>
              <a:t> 2014 and </a:t>
            </a:r>
            <a:r>
              <a:rPr lang="de-DE" sz="1200" dirty="0" err="1">
                <a:solidFill>
                  <a:schemeClr val="tx2"/>
                </a:solidFill>
              </a:rPr>
              <a:t>autumn</a:t>
            </a:r>
            <a:r>
              <a:rPr lang="de-DE" sz="1200" dirty="0">
                <a:solidFill>
                  <a:schemeClr val="tx2"/>
                </a:solidFill>
              </a:rPr>
              <a:t> 2015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Prices </a:t>
            </a:r>
            <a:r>
              <a:rPr lang="de-DE" sz="1200" dirty="0" err="1">
                <a:solidFill>
                  <a:schemeClr val="tx2"/>
                </a:solidFill>
              </a:rPr>
              <a:t>from</a:t>
            </a:r>
            <a:r>
              <a:rPr lang="de-DE" sz="1200" dirty="0">
                <a:solidFill>
                  <a:schemeClr val="tx2"/>
                </a:solidFill>
              </a:rPr>
              <a:t> 78,000 </a:t>
            </a:r>
            <a:r>
              <a:rPr lang="de-DE" sz="1200" dirty="0" err="1">
                <a:solidFill>
                  <a:schemeClr val="tx2"/>
                </a:solidFill>
              </a:rPr>
              <a:t>up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7,700,000 USD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From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bungalows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up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3 </a:t>
            </a:r>
            <a:r>
              <a:rPr lang="de-DE" sz="1200" dirty="0" err="1">
                <a:solidFill>
                  <a:schemeClr val="tx2"/>
                </a:solidFill>
              </a:rPr>
              <a:t>floor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mansions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5B29F48-A78D-4153-A830-C5EE2D9E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52936"/>
            <a:ext cx="2840449" cy="154432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09F77B0-3E2F-4B21-8953-4059502DB42B}"/>
              </a:ext>
            </a:extLst>
          </p:cNvPr>
          <p:cNvSpPr txBox="1"/>
          <p:nvPr/>
        </p:nvSpPr>
        <p:spPr>
          <a:xfrm>
            <a:off x="5473080" y="4459291"/>
            <a:ext cx="269932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= 453,537 feature </a:t>
            </a:r>
            <a:r>
              <a:rPr lang="de-DE" sz="1200" dirty="0" err="1">
                <a:solidFill>
                  <a:schemeClr val="tx2"/>
                </a:solidFill>
              </a:rPr>
              <a:t>characteristics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557CB0-89F8-4A6C-AC5E-F204DD508655}"/>
              </a:ext>
            </a:extLst>
          </p:cNvPr>
          <p:cNvSpPr/>
          <p:nvPr/>
        </p:nvSpPr>
        <p:spPr>
          <a:xfrm>
            <a:off x="5251248" y="4365104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b="0" dirty="0">
                <a:solidFill>
                  <a:schemeClr val="tx2"/>
                </a:solidFill>
              </a:rPr>
              <a:t>}</a:t>
            </a:r>
            <a:endParaRPr lang="de-DE" sz="2600" b="0" dirty="0"/>
          </a:p>
        </p:txBody>
      </p:sp>
    </p:spTree>
    <p:extLst>
      <p:ext uri="{BB962C8B-B14F-4D97-AF65-F5344CB8AC3E}">
        <p14:creationId xmlns:p14="http://schemas.microsoft.com/office/powerpoint/2010/main" val="36295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F1447-FAB8-40D9-AC39-A4D60FEC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6B3EA-73A1-4929-8BAB-C9D5EC8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CFF06-286E-4F3B-9795-C53A70A2F56F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Bad </a:t>
            </a:r>
            <a:r>
              <a:rPr lang="de-DE" dirty="0" err="1">
                <a:solidFill>
                  <a:schemeClr val="tx2"/>
                </a:solidFill>
              </a:rPr>
              <a:t>news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E869BD-FF28-47BE-81B3-747FBFBD693C}"/>
              </a:ext>
            </a:extLst>
          </p:cNvPr>
          <p:cNvSpPr txBox="1"/>
          <p:nvPr/>
        </p:nvSpPr>
        <p:spPr>
          <a:xfrm>
            <a:off x="2339752" y="2127047"/>
            <a:ext cx="56516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Missing</a:t>
            </a:r>
            <a:r>
              <a:rPr lang="de-DE" sz="1200" dirty="0">
                <a:solidFill>
                  <a:schemeClr val="tx2"/>
                </a:solidFill>
              </a:rPr>
              <a:t> feature </a:t>
            </a:r>
            <a:r>
              <a:rPr lang="de-DE" sz="1200" dirty="0" err="1">
                <a:solidFill>
                  <a:schemeClr val="tx2"/>
                </a:solidFill>
              </a:rPr>
              <a:t>characteristics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¾ </a:t>
            </a:r>
            <a:r>
              <a:rPr lang="de-DE" sz="1200" dirty="0" err="1">
                <a:solidFill>
                  <a:schemeClr val="tx2"/>
                </a:solidFill>
              </a:rPr>
              <a:t>bathrooms</a:t>
            </a:r>
            <a:r>
              <a:rPr lang="de-DE" sz="1200" dirty="0">
                <a:solidFill>
                  <a:schemeClr val="tx2"/>
                </a:solidFill>
              </a:rPr>
              <a:t> and ½ </a:t>
            </a:r>
            <a:r>
              <a:rPr lang="de-DE" sz="1200" dirty="0" err="1">
                <a:solidFill>
                  <a:schemeClr val="tx2"/>
                </a:solidFill>
              </a:rPr>
              <a:t>floors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Incorrect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data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Little </a:t>
            </a:r>
            <a:r>
              <a:rPr lang="de-DE" sz="1200" dirty="0" err="1">
                <a:solidFill>
                  <a:schemeClr val="tx2"/>
                </a:solidFill>
              </a:rPr>
              <a:t>data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some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features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Partially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missing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description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6398AB-95B0-4B3F-B58D-2A506BA42A4A}"/>
              </a:ext>
            </a:extLst>
          </p:cNvPr>
          <p:cNvSpPr txBox="1"/>
          <p:nvPr/>
        </p:nvSpPr>
        <p:spPr>
          <a:xfrm>
            <a:off x="2717776" y="3851756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Good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news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EAB3771-1609-4A5C-B2D7-D3781CAC3785}"/>
              </a:ext>
            </a:extLst>
          </p:cNvPr>
          <p:cNvSpPr txBox="1"/>
          <p:nvPr/>
        </p:nvSpPr>
        <p:spPr>
          <a:xfrm>
            <a:off x="2339752" y="4310256"/>
            <a:ext cx="5651648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Numerous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helpful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information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No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duplicates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Formating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mostly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accurate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1569C6-2967-427E-8D6B-CB8295CC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02" y="2446233"/>
            <a:ext cx="2371967" cy="17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2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4C993-E91F-4F76-8AC5-89A03DC4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8B8EE-D34D-419C-9500-9B1C223D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7</a:t>
            </a:fld>
            <a:endParaRPr lang="ru-RU" altLang="ru-RU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B2C43-A110-4005-B702-14412F45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69" y="1772816"/>
            <a:ext cx="5200650" cy="390525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058DB0F-55F9-4735-B028-AD8AECCB1B4E}"/>
              </a:ext>
            </a:extLst>
          </p:cNvPr>
          <p:cNvSpPr/>
          <p:nvPr/>
        </p:nvSpPr>
        <p:spPr bwMode="auto">
          <a:xfrm>
            <a:off x="4499992" y="1484784"/>
            <a:ext cx="360040" cy="419328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2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ED99-B895-48BA-8438-E2D3FA4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r>
              <a:rPr lang="de-DE" b="1" dirty="0">
                <a:solidFill>
                  <a:schemeClr val="tx2"/>
                </a:solidFill>
              </a:rPr>
              <a:t> / </a:t>
            </a:r>
            <a:r>
              <a:rPr lang="de-DE" b="1" dirty="0" err="1">
                <a:solidFill>
                  <a:schemeClr val="tx2"/>
                </a:solidFill>
              </a:rPr>
              <a:t>Results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63649-B00B-4782-ABB0-4E098E0B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92F7D-8C98-407F-869C-7AEAB393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89B61E4-0F47-4CE8-8B2A-1FD9C9857E62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Grouping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data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84507F-6CD5-497E-A32C-F074821E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852936"/>
            <a:ext cx="2840449" cy="154432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35C6F1D-8702-4792-8BED-435D5797F7E7}"/>
              </a:ext>
            </a:extLst>
          </p:cNvPr>
          <p:cNvSpPr txBox="1"/>
          <p:nvPr/>
        </p:nvSpPr>
        <p:spPr>
          <a:xfrm>
            <a:off x="2339752" y="2127047"/>
            <a:ext cx="5651648" cy="504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2,5 </a:t>
            </a:r>
            <a:r>
              <a:rPr lang="de-DE" sz="1200" dirty="0" err="1">
                <a:solidFill>
                  <a:schemeClr val="tx2"/>
                </a:solidFill>
              </a:rPr>
              <a:t>floors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were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more</a:t>
            </a:r>
            <a:r>
              <a:rPr lang="de-DE" sz="1200" dirty="0">
                <a:solidFill>
                  <a:schemeClr val="tx2"/>
                </a:solidFill>
              </a:rPr>
              <a:t> expensive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Most </a:t>
            </a: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are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graded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between</a:t>
            </a:r>
            <a:r>
              <a:rPr lang="de-DE" sz="1200" dirty="0">
                <a:solidFill>
                  <a:schemeClr val="tx2"/>
                </a:solidFill>
              </a:rPr>
              <a:t> 7 and 9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up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eight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bathrooms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The </a:t>
            </a:r>
            <a:r>
              <a:rPr lang="de-DE" sz="1200" dirty="0" err="1">
                <a:solidFill>
                  <a:schemeClr val="tx2"/>
                </a:solidFill>
              </a:rPr>
              <a:t>condition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house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has</a:t>
            </a:r>
            <a:r>
              <a:rPr lang="de-DE" sz="1200" dirty="0">
                <a:solidFill>
                  <a:schemeClr val="tx2"/>
                </a:solidFill>
              </a:rPr>
              <a:t> a </a:t>
            </a:r>
            <a:r>
              <a:rPr lang="de-DE" sz="1200" dirty="0" err="1">
                <a:solidFill>
                  <a:schemeClr val="tx2"/>
                </a:solidFill>
              </a:rPr>
              <a:t>s,aller</a:t>
            </a: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2"/>
                </a:solidFill>
              </a:rPr>
              <a:t>     </a:t>
            </a:r>
            <a:r>
              <a:rPr lang="de-DE" sz="1200" dirty="0" err="1">
                <a:solidFill>
                  <a:schemeClr val="tx2"/>
                </a:solidFill>
              </a:rPr>
              <a:t>impact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than</a:t>
            </a:r>
            <a:r>
              <a:rPr lang="de-DE" sz="1200" dirty="0">
                <a:solidFill>
                  <a:schemeClr val="tx2"/>
                </a:solidFill>
              </a:rPr>
              <a:t> grade</a:t>
            </a: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Most </a:t>
            </a:r>
            <a:r>
              <a:rPr lang="de-DE" sz="1200" dirty="0" err="1">
                <a:solidFill>
                  <a:schemeClr val="tx2"/>
                </a:solidFill>
              </a:rPr>
              <a:t>of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the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houses</a:t>
            </a:r>
            <a:r>
              <a:rPr lang="de-DE" sz="1200" dirty="0">
                <a:solidFill>
                  <a:schemeClr val="tx2"/>
                </a:solidFill>
              </a:rPr>
              <a:t> was </a:t>
            </a:r>
            <a:r>
              <a:rPr lang="de-DE" sz="1200" dirty="0" err="1">
                <a:solidFill>
                  <a:schemeClr val="tx2"/>
                </a:solidFill>
              </a:rPr>
              <a:t>tagged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with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no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view</a:t>
            </a:r>
            <a:r>
              <a:rPr lang="de-DE" sz="1200" dirty="0">
                <a:solidFill>
                  <a:schemeClr val="tx2"/>
                </a:solidFill>
              </a:rPr>
              <a:t> and </a:t>
            </a:r>
            <a:r>
              <a:rPr lang="de-DE" sz="1200" dirty="0" err="1">
                <a:solidFill>
                  <a:schemeClr val="tx2"/>
                </a:solidFill>
              </a:rPr>
              <a:t>no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waterfront</a:t>
            </a: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D6610-48FF-4132-94A5-37E18C90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2"/>
                </a:solidFill>
              </a:rPr>
              <a:t>Exploratory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data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analysis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03748-D37D-4EBC-99D8-EF9FB92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6/10/2020</a:t>
            </a:fld>
            <a:endParaRPr lang="ru-RU" altLang="ru-R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6A022-EB39-46A3-A4DD-70993675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9</a:t>
            </a:fld>
            <a:endParaRPr lang="ru-RU" altLang="ru-RU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BAB455-8749-47F0-A292-ED388A8C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43" y="2508336"/>
            <a:ext cx="3152775" cy="6572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5D79FBC-619B-4674-AEDC-F2093AEFD6E8}"/>
              </a:ext>
            </a:extLst>
          </p:cNvPr>
          <p:cNvSpPr txBox="1"/>
          <p:nvPr/>
        </p:nvSpPr>
        <p:spPr>
          <a:xfrm>
            <a:off x="2717776" y="1447097"/>
            <a:ext cx="565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(Multiple) Linear Regression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A2731BB-7FCA-42AF-AC56-49826E4F0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021051"/>
            <a:ext cx="3072930" cy="10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4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Green-Grass-House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79DCFF"/>
      </a:accent1>
      <a:accent2>
        <a:srgbClr val="DE8EAB"/>
      </a:accent2>
      <a:accent3>
        <a:srgbClr val="D3EDEE"/>
      </a:accent3>
      <a:accent4>
        <a:srgbClr val="DFEFCE"/>
      </a:accent4>
      <a:accent5>
        <a:srgbClr val="FBE15F"/>
      </a:accent5>
      <a:accent6>
        <a:srgbClr val="FDA439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Green-Grass-House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79DCFF"/>
      </a:accent1>
      <a:accent2>
        <a:srgbClr val="DE8EAB"/>
      </a:accent2>
      <a:accent3>
        <a:srgbClr val="D3EDEE"/>
      </a:accent3>
      <a:accent4>
        <a:srgbClr val="DFEFCE"/>
      </a:accent4>
      <a:accent5>
        <a:srgbClr val="FBE15F"/>
      </a:accent5>
      <a:accent6>
        <a:srgbClr val="FDA439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602</Words>
  <Application>Microsoft Office PowerPoint</Application>
  <PresentationFormat>Bildschirmpräsentation (4:3)</PresentationFormat>
  <Paragraphs>147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template</vt:lpstr>
      <vt:lpstr>Custom Design</vt:lpstr>
      <vt:lpstr>Real Estate EDA</vt:lpstr>
      <vt:lpstr>Agenda</vt:lpstr>
      <vt:lpstr>Introduction</vt:lpstr>
      <vt:lpstr>Introduction</vt:lpstr>
      <vt:lpstr>Introduction</vt:lpstr>
      <vt:lpstr>Exploratory data analysis</vt:lpstr>
      <vt:lpstr>Exploratory data analysis</vt:lpstr>
      <vt:lpstr>Exploratory data analysis / Results</vt:lpstr>
      <vt:lpstr>Exploratory data analysis</vt:lpstr>
      <vt:lpstr>Results</vt:lpstr>
      <vt:lpstr>Key Takeaways</vt:lpstr>
      <vt:lpstr>Outlook</vt:lpstr>
      <vt:lpstr>Liked the presentation?  Visit my GIT and take a look at the EDA in the jupyter notebook.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lastModifiedBy>argv0</cp:lastModifiedBy>
  <cp:revision>53</cp:revision>
  <dcterms:created xsi:type="dcterms:W3CDTF">2019-06-27T07:30:33Z</dcterms:created>
  <dcterms:modified xsi:type="dcterms:W3CDTF">2020-06-10T10:26:12Z</dcterms:modified>
</cp:coreProperties>
</file>