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1" r:id="rId5"/>
    <p:sldId id="265" r:id="rId6"/>
    <p:sldId id="266" r:id="rId7"/>
    <p:sldId id="258" r:id="rId8"/>
    <p:sldId id="267" r:id="rId9"/>
    <p:sldId id="259" r:id="rId10"/>
    <p:sldId id="260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78C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2704-F24B-490A-A6E1-423D4BF3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0A78-4AEB-4AB3-87DD-A6911C03A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40D8-5252-40BF-AA0A-F7F1CFB8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F016F-E0E4-4B01-BF31-04709CB8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BA2F-1F9F-42CB-9DEF-25342BF2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9430-5FDF-4204-B600-7EB22DF6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371E7-450B-4CBC-9436-52635ADC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6A63-B8F5-4C7F-B71D-00B6A5B6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A338-70EB-475E-8EE2-BFAA2856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1D7DD-CED1-4981-B1BE-48915759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8B120-B5A6-47C7-AAB3-078FF9617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49147-A370-440B-B4D3-047C38E73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1EA49-95E6-4F7D-8493-00FE1D64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E08C4-25F0-4CB5-AD49-939F3A861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5663-3E18-47AA-A2FF-09C944E8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5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1B1F-B14E-4168-9548-63BE6169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F42A-3E1C-4ED1-8B3D-62EBF99C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0F82-3010-4F08-A8EB-80D0EFC5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C48DE-1A06-45DC-BB84-6E27757B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DF39-3432-4385-8842-CAC4BE45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7AE0-FC00-4C19-8A60-2BA109A3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7FFB8-F499-4B81-83B4-EF3458C3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2F34-C45E-4665-B56C-EE6A4AFE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450DF-3CBD-497A-B2A9-E09451C6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4DB07-8837-424D-BC9E-44E8A9CC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7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54DD-07B6-46BC-BF79-FF3430BE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01C0F-9A99-4640-8847-BB6C3FC29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87DA-5386-4416-BB50-8EF51A348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453E6-9F43-4733-AAAD-7E43677B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7C12C-E86F-4F6A-8269-6822387B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4D082-E5BD-4310-9C22-817DBEF5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2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49A4-EB2D-436A-905B-5AA63F2FE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54F5-D692-470D-A86B-46BE0E48A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CE83A-562F-4C62-A347-6D7F68694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D2822-884F-4694-BDA4-22438299F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6BBB5-D3B9-4430-AA0E-53F1432B2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46E43-8E7B-4F27-8773-78C351A3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844FE-CABE-4982-B9E1-E8EFF4F0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B01A4-60FF-48E5-B357-240997C4F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7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93F3-21D6-4D6F-83B3-9483278E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0E979-4610-4391-B23C-A972D531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E08A7-18ED-45EB-B2AE-08836DCE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0EE26-E193-4974-AF53-5ABC6F2E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86C75-DE8A-4E70-BE95-D9AA0A5C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BEC1-257B-440B-827A-32239E15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346C-78B3-40CA-812D-D951958B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1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F74C-CDC1-40F1-9AF2-7FE5ED0A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2E826-89E5-4319-886E-426EDADE5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6DE66-8856-4DDE-87A5-26461609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3C26B-1D7A-4DF7-9C10-0F8B7D05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D14EC-E4DD-452E-8B3C-6B37C131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D6B14-DF27-4065-9968-BE173745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9927-1C1D-452D-8313-2D9FF8D6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4AA0B-6B6D-4C7B-8BAA-6323AD9C1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785C1-FA41-4841-A13C-6CB3745B7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A73D2-3CBA-4645-9D34-B7DA399D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B9C2-6AC6-4B0C-ADBD-6C1CCD62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26473-749B-45D0-9BE3-E2D80A26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C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60E51-5484-4E56-9956-1ED41258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D8AC4-8FE9-4AD8-9006-7EB2C0C7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C85A1-E20C-4BC8-9E14-E8321AEAE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8A1A-E206-44F3-B7E5-95F0ECFE3478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AEA4A-CFD2-4115-95F5-EDC10F5AC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1BF0-6651-41F5-81D4-8BDFDA7EF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BD6B4-4960-4E0A-8201-FDDADD55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gerfitz/tutorial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cagotribune.com/data/ct-crime-heat-analysis-htmlstory.html" TargetMode="External"/><Relationship Id="rId2" Type="http://schemas.openxmlformats.org/officeDocument/2006/relationships/hyperlink" Target="https://github.com/rogerfitz/chicitycrim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dit.com/r/datascienc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varianceexplained.org/statistics/beta_distribution_and_basebal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amazon.jobs/en/jobs/2028647/data-scientist-das-fint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mazon.jobs/en/jobs/2028592/data-scientist-ii-workforce-staffing-market-intelligence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amazon.jobs/en/jobs/2027018/senior-data-scientist-physical-stores-b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upwork.com/jobs/~0178c4e867522d2458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rhPjE7wHas?t=1745" TargetMode="External"/><Relationship Id="rId2" Type="http://schemas.openxmlformats.org/officeDocument/2006/relationships/hyperlink" Target="https://www.youtube.com/watch?v=xrhPjE7wHas&amp;list=PLqFaTIg4myu-dNobDHQZPrD2wH27PthC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cIZWgPmpRVc" TargetMode="External"/><Relationship Id="rId4" Type="http://schemas.openxmlformats.org/officeDocument/2006/relationships/hyperlink" Target="https://www.youtube.com/watch?v=0W0Zrc-m5r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3DFB0-5817-4621-8CB9-1A1E3FB1D0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a Data Science Job as a Beginner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1F01B-A9F1-43AE-905B-E90C49E75737}"/>
              </a:ext>
            </a:extLst>
          </p:cNvPr>
          <p:cNvSpPr txBox="1"/>
          <p:nvPr/>
        </p:nvSpPr>
        <p:spPr>
          <a:xfrm>
            <a:off x="3340216" y="4337108"/>
            <a:ext cx="507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4/16/2022</a:t>
            </a:r>
          </a:p>
        </p:txBody>
      </p:sp>
    </p:spTree>
    <p:extLst>
      <p:ext uri="{BB962C8B-B14F-4D97-AF65-F5344CB8AC3E}">
        <p14:creationId xmlns:p14="http://schemas.microsoft.com/office/powerpoint/2010/main" val="325201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2A25-E482-4AC7-8847-04143B5E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8942E-6A6E-4B59-A639-546029A0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Kaggle can be good for more structured problems where the last few percent of optimization is worth many more $$ to a company</a:t>
            </a:r>
          </a:p>
          <a:p>
            <a:r>
              <a:rPr lang="en-US" dirty="0"/>
              <a:t>Many companies are well served by 80/20 approaches to data science</a:t>
            </a:r>
          </a:p>
          <a:p>
            <a:r>
              <a:rPr lang="en-US" dirty="0"/>
              <a:t>Check out my tutorials on </a:t>
            </a:r>
            <a:r>
              <a:rPr lang="en-US" dirty="0" err="1"/>
              <a:t>Github</a:t>
            </a:r>
            <a:r>
              <a:rPr lang="en-US" dirty="0"/>
              <a:t> for help getting started with installation and basic commands.</a:t>
            </a:r>
          </a:p>
          <a:p>
            <a:pPr lvl="1"/>
            <a:r>
              <a:rPr lang="en-US" dirty="0" err="1">
                <a:hlinkClick r:id="rId2"/>
              </a:rPr>
              <a:t>rogerfitz</a:t>
            </a:r>
            <a:r>
              <a:rPr lang="en-US" dirty="0">
                <a:hlinkClick r:id="rId2"/>
              </a:rPr>
              <a:t>/tutorials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8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117B-242B-4B7A-87B4-9B6EF363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Chicitycrime</a:t>
            </a:r>
            <a:r>
              <a:rPr lang="en-US" dirty="0"/>
              <a:t>: A Portfolio Piece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2682-86EE-42B3-B8F9-56678F90D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 got a lot of questions about </a:t>
            </a:r>
            <a:r>
              <a:rPr lang="en-US" dirty="0" err="1">
                <a:hlinkClick r:id="rId2"/>
              </a:rPr>
              <a:t>rogerfitz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chicitycrime</a:t>
            </a:r>
            <a:r>
              <a:rPr lang="en-US" dirty="0">
                <a:hlinkClick r:id="rId2"/>
              </a:rPr>
              <a:t>: An investigation of crime in </a:t>
            </a:r>
            <a:r>
              <a:rPr lang="en-US" dirty="0" err="1">
                <a:hlinkClick r:id="rId2"/>
              </a:rPr>
              <a:t>chicago</a:t>
            </a:r>
            <a:r>
              <a:rPr lang="en-US" dirty="0">
                <a:hlinkClick r:id="rId2"/>
              </a:rPr>
              <a:t> (github.com)</a:t>
            </a:r>
            <a:endParaRPr lang="en-US" dirty="0"/>
          </a:p>
          <a:p>
            <a:pPr lvl="1"/>
            <a:r>
              <a:rPr lang="en-US" dirty="0"/>
              <a:t>Took a few weekends to build but was well worth it</a:t>
            </a:r>
          </a:p>
          <a:p>
            <a:pPr lvl="1"/>
            <a:r>
              <a:rPr lang="en-US" dirty="0"/>
              <a:t>Focus on interesting problems to you</a:t>
            </a:r>
          </a:p>
          <a:p>
            <a:pPr lvl="1"/>
            <a:r>
              <a:rPr lang="en-US" dirty="0"/>
              <a:t>Demonstrate self sufficiency and ability to handle direction without too much supervision</a:t>
            </a:r>
          </a:p>
          <a:p>
            <a:pPr lvl="1"/>
            <a:r>
              <a:rPr lang="en-US" dirty="0"/>
              <a:t>Good hiring managers don’t expect you to know everything they want but to be moldable </a:t>
            </a:r>
          </a:p>
          <a:p>
            <a:pPr lvl="1"/>
            <a:r>
              <a:rPr lang="en-US" dirty="0"/>
              <a:t>Finding data and defining the problem is one of the most important steps, Kaggle skips that for you</a:t>
            </a:r>
          </a:p>
          <a:p>
            <a:pPr lvl="1"/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Battery, which includes shootings, is among the crimes that increase most as temperature rises, as do theft and criminal damage. However, homicide does not show a relationship to temperature, nor do drug crimes.” - </a:t>
            </a:r>
            <a:r>
              <a:rPr lang="en-US" dirty="0">
                <a:hlinkClick r:id="rId3"/>
              </a:rPr>
              <a:t>Does a hot summer mean more crime? Here's what the data show - Chicago Tribune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9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A6A1-EAD8-46AB-887A-C2037697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2B16-61D7-48B4-90F8-0FE3D047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science can be hard to break into</a:t>
            </a:r>
          </a:p>
          <a:p>
            <a:r>
              <a:rPr lang="en-US" dirty="0"/>
              <a:t>It’s not the only career path</a:t>
            </a:r>
          </a:p>
          <a:p>
            <a:r>
              <a:rPr lang="en-US" dirty="0"/>
              <a:t>Read about the role more on </a:t>
            </a:r>
            <a:r>
              <a:rPr lang="en-US" dirty="0">
                <a:hlinkClick r:id="rId2"/>
              </a:rPr>
              <a:t>Data Science (reddit.com)</a:t>
            </a:r>
            <a:r>
              <a:rPr lang="en-US" dirty="0"/>
              <a:t> and search for blog posts about the role</a:t>
            </a:r>
          </a:p>
          <a:p>
            <a:r>
              <a:rPr lang="en-US" dirty="0"/>
              <a:t>Coming up with analysis to support a decision is important but sometimes overkill for the people actually making the decisions</a:t>
            </a:r>
          </a:p>
          <a:p>
            <a:r>
              <a:rPr lang="en-US" dirty="0"/>
              <a:t>Maintain focus while keeping big picture in mind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2825-C3AF-49CD-B989-6BA792B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07E6-5472-426C-908C-72253EB0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Broad definition, essentially science of using data and involves many different roles and skills</a:t>
            </a:r>
          </a:p>
          <a:p>
            <a:r>
              <a:rPr lang="en-US" dirty="0"/>
              <a:t>Focus on actual job postings and salary/company reviews</a:t>
            </a:r>
          </a:p>
          <a:p>
            <a:r>
              <a:rPr lang="en-US" dirty="0"/>
              <a:t>You may find your desired role under machine learning engineer, data analyst, data engineer, or data scientist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3C059-4F1E-4818-A82B-365AAC8C0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4217534"/>
            <a:ext cx="71723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7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11B2-E5BF-4682-B5BC-AE7D5577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Listen to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0615-A62E-4A87-A7E7-D1E37AAF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I’ve worked in data science and have had success in finding clients and jobs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Sharing my perspective but implore you to seek out other data scientists’ opinions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FC703-8F0B-4269-B47D-F93F8E6F3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47" y="2425710"/>
            <a:ext cx="96393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B404-E3F1-4B6C-910F-5AF1800D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3805-208F-468E-BB5C-1D0F31EA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What excited you about data science?</a:t>
            </a:r>
          </a:p>
          <a:p>
            <a:pPr marL="514350" indent="-514350">
              <a:buAutoNum type="arabicPeriod"/>
            </a:pPr>
            <a:r>
              <a:rPr lang="en-US" dirty="0"/>
              <a:t>Focus on what roles excite you by scouring job postings</a:t>
            </a:r>
          </a:p>
          <a:p>
            <a:pPr marL="514350" indent="-514350">
              <a:buAutoNum type="arabicPeriod"/>
            </a:pPr>
            <a:r>
              <a:rPr lang="en-US" dirty="0"/>
              <a:t>Look up backgrounds of those with jobs you want</a:t>
            </a:r>
          </a:p>
          <a:p>
            <a:pPr marL="514350" indent="-514350">
              <a:buAutoNum type="arabicPeriod"/>
            </a:pPr>
            <a:r>
              <a:rPr lang="en-US" dirty="0"/>
              <a:t>Think from the mindset of the company hiring you. What do they want? Can you become that?</a:t>
            </a:r>
          </a:p>
          <a:p>
            <a:pPr marL="514350" indent="-514350">
              <a:buAutoNum type="arabicPeriod"/>
            </a:pPr>
            <a:r>
              <a:rPr lang="en-US" dirty="0"/>
              <a:t>Build projects that are directly relevant to that tech stack and problem set</a:t>
            </a:r>
          </a:p>
          <a:p>
            <a:pPr marL="971550" lvl="1" indent="-514350">
              <a:buAutoNum type="arabicPeriod"/>
            </a:pPr>
            <a:r>
              <a:rPr lang="en-US" dirty="0"/>
              <a:t>It’s OK if your conclusion is the interesting thing you thought would be there isn’t. Knowing there is nothing is still something</a:t>
            </a:r>
          </a:p>
          <a:p>
            <a:pPr marL="514350" indent="-514350">
              <a:buAutoNum type="arabicPeriod"/>
            </a:pPr>
            <a:r>
              <a:rPr lang="en-US" dirty="0"/>
              <a:t>Show you can communicate your results. Blogs like David Robinson’s are great </a:t>
            </a:r>
            <a:r>
              <a:rPr lang="en-US" dirty="0">
                <a:hlinkClick r:id="rId2"/>
              </a:rPr>
              <a:t>Understanding the beta distribution (using baseball statistics) – Variance Explained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He is a bit more deep into math than you may end up being</a:t>
            </a:r>
          </a:p>
          <a:p>
            <a:pPr marL="514350" indent="-514350">
              <a:buAutoNum type="arabicPeriod"/>
            </a:pPr>
            <a:r>
              <a:rPr lang="en-US" dirty="0"/>
              <a:t>Study the gaps in your knowledge but be focused. I would stress end to end ability to solve a problem for a beginner</a:t>
            </a:r>
          </a:p>
          <a:p>
            <a:pPr marL="514350" indent="-514350">
              <a:buAutoNum type="arabicPeriod"/>
            </a:pPr>
            <a:r>
              <a:rPr lang="en-US" dirty="0"/>
              <a:t>Try out Kaggle to improve your modeling by participating in a live competition</a:t>
            </a:r>
          </a:p>
          <a:p>
            <a:pPr marL="971550" lvl="1" indent="-514350">
              <a:buAutoNum type="arabicPeriod"/>
            </a:pPr>
            <a:r>
              <a:rPr lang="en-US" dirty="0"/>
              <a:t>It may be humbling or empowering, either way very useful</a:t>
            </a:r>
          </a:p>
          <a:p>
            <a:pPr marL="0" indent="0">
              <a:buNone/>
            </a:pPr>
            <a:r>
              <a:rPr lang="en-US" dirty="0"/>
              <a:t>… Congratulations – you are now very hirable!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2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3615E-C453-4945-81B0-7726C75E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Job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D9C2-DEAF-444D-BDCE-97853521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633" y="5147054"/>
            <a:ext cx="4625829" cy="13255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role is more vague and requires a Masters Degree </a:t>
            </a:r>
            <a:r>
              <a:rPr lang="en-US" dirty="0">
                <a:hlinkClick r:id="rId2"/>
              </a:rPr>
              <a:t>Data Scientist, </a:t>
            </a:r>
            <a:r>
              <a:rPr lang="en-US" dirty="0" err="1">
                <a:hlinkClick r:id="rId2"/>
              </a:rPr>
              <a:t>DaS</a:t>
            </a:r>
            <a:r>
              <a:rPr lang="en-US" dirty="0">
                <a:hlinkClick r:id="rId2"/>
              </a:rPr>
              <a:t> FinTech - Job ID: 2028647 | Amazon.jobs</a:t>
            </a:r>
            <a:r>
              <a:rPr lang="en-US" dirty="0"/>
              <a:t> </a:t>
            </a:r>
          </a:p>
          <a:p>
            <a:r>
              <a:rPr lang="en-US" dirty="0"/>
              <a:t>Work with data engineers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5F74EE4-4EFA-4D15-92FE-BA691716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65927"/>
            <a:ext cx="4257675" cy="1133475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FF31295A-26B8-4F72-90B2-BD589A5FD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647" y="1704291"/>
            <a:ext cx="5705475" cy="10477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89F04A-0D11-4932-8DA8-B691A79C32D0}"/>
              </a:ext>
            </a:extLst>
          </p:cNvPr>
          <p:cNvSpPr txBox="1">
            <a:spLocks/>
          </p:cNvSpPr>
          <p:nvPr/>
        </p:nvSpPr>
        <p:spPr>
          <a:xfrm>
            <a:off x="6618912" y="1690688"/>
            <a:ext cx="46258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Does not require a masters degree</a:t>
            </a:r>
          </a:p>
          <a:p>
            <a:r>
              <a:rPr lang="en-US" dirty="0"/>
              <a:t>Likely will be doing many small projects where 80/20 solutions work</a:t>
            </a:r>
          </a:p>
          <a:p>
            <a:r>
              <a:rPr lang="en-US" dirty="0"/>
              <a:t>Running experiments</a:t>
            </a:r>
          </a:p>
        </p:txBody>
      </p:sp>
      <p:pic>
        <p:nvPicPr>
          <p:cNvPr id="10" name="Picture 9">
            <a:hlinkClick r:id="rId6"/>
            <a:extLst>
              <a:ext uri="{FF2B5EF4-FFF2-40B4-BE49-F238E27FC236}">
                <a16:creationId xmlns:a16="http://schemas.microsoft.com/office/drawing/2014/main" id="{540853EE-D44E-4379-99B6-153964F0ED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647" y="3287713"/>
            <a:ext cx="5991225" cy="13239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FD3C959-1FF1-423D-920B-3BA75F8C913C}"/>
              </a:ext>
            </a:extLst>
          </p:cNvPr>
          <p:cNvSpPr txBox="1">
            <a:spLocks/>
          </p:cNvSpPr>
          <p:nvPr/>
        </p:nvSpPr>
        <p:spPr>
          <a:xfrm>
            <a:off x="6618912" y="3287713"/>
            <a:ext cx="46258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 degree required</a:t>
            </a:r>
          </a:p>
          <a:p>
            <a:r>
              <a:rPr lang="en-US" dirty="0"/>
              <a:t>Some travel</a:t>
            </a:r>
          </a:p>
          <a:p>
            <a:r>
              <a:rPr lang="en-US" dirty="0"/>
              <a:t>Likely cares most about communication and ability to work with different dataset</a:t>
            </a:r>
          </a:p>
        </p:txBody>
      </p:sp>
    </p:spTree>
    <p:extLst>
      <p:ext uri="{BB962C8B-B14F-4D97-AF65-F5344CB8AC3E}">
        <p14:creationId xmlns:p14="http://schemas.microsoft.com/office/powerpoint/2010/main" val="62787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BA4A-0ADC-4874-8994-CD14FC416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D432-D9FF-4567-BD93-D1F5AC5F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371" y="1825625"/>
            <a:ext cx="4626429" cy="4351338"/>
          </a:xfrm>
        </p:spPr>
        <p:txBody>
          <a:bodyPr>
            <a:normAutofit/>
          </a:bodyPr>
          <a:lstStyle/>
          <a:p>
            <a:r>
              <a:rPr lang="en-US" dirty="0"/>
              <a:t>Upwork is great for learning about industries and getting work</a:t>
            </a:r>
          </a:p>
          <a:p>
            <a:r>
              <a:rPr lang="en-US" dirty="0"/>
              <a:t>Find job postings, save the post, come back months later and see who was hired if anyone and if you want to improve your background to fit that job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FCA3527E-0A7E-4E02-8172-04E2983F3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8" y="1901630"/>
            <a:ext cx="63627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1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9540-4D62-4397-8399-F36FDE5A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on Job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EBDF-4D6B-4D6E-A738-17EECB45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>
            <a:normAutofit/>
          </a:bodyPr>
          <a:lstStyle/>
          <a:p>
            <a:r>
              <a:rPr lang="en-US" dirty="0"/>
              <a:t>Data science is broad you should focus on a niche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4355C-FA5B-48FE-9CE3-AB2FD2DBA031}"/>
              </a:ext>
            </a:extLst>
          </p:cNvPr>
          <p:cNvSpPr txBox="1"/>
          <p:nvPr/>
        </p:nvSpPr>
        <p:spPr>
          <a:xfrm>
            <a:off x="1548063" y="3529263"/>
            <a:ext cx="30399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3E7D8-5B42-4F88-8567-50319732C95C}"/>
              </a:ext>
            </a:extLst>
          </p:cNvPr>
          <p:cNvSpPr txBox="1"/>
          <p:nvPr/>
        </p:nvSpPr>
        <p:spPr>
          <a:xfrm>
            <a:off x="5149515" y="3529263"/>
            <a:ext cx="30399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Classification Problems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466BA-E6A5-4AAA-B798-2F91A9957816}"/>
              </a:ext>
            </a:extLst>
          </p:cNvPr>
          <p:cNvSpPr txBox="1"/>
          <p:nvPr/>
        </p:nvSpPr>
        <p:spPr>
          <a:xfrm>
            <a:off x="8502316" y="3529263"/>
            <a:ext cx="30399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Neural Networks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8CCFD-5612-43D9-AEE2-E5B497EAA5C0}"/>
              </a:ext>
            </a:extLst>
          </p:cNvPr>
          <p:cNvSpPr txBox="1"/>
          <p:nvPr/>
        </p:nvSpPr>
        <p:spPr>
          <a:xfrm>
            <a:off x="4299283" y="2665397"/>
            <a:ext cx="2687053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Types of Problems or 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C4A2A-DFA0-4B5A-809D-7A1CF9CDA879}"/>
              </a:ext>
            </a:extLst>
          </p:cNvPr>
          <p:cNvSpPr txBox="1"/>
          <p:nvPr/>
        </p:nvSpPr>
        <p:spPr>
          <a:xfrm>
            <a:off x="4728410" y="5067224"/>
            <a:ext cx="1949116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Some of the Many Industries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EA335-006C-467F-9405-40C2FE65BB64}"/>
              </a:ext>
            </a:extLst>
          </p:cNvPr>
          <p:cNvSpPr txBox="1"/>
          <p:nvPr/>
        </p:nvSpPr>
        <p:spPr>
          <a:xfrm>
            <a:off x="1082843" y="5977257"/>
            <a:ext cx="96252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51FCE-E21A-493B-B564-E5F977AC14F5}"/>
              </a:ext>
            </a:extLst>
          </p:cNvPr>
          <p:cNvSpPr txBox="1"/>
          <p:nvPr/>
        </p:nvSpPr>
        <p:spPr>
          <a:xfrm>
            <a:off x="3336758" y="5977257"/>
            <a:ext cx="112618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8990C-DDE5-4637-968A-85512FB5A8D6}"/>
              </a:ext>
            </a:extLst>
          </p:cNvPr>
          <p:cNvSpPr txBox="1"/>
          <p:nvPr/>
        </p:nvSpPr>
        <p:spPr>
          <a:xfrm>
            <a:off x="8563800" y="5977257"/>
            <a:ext cx="15801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E-Commerce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6144D4-6601-4F75-A991-97C2756B0461}"/>
              </a:ext>
            </a:extLst>
          </p:cNvPr>
          <p:cNvSpPr txBox="1"/>
          <p:nvPr/>
        </p:nvSpPr>
        <p:spPr>
          <a:xfrm>
            <a:off x="6031832" y="5977256"/>
            <a:ext cx="215766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Operations Research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840ED9-CB29-4C40-920A-543DB172CCFB}"/>
              </a:ext>
            </a:extLst>
          </p:cNvPr>
          <p:cNvSpPr txBox="1"/>
          <p:nvPr/>
        </p:nvSpPr>
        <p:spPr>
          <a:xfrm>
            <a:off x="2602830" y="4258064"/>
            <a:ext cx="303997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Computer Vision (object detection, video, OCR)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DC99E7-0EA9-418F-BC13-12ABE1CE488D}"/>
              </a:ext>
            </a:extLst>
          </p:cNvPr>
          <p:cNvSpPr txBox="1"/>
          <p:nvPr/>
        </p:nvSpPr>
        <p:spPr>
          <a:xfrm>
            <a:off x="6031832" y="4258063"/>
            <a:ext cx="303997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Natural Language Processing (NLP)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1D83B-9337-4B62-80C6-8F512E11D411}"/>
              </a:ext>
            </a:extLst>
          </p:cNvPr>
          <p:cNvSpPr txBox="1"/>
          <p:nvPr/>
        </p:nvSpPr>
        <p:spPr>
          <a:xfrm>
            <a:off x="244643" y="4263884"/>
            <a:ext cx="1800726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Fraud Detection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DE685A-887A-40C5-8054-04241602DD67}"/>
              </a:ext>
            </a:extLst>
          </p:cNvPr>
          <p:cNvSpPr txBox="1"/>
          <p:nvPr/>
        </p:nvSpPr>
        <p:spPr>
          <a:xfrm>
            <a:off x="9353874" y="4258063"/>
            <a:ext cx="104847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Speech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A28FD-80F1-4F23-9594-71EE4B25A269}"/>
              </a:ext>
            </a:extLst>
          </p:cNvPr>
          <p:cNvSpPr txBox="1"/>
          <p:nvPr/>
        </p:nvSpPr>
        <p:spPr>
          <a:xfrm>
            <a:off x="10402350" y="5977256"/>
            <a:ext cx="158014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38812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C3C0-A4FD-4923-AD1A-D49C1B52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Able to Handle a Complete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711C7-7BD7-459D-B13C-C82C581BB7D4}"/>
              </a:ext>
            </a:extLst>
          </p:cNvPr>
          <p:cNvSpPr txBox="1"/>
          <p:nvPr/>
        </p:nvSpPr>
        <p:spPr>
          <a:xfrm>
            <a:off x="1019187" y="2457267"/>
            <a:ext cx="2687053" cy="64633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Problem/Opportunity Realized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D5D95-F8AC-4ADA-8172-816A0AFF1F64}"/>
              </a:ext>
            </a:extLst>
          </p:cNvPr>
          <p:cNvSpPr txBox="1"/>
          <p:nvPr/>
        </p:nvSpPr>
        <p:spPr>
          <a:xfrm>
            <a:off x="4244754" y="2445607"/>
            <a:ext cx="2687053" cy="150810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Formal Machine Learning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Codify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Choose scoring function for model (and be able to justify why)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8008B-8E83-47A2-A926-CAD071F26214}"/>
              </a:ext>
            </a:extLst>
          </p:cNvPr>
          <p:cNvSpPr txBox="1"/>
          <p:nvPr/>
        </p:nvSpPr>
        <p:spPr>
          <a:xfrm>
            <a:off x="7470322" y="2451180"/>
            <a:ext cx="2687053" cy="36933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Develop 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41FAF-C261-4FFB-A44B-70176043578B}"/>
              </a:ext>
            </a:extLst>
          </p:cNvPr>
          <p:cNvSpPr txBox="1"/>
          <p:nvPr/>
        </p:nvSpPr>
        <p:spPr>
          <a:xfrm>
            <a:off x="1019186" y="4689001"/>
            <a:ext cx="2687053" cy="80021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Ensure Model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Holdout set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C3CD69-D7B4-47AE-BCB2-278E21A49D00}"/>
              </a:ext>
            </a:extLst>
          </p:cNvPr>
          <p:cNvSpPr txBox="1"/>
          <p:nvPr/>
        </p:nvSpPr>
        <p:spPr>
          <a:xfrm>
            <a:off x="4244753" y="4688664"/>
            <a:ext cx="2687053" cy="135421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Allow Programmatic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Daily Batch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D4ACC-1FAC-452B-BA66-903AC34F9EA1}"/>
              </a:ext>
            </a:extLst>
          </p:cNvPr>
          <p:cNvSpPr txBox="1"/>
          <p:nvPr/>
        </p:nvSpPr>
        <p:spPr>
          <a:xfrm>
            <a:off x="7470322" y="4688664"/>
            <a:ext cx="2687053" cy="12311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Present final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Work effort estimates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Defend and collaborate with your approach</a:t>
            </a:r>
          </a:p>
        </p:txBody>
      </p:sp>
    </p:spTree>
    <p:extLst>
      <p:ext uri="{BB962C8B-B14F-4D97-AF65-F5344CB8AC3E}">
        <p14:creationId xmlns:p14="http://schemas.microsoft.com/office/powerpoint/2010/main" val="4073919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F5E0D-9AD3-4C5D-B1AC-D0FCF418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Science Managers 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E66E-5239-4E65-93A2-CC4D7051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has great resources on YouTube for this </a:t>
            </a:r>
          </a:p>
          <a:p>
            <a:pPr lvl="1"/>
            <a:r>
              <a:rPr lang="en-US" dirty="0">
                <a:hlinkClick r:id="rId2"/>
              </a:rPr>
              <a:t>How to Build a Compelling Data Science Portfolio &amp; Resume | Kaggle - YouTube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https://youtu.be/xrhPjE7wHas?t=1745</a:t>
            </a:r>
            <a:r>
              <a:rPr lang="en-US" dirty="0"/>
              <a:t> Focus on interesting projects!</a:t>
            </a:r>
          </a:p>
          <a:p>
            <a:pPr lvl="1"/>
            <a:r>
              <a:rPr lang="en-US" dirty="0">
                <a:hlinkClick r:id="rId4"/>
              </a:rPr>
              <a:t>Am I a Good Fit? Identifying Your Best Data Science Job Opportunities | Kaggle – YouTube</a:t>
            </a:r>
            <a:r>
              <a:rPr lang="en-US" dirty="0"/>
              <a:t> Good overview of job roles</a:t>
            </a:r>
          </a:p>
          <a:p>
            <a:pPr lvl="1"/>
            <a:r>
              <a:rPr lang="en-US" dirty="0"/>
              <a:t>Be sure to read the video comments</a:t>
            </a:r>
          </a:p>
          <a:p>
            <a:r>
              <a:rPr lang="en-US" dirty="0"/>
              <a:t>This video is a quick good overview </a:t>
            </a:r>
            <a:r>
              <a:rPr lang="en-US" dirty="0">
                <a:hlinkClick r:id="rId5"/>
              </a:rPr>
              <a:t>Get NOTICED in Data Science!!! (3 types of GREAT projects) - 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56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865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Trebuchet MS</vt:lpstr>
      <vt:lpstr>Office Theme</vt:lpstr>
      <vt:lpstr>Getting a Data Science Job as a Beginner</vt:lpstr>
      <vt:lpstr>What is Data Science?</vt:lpstr>
      <vt:lpstr>Why Listen to Me?</vt:lpstr>
      <vt:lpstr>Learning Roadmap</vt:lpstr>
      <vt:lpstr>Amazon Job Board</vt:lpstr>
      <vt:lpstr>Upwork</vt:lpstr>
      <vt:lpstr>Focus on Job Types</vt:lpstr>
      <vt:lpstr>Be Able to Handle a Complete Project</vt:lpstr>
      <vt:lpstr>What Data Science Managers Say</vt:lpstr>
      <vt:lpstr>Create New Projects</vt:lpstr>
      <vt:lpstr>Chicitycrime: A Portfolio Piece I did</vt:lpstr>
      <vt:lpstr>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a Job in Data Science</dc:title>
  <dc:creator>Matteo Hoch</dc:creator>
  <cp:lastModifiedBy>Matteo Hoch</cp:lastModifiedBy>
  <cp:revision>12</cp:revision>
  <dcterms:created xsi:type="dcterms:W3CDTF">2022-04-06T15:35:00Z</dcterms:created>
  <dcterms:modified xsi:type="dcterms:W3CDTF">2022-04-17T02:16:24Z</dcterms:modified>
</cp:coreProperties>
</file>