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723066-ACB5-45FE-820E-246AA433400E}">
  <a:tblStyle styleId="{1B723066-ACB5-45FE-820E-246AA43340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688052a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688052a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75e63c7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75e63c7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75e63c7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75e63c7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75e63c7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75e63c7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75e63c7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75e63c7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7d21a7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7d21a7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7d21a7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7d21a7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7d21a70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7d21a70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7d21a7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7d21a7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688052a9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688052a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688052a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688052a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688052a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688052a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688052a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688052a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75e63c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75e63c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75e63c7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75e63c7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75e63c7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75e63c7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75e63c7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75e63c7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7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Final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34763" y="2266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Analysis of Gainesville Crime Incidents using Frequent </a:t>
            </a:r>
            <a:br>
              <a:rPr lang="hr"/>
            </a:br>
            <a:r>
              <a:rPr lang="hr"/>
              <a:t>Pattern Mining and Classification Methods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658225"/>
            <a:ext cx="48318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2: </a:t>
            </a:r>
            <a:br>
              <a:rPr lang="h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h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Natalia Lisiecka	Zhengyang Liu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Arham Khan		Adnan Mustafic	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225" y="717550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650" y="216502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000" y="63827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850" y="248177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63827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325" y="248177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25" y="56042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475" y="238137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100" y="560425"/>
            <a:ext cx="2288578" cy="213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98" y="313597"/>
            <a:ext cx="4831799" cy="451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Incident by Weekday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7"/>
            <a:ext cx="9144000" cy="3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Incident by </a:t>
            </a:r>
            <a:r>
              <a:rPr lang="hr"/>
              <a:t>Hour of Day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475"/>
            <a:ext cx="9144000" cy="36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Incident by </a:t>
            </a:r>
            <a:r>
              <a:rPr lang="hr"/>
              <a:t>Time Interval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4000" cy="355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Incident by </a:t>
            </a:r>
            <a:r>
              <a:rPr lang="hr"/>
              <a:t>Police District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4001" cy="35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Classification baseline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00" y="1171338"/>
            <a:ext cx="74866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/>
          <p:nvPr/>
        </p:nvSpPr>
        <p:spPr>
          <a:xfrm>
            <a:off x="1419925" y="3038450"/>
            <a:ext cx="6762000" cy="6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8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Baseline Classification Results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 </a:t>
            </a:r>
            <a:endParaRPr/>
          </a:p>
        </p:txBody>
      </p:sp>
      <p:graphicFrame>
        <p:nvGraphicFramePr>
          <p:cNvPr id="219" name="Google Shape;219;p27"/>
          <p:cNvGraphicFramePr/>
          <p:nvPr/>
        </p:nvGraphicFramePr>
        <p:xfrm>
          <a:off x="952500" y="6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{1B723066-ACB5-45FE-820E-246AA433400E}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u="sng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u="sng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" u="sng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 Loss</a:t>
                      </a:r>
                      <a:endParaRPr b="1" u="sng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latin typeface="Roboto"/>
                          <a:ea typeface="Roboto"/>
                          <a:cs typeface="Roboto"/>
                          <a:sym typeface="Roboto"/>
                        </a:rPr>
                        <a:t>SGDClassifier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0.1605140013369977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2.8016460336777107</a:t>
                      </a:r>
                      <a:endParaRPr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latin typeface="Roboto"/>
                          <a:ea typeface="Roboto"/>
                          <a:cs typeface="Roboto"/>
                          <a:sym typeface="Roboto"/>
                        </a:rPr>
                        <a:t>KNearestNeighbors(5)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0.107256926390849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23.038447782085186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RandomForest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0.16920448637005125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2.8408359476314486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0.17031865111787864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2.707706279422326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LightGBM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0.16910126268878437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2.696430274684188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NaiveBayes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0.1605140013369977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2.7626660598501442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Multilayer Perceptron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0.159593958900718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2.7924863251124177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Dimensionality reduction - class number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00" y="1017800"/>
            <a:ext cx="3410400" cy="21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75" y="1017800"/>
            <a:ext cx="3610550" cy="2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5126200" y="388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Improvements: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"/>
              <a:t>feature selection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"/>
              <a:t>parameter tuning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"/>
              <a:t>time granularity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"/>
              <a:t>crime grouping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"/>
              <a:t>resampling </a:t>
            </a:r>
            <a:endParaRPr/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Challenges</a:t>
            </a:r>
            <a:r>
              <a:rPr lang="hr"/>
              <a:t>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"/>
              <a:t>numerous heavily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imbalanced classes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"/>
              <a:t>small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311700" y="419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Goals </a:t>
            </a:r>
            <a:r>
              <a:rPr lang="hr"/>
              <a:t>and datasets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lt1"/>
                </a:solidFill>
              </a:rPr>
              <a:t>Find spatial and temporal criminal hotspots in Gainesville.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lt1"/>
                </a:solidFill>
              </a:rPr>
              <a:t>Find spatial and temporal criminal hotspots in Gainesville.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lt1"/>
                </a:solidFill>
              </a:rPr>
              <a:t>Find spatial and temporal criminal hotspots in Gainesville.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lt1"/>
                </a:solidFill>
              </a:rPr>
              <a:t>Find spatial and temporal criminal hotspots in Gainesville.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lt1"/>
                </a:solidFill>
              </a:rPr>
              <a:t>Find spatial and temporal criminal hotspots in Gainesville.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lt1"/>
                </a:solidFill>
              </a:rPr>
              <a:t>Find spatial and temporal criminal hotspots in Gainesville.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chemeClr val="lt1"/>
                </a:solidFill>
              </a:rPr>
              <a:t>Find spatial and temporal criminal hotspots in Gainesville.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281250" y="1229875"/>
            <a:ext cx="2581500" cy="134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 type of crime most likely to occur at given location and time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11700" y="1229875"/>
            <a:ext cx="2581500" cy="134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Find spatio-temporal criminal hotspots in Gainesville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250800" y="1229875"/>
            <a:ext cx="2581500" cy="134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areas that should be prioritized by the law enforcement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830050" y="2988900"/>
            <a:ext cx="3483900" cy="14487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</a:rPr>
              <a:t>G</a:t>
            </a:r>
            <a:r>
              <a:rPr lang="hr" sz="1800">
                <a:solidFill>
                  <a:schemeClr val="lt1"/>
                </a:solidFill>
              </a:rPr>
              <a:t>ainesville Crime Incidents from 2011 to present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41275" y="334470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150k rows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218 classes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21 columns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imbalanced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Data science systems and tools used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656100" y="2949000"/>
            <a:ext cx="2581500" cy="146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Cleaning data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Removing missing values or incorrect format</a:t>
            </a: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127950" y="1229875"/>
            <a:ext cx="2670300" cy="146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relevant attributes and discretize crime types into groups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250800" y="1193125"/>
            <a:ext cx="2581500" cy="150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reduction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biased and redundant classes and remove them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5912"/>
            <a:ext cx="2717575" cy="19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Data science </a:t>
            </a:r>
            <a:r>
              <a:rPr lang="hr"/>
              <a:t>algorithms and tools used</a:t>
            </a:r>
            <a:r>
              <a:rPr lang="hr"/>
              <a:t> 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11700" y="1496738"/>
            <a:ext cx="4561800" cy="79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Frequent Pattern Mining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FP-Growth Algorithm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11700" y="2518000"/>
            <a:ext cx="4561800" cy="194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K-Nearest-Neighbors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Stochastic Gradient Descent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LightGBM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550" y="1981688"/>
            <a:ext cx="2996074" cy="19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Evaluation and results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>
                <a:solidFill>
                  <a:schemeClr val="dk1"/>
                </a:solidFill>
              </a:rPr>
              <a:t>Frequent Pattern Mining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7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 sz="1400"/>
              <a:t>    </a:t>
            </a:r>
            <a:r>
              <a:rPr lang="hr" sz="1400"/>
              <a:t>Data Frame</a:t>
            </a:r>
            <a:endParaRPr sz="1400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13" y="1975900"/>
            <a:ext cx="7385375" cy="23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35500" y="392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/>
              <a:t>10 itemsets with highest support</a:t>
            </a:r>
            <a:endParaRPr sz="2400"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4528"/>
            <a:ext cx="7042675" cy="348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19736" l="21500" r="0" t="0"/>
          <a:stretch/>
        </p:blipFill>
        <p:spPr>
          <a:xfrm>
            <a:off x="7042675" y="624575"/>
            <a:ext cx="2009475" cy="3660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/>
          <p:nvPr/>
        </p:nvCxnSpPr>
        <p:spPr>
          <a:xfrm rot="10800000">
            <a:off x="1456300" y="4482175"/>
            <a:ext cx="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884625" y="4570575"/>
            <a:ext cx="1386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Time Interval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21000" y="1231350"/>
            <a:ext cx="380400" cy="30537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1255625" y="1543050"/>
            <a:ext cx="380400" cy="27435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890225" y="2296200"/>
            <a:ext cx="380400" cy="19905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159425" y="2663600"/>
            <a:ext cx="380400" cy="16230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524825" y="2342125"/>
            <a:ext cx="380400" cy="19443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3457800" y="4570575"/>
            <a:ext cx="1893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Incident Type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794050" y="3012625"/>
            <a:ext cx="380400" cy="12738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428650" y="3058700"/>
            <a:ext cx="380400" cy="1227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038225" y="3122850"/>
            <a:ext cx="380400" cy="11637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97850" y="3122925"/>
            <a:ext cx="380400" cy="11637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307450" y="3122975"/>
            <a:ext cx="380400" cy="11637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rot="10800000">
            <a:off x="3984250" y="4482175"/>
            <a:ext cx="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/>
          <p:nvPr/>
        </p:nvCxnSpPr>
        <p:spPr>
          <a:xfrm rot="10800000">
            <a:off x="3047000" y="4482175"/>
            <a:ext cx="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/>
          <p:nvPr/>
        </p:nvCxnSpPr>
        <p:spPr>
          <a:xfrm rot="10800000">
            <a:off x="5541500" y="4482175"/>
            <a:ext cx="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2270625" y="4570575"/>
            <a:ext cx="1893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Police District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864175" y="4570575"/>
            <a:ext cx="18933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Roboto"/>
                <a:ea typeface="Roboto"/>
                <a:cs typeface="Roboto"/>
                <a:sym typeface="Roboto"/>
              </a:rPr>
              <a:t>Day of the week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234300" y="378075"/>
            <a:ext cx="8829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/>
              <a:t>10 itemsets with the highest support</a:t>
            </a:r>
            <a:endParaRPr sz="2400"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9050"/>
            <a:ext cx="6781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 b="17115" l="15938" r="0" t="0"/>
          <a:stretch/>
        </p:blipFill>
        <p:spPr>
          <a:xfrm>
            <a:off x="6563075" y="1081875"/>
            <a:ext cx="2580925" cy="34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Incident by Year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4001" cy="35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Incident by </a:t>
            </a:r>
            <a:r>
              <a:rPr lang="hr"/>
              <a:t>Type of Crime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49489" t="0"/>
          <a:stretch/>
        </p:blipFill>
        <p:spPr>
          <a:xfrm>
            <a:off x="0" y="1595525"/>
            <a:ext cx="8832298" cy="2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