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1"/>
  </p:notesMasterIdLst>
  <p:handoutMasterIdLst>
    <p:handoutMasterId r:id="rId82"/>
  </p:handoutMasterIdLst>
  <p:sldIdLst>
    <p:sldId id="796" r:id="rId5"/>
    <p:sldId id="878" r:id="rId6"/>
    <p:sldId id="1098" r:id="rId7"/>
    <p:sldId id="1169" r:id="rId8"/>
    <p:sldId id="1168" r:id="rId9"/>
    <p:sldId id="1175" r:id="rId10"/>
    <p:sldId id="1097" r:id="rId11"/>
    <p:sldId id="1173" r:id="rId12"/>
    <p:sldId id="1174" r:id="rId13"/>
    <p:sldId id="1099" r:id="rId14"/>
    <p:sldId id="1108" r:id="rId15"/>
    <p:sldId id="1177" r:id="rId16"/>
    <p:sldId id="1176" r:id="rId17"/>
    <p:sldId id="1178" r:id="rId18"/>
    <p:sldId id="1100" r:id="rId19"/>
    <p:sldId id="1161" r:id="rId20"/>
    <p:sldId id="1102" r:id="rId21"/>
    <p:sldId id="1103" r:id="rId22"/>
    <p:sldId id="1104" r:id="rId23"/>
    <p:sldId id="1164" r:id="rId24"/>
    <p:sldId id="1181" r:id="rId25"/>
    <p:sldId id="1111" r:id="rId26"/>
    <p:sldId id="1112" r:id="rId27"/>
    <p:sldId id="1116" r:id="rId28"/>
    <p:sldId id="1114" r:id="rId29"/>
    <p:sldId id="1115" r:id="rId30"/>
    <p:sldId id="1160" r:id="rId31"/>
    <p:sldId id="1117" r:id="rId32"/>
    <p:sldId id="1118" r:id="rId33"/>
    <p:sldId id="1119" r:id="rId34"/>
    <p:sldId id="1121" r:id="rId35"/>
    <p:sldId id="1122" r:id="rId36"/>
    <p:sldId id="1123" r:id="rId37"/>
    <p:sldId id="1166" r:id="rId38"/>
    <p:sldId id="1125" r:id="rId39"/>
    <p:sldId id="1126" r:id="rId40"/>
    <p:sldId id="1127" r:id="rId41"/>
    <p:sldId id="1128" r:id="rId42"/>
    <p:sldId id="1129" r:id="rId43"/>
    <p:sldId id="1131" r:id="rId44"/>
    <p:sldId id="1132" r:id="rId45"/>
    <p:sldId id="1133" r:id="rId46"/>
    <p:sldId id="1134" r:id="rId47"/>
    <p:sldId id="1180" r:id="rId48"/>
    <p:sldId id="538" r:id="rId49"/>
    <p:sldId id="539" r:id="rId50"/>
    <p:sldId id="540" r:id="rId51"/>
    <p:sldId id="541" r:id="rId52"/>
    <p:sldId id="542" r:id="rId53"/>
    <p:sldId id="543" r:id="rId54"/>
    <p:sldId id="546" r:id="rId55"/>
    <p:sldId id="544" r:id="rId56"/>
    <p:sldId id="547" r:id="rId57"/>
    <p:sldId id="836" r:id="rId58"/>
    <p:sldId id="837" r:id="rId59"/>
    <p:sldId id="497" r:id="rId60"/>
    <p:sldId id="1136" r:id="rId61"/>
    <p:sldId id="1137" r:id="rId62"/>
    <p:sldId id="1138" r:id="rId63"/>
    <p:sldId id="1139" r:id="rId64"/>
    <p:sldId id="1140" r:id="rId65"/>
    <p:sldId id="1141" r:id="rId66"/>
    <p:sldId id="1142" r:id="rId67"/>
    <p:sldId id="1150" r:id="rId68"/>
    <p:sldId id="1096" r:id="rId69"/>
    <p:sldId id="976" r:id="rId70"/>
    <p:sldId id="1158" r:id="rId71"/>
    <p:sldId id="1157" r:id="rId72"/>
    <p:sldId id="1162" r:id="rId73"/>
    <p:sldId id="1163" r:id="rId74"/>
    <p:sldId id="1151" r:id="rId75"/>
    <p:sldId id="1152" r:id="rId76"/>
    <p:sldId id="1153" r:id="rId77"/>
    <p:sldId id="1154" r:id="rId78"/>
    <p:sldId id="1155" r:id="rId79"/>
    <p:sldId id="1156" r:id="rId80"/>
  </p:sldIdLst>
  <p:sldSz cx="9144000" cy="6858000" type="screen4x3"/>
  <p:notesSz cx="7315200" cy="9601200"/>
  <p:defaultTextStyle>
    <a:lvl1pPr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b="1" u="sng"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sz="2000" b="1" u="sng"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sz="2000" b="1" u="sng"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sz="2000" b="1" u="sng"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sz="2000" b="1" u="sng"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mit Khandelwal" initials="ak" lastIdx="1" clrIdx="0"/>
  <p:cmAuthor id="1" name="Schott, Peter" initials="SP" lastIdx="2" clrIdx="1">
    <p:extLst>
      <p:ext uri="{19B8F6BF-5375-455C-9EA6-DF929625EA0E}">
        <p15:presenceInfo xmlns:p15="http://schemas.microsoft.com/office/powerpoint/2012/main" userId="S-1-5-21-505881439-82067924-1220176271-295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9F0"/>
    <a:srgbClr val="808080"/>
    <a:srgbClr val="EAF2F3"/>
    <a:srgbClr val="A44F4E"/>
    <a:srgbClr val="636562"/>
    <a:srgbClr val="545556"/>
    <a:srgbClr val="BFBFFF"/>
    <a:srgbClr val="00B050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38" autoAdjust="0"/>
    <p:restoredTop sz="89570" autoAdjust="0"/>
  </p:normalViewPr>
  <p:slideViewPr>
    <p:cSldViewPr snapToGrid="0" showGuides="1">
      <p:cViewPr varScale="1">
        <p:scale>
          <a:sx n="142" d="100"/>
          <a:sy n="142" d="100"/>
        </p:scale>
        <p:origin x="148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presProps" Target="presProp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tableStyles" Target="tableStyles.xml"/><Relationship Id="rId61" Type="http://schemas.openxmlformats.org/officeDocument/2006/relationships/slide" Target="slides/slide57.xml"/><Relationship Id="rId8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research\Dropbox\Import%20Led%20Development\tables\middle_0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'5 firmsize'!$C$16</c:f>
              <c:strCache>
                <c:ptCount val="1"/>
                <c:pt idx="0">
                  <c:v>Fraction</c:v>
                </c:pt>
              </c:strCache>
            </c:strRef>
          </c:tx>
          <c:spPr>
            <a:solidFill>
              <a:schemeClr val="tx1"/>
            </a:solidFill>
          </c:spPr>
          <c:invertIfNegative val="0"/>
          <c:cat>
            <c:strRef>
              <c:f>'5 firmsize'!$B$17:$B$23</c:f>
              <c:strCache>
                <c:ptCount val="7"/>
                <c:pt idx="0">
                  <c:v>1-4 </c:v>
                </c:pt>
                <c:pt idx="1">
                  <c:v>5-9</c:v>
                </c:pt>
                <c:pt idx="2">
                  <c:v>10-14</c:v>
                </c:pt>
                <c:pt idx="3">
                  <c:v>15-19</c:v>
                </c:pt>
                <c:pt idx="4">
                  <c:v>20-49</c:v>
                </c:pt>
                <c:pt idx="5">
                  <c:v>50-99</c:v>
                </c:pt>
                <c:pt idx="6">
                  <c:v>100+</c:v>
                </c:pt>
              </c:strCache>
            </c:strRef>
          </c:cat>
          <c:val>
            <c:numRef>
              <c:f>'5 firmsize'!$C$17:$C$23</c:f>
              <c:numCache>
                <c:formatCode>0.000</c:formatCode>
                <c:ptCount val="7"/>
                <c:pt idx="0">
                  <c:v>0.84319845865992105</c:v>
                </c:pt>
                <c:pt idx="1">
                  <c:v>0.12934117691180899</c:v>
                </c:pt>
                <c:pt idx="2">
                  <c:v>7.7232274954528004E-3</c:v>
                </c:pt>
                <c:pt idx="3">
                  <c:v>3.9410708207248202E-3</c:v>
                </c:pt>
                <c:pt idx="4">
                  <c:v>6.8015254486702799E-3</c:v>
                </c:pt>
                <c:pt idx="5">
                  <c:v>3.3371970659363901E-3</c:v>
                </c:pt>
                <c:pt idx="6">
                  <c:v>5.65734359749211E-3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6-E34F-BA11-37B3B6A269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2090928"/>
        <c:axId val="552091320"/>
      </c:barChart>
      <c:catAx>
        <c:axId val="552090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就业箱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552091320"/>
        <c:crosses val="autoZero"/>
        <c:auto val="1"/>
        <c:lblAlgn val="ctr"/>
        <c:lblOffset val="100"/>
        <c:noMultiLvlLbl val="0"/>
      </c:catAx>
      <c:valAx>
        <c:axId val="5520913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r>
                  <a:t>分数</a:t>
                </a:r>
              </a:p>
            </c:rich>
          </c:tx>
          <c:overlay val="0"/>
        </c:title>
        <c:numFmt formatCode="0.00" sourceLinked="0"/>
        <c:majorTickMark val="out"/>
        <c:minorTickMark val="none"/>
        <c:tickLblPos val="nextTo"/>
        <c:crossAx val="5520909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400" b="0">
          <a:latin typeface="Arial" panose="020B0604020202020204" pitchFamily="34" charset="0"/>
          <a:cs typeface="Arial" panose="020B0604020202020204" pitchFamily="34" charset="0"/>
        </a:defRPr>
      </a:pPr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defTabSz="931631">
              <a:defRPr sz="12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t" anchorCtr="0" compatLnSpc="1">
            <a:prstTxWarp prst="textNoShape">
              <a:avLst/>
            </a:prstTxWarp>
          </a:bodyPr>
          <a:lstStyle>
            <a:lvl1pPr algn="r" defTabSz="931631">
              <a:defRPr sz="12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defTabSz="931631">
              <a:defRPr sz="12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63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2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5" tIns="46588" rIns="93175" bIns="46588" numCol="1" anchor="b" anchorCtr="0" compatLnSpc="1">
            <a:prstTxWarp prst="textNoShape">
              <a:avLst/>
            </a:prstTxWarp>
          </a:bodyPr>
          <a:lstStyle>
            <a:lvl1pPr algn="r" defTabSz="931631">
              <a:defRPr sz="1200" b="0" u="none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C153773-BBBC-4D70-9901-00E50FC8BC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92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400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4" tIns="46572" rIns="93144" bIns="46572" numCol="1" anchor="t" anchorCtr="0" compatLnSpc="1">
            <a:prstTxWarp prst="textNoShape">
              <a:avLst/>
            </a:prstTxWarp>
          </a:bodyPr>
          <a:lstStyle>
            <a:lvl1pPr defTabSz="931631">
              <a:defRPr sz="1200" b="0" u="none">
                <a:latin typeface="Arial" charset="0"/>
                <a:cs typeface="+mn-cs"/>
              </a:defRPr>
            </a:lvl1pPr>
          </a:lstStyle>
          <a:p/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06865" y="2"/>
            <a:ext cx="32210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4" tIns="46572" rIns="93144" bIns="46572" numCol="1" anchor="t" anchorCtr="0" compatLnSpc="1">
            <a:prstTxWarp prst="textNoShape">
              <a:avLst/>
            </a:prstTxWarp>
          </a:bodyPr>
          <a:lstStyle>
            <a:lvl1pPr algn="r" defTabSz="931631">
              <a:defRPr sz="1200" b="0" u="none">
                <a:latin typeface="Arial" charset="0"/>
                <a:cs typeface="+mn-cs"/>
              </a:defRPr>
            </a:lvl1pPr>
          </a:lstStyle>
          <a:p/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46188" y="723900"/>
            <a:ext cx="4840287" cy="3629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6788" y="4570415"/>
            <a:ext cx="5394325" cy="428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4" tIns="46572" rIns="93144" bIns="465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t>单击此处编辑母版文本样式</a:t>
            </a:r>
          </a:p>
          <a:p>
            <a:pPr lvl="1"/>
            <a:r>
              <a:t>二级</a:t>
            </a:r>
          </a:p>
          <a:p>
            <a:pPr lvl="2"/>
            <a:r>
              <a:t>三级</a:t>
            </a:r>
          </a:p>
          <a:p>
            <a:pPr lvl="3"/>
            <a:r>
              <a:t>四级</a:t>
            </a:r>
          </a:p>
          <a:p>
            <a:pPr lvl="4"/>
            <a:r>
              <a:t>五级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40825"/>
            <a:ext cx="3140075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4" tIns="46572" rIns="93144" bIns="46572" numCol="1" anchor="b" anchorCtr="0" compatLnSpc="1">
            <a:prstTxWarp prst="textNoShape">
              <a:avLst/>
            </a:prstTxWarp>
          </a:bodyPr>
          <a:lstStyle>
            <a:lvl1pPr defTabSz="931631">
              <a:defRPr sz="1200" b="0" u="none">
                <a:latin typeface="Arial" charset="0"/>
                <a:cs typeface="+mn-cs"/>
              </a:defRPr>
            </a:lvl1pPr>
          </a:lstStyle>
          <a:p/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06865" y="9140825"/>
            <a:ext cx="3221037" cy="4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44" tIns="46572" rIns="93144" bIns="46572" numCol="1" anchor="b" anchorCtr="0" compatLnSpc="1">
            <a:prstTxWarp prst="textNoShape">
              <a:avLst/>
            </a:prstTxWarp>
          </a:bodyPr>
          <a:lstStyle>
            <a:lvl1pPr algn="r" defTabSz="931631">
              <a:defRPr sz="1200" b="0" u="none">
                <a:latin typeface="Arial" charset="0"/>
                <a:cs typeface="+mn-cs"/>
              </a:defRPr>
            </a:lvl1pPr>
          </a:lstStyle>
          <a:p>
            <a:fld id="{EE586428-1CEA-4E8A-8AB0-84B90B2FB260}" type="slidenum">
              <a:rPr lang="en-US"/>
              <a:t>‹#›</a:t>
            </a:fld>
          </a:p>
        </p:txBody>
      </p:sp>
    </p:spTree>
    <p:extLst>
      <p:ext uri="{BB962C8B-B14F-4D97-AF65-F5344CB8AC3E}">
        <p14:creationId xmlns:p14="http://schemas.microsoft.com/office/powerpoint/2010/main" val="11845035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A03EF-7D04-4F09-A7EE-47A65F77BB55}" type="slidenum">
              <a:rPr lang="en-US" smtClean="0">
                <a:cs typeface="Arial" charset="0"/>
              </a:rPr>
              <a:t>1</a:t>
            </a:fld>
            <a:endParaRPr>
              <a:cs typeface="Arial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</a:p>
        </p:txBody>
      </p:sp>
    </p:spTree>
    <p:extLst>
      <p:ext uri="{BB962C8B-B14F-4D97-AF65-F5344CB8AC3E}">
        <p14:creationId xmlns:p14="http://schemas.microsoft.com/office/powerpoint/2010/main" val="2371730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86428-1CEA-4E8A-8AB0-84B90B2FB260}" type="slidenum">
              <a:pPr>
                <a:defRPr/>
              </a:pPr>
              <a:t>49</a:t>
            </a:fld>
          </a:p>
        </p:txBody>
      </p:sp>
    </p:spTree>
    <p:extLst>
      <p:ext uri="{BB962C8B-B14F-4D97-AF65-F5344CB8AC3E}">
        <p14:creationId xmlns:p14="http://schemas.microsoft.com/office/powerpoint/2010/main" val="2750749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428-1CEA-4E8A-8AB0-84B90B2FB260}" type="slidenum">
              <a:rPr lang="en-US" smtClean="0"/>
              <a:t>50</a:t>
            </a:fld>
          </a:p>
        </p:txBody>
      </p:sp>
    </p:spTree>
    <p:extLst>
      <p:ext uri="{BB962C8B-B14F-4D97-AF65-F5344CB8AC3E}">
        <p14:creationId xmlns:p14="http://schemas.microsoft.com/office/powerpoint/2010/main" val="24678755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86428-1CEA-4E8A-8AB0-84B90B2FB260}" type="slidenum">
              <a:pPr>
                <a:defRPr/>
              </a:pPr>
              <a:t>51</a:t>
            </a:fld>
          </a:p>
        </p:txBody>
      </p:sp>
    </p:spTree>
    <p:extLst>
      <p:ext uri="{BB962C8B-B14F-4D97-AF65-F5344CB8AC3E}">
        <p14:creationId xmlns:p14="http://schemas.microsoft.com/office/powerpoint/2010/main" val="1245520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428-1CEA-4E8A-8AB0-84B90B2FB260}" type="slidenum">
              <a:rPr lang="en-US" smtClean="0"/>
              <a:t>52</a:t>
            </a:fld>
          </a:p>
        </p:txBody>
      </p:sp>
    </p:spTree>
    <p:extLst>
      <p:ext uri="{BB962C8B-B14F-4D97-AF65-F5344CB8AC3E}">
        <p14:creationId xmlns:p14="http://schemas.microsoft.com/office/powerpoint/2010/main" val="897587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86428-1CEA-4E8A-8AB0-84B90B2FB260}" type="slidenum">
              <a:pPr>
                <a:defRPr/>
              </a:pPr>
              <a:t>53</a:t>
            </a:fld>
          </a:p>
        </p:txBody>
      </p:sp>
    </p:spTree>
    <p:extLst>
      <p:ext uri="{BB962C8B-B14F-4D97-AF65-F5344CB8AC3E}">
        <p14:creationId xmlns:p14="http://schemas.microsoft.com/office/powerpoint/2010/main" val="399774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95D8E-3BFD-49B9-86DB-6E2C28C8CE38}" type="slidenum">
              <a:rPr lang="en-US" smtClean="0"/>
              <a:t>56</a:t>
            </a:fld>
          </a:p>
        </p:txBody>
      </p:sp>
    </p:spTree>
    <p:extLst>
      <p:ext uri="{BB962C8B-B14F-4D97-AF65-F5344CB8AC3E}">
        <p14:creationId xmlns:p14="http://schemas.microsoft.com/office/powerpoint/2010/main" val="2961478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428-1CEA-4E8A-8AB0-84B90B2FB260}" type="slidenum">
              <a:rPr lang="en-US" smtClean="0"/>
              <a:t>65</a:t>
            </a:fld>
          </a:p>
        </p:txBody>
      </p:sp>
    </p:spTree>
    <p:extLst>
      <p:ext uri="{BB962C8B-B14F-4D97-AF65-F5344CB8AC3E}">
        <p14:creationId xmlns:p14="http://schemas.microsoft.com/office/powerpoint/2010/main" val="2094186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428-1CEA-4E8A-8AB0-84B90B2FB260}" type="slidenum">
              <a:rPr lang="en-US" smtClean="0"/>
              <a:t>66</a:t>
            </a:fld>
          </a:p>
        </p:txBody>
      </p:sp>
    </p:spTree>
    <p:extLst>
      <p:ext uri="{BB962C8B-B14F-4D97-AF65-F5344CB8AC3E}">
        <p14:creationId xmlns:p14="http://schemas.microsoft.com/office/powerpoint/2010/main" val="955967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86428-1CEA-4E8A-8AB0-84B90B2FB260}" type="slidenum">
              <a:rPr lang="en-US" smtClean="0"/>
              <a:t>2</a:t>
            </a:fld>
          </a:p>
        </p:txBody>
      </p:sp>
    </p:spTree>
    <p:extLst>
      <p:ext uri="{BB962C8B-B14F-4D97-AF65-F5344CB8AC3E}">
        <p14:creationId xmlns:p14="http://schemas.microsoft.com/office/powerpoint/2010/main" val="75750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67" indent="-228567">
              <a:buAutoNum type="arabicPeriod"/>
            </a:pPr>
            <a:r>
              <a:t>印度最好的 20% 的公司表现优于美国公司的平均水平</a:t>
            </a:r>
          </a:p>
          <a:p>
            <a:pPr marL="228567" indent="-228567">
              <a:buAutoNum type="arabicPeriod"/>
            </a:pPr>
            <a:r>
              <a:t>75% 的美国公司管理比印度前 10% 的公司更差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A15D-EE7D-4A30-81ED-C162D7AB3ABE}" type="slidenum">
              <a:rPr lang="en-US" smtClean="0"/>
              <a:t>40</a:t>
            </a:fld>
          </a:p>
        </p:txBody>
      </p:sp>
    </p:spTree>
    <p:extLst>
      <p:ext uri="{BB962C8B-B14F-4D97-AF65-F5344CB8AC3E}">
        <p14:creationId xmlns:p14="http://schemas.microsoft.com/office/powerpoint/2010/main" val="143566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67" indent="-228567">
              <a:buAutoNum type="arabicPeriod"/>
            </a:pPr>
            <a:r>
              <a:t>印度最好的 20% 的公司表现优于美国公司的平均水平</a:t>
            </a:r>
          </a:p>
          <a:p>
            <a:pPr marL="228567" indent="-228567">
              <a:buAutoNum type="arabicPeriod"/>
            </a:pPr>
            <a:r>
              <a:t>75% 的美国公司管理比印度前 10% 的公司更差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A15D-EE7D-4A30-81ED-C162D7AB3ABE}" type="slidenum">
              <a:rPr lang="en-US" smtClean="0"/>
              <a:t>41</a:t>
            </a:fld>
          </a:p>
        </p:txBody>
      </p:sp>
    </p:spTree>
    <p:extLst>
      <p:ext uri="{BB962C8B-B14F-4D97-AF65-F5344CB8AC3E}">
        <p14:creationId xmlns:p14="http://schemas.microsoft.com/office/powerpoint/2010/main" val="18168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567" indent="-228567">
              <a:buAutoNum type="arabicPeriod"/>
            </a:pPr>
            <a:r>
              <a:t>印度最好的 20% 的公司表现优于美国公司的平均水平</a:t>
            </a:r>
          </a:p>
          <a:p>
            <a:pPr marL="228567" indent="-228567">
              <a:buAutoNum type="arabicPeriod"/>
            </a:pPr>
            <a:r>
              <a:t>75% 的美国公司管理比印度前 10% 的公司更差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A15D-EE7D-4A30-81ED-C162D7AB3ABE}" type="slidenum">
              <a:rPr lang="en-US" smtClean="0"/>
              <a:t>42</a:t>
            </a:fld>
          </a:p>
        </p:txBody>
      </p:sp>
    </p:spTree>
    <p:extLst>
      <p:ext uri="{BB962C8B-B14F-4D97-AF65-F5344CB8AC3E}">
        <p14:creationId xmlns:p14="http://schemas.microsoft.com/office/powerpoint/2010/main" val="1109175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t>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3FA15D-EE7D-4A30-81ED-C162D7AB3ABE}" type="slidenum">
              <a:rPr lang="en-US" smtClean="0"/>
              <a:t>45</a:t>
            </a:fld>
          </a:p>
        </p:txBody>
      </p:sp>
    </p:spTree>
    <p:extLst>
      <p:ext uri="{BB962C8B-B14F-4D97-AF65-F5344CB8AC3E}">
        <p14:creationId xmlns:p14="http://schemas.microsoft.com/office/powerpoint/2010/main" val="311371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86428-1CEA-4E8A-8AB0-84B90B2FB260}" type="slidenum">
              <a:pPr>
                <a:defRPr/>
              </a:pPr>
              <a:t>46</a:t>
            </a:fld>
          </a:p>
        </p:txBody>
      </p:sp>
    </p:spTree>
    <p:extLst>
      <p:ext uri="{BB962C8B-B14F-4D97-AF65-F5344CB8AC3E}">
        <p14:creationId xmlns:p14="http://schemas.microsoft.com/office/powerpoint/2010/main" val="310175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86428-1CEA-4E8A-8AB0-84B90B2FB260}" type="slidenum">
              <a:pPr>
                <a:defRPr/>
              </a:pPr>
              <a:t>47</a:t>
            </a:fld>
          </a:p>
        </p:txBody>
      </p:sp>
    </p:spTree>
    <p:extLst>
      <p:ext uri="{BB962C8B-B14F-4D97-AF65-F5344CB8AC3E}">
        <p14:creationId xmlns:p14="http://schemas.microsoft.com/office/powerpoint/2010/main" val="1563113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E586428-1CEA-4E8A-8AB0-84B90B2FB260}" type="slidenum">
              <a:pPr>
                <a:defRPr/>
              </a:pPr>
              <a:t>48</a:t>
            </a:fld>
          </a:p>
        </p:txBody>
      </p:sp>
    </p:spTree>
    <p:extLst>
      <p:ext uri="{BB962C8B-B14F-4D97-AF65-F5344CB8AC3E}">
        <p14:creationId xmlns:p14="http://schemas.microsoft.com/office/powerpoint/2010/main" val="286247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100" y="874832"/>
            <a:ext cx="7772400" cy="803844"/>
          </a:xfrm>
        </p:spPr>
        <p:txBody>
          <a:bodyPr/>
          <a:lstStyle>
            <a:lvl1pPr algn="l"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100" y="3884613"/>
            <a:ext cx="6400800" cy="1752600"/>
          </a:xfrm>
        </p:spPr>
        <p:txBody>
          <a:bodyPr/>
          <a:lstStyle>
            <a:lvl1pPr marL="0" indent="0" algn="l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t>单击此处编辑母版文本样式</a:t>
            </a:r>
          </a:p>
          <a:p>
            <a:pPr lvl="1"/>
            <a:r>
              <a:t>二级</a:t>
            </a:r>
          </a:p>
          <a:p>
            <a:pPr lvl="2"/>
            <a:r>
              <a:t>三级</a:t>
            </a:r>
          </a:p>
          <a:p>
            <a:pPr lvl="3"/>
            <a:r>
              <a:t>四级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/>
          <a:p/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/>
          <a:p>
            <a:fld id="{FC96386F-C149-48D8-92C5-2CFDBA85534B}" type="slidenum">
              <a:rPr lang="en-GB" smtClean="0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4013" y="1089025"/>
            <a:ext cx="4141787" cy="57689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9025"/>
            <a:ext cx="4143375" cy="5768975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  <a:p>
            <a:pPr>
              <a:defRPr/>
            </a:pPr>
            <a:fld id="{930D94F4-7A06-4EF1-81B9-BE8C8288FE0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/>
          <a:p>
            <a:fld id="{B18DCB8B-D2FE-45D5-9D77-2EAE87C4CC26}" type="slidenum">
              <a:rPr lang="en-GB" smtClean="0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13" y="2865438"/>
            <a:ext cx="8437562" cy="723900"/>
          </a:xfrm>
        </p:spPr>
        <p:txBody>
          <a:bodyPr/>
          <a:lstStyle/>
          <a:p>
            <a:r>
              <a:t>单击此处编辑母版标题样式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/>
          <a:p>
            <a:fld id="{B18DCB8B-D2FE-45D5-9D77-2EAE87C4CC26}" type="slidenum">
              <a:rPr lang="en-GB" smtClean="0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4013" y="274638"/>
            <a:ext cx="8437562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4013" y="1089025"/>
            <a:ext cx="8437562" cy="57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t>单击此处编辑母版文本样式</a:t>
            </a:r>
          </a:p>
          <a:p>
            <a:pPr lvl="1"/>
            <a:r>
              <a:t>二级</a:t>
            </a:r>
          </a:p>
          <a:p>
            <a:pPr lvl="2"/>
            <a:r>
              <a:t>三级</a:t>
            </a:r>
          </a:p>
          <a:p>
            <a:pPr lvl="3"/>
            <a:r>
              <a:t>四级</a:t>
            </a:r>
          </a:p>
          <a:p>
            <a:pPr lvl="4"/>
            <a:r>
              <a:t>五级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 u="none">
                <a:solidFill>
                  <a:schemeClr val="accent2"/>
                </a:solidFill>
                <a:latin typeface="Tahoma" charset="0"/>
                <a:cs typeface="+mn-cs"/>
              </a:defRPr>
            </a:lvl1pPr>
          </a:lstStyle>
          <a:p/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89963" y="6272213"/>
            <a:ext cx="4953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 u="none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/>
          <a:p>
            <a:fld id="{6C53B026-E3BC-40EA-A94F-CF3D3D4CBAA7}" type="slidenum">
              <a:rPr lang="en-GB" smtClean="0"/>
              <a:t>‹#›</a:t>
            </a:fld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3071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>
              <a:latin typeface="Tahoma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accent2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  <a:cs typeface="+mn-cs"/>
        </a:defRPr>
      </a:lvl9pPr>
    </p:bodyStyle>
    <p:otherStyle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g.nl/ggdc/historicaldevelopment/maddis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mckinsey.com/featured-insights/employment-and-growth/a-productivity-perspective-on-the-future-of-growth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fred.stlouisfed.org/graph/?g=Nz7k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er.org/system/files/working_papers/w13290/w13290.pdf" TargetMode="External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er.org/system/files/working_papers/w13290/w13290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er.org/system/files/working_papers/w13290/w13290.pdf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er.org/system/files/working_papers/w13290/w13290.pdf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nford.edu/~nbloom/DMM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sb.stanford.edu/multimedia/flv/100519-Bloom-5minute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tanford.edu/~nbloom/DMM.pdf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tanford.edu/~nbloom/DMM.pdf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tanford.edu/~nbloom/DMM.pdf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tanford.edu/~nbloom/DMM.pdf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stanford.edu/~nbloom/DMM.pdf" TargetMode="External"/><Relationship Id="rId5" Type="http://schemas.microsoft.com/office/2007/relationships/hdphoto" Target="../media/hdphoto1.wdp"/><Relationship Id="rId4" Type="http://schemas.openxmlformats.org/officeDocument/2006/relationships/image" Target="../media/image22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tanford.edu/~nbloom/DMM.pdf" TargetMode="External"/><Relationship Id="rId4" Type="http://schemas.openxmlformats.org/officeDocument/2006/relationships/image" Target="../media/image24.jpe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tanford.edu/~nbloom/DMM.pdf" TargetMode="External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stanford.edu/nbloom/sites/default/files/dmm.pdf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stanford.edu/nbloom/sites/default/files/dmm.pdf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kinsey.com/featured-insights/employment-and-growth/a-productivity-perspective-on-the-future-of-growth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7838" y="1416050"/>
            <a:ext cx="8128000" cy="4832350"/>
          </a:xfrm>
          <a:noFill/>
        </p:spPr>
        <p:txBody>
          <a:bodyPr lIns="0" tIns="0" rIns="0" bIns="0"/>
          <a:lstStyle/>
          <a:p>
            <a:pPr eaLnBrk="1" hangingPunct="1"/>
            <a:r>
              <a:rPr sz="2000"/>
              <a:t>新兴市场为何依然“新兴”？</a:t>
            </a: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sz="1400">
                <a:solidFill>
                  <a:schemeClr val="bg1">
                    <a:lumMod val="50000"/>
                  </a:schemeClr>
                </a:solidFill>
              </a:rPr>
              <a:t>2022 年 12 月</a:t>
            </a: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sz="1800">
                <a:solidFill>
                  <a:schemeClr val="accent6"/>
                </a:solidFill>
              </a:rPr>
              <a:t>Peter K.Schott </a:t>
            </a:r>
            <a:br>
              <a:rPr lang="en-GB" sz="1800" dirty="0">
                <a:solidFill>
                  <a:schemeClr val="accent6"/>
                </a:solidFill>
              </a:rPr>
            </a:br>
            <a:r>
              <a:rPr sz="1800">
                <a:solidFill>
                  <a:schemeClr val="bg1">
                    <a:lumMod val="50000"/>
                  </a:schemeClr>
                </a:solidFill>
              </a:rPr>
              <a:t>耶鲁大学管理学院与 NBER</a:t>
            </a:r>
            <a:br>
              <a:rPr lang="en-GB" sz="1800" dirty="0">
                <a:solidFill>
                  <a:schemeClr val="bg1">
                    <a:lumMod val="50000"/>
                  </a:schemeClr>
                </a:solidFill>
              </a:rPr>
            </a:br>
            <a:br>
              <a:rPr lang="en-GB" sz="1400" dirty="0"/>
            </a:br>
            <a:br>
              <a:rPr lang="en-GB" sz="1400" dirty="0"/>
            </a:br>
            <a:br>
              <a:rPr lang="en-GB" sz="1000" dirty="0"/>
            </a:b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22654C9B-7D92-4BBD-3A74-49E99DA022C4}"/>
              </a:ext>
            </a:extLst>
          </p:cNvPr>
          <p:cNvGrpSpPr/>
          <p:nvPr/>
        </p:nvGrpSpPr>
        <p:grpSpPr>
          <a:xfrm>
            <a:off x="2052066" y="1600962"/>
            <a:ext cx="5039868" cy="3656076"/>
            <a:chOff x="2052066" y="1600962"/>
            <a:chExt cx="5039868" cy="36560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E4AFC3C-C744-07D6-C7EB-7DA818995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66" y="1600962"/>
              <a:ext cx="5039868" cy="3656076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E14738D-D56E-FA0E-CEA3-271FB939DE0F}"/>
                </a:ext>
              </a:extLst>
            </p:cNvPr>
            <p:cNvSpPr/>
            <p:nvPr/>
          </p:nvSpPr>
          <p:spPr>
            <a:xfrm>
              <a:off x="3773103" y="4975977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5A85D70-F766-0809-2718-1AF39629D1D8}"/>
                </a:ext>
              </a:extLst>
            </p:cNvPr>
            <p:cNvSpPr/>
            <p:nvPr/>
          </p:nvSpPr>
          <p:spPr>
            <a:xfrm>
              <a:off x="2175425" y="2367815"/>
              <a:ext cx="153889" cy="1959263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9812175-C658-3CAD-0D82-D4653D59B9F9}"/>
                </a:ext>
              </a:extLst>
            </p:cNvPr>
            <p:cNvSpPr/>
            <p:nvPr/>
          </p:nvSpPr>
          <p:spPr>
            <a:xfrm>
              <a:off x="3773103" y="1698575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全球劳动力池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10</a:t>
            </a:fld>
          </a:p>
        </p:txBody>
      </p:sp>
      <p:sp>
        <p:nvSpPr>
          <p:cNvPr id="7" name="TextBox 6"/>
          <p:cNvSpPr txBox="1"/>
          <p:nvPr/>
        </p:nvSpPr>
        <p:spPr>
          <a:xfrm>
            <a:off x="2013986" y="5301695"/>
            <a:ext cx="387798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latin typeface="Arial" pitchFamily="34" charset="0"/>
                <a:cs typeface="Arial" pitchFamily="34" charset="0"/>
              </a:defRPr>
            </a:pPr>
            <a:r>
              <a:t>来源：世界发展指标和作者计算。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5B52B68-846F-8DFF-6A48-023C6CB3368A}"/>
              </a:ext>
            </a:extLst>
          </p:cNvPr>
          <p:cNvGrpSpPr/>
          <p:nvPr/>
        </p:nvGrpSpPr>
        <p:grpSpPr>
          <a:xfrm>
            <a:off x="2175730" y="1715025"/>
            <a:ext cx="3470102" cy="3385763"/>
            <a:chOff x="2185356" y="1724651"/>
            <a:chExt cx="3470102" cy="3385763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7E10976A-227F-E2A0-2313-00337ABC6DB0}"/>
                </a:ext>
              </a:extLst>
            </p:cNvPr>
            <p:cNvSpPr txBox="1"/>
            <p:nvPr/>
          </p:nvSpPr>
          <p:spPr>
            <a:xfrm>
              <a:off x="3864903" y="1724651"/>
              <a:ext cx="17905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400">
                  <a:latin typeface="Arial" pitchFamily="34" charset="0"/>
                  <a:cs typeface="Arial" pitchFamily="34" charset="0"/>
                </a:defRPr>
              </a:pPr>
              <a:r>
                <a:t>全球劳动力池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44F53098-6D77-4DB7-2C10-3E44003EC38A}"/>
                </a:ext>
              </a:extLst>
            </p:cNvPr>
            <p:cNvSpPr txBox="1"/>
            <p:nvPr/>
          </p:nvSpPr>
          <p:spPr>
            <a:xfrm>
              <a:off x="4264493" y="4956526"/>
              <a:ext cx="9762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人口份额</a:t>
              </a:r>
              <a:endParaRPr sz="1000" b="0" u="non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3F55ECC9-A2FF-8556-F267-9A2E843EBF82}"/>
                </a:ext>
              </a:extLst>
            </p:cNvPr>
            <p:cNvSpPr txBox="1"/>
            <p:nvPr/>
          </p:nvSpPr>
          <p:spPr>
            <a:xfrm rot="16200000">
              <a:off x="1335764" y="3273502"/>
              <a:ext cx="18530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实际人均 GDP（千美元）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75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61DD1E75-4F5C-3064-5F71-BBAACA4CC193}"/>
              </a:ext>
            </a:extLst>
          </p:cNvPr>
          <p:cNvGrpSpPr/>
          <p:nvPr/>
        </p:nvGrpSpPr>
        <p:grpSpPr>
          <a:xfrm>
            <a:off x="2052066" y="1600962"/>
            <a:ext cx="5039868" cy="3656076"/>
            <a:chOff x="2052066" y="1600962"/>
            <a:chExt cx="5039868" cy="36560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365B3FA-96C7-4A7E-E7E6-E65F279D7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66" y="1600962"/>
              <a:ext cx="5039868" cy="3656076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255D28B-BAB1-2AD3-FDD2-F52055F4F91E}"/>
                </a:ext>
              </a:extLst>
            </p:cNvPr>
            <p:cNvSpPr/>
            <p:nvPr/>
          </p:nvSpPr>
          <p:spPr>
            <a:xfrm>
              <a:off x="3773103" y="4975977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1478857-E0DD-6AA6-0D9D-B9E9C578E35E}"/>
                </a:ext>
              </a:extLst>
            </p:cNvPr>
            <p:cNvSpPr/>
            <p:nvPr/>
          </p:nvSpPr>
          <p:spPr>
            <a:xfrm>
              <a:off x="2175425" y="2367815"/>
              <a:ext cx="153889" cy="1959263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2C626D1-F0A4-8E5A-D7A2-57E098BD113E}"/>
                </a:ext>
              </a:extLst>
            </p:cNvPr>
            <p:cNvSpPr/>
            <p:nvPr/>
          </p:nvSpPr>
          <p:spPr>
            <a:xfrm>
              <a:off x="3773103" y="1698575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Global Labor Pool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</a:p>
          <a:p>
            <a:pPr>
              <a:defRPr/>
            </a:pPr>
            <a:fld id="{B18DCB8B-D2FE-45D5-9D77-2EAE87C4CC26}" type="slidenum">
              <a:pPr>
                <a:defRPr/>
              </a:pPr>
              <a:t>11</a:t>
            </a:fld>
          </a:p>
        </p:txBody>
      </p:sp>
      <p:sp>
        <p:nvSpPr>
          <p:cNvPr id="7" name="TextBox 6"/>
          <p:cNvSpPr txBox="1"/>
          <p:nvPr/>
        </p:nvSpPr>
        <p:spPr>
          <a:xfrm>
            <a:off x="2013986" y="5301695"/>
            <a:ext cx="38779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1000" b="0" u="none">
                <a:latin typeface="Arial" pitchFamily="34" charset="0"/>
                <a:cs typeface="Arial" pitchFamily="34" charset="0"/>
              </a:rPr>
              <a:t>Source: World Development Indicators and author’s calculations.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C35DEB7-D2AD-3E5C-4516-6FCC3CCD6BAE}"/>
              </a:ext>
            </a:extLst>
          </p:cNvPr>
          <p:cNvGrpSpPr/>
          <p:nvPr/>
        </p:nvGrpSpPr>
        <p:grpSpPr>
          <a:xfrm>
            <a:off x="2185356" y="1724651"/>
            <a:ext cx="3470102" cy="3385763"/>
            <a:chOff x="2185356" y="1724651"/>
            <a:chExt cx="3470102" cy="3385763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C7BA40B8-DAE8-B363-E7B0-3BA6C2DA1F0F}"/>
                </a:ext>
              </a:extLst>
            </p:cNvPr>
            <p:cNvSpPr txBox="1"/>
            <p:nvPr/>
          </p:nvSpPr>
          <p:spPr>
            <a:xfrm>
              <a:off x="3864903" y="1724651"/>
              <a:ext cx="17905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sz="1400" b="0" u="none">
                  <a:latin typeface="Arial" pitchFamily="34" charset="0"/>
                  <a:cs typeface="Arial" pitchFamily="34" charset="0"/>
                </a:rPr>
                <a:t>The Global Labor Pool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6E82E28E-7DD2-9ABA-CBAE-469C0C864EBE}"/>
                </a:ext>
              </a:extLst>
            </p:cNvPr>
            <p:cNvSpPr txBox="1"/>
            <p:nvPr/>
          </p:nvSpPr>
          <p:spPr>
            <a:xfrm>
              <a:off x="4264493" y="4956526"/>
              <a:ext cx="9762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sz="1000" b="0" u="none">
                  <a:latin typeface="Arial" pitchFamily="34" charset="0"/>
                  <a:cs typeface="Arial" pitchFamily="34" charset="0"/>
                </a:rPr>
                <a:t>P</a:t>
              </a:r>
              <a:r>
                <a:rPr sz="1000" b="0" u="none">
                  <a:latin typeface="Arial" pitchFamily="34" charset="0"/>
                  <a:cs typeface="Arial" pitchFamily="34" charset="0"/>
                </a:rPr>
                <a:t>opulation Share</a:t>
              </a:r>
              <a:endParaRPr sz="1000" b="0" u="non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01692923-4780-2215-3158-5D4E7228487E}"/>
                </a:ext>
              </a:extLst>
            </p:cNvPr>
            <p:cNvSpPr txBox="1"/>
            <p:nvPr/>
          </p:nvSpPr>
          <p:spPr>
            <a:xfrm rot="16200000">
              <a:off x="1335764" y="3273502"/>
              <a:ext cx="18530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sz="1000" b="0" u="none">
                  <a:latin typeface="Arial" pitchFamily="34" charset="0"/>
                  <a:cs typeface="Arial" pitchFamily="34" charset="0"/>
                </a:rPr>
                <a:t>Real Per Capita GDP (USD 000)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4889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4DF1C9C6-9D86-2EB7-78BA-9A9476833396}"/>
              </a:ext>
            </a:extLst>
          </p:cNvPr>
          <p:cNvGrpSpPr/>
          <p:nvPr/>
        </p:nvGrpSpPr>
        <p:grpSpPr>
          <a:xfrm>
            <a:off x="2052066" y="1600962"/>
            <a:ext cx="5039868" cy="3656076"/>
            <a:chOff x="2052066" y="1600962"/>
            <a:chExt cx="5039868" cy="365607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7FAB733-572C-208E-83B9-F3448714B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66" y="1600962"/>
              <a:ext cx="5039868" cy="3656076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B3FC827-585B-7A44-8B52-05465A1A3BAF}"/>
                </a:ext>
              </a:extLst>
            </p:cNvPr>
            <p:cNvSpPr/>
            <p:nvPr/>
          </p:nvSpPr>
          <p:spPr>
            <a:xfrm>
              <a:off x="3773103" y="4975977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1B6D61B-2267-EFE7-E810-969FC620CEF8}"/>
                </a:ext>
              </a:extLst>
            </p:cNvPr>
            <p:cNvSpPr/>
            <p:nvPr/>
          </p:nvSpPr>
          <p:spPr>
            <a:xfrm>
              <a:off x="2175425" y="2367815"/>
              <a:ext cx="153889" cy="1959263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069254CA-4916-3E37-5BAB-3236458A4F71}"/>
                </a:ext>
              </a:extLst>
            </p:cNvPr>
            <p:cNvSpPr/>
            <p:nvPr/>
          </p:nvSpPr>
          <p:spPr>
            <a:xfrm>
              <a:off x="3773103" y="1698575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全球劳动力池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12</a:t>
            </a:fld>
          </a:p>
        </p:txBody>
      </p:sp>
      <p:sp>
        <p:nvSpPr>
          <p:cNvPr id="8" name="TextBox 7"/>
          <p:cNvSpPr txBox="1"/>
          <p:nvPr/>
        </p:nvSpPr>
        <p:spPr>
          <a:xfrm>
            <a:off x="6410185" y="4094279"/>
            <a:ext cx="51648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pPr>
            <a:r>
              <a:t>印度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6355528" y="4371278"/>
            <a:ext cx="312901" cy="211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13986" y="5301695"/>
            <a:ext cx="387798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latin typeface="Arial" pitchFamily="34" charset="0"/>
                <a:cs typeface="Arial" pitchFamily="34" charset="0"/>
              </a:defRPr>
            </a:pPr>
            <a:r>
              <a:t>来源：世界发展指标和作者计算。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ED9A4-AD4A-535C-9E68-C6B0F7EC3274}"/>
              </a:ext>
            </a:extLst>
          </p:cNvPr>
          <p:cNvSpPr txBox="1"/>
          <p:nvPr/>
        </p:nvSpPr>
        <p:spPr>
          <a:xfrm>
            <a:off x="4741205" y="3866204"/>
            <a:ext cx="6190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9900"/>
                </a:solidFill>
                <a:latin typeface="Arial" pitchFamily="34" charset="0"/>
                <a:cs typeface="Arial" pitchFamily="34" charset="0"/>
              </a:defRPr>
            </a:pPr>
            <a:r>
              <a:t>肯尼亚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912B9C-4D8B-719A-9A37-9B6DC1559598}"/>
              </a:ext>
            </a:extLst>
          </p:cNvPr>
          <p:cNvCxnSpPr>
            <a:stCxn id="13" idx="2"/>
          </p:cNvCxnSpPr>
          <p:nvPr/>
        </p:nvCxnSpPr>
        <p:spPr bwMode="auto">
          <a:xfrm flipH="1">
            <a:off x="4651067" y="4143203"/>
            <a:ext cx="399678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C45F04-3240-B168-6425-DEA3974B832E}"/>
              </a:ext>
            </a:extLst>
          </p:cNvPr>
          <p:cNvSpPr txBox="1"/>
          <p:nvPr/>
        </p:nvSpPr>
        <p:spPr>
          <a:xfrm>
            <a:off x="4068410" y="3817280"/>
            <a:ext cx="6687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pPr>
            <a:r>
              <a:t>尼日利亚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DAF3FB-4A93-0DEA-9234-4FEFF24396AB}"/>
              </a:ext>
            </a:extLst>
          </p:cNvPr>
          <p:cNvCxnSpPr>
            <a:stCxn id="11" idx="2"/>
          </p:cNvCxnSpPr>
          <p:nvPr/>
        </p:nvCxnSpPr>
        <p:spPr bwMode="auto">
          <a:xfrm flipH="1">
            <a:off x="4003118" y="4094279"/>
            <a:ext cx="399679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29C097-305E-61F6-9897-170E7E52CCE9}"/>
              </a:ext>
            </a:extLst>
          </p:cNvPr>
          <p:cNvSpPr txBox="1"/>
          <p:nvPr/>
        </p:nvSpPr>
        <p:spPr>
          <a:xfrm>
            <a:off x="2637387" y="2809964"/>
            <a:ext cx="1106393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FF"/>
                </a:solidFill>
                <a:latin typeface="Arial" pitchFamily="34" charset="0"/>
                <a:cs typeface="Arial" pitchFamily="34" charset="0"/>
              </a:defRPr>
            </a:pPr>
            <a:r>
              <a:t>美国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598FAF-0663-D467-704D-7E699A835274}"/>
              </a:ext>
            </a:extLst>
          </p:cNvPr>
          <p:cNvCxnSpPr>
            <a:stCxn id="16" idx="2"/>
          </p:cNvCxnSpPr>
          <p:nvPr/>
        </p:nvCxnSpPr>
        <p:spPr bwMode="auto">
          <a:xfrm flipH="1">
            <a:off x="2790908" y="3086963"/>
            <a:ext cx="399676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BFBF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BE8668-DC60-9675-90BC-EFC3DAAEBE52}"/>
              </a:ext>
            </a:extLst>
          </p:cNvPr>
          <p:cNvGrpSpPr/>
          <p:nvPr/>
        </p:nvGrpSpPr>
        <p:grpSpPr>
          <a:xfrm>
            <a:off x="2185356" y="1724651"/>
            <a:ext cx="3470102" cy="3385763"/>
            <a:chOff x="2185356" y="1724651"/>
            <a:chExt cx="3470102" cy="3385763"/>
          </a:xfrm>
        </p:grpSpPr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7AB3CE28-88E5-9378-5859-D1A796EB508E}"/>
                </a:ext>
              </a:extLst>
            </p:cNvPr>
            <p:cNvSpPr txBox="1"/>
            <p:nvPr/>
          </p:nvSpPr>
          <p:spPr>
            <a:xfrm>
              <a:off x="3864903" y="1724651"/>
              <a:ext cx="17905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400">
                  <a:latin typeface="Arial" pitchFamily="34" charset="0"/>
                  <a:cs typeface="Arial" pitchFamily="34" charset="0"/>
                </a:defRPr>
              </a:pPr>
              <a:r>
                <a:t>全球劳动力池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802DC2-3ACB-0B8B-44EF-FBAD741DE5E7}"/>
                </a:ext>
              </a:extLst>
            </p:cNvPr>
            <p:cNvSpPr txBox="1"/>
            <p:nvPr/>
          </p:nvSpPr>
          <p:spPr>
            <a:xfrm>
              <a:off x="4264493" y="4956526"/>
              <a:ext cx="9762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人口份额</a:t>
              </a:r>
              <a:endParaRPr sz="1000" b="0" u="non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DDBBC022-BD0F-737A-E43C-F405292DF643}"/>
                </a:ext>
              </a:extLst>
            </p:cNvPr>
            <p:cNvSpPr txBox="1"/>
            <p:nvPr/>
          </p:nvSpPr>
          <p:spPr>
            <a:xfrm rot="16200000">
              <a:off x="1335764" y="3273502"/>
              <a:ext cx="18530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实际人均 GDP（千美元）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757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0516D742-A6C7-A5FC-587E-8DC12FB4137F}"/>
              </a:ext>
            </a:extLst>
          </p:cNvPr>
          <p:cNvGrpSpPr/>
          <p:nvPr/>
        </p:nvGrpSpPr>
        <p:grpSpPr>
          <a:xfrm>
            <a:off x="2052066" y="1600962"/>
            <a:ext cx="5039868" cy="3656076"/>
            <a:chOff x="2052066" y="1600962"/>
            <a:chExt cx="5039868" cy="365607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CE5B9BA-AA56-7E3E-B311-AE2F4CC90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66" y="1600962"/>
              <a:ext cx="5039868" cy="3656076"/>
            </a:xfrm>
            <a:prstGeom prst="rect">
              <a:avLst/>
            </a:prstGeom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4CC0875-2D2D-A69E-2A9B-2EFA5D659E35}"/>
                </a:ext>
              </a:extLst>
            </p:cNvPr>
            <p:cNvSpPr/>
            <p:nvPr/>
          </p:nvSpPr>
          <p:spPr>
            <a:xfrm>
              <a:off x="3773103" y="4975977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99EEF62D-7D41-E61F-59D4-764DA4670A2A}"/>
                </a:ext>
              </a:extLst>
            </p:cNvPr>
            <p:cNvSpPr/>
            <p:nvPr/>
          </p:nvSpPr>
          <p:spPr>
            <a:xfrm>
              <a:off x="2175425" y="2367815"/>
              <a:ext cx="153889" cy="1959263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AD193DF-EB3C-6829-C541-8D0CE9EA6304}"/>
                </a:ext>
              </a:extLst>
            </p:cNvPr>
            <p:cNvSpPr/>
            <p:nvPr/>
          </p:nvSpPr>
          <p:spPr>
            <a:xfrm>
              <a:off x="3773103" y="1698575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全球劳动力池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13</a:t>
            </a:fld>
          </a:p>
        </p:txBody>
      </p:sp>
      <p:sp>
        <p:nvSpPr>
          <p:cNvPr id="7" name="TextBox 6"/>
          <p:cNvSpPr txBox="1"/>
          <p:nvPr/>
        </p:nvSpPr>
        <p:spPr>
          <a:xfrm>
            <a:off x="2013986" y="5301695"/>
            <a:ext cx="387798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latin typeface="Arial" pitchFamily="34" charset="0"/>
                <a:cs typeface="Arial" pitchFamily="34" charset="0"/>
              </a:defRPr>
            </a:pPr>
            <a:r>
              <a:t>来源：世界发展指标和作者计算。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28825-BA44-2F42-E4B9-8796B58B3B43}"/>
              </a:ext>
            </a:extLst>
          </p:cNvPr>
          <p:cNvSpPr txBox="1"/>
          <p:nvPr/>
        </p:nvSpPr>
        <p:spPr>
          <a:xfrm>
            <a:off x="5571772" y="4047427"/>
            <a:ext cx="5164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pPr>
            <a:r>
              <a:t>印度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6A07D-F006-C686-D27C-F31AB0BD49EE}"/>
              </a:ext>
            </a:extLst>
          </p:cNvPr>
          <p:cNvCxnSpPr>
            <a:cxnSpLocks/>
          </p:cNvCxnSpPr>
          <p:nvPr/>
        </p:nvCxnSpPr>
        <p:spPr bwMode="auto">
          <a:xfrm flipH="1">
            <a:off x="5403542" y="4284617"/>
            <a:ext cx="243651" cy="2840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9A5B1B8-0F97-7209-BEB3-C76E8052FBF4}"/>
              </a:ext>
            </a:extLst>
          </p:cNvPr>
          <p:cNvSpPr txBox="1"/>
          <p:nvPr/>
        </p:nvSpPr>
        <p:spPr>
          <a:xfrm>
            <a:off x="6239226" y="3848524"/>
            <a:ext cx="6190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9900"/>
                </a:solidFill>
                <a:latin typeface="Arial" pitchFamily="34" charset="0"/>
                <a:cs typeface="Arial" pitchFamily="34" charset="0"/>
              </a:defRPr>
            </a:pPr>
            <a:r>
              <a:t>肯尼亚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9B73536-930C-84F4-6CC8-18A6D9C67BB4}"/>
              </a:ext>
            </a:extLst>
          </p:cNvPr>
          <p:cNvCxnSpPr>
            <a:stCxn id="10" idx="2"/>
          </p:cNvCxnSpPr>
          <p:nvPr/>
        </p:nvCxnSpPr>
        <p:spPr bwMode="auto">
          <a:xfrm flipH="1">
            <a:off x="6149088" y="4125523"/>
            <a:ext cx="399678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EAC8410-3493-F32F-B8EB-D28D9B02E03E}"/>
              </a:ext>
            </a:extLst>
          </p:cNvPr>
          <p:cNvSpPr txBox="1"/>
          <p:nvPr/>
        </p:nvSpPr>
        <p:spPr>
          <a:xfrm>
            <a:off x="4957531" y="3797511"/>
            <a:ext cx="6687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pPr>
            <a:r>
              <a:t>尼日利亚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A6D66A-60D8-A043-86C7-7CA9E0B9E689}"/>
              </a:ext>
            </a:extLst>
          </p:cNvPr>
          <p:cNvCxnSpPr>
            <a:stCxn id="12" idx="2"/>
          </p:cNvCxnSpPr>
          <p:nvPr/>
        </p:nvCxnSpPr>
        <p:spPr bwMode="auto">
          <a:xfrm flipH="1">
            <a:off x="4892239" y="4074510"/>
            <a:ext cx="399679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A1E429-83FB-C817-3C1E-823CF3D93102}"/>
              </a:ext>
            </a:extLst>
          </p:cNvPr>
          <p:cNvSpPr txBox="1"/>
          <p:nvPr/>
        </p:nvSpPr>
        <p:spPr>
          <a:xfrm>
            <a:off x="2722541" y="2070524"/>
            <a:ext cx="1106393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FF"/>
                </a:solidFill>
                <a:latin typeface="Arial" pitchFamily="34" charset="0"/>
                <a:cs typeface="Arial" pitchFamily="34" charset="0"/>
              </a:defRPr>
            </a:pPr>
            <a:r>
              <a:t>美国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A5BAAFE-CFF4-9030-9CD8-1DE36F860107}"/>
              </a:ext>
            </a:extLst>
          </p:cNvPr>
          <p:cNvCxnSpPr>
            <a:cxnSpLocks/>
          </p:cNvCxnSpPr>
          <p:nvPr/>
        </p:nvCxnSpPr>
        <p:spPr bwMode="auto">
          <a:xfrm flipH="1">
            <a:off x="2722541" y="2347523"/>
            <a:ext cx="277033" cy="2333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BFBF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61BEA3F-6BEC-5016-8DCC-5ABE762A8363}"/>
              </a:ext>
            </a:extLst>
          </p:cNvPr>
          <p:cNvGrpSpPr/>
          <p:nvPr/>
        </p:nvGrpSpPr>
        <p:grpSpPr>
          <a:xfrm>
            <a:off x="2185356" y="1724651"/>
            <a:ext cx="3470102" cy="3385763"/>
            <a:chOff x="2185356" y="1724651"/>
            <a:chExt cx="3470102" cy="3385763"/>
          </a:xfrm>
        </p:grpSpPr>
        <p:sp>
          <p:nvSpPr>
            <p:cNvPr id="23" name="TextBox 6">
              <a:extLst>
                <a:ext uri="{FF2B5EF4-FFF2-40B4-BE49-F238E27FC236}">
                  <a16:creationId xmlns:a16="http://schemas.microsoft.com/office/drawing/2014/main" id="{5E697A58-7A85-8A25-8E73-46B37E9631E7}"/>
                </a:ext>
              </a:extLst>
            </p:cNvPr>
            <p:cNvSpPr txBox="1"/>
            <p:nvPr/>
          </p:nvSpPr>
          <p:spPr>
            <a:xfrm>
              <a:off x="3864903" y="1724651"/>
              <a:ext cx="17905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400">
                  <a:latin typeface="Arial" pitchFamily="34" charset="0"/>
                  <a:cs typeface="Arial" pitchFamily="34" charset="0"/>
                </a:defRPr>
              </a:pPr>
              <a:r>
                <a:t>全球劳动力池</a:t>
              </a:r>
            </a:p>
          </p:txBody>
        </p:sp>
        <p:sp>
          <p:nvSpPr>
            <p:cNvPr id="24" name="TextBox 6">
              <a:extLst>
                <a:ext uri="{FF2B5EF4-FFF2-40B4-BE49-F238E27FC236}">
                  <a16:creationId xmlns:a16="http://schemas.microsoft.com/office/drawing/2014/main" id="{790D548B-2A47-F1C1-4F27-72D0E32BBB59}"/>
                </a:ext>
              </a:extLst>
            </p:cNvPr>
            <p:cNvSpPr txBox="1"/>
            <p:nvPr/>
          </p:nvSpPr>
          <p:spPr>
            <a:xfrm>
              <a:off x="4264493" y="4956526"/>
              <a:ext cx="9762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人口份额</a:t>
              </a:r>
              <a:endParaRPr sz="1000" b="0" u="non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Box 6">
              <a:extLst>
                <a:ext uri="{FF2B5EF4-FFF2-40B4-BE49-F238E27FC236}">
                  <a16:creationId xmlns:a16="http://schemas.microsoft.com/office/drawing/2014/main" id="{E2429B9A-7A9A-84FA-0C40-2F736730E506}"/>
                </a:ext>
              </a:extLst>
            </p:cNvPr>
            <p:cNvSpPr txBox="1"/>
            <p:nvPr/>
          </p:nvSpPr>
          <p:spPr>
            <a:xfrm rot="16200000">
              <a:off x="1335764" y="3273502"/>
              <a:ext cx="18530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实际人均 GDP（千美元）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229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183F-BAF9-9C5C-51FB-79BC9D604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增长从何而来？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101696-F8CB-E98D-F153-4CB5E17284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14</a:t>
            </a:fld>
          </a:p>
        </p:txBody>
      </p:sp>
    </p:spTree>
    <p:extLst>
      <p:ext uri="{BB962C8B-B14F-4D97-AF65-F5344CB8AC3E}">
        <p14:creationId xmlns:p14="http://schemas.microsoft.com/office/powerpoint/2010/main" val="378479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增长会计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</a:p>
          <a:p>
            <a:pPr marL="0" indent="0" algn="ctr">
              <a:buNone/>
            </a:pPr>
            <a:r>
              <a:rPr>
                <a:latin typeface="Symbol" panose="05050102010706020507" pitchFamily="18" charset="2"/>
              </a:rPr>
              <a:t>D</a:t>
            </a:r>
            <a:r>
              <a:t>输出 = </a:t>
            </a:r>
            <a:r>
              <a:rPr>
                <a:latin typeface="Symbol" panose="05050102010706020507" pitchFamily="18" charset="2"/>
              </a:rPr>
              <a:t>D</a:t>
            </a:r>
            <a:r>
              <a:t>生产力 * </a:t>
            </a:r>
            <a:r>
              <a:rPr>
                <a:latin typeface="Symbol" panose="05050102010706020507" pitchFamily="18" charset="2"/>
              </a:rPr>
              <a:t>D</a:t>
            </a:r>
            <a:r>
              <a:t>投入</a:t>
            </a:r>
          </a:p>
          <a:p>
            <a:pPr lvl="1"/>
            <a:endParaRPr>
              <a:solidFill>
                <a:schemeClr val="accent6"/>
              </a:solidFill>
            </a:endParaRPr>
          </a:p>
          <a:p>
            <a:pPr>
              <a:defRPr>
                <a:solidFill>
                  <a:schemeClr val="accent6"/>
                </a:solidFill>
              </a:defRPr>
            </a:pPr>
            <a:r>
              <a:t>哪一个对长期增长更为重要？</a:t>
            </a:r>
          </a:p>
          <a:p>
            <a:pPr lvl="1">
              <a:defRPr>
                <a:solidFill>
                  <a:schemeClr val="accent6"/>
                </a:solidFill>
              </a:defRPr>
            </a:pPr>
            <a:r>
              <a:t>增加投入？</a:t>
            </a:r>
          </a:p>
          <a:p>
            <a:pPr lvl="1">
              <a:defRPr>
                <a:solidFill>
                  <a:schemeClr val="accent6"/>
                </a:solidFill>
              </a:defRPr>
            </a:pPr>
            <a:r>
              <a:t>提高生产力？</a:t>
            </a:r>
          </a:p>
          <a:p>
            <a:pPr lvl="1"/>
            <a:endParaRPr>
              <a:solidFill>
                <a:schemeClr val="accent6"/>
              </a:solidFill>
            </a:endParaRPr>
          </a:p>
          <a:p>
            <a:pPr>
              <a:defRPr>
                <a:solidFill>
                  <a:schemeClr val="accent6"/>
                </a:solidFill>
              </a:defRPr>
            </a:pPr>
            <a:r>
              <a:t>在国家层面</a:t>
            </a:r>
          </a:p>
          <a:p>
            <a:pPr lvl="1">
              <a:defRPr>
                <a:solidFill>
                  <a:schemeClr val="accent6"/>
                </a:solidFill>
              </a:defRPr>
            </a:pPr>
            <a:r>
              <a:t>产出=GDP</a:t>
            </a:r>
          </a:p>
          <a:p>
            <a:pPr lvl="1">
              <a:defRPr>
                <a:solidFill>
                  <a:schemeClr val="accent6"/>
                </a:solidFill>
              </a:defRPr>
            </a:pPr>
            <a:r>
              <a:t>投入 = {资本，劳动力}</a:t>
            </a:r>
          </a:p>
          <a:p>
            <a:endParaRPr>
              <a:solidFill>
                <a:schemeClr val="accent6"/>
              </a:solidFill>
            </a:endParaRPr>
          </a:p>
          <a:p>
            <a:r>
              <a:t>生产力无法直接观察到！</a:t>
            </a:r>
          </a:p>
          <a:p>
            <a:pPr lvl="1"/>
            <a:r>
              <a:t>通常</a:t>
            </a:r>
            <a:r>
              <a:rPr>
                <a:solidFill>
                  <a:srgbClr val="00B0F0"/>
                </a:solidFill>
              </a:rPr>
              <a:t>推断</a:t>
            </a:r>
            <a:r>
              <a:t>为“残差”</a:t>
            </a:r>
          </a:p>
          <a:p>
            <a:pPr lvl="1"/>
            <a:r>
              <a:rPr>
                <a:solidFill>
                  <a:schemeClr val="accent6"/>
                </a:solidFill>
              </a:rPr>
              <a:t>输出的变化不能通过输入的变化来解释</a:t>
            </a:r>
          </a:p>
          <a:p>
            <a:pPr lvl="1"/>
          </a:p>
          <a:p>
            <a:endParaRPr>
              <a:solidFill>
                <a:schemeClr val="accent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15</a:t>
            </a:fld>
          </a:p>
        </p:txBody>
      </p:sp>
    </p:spTree>
    <p:extLst>
      <p:ext uri="{BB962C8B-B14F-4D97-AF65-F5344CB8AC3E}">
        <p14:creationId xmlns:p14="http://schemas.microsoft.com/office/powerpoint/2010/main" val="92793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生产力对</a:t>
            </a:r>
            <a:r>
              <a:rPr u="sng"/>
              <a:t>世界</a:t>
            </a:r>
            <a:r>
              <a:t>GDP增长的贡献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16</a:t>
            </a:fld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9561" t="35458" r="29447" b="41201"/>
          <a:stretch/>
        </p:blipFill>
        <p:spPr>
          <a:xfrm>
            <a:off x="1237569" y="1387978"/>
            <a:ext cx="6668861" cy="48842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1155589" y="6264117"/>
            <a:ext cx="4007828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rial" pitchFamily="34" charset="0"/>
                <a:cs typeface="Arial" pitchFamily="34" charset="0"/>
              </a:defRPr>
            </a:pPr>
            <a:r>
              <a:t>来源：</a:t>
            </a:r>
            <a:r>
              <a:rPr>
                <a:hlinkClick r:id="rId3"/>
              </a:rPr>
              <a:t>麦迪逊历史统计</a:t>
            </a:r>
            <a:r>
              <a:t>和</a:t>
            </a:r>
            <a:r>
              <a:rPr>
                <a:hlinkClick r:id="rId4"/>
              </a:rPr>
              <a:t>麦肯锡全球研究所</a:t>
            </a:r>
            <a:r>
              <a:t>。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EB9DB69-58CC-D5EF-CFA0-7E6A708FBCAB}"/>
              </a:ext>
            </a:extLst>
          </p:cNvPr>
          <p:cNvGrpSpPr/>
          <p:nvPr/>
        </p:nvGrpSpPr>
        <p:grpSpPr>
          <a:xfrm>
            <a:off x="1298342" y="1519059"/>
            <a:ext cx="6231492" cy="4131747"/>
            <a:chOff x="1298342" y="1519059"/>
            <a:chExt cx="6231492" cy="4131747"/>
          </a:xfrm>
        </p:grpSpPr>
        <p:sp>
          <p:nvSpPr>
            <p:cNvPr id="7" name="TextBox 6"/>
            <p:cNvSpPr txBox="1"/>
            <p:nvPr/>
          </p:nvSpPr>
          <p:spPr>
            <a:xfrm rot="16200000">
              <a:off x="1050678" y="3761901"/>
              <a:ext cx="756938" cy="2616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sz="1100">
                  <a:latin typeface="Arial" pitchFamily="34" charset="0"/>
                  <a:cs typeface="Arial" pitchFamily="34" charset="0"/>
                </a:defRPr>
              </a:pPr>
              <a:r>
                <a:t>复合年增长率%</a:t>
              </a:r>
            </a:p>
          </p:txBody>
        </p:sp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D7D179D6-4A03-7E76-82BA-6B752E2C3E90}"/>
                </a:ext>
              </a:extLst>
            </p:cNvPr>
            <p:cNvSpPr txBox="1"/>
            <p:nvPr/>
          </p:nvSpPr>
          <p:spPr>
            <a:xfrm>
              <a:off x="1936319" y="2170766"/>
              <a:ext cx="806881" cy="33855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100">
                  <a:latin typeface="Arial" pitchFamily="34" charset="0"/>
                  <a:cs typeface="Arial" pitchFamily="34" charset="0"/>
                </a:defRPr>
              </a:pPr>
              <a:r>
                <a:t>前工业时代</a:t>
              </a: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980C56C3-F56D-7427-9B36-8DBCF8A62F03}"/>
                </a:ext>
              </a:extLst>
            </p:cNvPr>
            <p:cNvSpPr txBox="1"/>
            <p:nvPr/>
          </p:nvSpPr>
          <p:spPr>
            <a:xfrm>
              <a:off x="3091815" y="2170766"/>
              <a:ext cx="1374338" cy="67710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100">
                  <a:latin typeface="Arial" pitchFamily="34" charset="0"/>
                  <a:cs typeface="Arial" pitchFamily="34" charset="0"/>
                </a:defRPr>
              </a:pPr>
              <a:r>
                <a:t>工业革命始于英国并蔓延至整个西方世界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8809B89E-0BA8-4F5C-28CF-5FC5E9A89C75}"/>
                </a:ext>
              </a:extLst>
            </p:cNvPr>
            <p:cNvSpPr txBox="1"/>
            <p:nvPr/>
          </p:nvSpPr>
          <p:spPr>
            <a:xfrm>
              <a:off x="4612213" y="2178433"/>
              <a:ext cx="1017614" cy="67710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100">
                  <a:latin typeface="Arial" pitchFamily="34" charset="0"/>
                  <a:cs typeface="Arial" pitchFamily="34" charset="0"/>
                </a:defRPr>
              </a:pPr>
              <a:r>
                <a:t>第一次世界大战、大萧条、第二次世界大战和二战后繁荣</a:t>
              </a: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FFA3A923-6178-CC51-E44C-605FB73D02F2}"/>
                </a:ext>
              </a:extLst>
            </p:cNvPr>
            <p:cNvSpPr txBox="1"/>
            <p:nvPr/>
          </p:nvSpPr>
          <p:spPr>
            <a:xfrm>
              <a:off x="5945856" y="2170766"/>
              <a:ext cx="1355736" cy="33855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100">
                  <a:latin typeface="Arial" pitchFamily="34" charset="0"/>
                  <a:cs typeface="Arial" pitchFamily="34" charset="0"/>
                </a:defRPr>
              </a:pPr>
              <a:r>
                <a:t>IT和新兴市场的崛起</a:t>
              </a: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892C8F15-9F85-0788-BB13-B3D051A34AA6}"/>
                </a:ext>
              </a:extLst>
            </p:cNvPr>
            <p:cNvSpPr txBox="1"/>
            <p:nvPr/>
          </p:nvSpPr>
          <p:spPr>
            <a:xfrm>
              <a:off x="1630537" y="1519059"/>
              <a:ext cx="5849311" cy="35394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150">
                  <a:solidFill>
                    <a:srgbClr val="000000"/>
                  </a:solidFill>
                  <a:latin typeface="Arial" panose="020B0604020202020204" pitchFamily="34" charset="0"/>
                </a:defRPr>
              </a:pPr>
              <a:r>
                <a:rPr b="1"/>
                <a:t>对世界 GDP 增长的贡献，人均 GDP 与人口，2008 年 1 年</a:t>
              </a:r>
              <a:r>
                <a:rPr baseline="30000"/>
                <a:t>1</a:t>
              </a:r>
              <a:r>
                <a:rPr b="1"/>
                <a:t> </a:t>
              </a:r>
              <a:r>
                <a:t>复合年增长率 (CAGR)，%</a:t>
              </a:r>
              <a:endParaRPr sz="1150" b="0" u="none" kern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32D15FB5-11AD-687A-AEDB-F5C60D29C7A7}"/>
                </a:ext>
              </a:extLst>
            </p:cNvPr>
            <p:cNvSpPr txBox="1"/>
            <p:nvPr/>
          </p:nvSpPr>
          <p:spPr>
            <a:xfrm>
              <a:off x="6325140" y="4529464"/>
              <a:ext cx="1204694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2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pPr>
              <a:r>
                <a:t>人均GDP</a:t>
              </a:r>
            </a:p>
            <a:p>
              <a:pPr>
                <a:defRPr sz="12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pPr>
              <a:r>
                <a:t>（生产率）</a:t>
              </a:r>
            </a:p>
          </p:txBody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DCBCC5A-5CC0-3F00-331A-CB2140F0AF78}"/>
                </a:ext>
              </a:extLst>
            </p:cNvPr>
            <p:cNvSpPr txBox="1"/>
            <p:nvPr/>
          </p:nvSpPr>
          <p:spPr>
            <a:xfrm>
              <a:off x="6325140" y="5459291"/>
              <a:ext cx="888665" cy="19151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2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defRPr>
              </a:pPr>
              <a:r>
                <a:t>人口</a:t>
              </a:r>
              <a:endParaRPr sz="1200" b="0" u="none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0295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FRED Graph Chart" descr="FRED Graph">
            <a:hlinkClick r:id="rId2" tooltip="View this chart in your browser. "/>
            <a:extLst>
              <a:ext uri="{FF2B5EF4-FFF2-40B4-BE49-F238E27FC236}">
                <a16:creationId xmlns:a16="http://schemas.microsoft.com/office/drawing/2014/main" id="{79167856-DC67-A133-7AA4-BC4733145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25" y="1195642"/>
            <a:ext cx="7440349" cy="50179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例子：战后美国生产力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17</a:t>
            </a:fld>
          </a:p>
        </p:txBody>
      </p:sp>
      <p:sp>
        <p:nvSpPr>
          <p:cNvPr id="12" name="Rectangle 11"/>
          <p:cNvSpPr/>
          <p:nvPr/>
        </p:nvSpPr>
        <p:spPr>
          <a:xfrm>
            <a:off x="1639228" y="1706136"/>
            <a:ext cx="3468031" cy="5129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960154" y="1295389"/>
            <a:ext cx="5814739" cy="4921045"/>
            <a:chOff x="960154" y="1295389"/>
            <a:chExt cx="5814739" cy="4921045"/>
          </a:xfrm>
        </p:grpSpPr>
        <p:sp>
          <p:nvSpPr>
            <p:cNvPr id="7" name="TextBox 6"/>
            <p:cNvSpPr txBox="1"/>
            <p:nvPr/>
          </p:nvSpPr>
          <p:spPr>
            <a:xfrm>
              <a:off x="2253707" y="1795344"/>
              <a:ext cx="2711768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>
                <a:defRPr sz="1600">
                  <a:latin typeface="Arial" pitchFamily="34" charset="0"/>
                  <a:cs typeface="Arial" pitchFamily="34" charset="0"/>
                </a:defRPr>
              </a:pPr>
              <a:r>
                <a:t>美国全要素生产率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>
              <a:off x="1756894" y="1951462"/>
              <a:ext cx="401443" cy="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4572A7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10C4CC02-3161-5FA2-5605-DBFEED67018A}"/>
                </a:ext>
              </a:extLst>
            </p:cNvPr>
            <p:cNvSpPr txBox="1"/>
            <p:nvPr/>
          </p:nvSpPr>
          <p:spPr>
            <a:xfrm>
              <a:off x="2083532" y="1295389"/>
              <a:ext cx="3379130" cy="1308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850">
                  <a:latin typeface="Arial" pitchFamily="34" charset="0"/>
                  <a:cs typeface="Arial" pitchFamily="34" charset="0"/>
                </a:defRPr>
              </a:pPr>
              <a:r>
                <a:t>美国按不变国民价格计算的全要素生产率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48F1E1A5-F89A-F5AF-3D64-9604C6144BD7}"/>
                </a:ext>
              </a:extLst>
            </p:cNvPr>
            <p:cNvSpPr txBox="1"/>
            <p:nvPr/>
          </p:nvSpPr>
          <p:spPr>
            <a:xfrm>
              <a:off x="1217676" y="6082747"/>
              <a:ext cx="3092193" cy="1308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850">
                  <a:solidFill>
                    <a:srgbClr val="636562"/>
                  </a:solidFill>
                  <a:latin typeface="Arial" pitchFamily="34" charset="0"/>
                  <a:cs typeface="Arial" pitchFamily="34" charset="0"/>
                </a:defRPr>
              </a:pPr>
              <a:r>
                <a:t>资料来源：格罗宁根大学；加州大学戴维斯分校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6203C14D-0FAC-C4B5-DC64-B38846BC5080}"/>
                </a:ext>
              </a:extLst>
            </p:cNvPr>
            <p:cNvSpPr txBox="1"/>
            <p:nvPr/>
          </p:nvSpPr>
          <p:spPr>
            <a:xfrm rot="16200000">
              <a:off x="706719" y="3588256"/>
              <a:ext cx="629981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800">
                  <a:solidFill>
                    <a:srgbClr val="636562"/>
                  </a:solidFill>
                  <a:latin typeface="Arial" pitchFamily="34" charset="0"/>
                  <a:cs typeface="Arial" pitchFamily="34" charset="0"/>
                </a:defRPr>
              </a:pPr>
              <a:r>
                <a:t>2017年指数=1</a:t>
              </a: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78CBDD13-E83B-9B3D-66B4-175A233A5DBB}"/>
                </a:ext>
              </a:extLst>
            </p:cNvPr>
            <p:cNvSpPr txBox="1"/>
            <p:nvPr/>
          </p:nvSpPr>
          <p:spPr>
            <a:xfrm>
              <a:off x="6039114" y="6085629"/>
              <a:ext cx="735779" cy="1308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850">
                  <a:solidFill>
                    <a:srgbClr val="636562"/>
                  </a:solidFill>
                  <a:latin typeface="Arial" pitchFamily="34" charset="0"/>
                  <a:cs typeface="Arial" pitchFamily="34" charset="0"/>
                </a:defRPr>
              </a:pPr>
              <a:r>
                <a:t>myf.red/g/Nz7k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2843561" y="3704597"/>
            <a:ext cx="2497873" cy="86979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7EE4433C-09C1-38F2-FF15-6729D463EFD6}"/>
              </a:ext>
            </a:extLst>
          </p:cNvPr>
          <p:cNvSpPr/>
          <p:nvPr/>
        </p:nvSpPr>
        <p:spPr>
          <a:xfrm>
            <a:off x="1873404" y="1256633"/>
            <a:ext cx="4661210" cy="276999"/>
          </a:xfrm>
          <a:prstGeom prst="rect">
            <a:avLst/>
          </a:prstGeom>
          <a:solidFill>
            <a:srgbClr val="E1E9F0"/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endParaRPr sz="12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76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生产力与人均GDP</a:t>
            </a:r>
            <a:br>
              <a:rPr lang="en-US" dirty="0"/>
            </a:br>
            <a:r>
              <a:rPr sz="1400"/>
              <a:t>2000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18</a:t>
            </a:fld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96534" y="1211541"/>
            <a:ext cx="6550932" cy="520996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386361" y="1427356"/>
            <a:ext cx="5242348" cy="4159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84761" y="1616529"/>
            <a:ext cx="476412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pPr>
            <a:r>
              <a:t>美国</a:t>
            </a:r>
          </a:p>
        </p:txBody>
      </p:sp>
      <p:sp>
        <p:nvSpPr>
          <p:cNvPr id="9" name="Oval 8"/>
          <p:cNvSpPr/>
          <p:nvPr/>
        </p:nvSpPr>
        <p:spPr>
          <a:xfrm>
            <a:off x="7154944" y="5874026"/>
            <a:ext cx="229830" cy="25841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726533" y="1619722"/>
            <a:ext cx="229830" cy="25841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39732" y="6442032"/>
            <a:ext cx="2293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t>来源：Jones 和 Romer（2012 年）。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DF91EE7-FD77-1D34-3725-A159B2B016A3}"/>
              </a:ext>
            </a:extLst>
          </p:cNvPr>
          <p:cNvGrpSpPr/>
          <p:nvPr/>
        </p:nvGrpSpPr>
        <p:grpSpPr>
          <a:xfrm>
            <a:off x="1318902" y="2472293"/>
            <a:ext cx="4173087" cy="3939507"/>
            <a:chOff x="1318902" y="2472293"/>
            <a:chExt cx="4173087" cy="3939507"/>
          </a:xfrm>
        </p:grpSpPr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A92F4098-7607-B537-A26B-236004A0A6B6}"/>
                </a:ext>
              </a:extLst>
            </p:cNvPr>
            <p:cNvSpPr txBox="1"/>
            <p:nvPr/>
          </p:nvSpPr>
          <p:spPr>
            <a:xfrm>
              <a:off x="3831150" y="6204051"/>
              <a:ext cx="1660839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350">
                  <a:latin typeface="Arial" pitchFamily="34" charset="0"/>
                  <a:cs typeface="Arial" pitchFamily="34" charset="0"/>
                </a:defRPr>
              </a:pPr>
              <a:r>
                <a:t>2000年人均国内生产总值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0EA93F2A-85FB-33A2-88B1-9171CEF022FD}"/>
                </a:ext>
              </a:extLst>
            </p:cNvPr>
            <p:cNvSpPr txBox="1"/>
            <p:nvPr/>
          </p:nvSpPr>
          <p:spPr>
            <a:xfrm rot="16200000">
              <a:off x="303848" y="3487347"/>
              <a:ext cx="2237857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350">
                  <a:latin typeface="Arial" pitchFamily="34" charset="0"/>
                  <a:cs typeface="Arial" pitchFamily="34" charset="0"/>
                </a:defRPr>
              </a:pPr>
              <a:r>
                <a:t>2000年全要素生产率</a:t>
              </a:r>
              <a:endParaRPr sz="1350" b="0" u="none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112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19</a:t>
            </a:fld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96534" y="1211541"/>
            <a:ext cx="6550932" cy="5209969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176762" y="4677209"/>
            <a:ext cx="13503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pPr>
            <a:r>
              <a:t>各国的 TFP 差异很大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9732" y="6442032"/>
            <a:ext cx="2293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t>来源：Jones 和 Romer（2012 年）。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4013" y="274638"/>
            <a:ext cx="8437562" cy="723900"/>
          </a:xfrm>
        </p:spPr>
        <p:txBody>
          <a:bodyPr/>
          <a:lstStyle/>
          <a:p>
            <a:r>
              <a:t>生产力与人均GDP</a:t>
            </a:r>
            <a:br>
              <a:rPr lang="en-US" dirty="0"/>
            </a:br>
            <a:r>
              <a:rPr sz="1400"/>
              <a:t>2000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50AC9D0-6A35-7566-905E-A8C7C10117B4}"/>
              </a:ext>
            </a:extLst>
          </p:cNvPr>
          <p:cNvGrpSpPr/>
          <p:nvPr/>
        </p:nvGrpSpPr>
        <p:grpSpPr>
          <a:xfrm>
            <a:off x="1318902" y="2472293"/>
            <a:ext cx="4173087" cy="3939507"/>
            <a:chOff x="1318902" y="2472293"/>
            <a:chExt cx="4173087" cy="3939507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37D28D32-AD8C-B380-5B16-6CDD100F88C6}"/>
                </a:ext>
              </a:extLst>
            </p:cNvPr>
            <p:cNvSpPr txBox="1"/>
            <p:nvPr/>
          </p:nvSpPr>
          <p:spPr>
            <a:xfrm>
              <a:off x="3831150" y="6204051"/>
              <a:ext cx="1660839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350">
                  <a:latin typeface="Arial" pitchFamily="34" charset="0"/>
                  <a:cs typeface="Arial" pitchFamily="34" charset="0"/>
                </a:defRPr>
              </a:pPr>
              <a:r>
                <a:t>2000年人均国内生产总值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1752FFD6-4B2A-912F-B291-94EE0A5E602F}"/>
                </a:ext>
              </a:extLst>
            </p:cNvPr>
            <p:cNvSpPr txBox="1"/>
            <p:nvPr/>
          </p:nvSpPr>
          <p:spPr>
            <a:xfrm rot="16200000">
              <a:off x="303848" y="3487347"/>
              <a:ext cx="2237857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350">
                  <a:latin typeface="Arial" pitchFamily="34" charset="0"/>
                  <a:cs typeface="Arial" pitchFamily="34" charset="0"/>
                </a:defRPr>
              </a:pPr>
              <a:r>
                <a:t>2000年全要素生产率</a:t>
              </a:r>
              <a:endParaRPr sz="1350" b="0" u="none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428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议程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可视化 40 年的发展</a:t>
            </a:r>
          </a:p>
          <a:p/>
          <a:p>
            <a:r>
              <a:t>生产力从何而来？</a:t>
            </a:r>
          </a:p>
          <a:p/>
          <a:p>
            <a:r>
              <a:t>企业生产力在不同国家和同一国家内部如何变化？</a:t>
            </a:r>
          </a:p>
          <a:p/>
          <a:p>
            <a:r>
              <a:t>新兴市场的企业为何不增长？</a:t>
            </a:r>
          </a:p>
          <a:p/>
          <a:p>
            <a:r>
              <a:t>这对您的组织意味着什么？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2</a:t>
            </a:fld>
          </a:p>
        </p:txBody>
      </p:sp>
    </p:spTree>
    <p:extLst>
      <p:ext uri="{BB962C8B-B14F-4D97-AF65-F5344CB8AC3E}">
        <p14:creationId xmlns:p14="http://schemas.microsoft.com/office/powerpoint/2010/main" val="1934805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新兴市场国家的企业生产率有何差异？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20</a:t>
            </a:fld>
          </a:p>
        </p:txBody>
      </p:sp>
    </p:spTree>
    <p:extLst>
      <p:ext uri="{BB962C8B-B14F-4D97-AF65-F5344CB8AC3E}">
        <p14:creationId xmlns:p14="http://schemas.microsoft.com/office/powerpoint/2010/main" val="2393767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9A49-A1DD-B091-6E58-036AC4A8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国家内部和国家之间的生产力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0F67D-3DE3-84BD-D6DD-F95AC389D6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21</a:t>
            </a:fld>
          </a:p>
        </p:txBody>
      </p:sp>
      <p:pic>
        <p:nvPicPr>
          <p:cNvPr id="5" name="Picture 4" descr="Chart, histogram  Description automatically generated">
            <a:extLst>
              <a:ext uri="{FF2B5EF4-FFF2-40B4-BE49-F238E27FC236}">
                <a16:creationId xmlns:a16="http://schemas.microsoft.com/office/drawing/2014/main" id="{593AA9CB-A018-DDCE-B666-BB875633B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25" y="1023619"/>
            <a:ext cx="4403756" cy="55597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9B984-775C-69EA-4C7E-2CBE99ED5424}"/>
              </a:ext>
            </a:extLst>
          </p:cNvPr>
          <p:cNvSpPr txBox="1"/>
          <p:nvPr/>
        </p:nvSpPr>
        <p:spPr>
          <a:xfrm>
            <a:off x="2124146" y="6583362"/>
            <a:ext cx="2293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t>来源：</a:t>
            </a:r>
            <a:r>
              <a:rPr>
                <a:hlinkClick r:id="rId3"/>
              </a:rPr>
              <a:t>Hsieh 和 Klenow (2010)</a:t>
            </a:r>
            <a:r>
              <a:t>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78F84-94D1-3444-7D49-358859B2F530}"/>
              </a:ext>
            </a:extLst>
          </p:cNvPr>
          <p:cNvSpPr txBox="1"/>
          <p:nvPr/>
        </p:nvSpPr>
        <p:spPr>
          <a:xfrm>
            <a:off x="6710660" y="5295045"/>
            <a:ext cx="1521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pPr>
            <a:r>
              <a:t>美国各公司生产率差异很大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4AC91-0964-FD82-52B1-13782A50CC2D}"/>
              </a:ext>
            </a:extLst>
          </p:cNvPr>
          <p:cNvSpPr txBox="1"/>
          <p:nvPr/>
        </p:nvSpPr>
        <p:spPr>
          <a:xfrm>
            <a:off x="6710660" y="2731293"/>
            <a:ext cx="2195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00B0F0"/>
                </a:solidFill>
                <a:latin typeface="Arial" pitchFamily="34" charset="0"/>
                <a:cs typeface="Arial" pitchFamily="34" charset="0"/>
              </a:defRPr>
            </a:pPr>
            <a:r>
              <a:t>中国和印度的低生产率企业比例比美国更高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53027D0-A0B1-9B04-31F1-AC43D0D26EB1}"/>
              </a:ext>
            </a:extLst>
          </p:cNvPr>
          <p:cNvGrpSpPr/>
          <p:nvPr/>
        </p:nvGrpSpPr>
        <p:grpSpPr>
          <a:xfrm>
            <a:off x="4155981" y="1170593"/>
            <a:ext cx="684907" cy="3975117"/>
            <a:chOff x="4155981" y="1170593"/>
            <a:chExt cx="684907" cy="3975117"/>
          </a:xfrm>
        </p:grpSpPr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0F255CEE-654B-E856-DA2B-1EFBD48AC9F1}"/>
                </a:ext>
              </a:extLst>
            </p:cNvPr>
            <p:cNvSpPr txBox="1"/>
            <p:nvPr/>
          </p:nvSpPr>
          <p:spPr>
            <a:xfrm>
              <a:off x="4193173" y="1170593"/>
              <a:ext cx="600022" cy="20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50">
                  <a:latin typeface="Arial" pitchFamily="34" charset="0"/>
                  <a:cs typeface="Arial" pitchFamily="34" charset="0"/>
                </a:defRPr>
              </a:pPr>
              <a:r>
                <a:t>印度</a:t>
              </a:r>
              <a:endParaRPr sz="1350" b="0" u="non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F2EE24A8-9868-2D19-C685-925540DA5BEE}"/>
                </a:ext>
              </a:extLst>
            </p:cNvPr>
            <p:cNvSpPr txBox="1"/>
            <p:nvPr/>
          </p:nvSpPr>
          <p:spPr>
            <a:xfrm>
              <a:off x="4155981" y="3048597"/>
              <a:ext cx="683931" cy="20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50">
                  <a:latin typeface="Arial" pitchFamily="34" charset="0"/>
                  <a:cs typeface="Arial" pitchFamily="34" charset="0"/>
                </a:defRPr>
              </a:pPr>
              <a:r>
                <a:t>中国</a:t>
              </a:r>
              <a:endParaRPr sz="1350" b="0" u="non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4A3ED429-524C-B253-7332-FE7A3E05C3F8}"/>
                </a:ext>
              </a:extLst>
            </p:cNvPr>
            <p:cNvSpPr txBox="1"/>
            <p:nvPr/>
          </p:nvSpPr>
          <p:spPr>
            <a:xfrm>
              <a:off x="4156957" y="4937961"/>
              <a:ext cx="683931" cy="207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50">
                  <a:latin typeface="Arial" pitchFamily="34" charset="0"/>
                  <a:cs typeface="Arial" pitchFamily="34" charset="0"/>
                </a:defRPr>
              </a:pPr>
              <a:r>
                <a:t>我们。</a:t>
              </a:r>
              <a:endParaRPr sz="1350" b="0" u="none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729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公司规模和年龄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22</a:t>
            </a:fld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/>
          <a:srcRect b="-6132"/>
          <a:stretch/>
        </p:blipFill>
        <p:spPr bwMode="auto">
          <a:xfrm>
            <a:off x="1218279" y="1622409"/>
            <a:ext cx="6707441" cy="416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06905" y="1395663"/>
            <a:ext cx="6978316" cy="44998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515264" y="1903221"/>
            <a:ext cx="120316" cy="120316"/>
          </a:xfrm>
          <a:prstGeom prst="ellipse">
            <a:avLst/>
          </a:prstGeom>
          <a:solidFill>
            <a:srgbClr val="1A476F"/>
          </a:solidFill>
          <a:ln>
            <a:solidFill>
              <a:srgbClr val="18466F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2009010" y="3075507"/>
            <a:ext cx="5815429" cy="1470214"/>
            <a:chOff x="2009010" y="3075507"/>
            <a:chExt cx="5815429" cy="1470214"/>
          </a:xfrm>
        </p:grpSpPr>
        <p:sp>
          <p:nvSpPr>
            <p:cNvPr id="10" name="Rectangle 9"/>
            <p:cNvSpPr/>
            <p:nvPr/>
          </p:nvSpPr>
          <p:spPr>
            <a:xfrm>
              <a:off x="4745959" y="3075507"/>
              <a:ext cx="2926080" cy="2497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no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67243" y="3239058"/>
              <a:ext cx="3957196" cy="2497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no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0570" y="3418094"/>
              <a:ext cx="3957196" cy="2497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no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251803" y="4065005"/>
              <a:ext cx="3957196" cy="707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no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71110" y="3977864"/>
              <a:ext cx="5164470" cy="5678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no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589184" y="3769733"/>
              <a:ext cx="2926080" cy="2497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anchor="ctr">
              <a:no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 rot="21287766">
              <a:off x="2632640" y="3442459"/>
              <a:ext cx="1114661" cy="359667"/>
            </a:xfrm>
            <a:custGeom>
              <a:avLst/>
              <a:gdLst>
                <a:gd name="connsiteX0" fmla="*/ 728283 w 728283"/>
                <a:gd name="connsiteY0" fmla="*/ 0 h 258945"/>
                <a:gd name="connsiteX1" fmla="*/ 639270 w 728283"/>
                <a:gd name="connsiteY1" fmla="*/ 24276 h 258945"/>
                <a:gd name="connsiteX2" fmla="*/ 590718 w 728283"/>
                <a:gd name="connsiteY2" fmla="*/ 48552 h 258945"/>
                <a:gd name="connsiteX3" fmla="*/ 542166 w 728283"/>
                <a:gd name="connsiteY3" fmla="*/ 89012 h 258945"/>
                <a:gd name="connsiteX4" fmla="*/ 493614 w 728283"/>
                <a:gd name="connsiteY4" fmla="*/ 105196 h 258945"/>
                <a:gd name="connsiteX5" fmla="*/ 420785 w 728283"/>
                <a:gd name="connsiteY5" fmla="*/ 137564 h 258945"/>
                <a:gd name="connsiteX6" fmla="*/ 372233 w 728283"/>
                <a:gd name="connsiteY6" fmla="*/ 153748 h 258945"/>
                <a:gd name="connsiteX7" fmla="*/ 347957 w 728283"/>
                <a:gd name="connsiteY7" fmla="*/ 161840 h 258945"/>
                <a:gd name="connsiteX8" fmla="*/ 275129 w 728283"/>
                <a:gd name="connsiteY8" fmla="*/ 169932 h 258945"/>
                <a:gd name="connsiteX9" fmla="*/ 226577 w 728283"/>
                <a:gd name="connsiteY9" fmla="*/ 186116 h 258945"/>
                <a:gd name="connsiteX10" fmla="*/ 129472 w 728283"/>
                <a:gd name="connsiteY10" fmla="*/ 202301 h 258945"/>
                <a:gd name="connsiteX11" fmla="*/ 80920 w 728283"/>
                <a:gd name="connsiteY11" fmla="*/ 218485 h 258945"/>
                <a:gd name="connsiteX12" fmla="*/ 56644 w 728283"/>
                <a:gd name="connsiteY12" fmla="*/ 234669 h 258945"/>
                <a:gd name="connsiteX13" fmla="*/ 0 w 728283"/>
                <a:gd name="connsiteY13" fmla="*/ 258945 h 25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8283" h="258945">
                  <a:moveTo>
                    <a:pt x="728283" y="0"/>
                  </a:moveTo>
                  <a:cubicBezTo>
                    <a:pt x="706569" y="4343"/>
                    <a:pt x="656869" y="12543"/>
                    <a:pt x="639270" y="24276"/>
                  </a:cubicBezTo>
                  <a:cubicBezTo>
                    <a:pt x="607897" y="45191"/>
                    <a:pt x="624220" y="37385"/>
                    <a:pt x="590718" y="48552"/>
                  </a:cubicBezTo>
                  <a:cubicBezTo>
                    <a:pt x="575473" y="63797"/>
                    <a:pt x="562445" y="79999"/>
                    <a:pt x="542166" y="89012"/>
                  </a:cubicBezTo>
                  <a:cubicBezTo>
                    <a:pt x="526577" y="95940"/>
                    <a:pt x="507808" y="95733"/>
                    <a:pt x="493614" y="105196"/>
                  </a:cubicBezTo>
                  <a:cubicBezTo>
                    <a:pt x="455143" y="130843"/>
                    <a:pt x="478565" y="118304"/>
                    <a:pt x="420785" y="137564"/>
                  </a:cubicBezTo>
                  <a:lnTo>
                    <a:pt x="372233" y="153748"/>
                  </a:lnTo>
                  <a:cubicBezTo>
                    <a:pt x="364141" y="156445"/>
                    <a:pt x="356435" y="160898"/>
                    <a:pt x="347957" y="161840"/>
                  </a:cubicBezTo>
                  <a:lnTo>
                    <a:pt x="275129" y="169932"/>
                  </a:lnTo>
                  <a:cubicBezTo>
                    <a:pt x="258945" y="175327"/>
                    <a:pt x="243505" y="184000"/>
                    <a:pt x="226577" y="186116"/>
                  </a:cubicBezTo>
                  <a:cubicBezTo>
                    <a:pt x="180678" y="191854"/>
                    <a:pt x="167661" y="190844"/>
                    <a:pt x="129472" y="202301"/>
                  </a:cubicBezTo>
                  <a:cubicBezTo>
                    <a:pt x="113132" y="207203"/>
                    <a:pt x="95114" y="209022"/>
                    <a:pt x="80920" y="218485"/>
                  </a:cubicBezTo>
                  <a:cubicBezTo>
                    <a:pt x="72828" y="223880"/>
                    <a:pt x="65531" y="230719"/>
                    <a:pt x="56644" y="234669"/>
                  </a:cubicBezTo>
                  <a:cubicBezTo>
                    <a:pt x="-5961" y="262493"/>
                    <a:pt x="22488" y="236457"/>
                    <a:pt x="0" y="258945"/>
                  </a:cubicBezTo>
                </a:path>
              </a:pathLst>
            </a:custGeom>
            <a:solidFill>
              <a:schemeClr val="bg1"/>
            </a:solidFill>
            <a:ln w="571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sz="20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025696" y="4134823"/>
              <a:ext cx="437177" cy="53635"/>
            </a:xfrm>
            <a:custGeom>
              <a:avLst/>
              <a:gdLst>
                <a:gd name="connsiteX0" fmla="*/ 437177 w 437177"/>
                <a:gd name="connsiteY0" fmla="*/ 13349 h 53635"/>
                <a:gd name="connsiteX1" fmla="*/ 420491 w 437177"/>
                <a:gd name="connsiteY1" fmla="*/ 10012 h 53635"/>
                <a:gd name="connsiteX2" fmla="*/ 303688 w 437177"/>
                <a:gd name="connsiteY2" fmla="*/ 3338 h 53635"/>
                <a:gd name="connsiteX3" fmla="*/ 293676 w 437177"/>
                <a:gd name="connsiteY3" fmla="*/ 0 h 53635"/>
                <a:gd name="connsiteX4" fmla="*/ 180211 w 437177"/>
                <a:gd name="connsiteY4" fmla="*/ 3338 h 53635"/>
                <a:gd name="connsiteX5" fmla="*/ 146838 w 437177"/>
                <a:gd name="connsiteY5" fmla="*/ 13349 h 53635"/>
                <a:gd name="connsiteX6" fmla="*/ 136827 w 437177"/>
                <a:gd name="connsiteY6" fmla="*/ 16686 h 53635"/>
                <a:gd name="connsiteX7" fmla="*/ 126815 w 437177"/>
                <a:gd name="connsiteY7" fmla="*/ 20024 h 53635"/>
                <a:gd name="connsiteX8" fmla="*/ 110129 w 437177"/>
                <a:gd name="connsiteY8" fmla="*/ 23361 h 53635"/>
                <a:gd name="connsiteX9" fmla="*/ 86768 w 437177"/>
                <a:gd name="connsiteY9" fmla="*/ 30035 h 53635"/>
                <a:gd name="connsiteX10" fmla="*/ 46722 w 437177"/>
                <a:gd name="connsiteY10" fmla="*/ 33373 h 53635"/>
                <a:gd name="connsiteX11" fmla="*/ 26698 w 437177"/>
                <a:gd name="connsiteY11" fmla="*/ 40047 h 53635"/>
                <a:gd name="connsiteX12" fmla="*/ 0 w 437177"/>
                <a:gd name="connsiteY12" fmla="*/ 53396 h 53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177" h="53635">
                  <a:moveTo>
                    <a:pt x="437177" y="13349"/>
                  </a:moveTo>
                  <a:cubicBezTo>
                    <a:pt x="431615" y="12237"/>
                    <a:pt x="426147" y="10436"/>
                    <a:pt x="420491" y="10012"/>
                  </a:cubicBezTo>
                  <a:cubicBezTo>
                    <a:pt x="381602" y="7096"/>
                    <a:pt x="303688" y="3338"/>
                    <a:pt x="303688" y="3338"/>
                  </a:cubicBezTo>
                  <a:cubicBezTo>
                    <a:pt x="300351" y="2225"/>
                    <a:pt x="297194" y="0"/>
                    <a:pt x="293676" y="0"/>
                  </a:cubicBezTo>
                  <a:cubicBezTo>
                    <a:pt x="255838" y="0"/>
                    <a:pt x="217997" y="1349"/>
                    <a:pt x="180211" y="3338"/>
                  </a:cubicBezTo>
                  <a:cubicBezTo>
                    <a:pt x="174222" y="3653"/>
                    <a:pt x="149453" y="12477"/>
                    <a:pt x="146838" y="13349"/>
                  </a:cubicBezTo>
                  <a:lnTo>
                    <a:pt x="136827" y="16686"/>
                  </a:lnTo>
                  <a:cubicBezTo>
                    <a:pt x="133490" y="17799"/>
                    <a:pt x="130265" y="19334"/>
                    <a:pt x="126815" y="20024"/>
                  </a:cubicBezTo>
                  <a:cubicBezTo>
                    <a:pt x="121253" y="21136"/>
                    <a:pt x="115632" y="21985"/>
                    <a:pt x="110129" y="23361"/>
                  </a:cubicBezTo>
                  <a:cubicBezTo>
                    <a:pt x="99046" y="26132"/>
                    <a:pt x="99254" y="28474"/>
                    <a:pt x="86768" y="30035"/>
                  </a:cubicBezTo>
                  <a:cubicBezTo>
                    <a:pt x="73476" y="31697"/>
                    <a:pt x="60071" y="32260"/>
                    <a:pt x="46722" y="33373"/>
                  </a:cubicBezTo>
                  <a:cubicBezTo>
                    <a:pt x="40047" y="35598"/>
                    <a:pt x="31673" y="35072"/>
                    <a:pt x="26698" y="40047"/>
                  </a:cubicBezTo>
                  <a:cubicBezTo>
                    <a:pt x="10203" y="56542"/>
                    <a:pt x="19642" y="53396"/>
                    <a:pt x="0" y="53396"/>
                  </a:cubicBezTo>
                </a:path>
              </a:pathLst>
            </a:custGeom>
            <a:noFill/>
            <a:ln w="5715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sz="20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>
              <a:off x="2029034" y="3901218"/>
              <a:ext cx="387118" cy="216919"/>
            </a:xfrm>
            <a:custGeom>
              <a:avLst/>
              <a:gdLst>
                <a:gd name="connsiteX0" fmla="*/ 387118 w 387118"/>
                <a:gd name="connsiteY0" fmla="*/ 0 h 216919"/>
                <a:gd name="connsiteX1" fmla="*/ 357083 w 387118"/>
                <a:gd name="connsiteY1" fmla="*/ 10011 h 216919"/>
                <a:gd name="connsiteX2" fmla="*/ 347071 w 387118"/>
                <a:gd name="connsiteY2" fmla="*/ 16686 h 216919"/>
                <a:gd name="connsiteX3" fmla="*/ 323711 w 387118"/>
                <a:gd name="connsiteY3" fmla="*/ 23360 h 216919"/>
                <a:gd name="connsiteX4" fmla="*/ 303687 w 387118"/>
                <a:gd name="connsiteY4" fmla="*/ 30035 h 216919"/>
                <a:gd name="connsiteX5" fmla="*/ 293675 w 387118"/>
                <a:gd name="connsiteY5" fmla="*/ 33372 h 216919"/>
                <a:gd name="connsiteX6" fmla="*/ 283664 w 387118"/>
                <a:gd name="connsiteY6" fmla="*/ 40046 h 216919"/>
                <a:gd name="connsiteX7" fmla="*/ 266978 w 387118"/>
                <a:gd name="connsiteY7" fmla="*/ 53395 h 216919"/>
                <a:gd name="connsiteX8" fmla="*/ 256966 w 387118"/>
                <a:gd name="connsiteY8" fmla="*/ 56732 h 216919"/>
                <a:gd name="connsiteX9" fmla="*/ 243617 w 387118"/>
                <a:gd name="connsiteY9" fmla="*/ 73418 h 216919"/>
                <a:gd name="connsiteX10" fmla="*/ 226931 w 387118"/>
                <a:gd name="connsiteY10" fmla="*/ 86767 h 216919"/>
                <a:gd name="connsiteX11" fmla="*/ 213582 w 387118"/>
                <a:gd name="connsiteY11" fmla="*/ 100116 h 216919"/>
                <a:gd name="connsiteX12" fmla="*/ 206908 w 387118"/>
                <a:gd name="connsiteY12" fmla="*/ 106791 h 216919"/>
                <a:gd name="connsiteX13" fmla="*/ 196896 w 387118"/>
                <a:gd name="connsiteY13" fmla="*/ 110128 h 216919"/>
                <a:gd name="connsiteX14" fmla="*/ 176873 w 387118"/>
                <a:gd name="connsiteY14" fmla="*/ 123477 h 216919"/>
                <a:gd name="connsiteX15" fmla="*/ 143500 w 387118"/>
                <a:gd name="connsiteY15" fmla="*/ 133489 h 216919"/>
                <a:gd name="connsiteX16" fmla="*/ 133489 w 387118"/>
                <a:gd name="connsiteY16" fmla="*/ 140163 h 216919"/>
                <a:gd name="connsiteX17" fmla="*/ 106791 w 387118"/>
                <a:gd name="connsiteY17" fmla="*/ 160186 h 216919"/>
                <a:gd name="connsiteX18" fmla="*/ 86767 w 387118"/>
                <a:gd name="connsiteY18" fmla="*/ 166861 h 216919"/>
                <a:gd name="connsiteX19" fmla="*/ 56732 w 387118"/>
                <a:gd name="connsiteY19" fmla="*/ 180210 h 216919"/>
                <a:gd name="connsiteX20" fmla="*/ 46721 w 387118"/>
                <a:gd name="connsiteY20" fmla="*/ 183547 h 216919"/>
                <a:gd name="connsiteX21" fmla="*/ 36709 w 387118"/>
                <a:gd name="connsiteY21" fmla="*/ 186884 h 216919"/>
                <a:gd name="connsiteX22" fmla="*/ 23360 w 387118"/>
                <a:gd name="connsiteY22" fmla="*/ 200233 h 216919"/>
                <a:gd name="connsiteX23" fmla="*/ 16686 w 387118"/>
                <a:gd name="connsiteY23" fmla="*/ 206908 h 216919"/>
                <a:gd name="connsiteX24" fmla="*/ 0 w 387118"/>
                <a:gd name="connsiteY24" fmla="*/ 216919 h 216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87118" h="216919">
                  <a:moveTo>
                    <a:pt x="387118" y="0"/>
                  </a:moveTo>
                  <a:cubicBezTo>
                    <a:pt x="377106" y="3337"/>
                    <a:pt x="365864" y="4157"/>
                    <a:pt x="357083" y="10011"/>
                  </a:cubicBezTo>
                  <a:cubicBezTo>
                    <a:pt x="353746" y="12236"/>
                    <a:pt x="350659" y="14892"/>
                    <a:pt x="347071" y="16686"/>
                  </a:cubicBezTo>
                  <a:cubicBezTo>
                    <a:pt x="341465" y="19489"/>
                    <a:pt x="329055" y="21757"/>
                    <a:pt x="323711" y="23360"/>
                  </a:cubicBezTo>
                  <a:cubicBezTo>
                    <a:pt x="316972" y="25382"/>
                    <a:pt x="310362" y="27810"/>
                    <a:pt x="303687" y="30035"/>
                  </a:cubicBezTo>
                  <a:lnTo>
                    <a:pt x="293675" y="33372"/>
                  </a:lnTo>
                  <a:cubicBezTo>
                    <a:pt x="290338" y="35597"/>
                    <a:pt x="286796" y="37541"/>
                    <a:pt x="283664" y="40046"/>
                  </a:cubicBezTo>
                  <a:cubicBezTo>
                    <a:pt x="273319" y="48322"/>
                    <a:pt x="280671" y="46549"/>
                    <a:pt x="266978" y="53395"/>
                  </a:cubicBezTo>
                  <a:cubicBezTo>
                    <a:pt x="263832" y="54968"/>
                    <a:pt x="260303" y="55620"/>
                    <a:pt x="256966" y="56732"/>
                  </a:cubicBezTo>
                  <a:cubicBezTo>
                    <a:pt x="240851" y="72849"/>
                    <a:pt x="260457" y="52369"/>
                    <a:pt x="243617" y="73418"/>
                  </a:cubicBezTo>
                  <a:cubicBezTo>
                    <a:pt x="235350" y="83752"/>
                    <a:pt x="237977" y="77300"/>
                    <a:pt x="226931" y="86767"/>
                  </a:cubicBezTo>
                  <a:cubicBezTo>
                    <a:pt x="222153" y="90862"/>
                    <a:pt x="218032" y="95666"/>
                    <a:pt x="213582" y="100116"/>
                  </a:cubicBezTo>
                  <a:cubicBezTo>
                    <a:pt x="211357" y="102341"/>
                    <a:pt x="209893" y="105796"/>
                    <a:pt x="206908" y="106791"/>
                  </a:cubicBezTo>
                  <a:cubicBezTo>
                    <a:pt x="203571" y="107903"/>
                    <a:pt x="199971" y="108420"/>
                    <a:pt x="196896" y="110128"/>
                  </a:cubicBezTo>
                  <a:cubicBezTo>
                    <a:pt x="189884" y="114024"/>
                    <a:pt x="184655" y="121532"/>
                    <a:pt x="176873" y="123477"/>
                  </a:cubicBezTo>
                  <a:cubicBezTo>
                    <a:pt x="169409" y="125343"/>
                    <a:pt x="148377" y="130238"/>
                    <a:pt x="143500" y="133489"/>
                  </a:cubicBezTo>
                  <a:cubicBezTo>
                    <a:pt x="140163" y="135714"/>
                    <a:pt x="136621" y="137658"/>
                    <a:pt x="133489" y="140163"/>
                  </a:cubicBezTo>
                  <a:cubicBezTo>
                    <a:pt x="122196" y="149197"/>
                    <a:pt x="126744" y="153535"/>
                    <a:pt x="106791" y="160186"/>
                  </a:cubicBezTo>
                  <a:lnTo>
                    <a:pt x="86767" y="166861"/>
                  </a:lnTo>
                  <a:cubicBezTo>
                    <a:pt x="70902" y="177438"/>
                    <a:pt x="80560" y="172267"/>
                    <a:pt x="56732" y="180210"/>
                  </a:cubicBezTo>
                  <a:lnTo>
                    <a:pt x="46721" y="183547"/>
                  </a:lnTo>
                  <a:lnTo>
                    <a:pt x="36709" y="186884"/>
                  </a:lnTo>
                  <a:lnTo>
                    <a:pt x="23360" y="200233"/>
                  </a:lnTo>
                  <a:cubicBezTo>
                    <a:pt x="21135" y="202458"/>
                    <a:pt x="19304" y="205163"/>
                    <a:pt x="16686" y="206908"/>
                  </a:cubicBezTo>
                  <a:cubicBezTo>
                    <a:pt x="4604" y="214962"/>
                    <a:pt x="10261" y="211788"/>
                    <a:pt x="0" y="216919"/>
                  </a:cubicBezTo>
                </a:path>
              </a:pathLst>
            </a:cu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sz="20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009010" y="3741180"/>
              <a:ext cx="727516" cy="433840"/>
            </a:xfrm>
            <a:custGeom>
              <a:avLst/>
              <a:gdLst>
                <a:gd name="connsiteX0" fmla="*/ 727516 w 727516"/>
                <a:gd name="connsiteY0" fmla="*/ 0 h 433840"/>
                <a:gd name="connsiteX1" fmla="*/ 697481 w 727516"/>
                <a:gd name="connsiteY1" fmla="*/ 16686 h 433840"/>
                <a:gd name="connsiteX2" fmla="*/ 677457 w 727516"/>
                <a:gd name="connsiteY2" fmla="*/ 23361 h 433840"/>
                <a:gd name="connsiteX3" fmla="*/ 670783 w 727516"/>
                <a:gd name="connsiteY3" fmla="*/ 33372 h 433840"/>
                <a:gd name="connsiteX4" fmla="*/ 650759 w 727516"/>
                <a:gd name="connsiteY4" fmla="*/ 46721 h 433840"/>
                <a:gd name="connsiteX5" fmla="*/ 640748 w 727516"/>
                <a:gd name="connsiteY5" fmla="*/ 53396 h 433840"/>
                <a:gd name="connsiteX6" fmla="*/ 620724 w 727516"/>
                <a:gd name="connsiteY6" fmla="*/ 60070 h 433840"/>
                <a:gd name="connsiteX7" fmla="*/ 600701 w 727516"/>
                <a:gd name="connsiteY7" fmla="*/ 66745 h 433840"/>
                <a:gd name="connsiteX8" fmla="*/ 590689 w 727516"/>
                <a:gd name="connsiteY8" fmla="*/ 70082 h 433840"/>
                <a:gd name="connsiteX9" fmla="*/ 560654 w 727516"/>
                <a:gd name="connsiteY9" fmla="*/ 83431 h 433840"/>
                <a:gd name="connsiteX10" fmla="*/ 550643 w 727516"/>
                <a:gd name="connsiteY10" fmla="*/ 86768 h 433840"/>
                <a:gd name="connsiteX11" fmla="*/ 537294 w 727516"/>
                <a:gd name="connsiteY11" fmla="*/ 106791 h 433840"/>
                <a:gd name="connsiteX12" fmla="*/ 527282 w 727516"/>
                <a:gd name="connsiteY12" fmla="*/ 110129 h 433840"/>
                <a:gd name="connsiteX13" fmla="*/ 503921 w 727516"/>
                <a:gd name="connsiteY13" fmla="*/ 136826 h 433840"/>
                <a:gd name="connsiteX14" fmla="*/ 493910 w 727516"/>
                <a:gd name="connsiteY14" fmla="*/ 140164 h 433840"/>
                <a:gd name="connsiteX15" fmla="*/ 487235 w 727516"/>
                <a:gd name="connsiteY15" fmla="*/ 146838 h 433840"/>
                <a:gd name="connsiteX16" fmla="*/ 467212 w 727516"/>
                <a:gd name="connsiteY16" fmla="*/ 153513 h 433840"/>
                <a:gd name="connsiteX17" fmla="*/ 433840 w 727516"/>
                <a:gd name="connsiteY17" fmla="*/ 173536 h 433840"/>
                <a:gd name="connsiteX18" fmla="*/ 423828 w 727516"/>
                <a:gd name="connsiteY18" fmla="*/ 176873 h 433840"/>
                <a:gd name="connsiteX19" fmla="*/ 407142 w 727516"/>
                <a:gd name="connsiteY19" fmla="*/ 190222 h 433840"/>
                <a:gd name="connsiteX20" fmla="*/ 400467 w 727516"/>
                <a:gd name="connsiteY20" fmla="*/ 196897 h 433840"/>
                <a:gd name="connsiteX21" fmla="*/ 390456 w 727516"/>
                <a:gd name="connsiteY21" fmla="*/ 200234 h 433840"/>
                <a:gd name="connsiteX22" fmla="*/ 370432 w 727516"/>
                <a:gd name="connsiteY22" fmla="*/ 220257 h 433840"/>
                <a:gd name="connsiteX23" fmla="*/ 363758 w 727516"/>
                <a:gd name="connsiteY23" fmla="*/ 226932 h 433840"/>
                <a:gd name="connsiteX24" fmla="*/ 343735 w 727516"/>
                <a:gd name="connsiteY24" fmla="*/ 240280 h 433840"/>
                <a:gd name="connsiteX25" fmla="*/ 327048 w 727516"/>
                <a:gd name="connsiteY25" fmla="*/ 253629 h 433840"/>
                <a:gd name="connsiteX26" fmla="*/ 297013 w 727516"/>
                <a:gd name="connsiteY26" fmla="*/ 263641 h 433840"/>
                <a:gd name="connsiteX27" fmla="*/ 287002 w 727516"/>
                <a:gd name="connsiteY27" fmla="*/ 266978 h 433840"/>
                <a:gd name="connsiteX28" fmla="*/ 280327 w 727516"/>
                <a:gd name="connsiteY28" fmla="*/ 273653 h 433840"/>
                <a:gd name="connsiteX29" fmla="*/ 260304 w 727516"/>
                <a:gd name="connsiteY29" fmla="*/ 280327 h 433840"/>
                <a:gd name="connsiteX30" fmla="*/ 253629 w 727516"/>
                <a:gd name="connsiteY30" fmla="*/ 287002 h 433840"/>
                <a:gd name="connsiteX31" fmla="*/ 233606 w 727516"/>
                <a:gd name="connsiteY31" fmla="*/ 293676 h 433840"/>
                <a:gd name="connsiteX32" fmla="*/ 206908 w 727516"/>
                <a:gd name="connsiteY32" fmla="*/ 307025 h 433840"/>
                <a:gd name="connsiteX33" fmla="*/ 196897 w 727516"/>
                <a:gd name="connsiteY33" fmla="*/ 310362 h 433840"/>
                <a:gd name="connsiteX34" fmla="*/ 186885 w 727516"/>
                <a:gd name="connsiteY34" fmla="*/ 313699 h 433840"/>
                <a:gd name="connsiteX35" fmla="*/ 180210 w 727516"/>
                <a:gd name="connsiteY35" fmla="*/ 320374 h 433840"/>
                <a:gd name="connsiteX36" fmla="*/ 170199 w 727516"/>
                <a:gd name="connsiteY36" fmla="*/ 323711 h 433840"/>
                <a:gd name="connsiteX37" fmla="*/ 163524 w 727516"/>
                <a:gd name="connsiteY37" fmla="*/ 333723 h 433840"/>
                <a:gd name="connsiteX38" fmla="*/ 153513 w 727516"/>
                <a:gd name="connsiteY38" fmla="*/ 340397 h 433840"/>
                <a:gd name="connsiteX39" fmla="*/ 150175 w 727516"/>
                <a:gd name="connsiteY39" fmla="*/ 350409 h 433840"/>
                <a:gd name="connsiteX40" fmla="*/ 120140 w 727516"/>
                <a:gd name="connsiteY40" fmla="*/ 367095 h 433840"/>
                <a:gd name="connsiteX41" fmla="*/ 103454 w 727516"/>
                <a:gd name="connsiteY41" fmla="*/ 377107 h 433840"/>
                <a:gd name="connsiteX42" fmla="*/ 93443 w 727516"/>
                <a:gd name="connsiteY42" fmla="*/ 383781 h 433840"/>
                <a:gd name="connsiteX43" fmla="*/ 86768 w 727516"/>
                <a:gd name="connsiteY43" fmla="*/ 390456 h 433840"/>
                <a:gd name="connsiteX44" fmla="*/ 76756 w 727516"/>
                <a:gd name="connsiteY44" fmla="*/ 393793 h 433840"/>
                <a:gd name="connsiteX45" fmla="*/ 56733 w 727516"/>
                <a:gd name="connsiteY45" fmla="*/ 407142 h 433840"/>
                <a:gd name="connsiteX46" fmla="*/ 46721 w 727516"/>
                <a:gd name="connsiteY46" fmla="*/ 413816 h 433840"/>
                <a:gd name="connsiteX47" fmla="*/ 26698 w 727516"/>
                <a:gd name="connsiteY47" fmla="*/ 420491 h 433840"/>
                <a:gd name="connsiteX48" fmla="*/ 16686 w 727516"/>
                <a:gd name="connsiteY48" fmla="*/ 423828 h 433840"/>
                <a:gd name="connsiteX49" fmla="*/ 0 w 727516"/>
                <a:gd name="connsiteY49" fmla="*/ 433840 h 43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727516" h="433840">
                  <a:moveTo>
                    <a:pt x="727516" y="0"/>
                  </a:moveTo>
                  <a:cubicBezTo>
                    <a:pt x="704100" y="18732"/>
                    <a:pt x="719766" y="10000"/>
                    <a:pt x="697481" y="16686"/>
                  </a:cubicBezTo>
                  <a:cubicBezTo>
                    <a:pt x="690742" y="18708"/>
                    <a:pt x="677457" y="23361"/>
                    <a:pt x="677457" y="23361"/>
                  </a:cubicBezTo>
                  <a:cubicBezTo>
                    <a:pt x="675232" y="26698"/>
                    <a:pt x="673801" y="30731"/>
                    <a:pt x="670783" y="33372"/>
                  </a:cubicBezTo>
                  <a:cubicBezTo>
                    <a:pt x="664746" y="38654"/>
                    <a:pt x="657434" y="42271"/>
                    <a:pt x="650759" y="46721"/>
                  </a:cubicBezTo>
                  <a:cubicBezTo>
                    <a:pt x="647422" y="48946"/>
                    <a:pt x="644553" y="52128"/>
                    <a:pt x="640748" y="53396"/>
                  </a:cubicBezTo>
                  <a:lnTo>
                    <a:pt x="620724" y="60070"/>
                  </a:lnTo>
                  <a:lnTo>
                    <a:pt x="600701" y="66745"/>
                  </a:lnTo>
                  <a:lnTo>
                    <a:pt x="590689" y="70082"/>
                  </a:lnTo>
                  <a:cubicBezTo>
                    <a:pt x="574824" y="80659"/>
                    <a:pt x="584482" y="75488"/>
                    <a:pt x="560654" y="83431"/>
                  </a:cubicBezTo>
                  <a:lnTo>
                    <a:pt x="550643" y="86768"/>
                  </a:lnTo>
                  <a:cubicBezTo>
                    <a:pt x="547144" y="97264"/>
                    <a:pt x="548007" y="99649"/>
                    <a:pt x="537294" y="106791"/>
                  </a:cubicBezTo>
                  <a:cubicBezTo>
                    <a:pt x="534367" y="108742"/>
                    <a:pt x="530619" y="109016"/>
                    <a:pt x="527282" y="110129"/>
                  </a:cubicBezTo>
                  <a:cubicBezTo>
                    <a:pt x="521932" y="118154"/>
                    <a:pt x="512290" y="134036"/>
                    <a:pt x="503921" y="136826"/>
                  </a:cubicBezTo>
                  <a:lnTo>
                    <a:pt x="493910" y="140164"/>
                  </a:lnTo>
                  <a:cubicBezTo>
                    <a:pt x="491685" y="142389"/>
                    <a:pt x="490049" y="145431"/>
                    <a:pt x="487235" y="146838"/>
                  </a:cubicBezTo>
                  <a:cubicBezTo>
                    <a:pt x="480942" y="149984"/>
                    <a:pt x="467212" y="153513"/>
                    <a:pt x="467212" y="153513"/>
                  </a:cubicBezTo>
                  <a:cubicBezTo>
                    <a:pt x="448888" y="171837"/>
                    <a:pt x="459833" y="164872"/>
                    <a:pt x="433840" y="173536"/>
                  </a:cubicBezTo>
                  <a:lnTo>
                    <a:pt x="423828" y="176873"/>
                  </a:lnTo>
                  <a:cubicBezTo>
                    <a:pt x="407717" y="192986"/>
                    <a:pt x="428186" y="173387"/>
                    <a:pt x="407142" y="190222"/>
                  </a:cubicBezTo>
                  <a:cubicBezTo>
                    <a:pt x="404685" y="192188"/>
                    <a:pt x="403165" y="195278"/>
                    <a:pt x="400467" y="196897"/>
                  </a:cubicBezTo>
                  <a:cubicBezTo>
                    <a:pt x="397451" y="198707"/>
                    <a:pt x="393793" y="199122"/>
                    <a:pt x="390456" y="200234"/>
                  </a:cubicBezTo>
                  <a:lnTo>
                    <a:pt x="370432" y="220257"/>
                  </a:lnTo>
                  <a:cubicBezTo>
                    <a:pt x="368207" y="222482"/>
                    <a:pt x="366376" y="225187"/>
                    <a:pt x="363758" y="226932"/>
                  </a:cubicBezTo>
                  <a:cubicBezTo>
                    <a:pt x="357084" y="231381"/>
                    <a:pt x="349407" y="234608"/>
                    <a:pt x="343735" y="240280"/>
                  </a:cubicBezTo>
                  <a:cubicBezTo>
                    <a:pt x="338186" y="245829"/>
                    <a:pt x="334628" y="250260"/>
                    <a:pt x="327048" y="253629"/>
                  </a:cubicBezTo>
                  <a:cubicBezTo>
                    <a:pt x="327033" y="253636"/>
                    <a:pt x="302027" y="261970"/>
                    <a:pt x="297013" y="263641"/>
                  </a:cubicBezTo>
                  <a:lnTo>
                    <a:pt x="287002" y="266978"/>
                  </a:lnTo>
                  <a:cubicBezTo>
                    <a:pt x="284777" y="269203"/>
                    <a:pt x="283141" y="272246"/>
                    <a:pt x="280327" y="273653"/>
                  </a:cubicBezTo>
                  <a:cubicBezTo>
                    <a:pt x="274034" y="276799"/>
                    <a:pt x="260304" y="280327"/>
                    <a:pt x="260304" y="280327"/>
                  </a:cubicBezTo>
                  <a:cubicBezTo>
                    <a:pt x="258079" y="282552"/>
                    <a:pt x="256443" y="285595"/>
                    <a:pt x="253629" y="287002"/>
                  </a:cubicBezTo>
                  <a:cubicBezTo>
                    <a:pt x="247336" y="290148"/>
                    <a:pt x="233606" y="293676"/>
                    <a:pt x="233606" y="293676"/>
                  </a:cubicBezTo>
                  <a:cubicBezTo>
                    <a:pt x="221957" y="305326"/>
                    <a:pt x="229917" y="299356"/>
                    <a:pt x="206908" y="307025"/>
                  </a:cubicBezTo>
                  <a:lnTo>
                    <a:pt x="196897" y="310362"/>
                  </a:lnTo>
                  <a:lnTo>
                    <a:pt x="186885" y="313699"/>
                  </a:lnTo>
                  <a:cubicBezTo>
                    <a:pt x="184660" y="315924"/>
                    <a:pt x="182908" y="318755"/>
                    <a:pt x="180210" y="320374"/>
                  </a:cubicBezTo>
                  <a:cubicBezTo>
                    <a:pt x="177194" y="322184"/>
                    <a:pt x="172946" y="321514"/>
                    <a:pt x="170199" y="323711"/>
                  </a:cubicBezTo>
                  <a:cubicBezTo>
                    <a:pt x="167067" y="326217"/>
                    <a:pt x="166360" y="330887"/>
                    <a:pt x="163524" y="333723"/>
                  </a:cubicBezTo>
                  <a:cubicBezTo>
                    <a:pt x="160688" y="336559"/>
                    <a:pt x="156850" y="338172"/>
                    <a:pt x="153513" y="340397"/>
                  </a:cubicBezTo>
                  <a:cubicBezTo>
                    <a:pt x="152400" y="343734"/>
                    <a:pt x="152663" y="347921"/>
                    <a:pt x="150175" y="350409"/>
                  </a:cubicBezTo>
                  <a:cubicBezTo>
                    <a:pt x="138699" y="361885"/>
                    <a:pt x="132730" y="362899"/>
                    <a:pt x="120140" y="367095"/>
                  </a:cubicBezTo>
                  <a:cubicBezTo>
                    <a:pt x="107105" y="380132"/>
                    <a:pt x="120782" y="368443"/>
                    <a:pt x="103454" y="377107"/>
                  </a:cubicBezTo>
                  <a:cubicBezTo>
                    <a:pt x="99867" y="378901"/>
                    <a:pt x="96575" y="381276"/>
                    <a:pt x="93443" y="383781"/>
                  </a:cubicBezTo>
                  <a:cubicBezTo>
                    <a:pt x="90986" y="385747"/>
                    <a:pt x="89466" y="388837"/>
                    <a:pt x="86768" y="390456"/>
                  </a:cubicBezTo>
                  <a:cubicBezTo>
                    <a:pt x="83751" y="392266"/>
                    <a:pt x="80093" y="392681"/>
                    <a:pt x="76756" y="393793"/>
                  </a:cubicBezTo>
                  <a:cubicBezTo>
                    <a:pt x="57781" y="412770"/>
                    <a:pt x="76050" y="397484"/>
                    <a:pt x="56733" y="407142"/>
                  </a:cubicBezTo>
                  <a:cubicBezTo>
                    <a:pt x="53146" y="408936"/>
                    <a:pt x="50386" y="412187"/>
                    <a:pt x="46721" y="413816"/>
                  </a:cubicBezTo>
                  <a:cubicBezTo>
                    <a:pt x="40292" y="416673"/>
                    <a:pt x="33372" y="418266"/>
                    <a:pt x="26698" y="420491"/>
                  </a:cubicBezTo>
                  <a:lnTo>
                    <a:pt x="16686" y="423828"/>
                  </a:lnTo>
                  <a:cubicBezTo>
                    <a:pt x="4605" y="431882"/>
                    <a:pt x="10262" y="428708"/>
                    <a:pt x="0" y="433840"/>
                  </a:cubicBezTo>
                </a:path>
              </a:pathLst>
            </a:custGeom>
            <a:noFill/>
            <a:ln w="38100">
              <a:solidFill>
                <a:srgbClr val="19476F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sz="20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  <p:sp>
          <p:nvSpPr>
            <p:cNvPr id="20" name="Freeform 19"/>
            <p:cNvSpPr/>
            <p:nvPr/>
          </p:nvSpPr>
          <p:spPr>
            <a:xfrm>
              <a:off x="2538484" y="3838433"/>
              <a:ext cx="105770" cy="61434"/>
            </a:xfrm>
            <a:custGeom>
              <a:avLst/>
              <a:gdLst>
                <a:gd name="connsiteX0" fmla="*/ 105770 w 105770"/>
                <a:gd name="connsiteY0" fmla="*/ 0 h 61434"/>
                <a:gd name="connsiteX1" fmla="*/ 88710 w 105770"/>
                <a:gd name="connsiteY1" fmla="*/ 6824 h 61434"/>
                <a:gd name="connsiteX2" fmla="*/ 78474 w 105770"/>
                <a:gd name="connsiteY2" fmla="*/ 10236 h 61434"/>
                <a:gd name="connsiteX3" fmla="*/ 71650 w 105770"/>
                <a:gd name="connsiteY3" fmla="*/ 20471 h 61434"/>
                <a:gd name="connsiteX4" fmla="*/ 61415 w 105770"/>
                <a:gd name="connsiteY4" fmla="*/ 23883 h 61434"/>
                <a:gd name="connsiteX5" fmla="*/ 40943 w 105770"/>
                <a:gd name="connsiteY5" fmla="*/ 37531 h 61434"/>
                <a:gd name="connsiteX6" fmla="*/ 30707 w 105770"/>
                <a:gd name="connsiteY6" fmla="*/ 40943 h 61434"/>
                <a:gd name="connsiteX7" fmla="*/ 10235 w 105770"/>
                <a:gd name="connsiteY7" fmla="*/ 51179 h 61434"/>
                <a:gd name="connsiteX8" fmla="*/ 0 w 105770"/>
                <a:gd name="connsiteY8" fmla="*/ 61415 h 6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770" h="61434">
                  <a:moveTo>
                    <a:pt x="105770" y="0"/>
                  </a:moveTo>
                  <a:cubicBezTo>
                    <a:pt x="100083" y="2275"/>
                    <a:pt x="94445" y="4673"/>
                    <a:pt x="88710" y="6824"/>
                  </a:cubicBezTo>
                  <a:cubicBezTo>
                    <a:pt x="85342" y="8087"/>
                    <a:pt x="81283" y="7989"/>
                    <a:pt x="78474" y="10236"/>
                  </a:cubicBezTo>
                  <a:cubicBezTo>
                    <a:pt x="75272" y="12797"/>
                    <a:pt x="74852" y="17910"/>
                    <a:pt x="71650" y="20471"/>
                  </a:cubicBezTo>
                  <a:cubicBezTo>
                    <a:pt x="68842" y="22718"/>
                    <a:pt x="64559" y="22136"/>
                    <a:pt x="61415" y="23883"/>
                  </a:cubicBezTo>
                  <a:cubicBezTo>
                    <a:pt x="54246" y="27866"/>
                    <a:pt x="48724" y="34937"/>
                    <a:pt x="40943" y="37531"/>
                  </a:cubicBezTo>
                  <a:cubicBezTo>
                    <a:pt x="37531" y="38668"/>
                    <a:pt x="33924" y="39335"/>
                    <a:pt x="30707" y="40943"/>
                  </a:cubicBezTo>
                  <a:cubicBezTo>
                    <a:pt x="4250" y="54172"/>
                    <a:pt x="35963" y="42603"/>
                    <a:pt x="10235" y="51179"/>
                  </a:cubicBezTo>
                  <a:cubicBezTo>
                    <a:pt x="2781" y="62361"/>
                    <a:pt x="7513" y="61415"/>
                    <a:pt x="0" y="61415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sz="20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009010" y="3334683"/>
            <a:ext cx="5638293" cy="849622"/>
            <a:chOff x="2009010" y="3334683"/>
            <a:chExt cx="5638293" cy="849622"/>
          </a:xfrm>
        </p:grpSpPr>
        <p:cxnSp>
          <p:nvCxnSpPr>
            <p:cNvPr id="23" name="Straight Connector 22"/>
            <p:cNvCxnSpPr/>
            <p:nvPr/>
          </p:nvCxnSpPr>
          <p:spPr bwMode="auto">
            <a:xfrm>
              <a:off x="2009010" y="3368712"/>
              <a:ext cx="562657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EAF2F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2020733" y="4184305"/>
              <a:ext cx="562657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EAF2F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3325091" y="3334683"/>
              <a:ext cx="172649" cy="73535"/>
            </a:xfrm>
            <a:custGeom>
              <a:avLst/>
              <a:gdLst>
                <a:gd name="connsiteX0" fmla="*/ 0 w 172649"/>
                <a:gd name="connsiteY0" fmla="*/ 73535 h 73535"/>
                <a:gd name="connsiteX1" fmla="*/ 25578 w 172649"/>
                <a:gd name="connsiteY1" fmla="*/ 67141 h 73535"/>
                <a:gd name="connsiteX2" fmla="*/ 31972 w 172649"/>
                <a:gd name="connsiteY2" fmla="*/ 60746 h 73535"/>
                <a:gd name="connsiteX3" fmla="*/ 51155 w 172649"/>
                <a:gd name="connsiteY3" fmla="*/ 54352 h 73535"/>
                <a:gd name="connsiteX4" fmla="*/ 79930 w 172649"/>
                <a:gd name="connsiteY4" fmla="*/ 44760 h 73535"/>
                <a:gd name="connsiteX5" fmla="*/ 89522 w 172649"/>
                <a:gd name="connsiteY5" fmla="*/ 41563 h 73535"/>
                <a:gd name="connsiteX6" fmla="*/ 115099 w 172649"/>
                <a:gd name="connsiteY6" fmla="*/ 35169 h 73535"/>
                <a:gd name="connsiteX7" fmla="*/ 131085 w 172649"/>
                <a:gd name="connsiteY7" fmla="*/ 22380 h 73535"/>
                <a:gd name="connsiteX8" fmla="*/ 137480 w 172649"/>
                <a:gd name="connsiteY8" fmla="*/ 15986 h 73535"/>
                <a:gd name="connsiteX9" fmla="*/ 147071 w 172649"/>
                <a:gd name="connsiteY9" fmla="*/ 12788 h 73535"/>
                <a:gd name="connsiteX10" fmla="*/ 153466 w 172649"/>
                <a:gd name="connsiteY10" fmla="*/ 6394 h 73535"/>
                <a:gd name="connsiteX11" fmla="*/ 166254 w 172649"/>
                <a:gd name="connsiteY11" fmla="*/ 3197 h 73535"/>
                <a:gd name="connsiteX12" fmla="*/ 172649 w 172649"/>
                <a:gd name="connsiteY12" fmla="*/ 0 h 73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2649" h="73535">
                  <a:moveTo>
                    <a:pt x="0" y="73535"/>
                  </a:moveTo>
                  <a:cubicBezTo>
                    <a:pt x="3436" y="72848"/>
                    <a:pt x="20663" y="70090"/>
                    <a:pt x="25578" y="67141"/>
                  </a:cubicBezTo>
                  <a:cubicBezTo>
                    <a:pt x="28163" y="65590"/>
                    <a:pt x="29276" y="62094"/>
                    <a:pt x="31972" y="60746"/>
                  </a:cubicBezTo>
                  <a:cubicBezTo>
                    <a:pt x="38001" y="57732"/>
                    <a:pt x="44761" y="56483"/>
                    <a:pt x="51155" y="54352"/>
                  </a:cubicBezTo>
                  <a:lnTo>
                    <a:pt x="79930" y="44760"/>
                  </a:lnTo>
                  <a:cubicBezTo>
                    <a:pt x="83127" y="43694"/>
                    <a:pt x="86217" y="42224"/>
                    <a:pt x="89522" y="41563"/>
                  </a:cubicBezTo>
                  <a:cubicBezTo>
                    <a:pt x="108813" y="37705"/>
                    <a:pt x="100353" y="40084"/>
                    <a:pt x="115099" y="35169"/>
                  </a:cubicBezTo>
                  <a:cubicBezTo>
                    <a:pt x="130536" y="19732"/>
                    <a:pt x="110925" y="38507"/>
                    <a:pt x="131085" y="22380"/>
                  </a:cubicBezTo>
                  <a:cubicBezTo>
                    <a:pt x="133439" y="20497"/>
                    <a:pt x="134895" y="17537"/>
                    <a:pt x="137480" y="15986"/>
                  </a:cubicBezTo>
                  <a:cubicBezTo>
                    <a:pt x="140370" y="14252"/>
                    <a:pt x="143874" y="13854"/>
                    <a:pt x="147071" y="12788"/>
                  </a:cubicBezTo>
                  <a:cubicBezTo>
                    <a:pt x="149203" y="10657"/>
                    <a:pt x="150770" y="7742"/>
                    <a:pt x="153466" y="6394"/>
                  </a:cubicBezTo>
                  <a:cubicBezTo>
                    <a:pt x="157396" y="4429"/>
                    <a:pt x="162086" y="4586"/>
                    <a:pt x="166254" y="3197"/>
                  </a:cubicBezTo>
                  <a:cubicBezTo>
                    <a:pt x="168515" y="2443"/>
                    <a:pt x="170517" y="1066"/>
                    <a:pt x="172649" y="0"/>
                  </a:cubicBezTo>
                </a:path>
              </a:pathLst>
            </a:custGeom>
            <a:noFill/>
            <a:ln w="38100">
              <a:solidFill>
                <a:srgbClr val="17456E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sz="20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119821" y="1829157"/>
            <a:ext cx="2452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pPr>
            <a:r>
              <a:t>在美国，一家成立 40 年的公司雇用的员工数量大约是成立 5 年的公司员工数量的 8 倍。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31065" y="5335539"/>
            <a:ext cx="50366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 sz="1400">
                <a:latin typeface="Arial" pitchFamily="34" charset="0"/>
                <a:cs typeface="Arial" pitchFamily="34" charset="0"/>
              </a:defRPr>
            </a:pPr>
            <a:r>
              <a:t>年龄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370CB0-C9B8-491E-15DF-EE40C5637152}"/>
              </a:ext>
            </a:extLst>
          </p:cNvPr>
          <p:cNvSpPr txBox="1"/>
          <p:nvPr/>
        </p:nvSpPr>
        <p:spPr>
          <a:xfrm>
            <a:off x="1031834" y="5907927"/>
            <a:ext cx="2293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t>来源：</a:t>
            </a:r>
            <a:r>
              <a:rPr>
                <a:hlinkClick r:id="rId3"/>
              </a:rPr>
              <a:t>Hsieh 和 Klenow (2010)</a:t>
            </a:r>
            <a:r>
              <a:t>。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430409A-F352-4A4F-09A1-F9D2A3C7043E}"/>
              </a:ext>
            </a:extLst>
          </p:cNvPr>
          <p:cNvGrpSpPr/>
          <p:nvPr/>
        </p:nvGrpSpPr>
        <p:grpSpPr>
          <a:xfrm>
            <a:off x="1413748" y="2147414"/>
            <a:ext cx="4347383" cy="3445575"/>
            <a:chOff x="1413748" y="2147414"/>
            <a:chExt cx="4347383" cy="3445575"/>
          </a:xfrm>
          <a:noFill/>
        </p:grpSpPr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3726A335-2D74-C7DB-EB6C-701F081ACC2D}"/>
                </a:ext>
              </a:extLst>
            </p:cNvPr>
            <p:cNvSpPr txBox="1"/>
            <p:nvPr/>
          </p:nvSpPr>
          <p:spPr>
            <a:xfrm>
              <a:off x="4230401" y="5385240"/>
              <a:ext cx="1097623" cy="2077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50">
                  <a:latin typeface="Arial" pitchFamily="34" charset="0"/>
                  <a:cs typeface="Arial" pitchFamily="34" charset="0"/>
                </a:defRPr>
              </a:pPr>
              <a:r>
                <a:t>年龄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1CE8C52A-1906-397A-27CA-FEE869CF8356}"/>
                </a:ext>
              </a:extLst>
            </p:cNvPr>
            <p:cNvSpPr txBox="1"/>
            <p:nvPr/>
          </p:nvSpPr>
          <p:spPr>
            <a:xfrm rot="16200000">
              <a:off x="277840" y="3283322"/>
              <a:ext cx="2464176" cy="1923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250">
                  <a:latin typeface="Arial" pitchFamily="34" charset="0"/>
                  <a:cs typeface="Arial" pitchFamily="34" charset="0"/>
                </a:defRPr>
              </a:pPr>
              <a:r>
                <a:t>就业情况（年龄 &lt; 5=1）</a:t>
              </a:r>
            </a:p>
          </p:txBody>
        </p:sp>
        <p:sp>
          <p:nvSpPr>
            <p:cNvPr id="31" name="TextBox 6">
              <a:extLst>
                <a:ext uri="{FF2B5EF4-FFF2-40B4-BE49-F238E27FC236}">
                  <a16:creationId xmlns:a16="http://schemas.microsoft.com/office/drawing/2014/main" id="{AC1109F0-054E-9661-D039-14365E984F36}"/>
                </a:ext>
              </a:extLst>
            </p:cNvPr>
            <p:cNvSpPr txBox="1"/>
            <p:nvPr/>
          </p:nvSpPr>
          <p:spPr>
            <a:xfrm>
              <a:off x="5212319" y="2545650"/>
              <a:ext cx="548812" cy="2077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50">
                  <a:latin typeface="Arial" pitchFamily="34" charset="0"/>
                  <a:cs typeface="Arial" pitchFamily="34" charset="0"/>
                </a:defRPr>
              </a:pPr>
              <a:r>
                <a:t>我们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00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公司规模和年龄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23</a:t>
            </a:fld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screen"/>
          <a:srcRect b="-6132"/>
          <a:stretch/>
        </p:blipFill>
        <p:spPr bwMode="auto">
          <a:xfrm>
            <a:off x="1218279" y="1622409"/>
            <a:ext cx="6707441" cy="416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106905" y="1395663"/>
            <a:ext cx="6978316" cy="449981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19821" y="1829157"/>
            <a:ext cx="2452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pPr>
            <a:r>
              <a:t>在美国，一家成立 40 年的公司雇用的员工数量大约是成立 5 年的公司员工数量的 8 倍。</a:t>
            </a:r>
          </a:p>
        </p:txBody>
      </p:sp>
      <p:sp>
        <p:nvSpPr>
          <p:cNvPr id="7" name="Oval 6"/>
          <p:cNvSpPr/>
          <p:nvPr/>
        </p:nvSpPr>
        <p:spPr>
          <a:xfrm>
            <a:off x="7515264" y="1903221"/>
            <a:ext cx="120316" cy="120316"/>
          </a:xfrm>
          <a:prstGeom prst="ellipse">
            <a:avLst/>
          </a:prstGeom>
          <a:solidFill>
            <a:srgbClr val="1A476F"/>
          </a:solidFill>
          <a:ln>
            <a:solidFill>
              <a:srgbClr val="18466F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8772" y="4462204"/>
            <a:ext cx="2356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pPr>
            <a:r>
              <a:t>但在新兴市场，老公司规模并没有变大……为什么？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31065" y="5335539"/>
            <a:ext cx="503664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 sz="1400">
                <a:latin typeface="Arial" pitchFamily="34" charset="0"/>
                <a:cs typeface="Arial" pitchFamily="34" charset="0"/>
              </a:defRPr>
            </a:pPr>
            <a:r>
              <a:t>年龄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13E1F-133E-EF44-DD04-703A7463FEFE}"/>
              </a:ext>
            </a:extLst>
          </p:cNvPr>
          <p:cNvSpPr txBox="1"/>
          <p:nvPr/>
        </p:nvSpPr>
        <p:spPr>
          <a:xfrm>
            <a:off x="1031834" y="5907927"/>
            <a:ext cx="2293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t>来源：</a:t>
            </a:r>
            <a:r>
              <a:rPr>
                <a:hlinkClick r:id="rId3"/>
              </a:rPr>
              <a:t>Hsieh 和 Klenow (2010)</a:t>
            </a:r>
            <a:r>
              <a:t>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D7E1871-0E85-E0D1-08E8-F75BDB7E7F18}"/>
              </a:ext>
            </a:extLst>
          </p:cNvPr>
          <p:cNvGrpSpPr/>
          <p:nvPr/>
        </p:nvGrpSpPr>
        <p:grpSpPr>
          <a:xfrm>
            <a:off x="1413748" y="2147414"/>
            <a:ext cx="5041315" cy="3445575"/>
            <a:chOff x="1413748" y="2147414"/>
            <a:chExt cx="5041315" cy="3445575"/>
          </a:xfrm>
          <a:noFill/>
        </p:grpSpPr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1E621AEF-2DA3-CE66-7420-5CE7FE10CFEC}"/>
                </a:ext>
              </a:extLst>
            </p:cNvPr>
            <p:cNvSpPr txBox="1"/>
            <p:nvPr/>
          </p:nvSpPr>
          <p:spPr>
            <a:xfrm>
              <a:off x="4230401" y="5385240"/>
              <a:ext cx="1097623" cy="2077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50">
                  <a:latin typeface="Arial" pitchFamily="34" charset="0"/>
                  <a:cs typeface="Arial" pitchFamily="34" charset="0"/>
                </a:defRPr>
              </a:pPr>
              <a:r>
                <a:t>年龄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DD8FD5BD-C32C-10DD-AACA-F84EEAAEB475}"/>
                </a:ext>
              </a:extLst>
            </p:cNvPr>
            <p:cNvSpPr txBox="1"/>
            <p:nvPr/>
          </p:nvSpPr>
          <p:spPr>
            <a:xfrm rot="16200000">
              <a:off x="277840" y="3283322"/>
              <a:ext cx="2464176" cy="19236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250">
                  <a:latin typeface="Arial" pitchFamily="34" charset="0"/>
                  <a:cs typeface="Arial" pitchFamily="34" charset="0"/>
                </a:defRPr>
              </a:pPr>
              <a:r>
                <a:t>就业情况（年龄 &lt; 5=1）</a:t>
              </a:r>
            </a:p>
          </p:txBody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4CCEA737-668B-4B07-73E2-062D295863A9}"/>
                </a:ext>
              </a:extLst>
            </p:cNvPr>
            <p:cNvSpPr txBox="1"/>
            <p:nvPr/>
          </p:nvSpPr>
          <p:spPr>
            <a:xfrm>
              <a:off x="5212319" y="2545650"/>
              <a:ext cx="548812" cy="2077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50">
                  <a:latin typeface="Arial" pitchFamily="34" charset="0"/>
                  <a:cs typeface="Arial" pitchFamily="34" charset="0"/>
                </a:defRPr>
              </a:pPr>
              <a:r>
                <a:t>我们</a:t>
              </a:r>
            </a:p>
          </p:txBody>
        </p: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3B1421D1-A758-83E2-B0BA-3BF2FAE3346D}"/>
                </a:ext>
              </a:extLst>
            </p:cNvPr>
            <p:cNvSpPr txBox="1"/>
            <p:nvPr/>
          </p:nvSpPr>
          <p:spPr>
            <a:xfrm>
              <a:off x="5906251" y="3035121"/>
              <a:ext cx="548812" cy="2077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50">
                  <a:latin typeface="Arial" pitchFamily="34" charset="0"/>
                  <a:cs typeface="Arial" pitchFamily="34" charset="0"/>
                </a:defRPr>
              </a:pPr>
              <a:r>
                <a:t>墨西哥</a:t>
              </a: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9C5C3882-F878-5965-8C99-6DF880430651}"/>
                </a:ext>
              </a:extLst>
            </p:cNvPr>
            <p:cNvSpPr txBox="1"/>
            <p:nvPr/>
          </p:nvSpPr>
          <p:spPr>
            <a:xfrm>
              <a:off x="5212319" y="4159767"/>
              <a:ext cx="548812" cy="20774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50">
                  <a:latin typeface="Arial" pitchFamily="34" charset="0"/>
                  <a:cs typeface="Arial" pitchFamily="34" charset="0"/>
                </a:defRPr>
              </a:pPr>
              <a:r>
                <a:t>印度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80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埃塞俄比亚的企业规模分布</a:t>
            </a:r>
            <a:br>
              <a:rPr lang="en-US" dirty="0"/>
            </a:br>
            <a:r>
              <a:rPr sz="1400"/>
              <a:t>2002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24</a:t>
            </a:fld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2669830085"/>
              </p:ext>
            </p:extLst>
          </p:nvPr>
        </p:nvGraphicFramePr>
        <p:xfrm>
          <a:off x="901670" y="1735015"/>
          <a:ext cx="7342247" cy="4080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901670" y="1430215"/>
            <a:ext cx="7433438" cy="45133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8461" y="2767758"/>
            <a:ext cx="2303072" cy="7386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defRPr sz="14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pPr>
            <a:r>
              <a:t>大型企业（即有影响力的企业）仅占就业的0.7%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6752492" y="3516923"/>
            <a:ext cx="879231" cy="1512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29240E-9436-FE37-498B-E2412F1694E9}"/>
              </a:ext>
            </a:extLst>
          </p:cNvPr>
          <p:cNvSpPr txBox="1"/>
          <p:nvPr/>
        </p:nvSpPr>
        <p:spPr>
          <a:xfrm>
            <a:off x="1031834" y="5907927"/>
            <a:ext cx="22932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t>来源：</a:t>
            </a:r>
            <a:r>
              <a:rPr>
                <a:hlinkClick r:id="rId3"/>
              </a:rPr>
              <a:t>Hsieh 和 Klenow (2010)</a:t>
            </a:r>
            <a: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35295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各国企业规模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25</a:t>
            </a:fld>
          </a:p>
        </p:txBody>
      </p:sp>
      <p:sp>
        <p:nvSpPr>
          <p:cNvPr id="11" name="Rectangle 10"/>
          <p:cNvSpPr/>
          <p:nvPr/>
        </p:nvSpPr>
        <p:spPr>
          <a:xfrm>
            <a:off x="2332892" y="5122985"/>
            <a:ext cx="194224" cy="1289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44969" y="949564"/>
            <a:ext cx="4654061" cy="2133600"/>
            <a:chOff x="2244969" y="10691446"/>
            <a:chExt cx="4654061" cy="2133600"/>
          </a:xfrm>
        </p:grpSpPr>
        <p:pic>
          <p:nvPicPr>
            <p:cNvPr id="15" name="Content Placeholder 4" descr="Screen Shot 2015-04-10 at 3.08.47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3" t="63016" r="257"/>
            <a:stretch/>
          </p:blipFill>
          <p:spPr bwMode="auto">
            <a:xfrm>
              <a:off x="2244969" y="10691446"/>
              <a:ext cx="4654061" cy="2133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Content Placeholder 4" descr="Screen Shot 2015-04-10 at 3.08.47 P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2" t="37005" r="93666" b="39423"/>
            <a:stretch/>
          </p:blipFill>
          <p:spPr bwMode="auto">
            <a:xfrm>
              <a:off x="2244969" y="10925907"/>
              <a:ext cx="281353" cy="13598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7" name="Content Placeholder 4" descr="Screen Shot 2015-04-10 at 3.08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t="63016" r="257"/>
          <a:stretch/>
        </p:blipFill>
        <p:spPr bwMode="auto">
          <a:xfrm>
            <a:off x="2245763" y="963369"/>
            <a:ext cx="465406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B6D79CEE-CF0B-F712-49F4-63BAAE18A9CC}"/>
              </a:ext>
            </a:extLst>
          </p:cNvPr>
          <p:cNvGrpSpPr/>
          <p:nvPr/>
        </p:nvGrpSpPr>
        <p:grpSpPr>
          <a:xfrm>
            <a:off x="3957200" y="1133088"/>
            <a:ext cx="1099837" cy="1916617"/>
            <a:chOff x="2497052" y="1208076"/>
            <a:chExt cx="1099837" cy="1916617"/>
          </a:xfrm>
          <a:noFill/>
        </p:grpSpPr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78A6139-F06F-889D-6372-C1928D19856E}"/>
                </a:ext>
              </a:extLst>
            </p:cNvPr>
            <p:cNvSpPr txBox="1"/>
            <p:nvPr/>
          </p:nvSpPr>
          <p:spPr>
            <a:xfrm>
              <a:off x="2497052" y="2955416"/>
              <a:ext cx="1034053" cy="16927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100">
                  <a:latin typeface="Arial" pitchFamily="34" charset="0"/>
                  <a:cs typeface="Arial" pitchFamily="34" charset="0"/>
                </a:defRPr>
              </a:pPr>
              <a:r>
                <a:t>就业</a:t>
              </a:r>
              <a:endParaRPr sz="1100" b="0" u="non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468D17-3425-077B-0C28-A6D053148C59}"/>
                </a:ext>
              </a:extLst>
            </p:cNvPr>
            <p:cNvSpPr txBox="1"/>
            <p:nvPr/>
          </p:nvSpPr>
          <p:spPr>
            <a:xfrm>
              <a:off x="2912958" y="1208076"/>
              <a:ext cx="683931" cy="18466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200">
                  <a:latin typeface="Arial" pitchFamily="34" charset="0"/>
                  <a:cs typeface="Arial" pitchFamily="34" charset="0"/>
                </a:defRPr>
              </a:pPr>
              <a:r>
                <a:t>我们。</a:t>
              </a:r>
              <a:endParaRPr sz="1200" b="0" u="none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916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26</a:t>
            </a:fld>
          </a:p>
        </p:txBody>
      </p:sp>
      <p:pic>
        <p:nvPicPr>
          <p:cNvPr id="6" name="Content Placeholder 4" descr="Screen Shot 2015-04-10 at 3.08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t="63016" r="257"/>
          <a:stretch/>
        </p:blipFill>
        <p:spPr bwMode="auto">
          <a:xfrm>
            <a:off x="2245763" y="963369"/>
            <a:ext cx="465406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4" descr="Screen Shot 2015-04-10 at 3.08.4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r="257" b="35561"/>
          <a:stretch/>
        </p:blipFill>
        <p:spPr>
          <a:xfrm>
            <a:off x="2268415" y="2851517"/>
            <a:ext cx="4654061" cy="3717436"/>
          </a:xfrm>
        </p:spPr>
      </p:pic>
      <p:pic>
        <p:nvPicPr>
          <p:cNvPr id="10" name="Content Placeholder 4" descr="Screen Shot 2015-04-10 at 3.08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" t="37005" r="93666" b="39423"/>
          <a:stretch/>
        </p:blipFill>
        <p:spPr bwMode="auto">
          <a:xfrm>
            <a:off x="2245763" y="2979736"/>
            <a:ext cx="281353" cy="1359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332892" y="5122985"/>
            <a:ext cx="194224" cy="1289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Content Placeholder 4" descr="Screen Shot 2015-04-10 at 3.08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t="95933" r="257" b="1"/>
          <a:stretch/>
        </p:blipFill>
        <p:spPr bwMode="auto">
          <a:xfrm>
            <a:off x="2430004" y="6568953"/>
            <a:ext cx="4654061" cy="23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384431" y="2956290"/>
            <a:ext cx="668215" cy="20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84431" y="4710037"/>
            <a:ext cx="668215" cy="20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0C7091E-6543-53DE-D4D8-1B9B68373250}"/>
              </a:ext>
            </a:extLst>
          </p:cNvPr>
          <p:cNvGrpSpPr/>
          <p:nvPr/>
        </p:nvGrpSpPr>
        <p:grpSpPr>
          <a:xfrm>
            <a:off x="2313884" y="1127965"/>
            <a:ext cx="3712702" cy="5631340"/>
            <a:chOff x="2313884" y="1127965"/>
            <a:chExt cx="3712702" cy="5631340"/>
          </a:xfrm>
        </p:grpSpPr>
        <p:sp>
          <p:nvSpPr>
            <p:cNvPr id="5" name="TextBox 4"/>
            <p:cNvSpPr txBox="1"/>
            <p:nvPr/>
          </p:nvSpPr>
          <p:spPr>
            <a:xfrm>
              <a:off x="5246994" y="3802199"/>
              <a:ext cx="57259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sz="1400">
                  <a:latin typeface="Arial" pitchFamily="34" charset="0"/>
                  <a:cs typeface="Arial" pitchFamily="34" charset="0"/>
                </a:defRPr>
              </a:pPr>
              <a:r>
                <a:t>印度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74456" y="5555946"/>
              <a:ext cx="75213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sz="1400">
                  <a:latin typeface="Arial" pitchFamily="34" charset="0"/>
                  <a:cs typeface="Arial" pitchFamily="34" charset="0"/>
                </a:defRPr>
              </a:pPr>
              <a:r>
                <a:t>墨西哥</a:t>
              </a:r>
            </a:p>
          </p:txBody>
        </p:sp>
        <p:sp>
          <p:nvSpPr>
            <p:cNvPr id="7" name="TextBox 4">
              <a:extLst>
                <a:ext uri="{FF2B5EF4-FFF2-40B4-BE49-F238E27FC236}">
                  <a16:creationId xmlns:a16="http://schemas.microsoft.com/office/drawing/2014/main" id="{5CD89646-F8C3-B279-BB45-1D39D1372CE4}"/>
                </a:ext>
              </a:extLst>
            </p:cNvPr>
            <p:cNvSpPr txBox="1"/>
            <p:nvPr/>
          </p:nvSpPr>
          <p:spPr>
            <a:xfrm>
              <a:off x="4565043" y="1127965"/>
              <a:ext cx="299762" cy="184666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>
                <a:defRPr sz="1200">
                  <a:latin typeface="Arial" pitchFamily="34" charset="0"/>
                  <a:cs typeface="Arial" pitchFamily="34" charset="0"/>
                </a:defRPr>
              </a:pPr>
              <a:r>
                <a:t>我们。</a:t>
              </a:r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F376812B-17DE-E6EB-48C4-C64519AC1972}"/>
                </a:ext>
              </a:extLst>
            </p:cNvPr>
            <p:cNvSpPr txBox="1"/>
            <p:nvPr/>
          </p:nvSpPr>
          <p:spPr>
            <a:xfrm rot="16200000">
              <a:off x="1759987" y="3598736"/>
              <a:ext cx="1292459" cy="18466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 sz="1200">
                  <a:latin typeface="Arial" pitchFamily="34" charset="0"/>
                  <a:cs typeface="Arial" pitchFamily="34" charset="0"/>
                </a:defRPr>
              </a:pPr>
              <a:r>
                <a:t>工厂份额</a:t>
              </a:r>
              <a:endParaRPr sz="1200" b="0" u="non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848A870B-496E-7C43-EBCA-F6E7643CC2D4}"/>
                </a:ext>
              </a:extLst>
            </p:cNvPr>
            <p:cNvSpPr txBox="1"/>
            <p:nvPr/>
          </p:nvSpPr>
          <p:spPr>
            <a:xfrm>
              <a:off x="4014481" y="6590028"/>
              <a:ext cx="1292459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 sz="1100">
                  <a:latin typeface="Arial" pitchFamily="34" charset="0"/>
                  <a:cs typeface="Arial" pitchFamily="34" charset="0"/>
                </a:defRPr>
              </a:pPr>
              <a:r>
                <a:t>就业</a:t>
              </a:r>
            </a:p>
          </p:txBody>
        </p: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4013" y="274638"/>
            <a:ext cx="8437562" cy="723900"/>
          </a:xfrm>
        </p:spPr>
        <p:txBody>
          <a:bodyPr/>
          <a:lstStyle/>
          <a:p>
            <a:r>
              <a:t>各国企业规模</a:t>
            </a:r>
          </a:p>
        </p:txBody>
      </p:sp>
    </p:spTree>
    <p:extLst>
      <p:ext uri="{BB962C8B-B14F-4D97-AF65-F5344CB8AC3E}">
        <p14:creationId xmlns:p14="http://schemas.microsoft.com/office/powerpoint/2010/main" val="4214482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27</a:t>
            </a:fld>
          </a:p>
        </p:txBody>
      </p:sp>
      <p:pic>
        <p:nvPicPr>
          <p:cNvPr id="6" name="Content Placeholder 4" descr="Screen Shot 2015-04-10 at 3.08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t="63016" r="257"/>
          <a:stretch/>
        </p:blipFill>
        <p:spPr bwMode="auto">
          <a:xfrm>
            <a:off x="2245763" y="963369"/>
            <a:ext cx="465406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4" descr="Screen Shot 2015-04-10 at 3.08.4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r="257" b="35561"/>
          <a:stretch/>
        </p:blipFill>
        <p:spPr>
          <a:xfrm>
            <a:off x="2268415" y="2851517"/>
            <a:ext cx="4654061" cy="3717436"/>
          </a:xfrm>
        </p:spPr>
      </p:pic>
      <p:pic>
        <p:nvPicPr>
          <p:cNvPr id="10" name="Content Placeholder 4" descr="Screen Shot 2015-04-10 at 3.08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" t="37005" r="93666" b="39423"/>
          <a:stretch/>
        </p:blipFill>
        <p:spPr bwMode="auto">
          <a:xfrm>
            <a:off x="2245763" y="2979736"/>
            <a:ext cx="281353" cy="1359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2332892" y="5122985"/>
            <a:ext cx="194224" cy="1289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Content Placeholder 4" descr="Screen Shot 2015-04-10 at 3.08.47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" t="95933" r="257" b="1"/>
          <a:stretch/>
        </p:blipFill>
        <p:spPr bwMode="auto">
          <a:xfrm>
            <a:off x="2430004" y="6568953"/>
            <a:ext cx="4654061" cy="23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4384431" y="2956290"/>
            <a:ext cx="668215" cy="20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384431" y="4710037"/>
            <a:ext cx="668215" cy="208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54013" y="274638"/>
            <a:ext cx="8437562" cy="723900"/>
          </a:xfrm>
        </p:spPr>
        <p:txBody>
          <a:bodyPr/>
          <a:lstStyle/>
          <a:p>
            <a:r>
              <a:t>各国企业规模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4013" y="4386871"/>
            <a:ext cx="1637709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pPr>
            <a:r>
              <a:t>所有印度和墨西哥的中型企业都去哪儿了？</a:t>
            </a:r>
          </a:p>
        </p:txBody>
      </p:sp>
      <p:cxnSp>
        <p:nvCxnSpPr>
          <p:cNvPr id="7" name="Straight Arrow Connector 6"/>
          <p:cNvCxnSpPr>
            <a:stCxn id="17" idx="3"/>
          </p:cNvCxnSpPr>
          <p:nvPr/>
        </p:nvCxnSpPr>
        <p:spPr bwMode="auto">
          <a:xfrm flipV="1">
            <a:off x="1991722" y="3802199"/>
            <a:ext cx="2392709" cy="907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/>
          <p:cNvCxnSpPr>
            <a:stCxn id="17" idx="3"/>
          </p:cNvCxnSpPr>
          <p:nvPr/>
        </p:nvCxnSpPr>
        <p:spPr bwMode="auto">
          <a:xfrm>
            <a:off x="1991722" y="4710037"/>
            <a:ext cx="2491068" cy="907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9A50AEC-EA51-7BF1-80B9-7AFD911FF8E2}"/>
              </a:ext>
            </a:extLst>
          </p:cNvPr>
          <p:cNvGrpSpPr/>
          <p:nvPr/>
        </p:nvGrpSpPr>
        <p:grpSpPr>
          <a:xfrm>
            <a:off x="2313884" y="1127965"/>
            <a:ext cx="3712702" cy="5631340"/>
            <a:chOff x="2313884" y="1127965"/>
            <a:chExt cx="3712702" cy="5631340"/>
          </a:xfrm>
        </p:grpSpPr>
        <p:sp>
          <p:nvSpPr>
            <p:cNvPr id="5" name="TextBox 4"/>
            <p:cNvSpPr txBox="1"/>
            <p:nvPr/>
          </p:nvSpPr>
          <p:spPr>
            <a:xfrm>
              <a:off x="5246994" y="3802199"/>
              <a:ext cx="572593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sz="1400">
                  <a:latin typeface="Arial" pitchFamily="34" charset="0"/>
                  <a:cs typeface="Arial" pitchFamily="34" charset="0"/>
                </a:defRPr>
              </a:pPr>
              <a:r>
                <a:t>印度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74456" y="5555946"/>
              <a:ext cx="752130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 sz="1400">
                  <a:latin typeface="Arial" pitchFamily="34" charset="0"/>
                  <a:cs typeface="Arial" pitchFamily="34" charset="0"/>
                </a:defRPr>
              </a:pPr>
              <a:r>
                <a:t>墨西哥</a:t>
              </a:r>
            </a:p>
          </p:txBody>
        </p:sp>
        <p:sp>
          <p:nvSpPr>
            <p:cNvPr id="2" name="TextBox 4">
              <a:extLst>
                <a:ext uri="{FF2B5EF4-FFF2-40B4-BE49-F238E27FC236}">
                  <a16:creationId xmlns:a16="http://schemas.microsoft.com/office/drawing/2014/main" id="{C739FC9C-CDBE-A747-538C-74EB7E2BB6FA}"/>
                </a:ext>
              </a:extLst>
            </p:cNvPr>
            <p:cNvSpPr txBox="1"/>
            <p:nvPr/>
          </p:nvSpPr>
          <p:spPr>
            <a:xfrm>
              <a:off x="4565043" y="1127965"/>
              <a:ext cx="299762" cy="184666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algn="ctr">
                <a:defRPr sz="1200">
                  <a:latin typeface="Arial" pitchFamily="34" charset="0"/>
                  <a:cs typeface="Arial" pitchFamily="34" charset="0"/>
                </a:defRPr>
              </a:pPr>
              <a:r>
                <a:t>我们。</a:t>
              </a:r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6300E658-07D1-3681-7E0D-8E091443F3DE}"/>
                </a:ext>
              </a:extLst>
            </p:cNvPr>
            <p:cNvSpPr txBox="1"/>
            <p:nvPr/>
          </p:nvSpPr>
          <p:spPr>
            <a:xfrm rot="16200000">
              <a:off x="1759987" y="3598736"/>
              <a:ext cx="1292459" cy="18466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 sz="1200">
                  <a:latin typeface="Arial" pitchFamily="34" charset="0"/>
                  <a:cs typeface="Arial" pitchFamily="34" charset="0"/>
                </a:defRPr>
              </a:pPr>
              <a:r>
                <a:t>工厂份额</a:t>
              </a:r>
              <a:endParaRPr sz="1200" b="0" u="non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B43C1422-37FC-7675-FFDB-CC26248C4F6A}"/>
                </a:ext>
              </a:extLst>
            </p:cNvPr>
            <p:cNvSpPr txBox="1"/>
            <p:nvPr/>
          </p:nvSpPr>
          <p:spPr>
            <a:xfrm>
              <a:off x="4014481" y="6590028"/>
              <a:ext cx="1292459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 sz="1100">
                  <a:latin typeface="Arial" pitchFamily="34" charset="0"/>
                  <a:cs typeface="Arial" pitchFamily="34" charset="0"/>
                </a:defRPr>
              </a:pPr>
              <a:r>
                <a:t>就业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862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/>
              <a:t>平均</a:t>
            </a:r>
            <a:r>
              <a:t>企业规模与人均GDP</a:t>
            </a:r>
            <a:br>
              <a:rPr lang="en-US" dirty="0"/>
            </a:br>
            <a:r>
              <a:rPr sz="1400"/>
              <a:t>(在员工人数少于250人的企业中)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28</a:t>
            </a:fld>
          </a:p>
        </p:txBody>
      </p:sp>
      <p:pic>
        <p:nvPicPr>
          <p:cNvPr id="4" name="Content Placeholder 4" descr="Screen Shot 2016-11-14 at 8.58.3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75" r="-8275"/>
          <a:stretch>
            <a:fillRect/>
          </a:stretch>
        </p:blipFill>
        <p:spPr>
          <a:xfrm>
            <a:off x="1032168" y="1312984"/>
            <a:ext cx="7081251" cy="484163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3662" y="6088307"/>
            <a:ext cx="11128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t>Poschke (2015)</a:t>
            </a:r>
            <a:endParaRPr sz="1000" b="0" u="non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506308" y="3153508"/>
            <a:ext cx="316523" cy="275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883877" y="3757245"/>
            <a:ext cx="316523" cy="2754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6CB2EC7-53DD-1526-9B00-378D07B8FA61}"/>
              </a:ext>
            </a:extLst>
          </p:cNvPr>
          <p:cNvGrpSpPr/>
          <p:nvPr/>
        </p:nvGrpSpPr>
        <p:grpSpPr>
          <a:xfrm>
            <a:off x="1699040" y="2324937"/>
            <a:ext cx="3827117" cy="3559155"/>
            <a:chOff x="1699040" y="2324937"/>
            <a:chExt cx="3827117" cy="3559155"/>
          </a:xfrm>
        </p:grpSpPr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4559AB11-5E25-E0A2-AB67-C891D6370A6D}"/>
                </a:ext>
              </a:extLst>
            </p:cNvPr>
            <p:cNvSpPr txBox="1"/>
            <p:nvPr/>
          </p:nvSpPr>
          <p:spPr>
            <a:xfrm>
              <a:off x="4066007" y="5699426"/>
              <a:ext cx="1460150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200">
                  <a:latin typeface="Arial" pitchFamily="34" charset="0"/>
                  <a:cs typeface="Arial" pitchFamily="34" charset="0"/>
                </a:defRPr>
              </a:pPr>
              <a:r>
                <a:t>人均GDP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EEF87E3C-8A56-1DD5-8047-BDCC6E55ACA3}"/>
                </a:ext>
              </a:extLst>
            </p:cNvPr>
            <p:cNvSpPr txBox="1"/>
            <p:nvPr/>
          </p:nvSpPr>
          <p:spPr>
            <a:xfrm rot="16200000">
              <a:off x="688008" y="3335969"/>
              <a:ext cx="2229813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00">
                  <a:latin typeface="Arial" pitchFamily="34" charset="0"/>
                  <a:cs typeface="Arial" pitchFamily="34" charset="0"/>
                </a:defRPr>
              </a:pPr>
              <a:r>
                <a:t>平均就业人数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6818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为什么新兴市场企业不增长？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29</a:t>
            </a:fld>
          </a:p>
        </p:txBody>
      </p:sp>
      <p:pic>
        <p:nvPicPr>
          <p:cNvPr id="4" name="Picture 2" descr="Classic Small Retail Shops &amp; Produce Carts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1277082" y="1230672"/>
            <a:ext cx="6589835" cy="43966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7029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可视化 40 年的发展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3</a:t>
            </a:fld>
          </a:p>
        </p:txBody>
      </p:sp>
    </p:spTree>
    <p:extLst>
      <p:ext uri="{BB962C8B-B14F-4D97-AF65-F5344CB8AC3E}">
        <p14:creationId xmlns:p14="http://schemas.microsoft.com/office/powerpoint/2010/main" val="1525293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为什么新兴市场企业不增长？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金融限制？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30</a:t>
            </a:fld>
          </a:p>
        </p:txBody>
      </p:sp>
    </p:spTree>
    <p:extLst>
      <p:ext uri="{BB962C8B-B14F-4D97-AF65-F5344CB8AC3E}">
        <p14:creationId xmlns:p14="http://schemas.microsoft.com/office/powerpoint/2010/main" val="3115825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金融限制？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新兴市场中的企业通常有三个资金来源：</a:t>
            </a:r>
          </a:p>
          <a:p>
            <a:pPr lvl="1"/>
            <a:r>
              <a:t>正规信贷市场</a:t>
            </a:r>
          </a:p>
          <a:p>
            <a:pPr lvl="1"/>
            <a:r>
              <a:t>非正规信贷市场</a:t>
            </a:r>
          </a:p>
          <a:p>
            <a:pPr lvl="1"/>
            <a:r>
              <a:t>小额信贷</a:t>
            </a:r>
          </a:p>
          <a:p>
            <a:pPr lvl="1"/>
          </a:p>
          <a:p>
            <a:r>
              <a:t>新兴市场的正规信贷市场</a:t>
            </a:r>
          </a:p>
          <a:p>
            <a:pPr lvl="1"/>
            <a:r>
              <a:t>通常由国家主导</a:t>
            </a:r>
          </a:p>
          <a:p>
            <a:pPr lvl="1"/>
            <a:r>
              <a:t>强调“优先行业”（例如农业）</a:t>
            </a:r>
          </a:p>
          <a:p>
            <a:pPr lvl="1"/>
            <a:r>
              <a:t>对“内部人士”更开放</a:t>
            </a:r>
          </a:p>
          <a:p>
            <a:pPr lvl="1"/>
            <a:r>
              <a:t>信用评级机构不足</a:t>
            </a:r>
          </a:p>
          <a:p>
            <a:pPr lvl="1">
              <a:defRPr>
                <a:solidFill>
                  <a:srgbClr val="FF0000"/>
                </a:solidFill>
              </a:defRPr>
            </a:pPr>
            <a:r>
              <a:t>存在“柠檬市场”问题</a:t>
            </a:r>
          </a:p>
          <a:p>
            <a:pPr lvl="1"/>
            <a:endParaRPr>
              <a:solidFill>
                <a:srgbClr val="FF0000"/>
              </a:solidFill>
            </a:endParaRPr>
          </a:p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31</a:t>
            </a:fld>
          </a:p>
        </p:txBody>
      </p:sp>
    </p:spTree>
    <p:extLst>
      <p:ext uri="{BB962C8B-B14F-4D97-AF65-F5344CB8AC3E}">
        <p14:creationId xmlns:p14="http://schemas.microsoft.com/office/powerpoint/2010/main" val="184942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“柠檬市场”问题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想想二手车，买家很难验证质量</a:t>
            </a:r>
          </a:p>
          <a:p/>
          <a:p>
            <a:r>
              <a:t>对任何汽车的最佳猜测是平均质量</a:t>
            </a:r>
          </a:p>
          <a:p>
            <a:pPr lvl="1"/>
            <a:r>
              <a:t>因此，价格反映了平均质量</a:t>
            </a:r>
          </a:p>
          <a:p>
            <a:pPr lvl="1"/>
            <a:r>
              <a:t>质量高于平均水平的汽车车主不会出售</a:t>
            </a:r>
          </a:p>
          <a:p>
            <a:pPr lvl="1"/>
            <a:r>
              <a:t>买家下调了他们预期的质量，从而下调了价格</a:t>
            </a:r>
          </a:p>
          <a:p>
            <a:pPr lvl="1"/>
            <a:r>
              <a:t>依此类推……</a:t>
            </a:r>
          </a:p>
          <a:p>
            <a:pPr lvl="1"/>
            <a:r>
              <a:t>市场崩溃</a:t>
            </a:r>
          </a:p>
          <a:p>
            <a:pPr lvl="1"/>
          </a:p>
          <a:p>
            <a:r>
              <a:t>新兴市场银行贷款也类似</a:t>
            </a:r>
          </a:p>
          <a:p>
            <a:pPr lvl="1"/>
            <a:r>
              <a:t>借款人质量难以核实，因此利率很高</a:t>
            </a:r>
          </a:p>
          <a:p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32</a:t>
            </a:fld>
          </a:p>
        </p:txBody>
      </p:sp>
    </p:spTree>
    <p:extLst>
      <p:ext uri="{BB962C8B-B14F-4D97-AF65-F5344CB8AC3E}">
        <p14:creationId xmlns:p14="http://schemas.microsoft.com/office/powerpoint/2010/main" val="41372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“政治局外人”问题</a:t>
            </a:r>
            <a:br>
              <a:rPr lang="en-US" dirty="0"/>
            </a:br>
            <a:r>
              <a:rPr sz="1400"/>
              <a:t>Khwaja 和 Mian (2005)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有政治关系的企业通常能获得更好的信贷</a:t>
            </a:r>
          </a:p>
          <a:p>
            <a:pPr lvl="1"/>
          </a:p>
          <a:p>
            <a:r>
              <a:t>例子：巴基斯坦</a:t>
            </a:r>
          </a:p>
          <a:p>
            <a:pPr lvl="1"/>
            <a:r>
              <a:t>关联度：是否有一名或多名董事是民选官员？</a:t>
            </a:r>
          </a:p>
          <a:p>
            <a:pPr lvl="1"/>
            <a:r>
              <a:t>有关系的企业多借款45%（违约率高50%）</a:t>
            </a:r>
          </a:p>
          <a:p>
            <a:pPr lvl="1"/>
            <a:r>
              <a:t>他们的优惠待遇完全通过政府银行获得；在私人银行未观察到差异</a:t>
            </a:r>
          </a:p>
          <a:p>
            <a:pPr lvl="1"/>
            <a:r>
              <a:t>如果董事来自执政党，结果会更强；如果选区内的选举参与度高，结果会减弱</a:t>
            </a:r>
          </a:p>
          <a:p/>
          <a:p>
            <a:r>
              <a:t>在整个经济中，政治关联贷款的成本很高！</a:t>
            </a:r>
          </a:p>
          <a:p>
            <a:pPr lvl="1"/>
            <a:r>
              <a:t>估计每年占GDP的0.3%至1.9%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33</a:t>
            </a:fld>
          </a:p>
        </p:txBody>
      </p:sp>
    </p:spTree>
    <p:extLst>
      <p:ext uri="{BB962C8B-B14F-4D97-AF65-F5344CB8AC3E}">
        <p14:creationId xmlns:p14="http://schemas.microsoft.com/office/powerpoint/2010/main" val="208146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金融限制？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r>
              <a:t>新兴市场中的企业通常有三个资金来源：</a:t>
            </a:r>
          </a:p>
          <a:p>
            <a:pPr lvl="1">
              <a:defRPr>
                <a:solidFill>
                  <a:schemeClr val="bg1">
                    <a:lumMod val="50000"/>
                  </a:schemeClr>
                </a:solidFill>
              </a:defRPr>
            </a:pPr>
            <a:r>
              <a:t>正规信贷市场</a:t>
            </a:r>
          </a:p>
          <a:p>
            <a:pPr lvl="1"/>
            <a:r>
              <a:t>非正规信贷市场：小额贷款，利率极高</a:t>
            </a:r>
          </a:p>
          <a:p>
            <a:pPr lvl="1"/>
            <a:r>
              <a:t>小额信贷：不适合企业</a:t>
            </a:r>
          </a:p>
          <a:p>
            <a:pPr lvl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34</a:t>
            </a:fld>
          </a:p>
        </p:txBody>
      </p:sp>
    </p:spTree>
    <p:extLst>
      <p:ext uri="{BB962C8B-B14F-4D97-AF65-F5344CB8AC3E}">
        <p14:creationId xmlns:p14="http://schemas.microsoft.com/office/powerpoint/2010/main" val="4246103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为什么新兴市场企业不增长？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r>
              <a:t>金融限制？</a:t>
            </a:r>
          </a:p>
          <a:p>
            <a:pPr>
              <a:defRPr>
                <a:solidFill>
                  <a:schemeClr val="accent6"/>
                </a:solidFill>
              </a:defRPr>
            </a:pPr>
            <a:r>
              <a:t>管理赤字？</a:t>
            </a:r>
          </a:p>
          <a:p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35</a:t>
            </a:fld>
          </a:p>
        </p:txBody>
      </p:sp>
    </p:spTree>
    <p:extLst>
      <p:ext uri="{BB962C8B-B14F-4D97-AF65-F5344CB8AC3E}">
        <p14:creationId xmlns:p14="http://schemas.microsoft.com/office/powerpoint/2010/main" val="40886929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如何衡量管理能力？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布鲁姆等人(2007) 对美国、亚洲和欧洲的20,000家中型公司进行了广泛的访谈</a:t>
            </a:r>
          </a:p>
          <a:p/>
          <a:p>
            <a:r>
              <a:t>访谈采用“双盲”方式</a:t>
            </a:r>
          </a:p>
          <a:p>
            <a:pPr lvl="1"/>
            <a:r>
              <a:t>工厂经理不知道他们的做法正在接受评估</a:t>
            </a:r>
          </a:p>
          <a:p>
            <a:pPr lvl="1"/>
            <a:r>
              <a:t>面试官对公司一无所知</a:t>
            </a:r>
          </a:p>
          <a:p>
            <a:pPr lvl="1"/>
          </a:p>
          <a:p>
            <a:r>
              <a:t>访谈者调查了管理实践的四个维度</a:t>
            </a:r>
          </a:p>
          <a:p>
            <a:pPr lvl="1"/>
            <a:r>
              <a:t>运营：记录流程改进、JIT 等</a:t>
            </a:r>
          </a:p>
          <a:p>
            <a:pPr lvl="1"/>
            <a:r>
              <a:t>监控：绩效、工人等。</a:t>
            </a:r>
          </a:p>
          <a:p>
            <a:pPr lvl="1"/>
            <a:r>
              <a:t>目标：类型（例如财务）、透明度等。</a:t>
            </a:r>
          </a:p>
          <a:p>
            <a:pPr lvl="1"/>
            <a:r>
              <a:t>激励措施：晋升标准、解雇政策等。</a:t>
            </a:r>
          </a:p>
          <a:p>
            <a:pPr lvl="1"/>
          </a:p>
          <a:p>
            <a:r>
              <a:t>将答案与管理咨询行业确定的“最佳实践”进行比较</a:t>
            </a:r>
          </a:p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36</a:t>
            </a:fld>
          </a:p>
        </p:txBody>
      </p:sp>
    </p:spTree>
    <p:extLst>
      <p:ext uri="{BB962C8B-B14F-4D97-AF65-F5344CB8AC3E}">
        <p14:creationId xmlns:p14="http://schemas.microsoft.com/office/powerpoint/2010/main" val="19107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面试官使用开放式问题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“告诉我你如何监控你的生产过程”</a:t>
            </a:r>
          </a:p>
          <a:p>
            <a:pPr lvl="1"/>
            <a:r>
              <a:t>不是：“你们监控你们的生产过程吗？”</a:t>
            </a:r>
          </a:p>
          <a:p/>
          <a:p>
            <a:r>
              <a:t>“跟我讲讲你们的晋升制度吧”</a:t>
            </a:r>
          </a:p>
          <a:p>
            <a:r>
              <a:t>“如何识别和培养优秀人才”</a:t>
            </a:r>
          </a:p>
          <a:p>
            <a:r>
              <a:t>“促销决策是如何做出的”</a:t>
            </a:r>
          </a:p>
          <a:p>
            <a:r>
              <a:t>你能描述一下最近一轮的促销活动吗？</a:t>
            </a:r>
          </a:p>
          <a:p>
            <a:pPr lvl="1"/>
            <a:r>
              <a:t>不是：“您是否积极地发现、培养和提拔优秀员工？”</a:t>
            </a:r>
          </a:p>
          <a:p>
            <a:pPr lvl="1"/>
          </a:p>
          <a:p>
            <a:r>
              <a:t>答案按 1 至 5 的等级评分</a:t>
            </a:r>
          </a:p>
          <a:p>
            <a:pPr lvl="1"/>
            <a:r>
              <a:t>1：根据公司任职年限晋升</a:t>
            </a:r>
          </a:p>
          <a:p>
            <a:pPr lvl="1"/>
            <a:r>
              <a:t>5：流行歌手的发掘、培养和推广</a:t>
            </a:r>
          </a:p>
          <a:p/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37</a:t>
            </a:fld>
          </a:p>
        </p:txBody>
      </p:sp>
    </p:spTree>
    <p:extLst>
      <p:ext uri="{BB962C8B-B14F-4D97-AF65-F5344CB8AC3E}">
        <p14:creationId xmlns:p14="http://schemas.microsoft.com/office/powerpoint/2010/main" val="178543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各地区平均得分</a:t>
            </a:r>
            <a:br>
              <a:rPr lang="en-US" dirty="0"/>
            </a:br>
            <a:r>
              <a:rPr sz="1400"/>
              <a:t>数据收集于 2004-14 年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38</a:t>
            </a:fld>
          </a:p>
        </p:txBody>
      </p:sp>
      <p:grpSp>
        <p:nvGrpSpPr>
          <p:cNvPr id="4" name="Group 3"/>
          <p:cNvGrpSpPr/>
          <p:nvPr/>
        </p:nvGrpSpPr>
        <p:grpSpPr>
          <a:xfrm>
            <a:off x="775195" y="1113693"/>
            <a:ext cx="7595198" cy="5272926"/>
            <a:chOff x="-50802" y="450779"/>
            <a:chExt cx="8618709" cy="5629072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1471528" y="450779"/>
              <a:ext cx="7091079" cy="522300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V="1">
              <a:off x="1471528" y="450779"/>
              <a:ext cx="0" cy="5228440"/>
            </a:xfrm>
            <a:prstGeom prst="line">
              <a:avLst/>
            </a:prstGeom>
            <a:noFill/>
            <a:ln w="19050" cap="flat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 flipV="1">
              <a:off x="3194380" y="450779"/>
              <a:ext cx="0" cy="5228440"/>
            </a:xfrm>
            <a:prstGeom prst="line">
              <a:avLst/>
            </a:prstGeom>
            <a:noFill/>
            <a:ln w="19050" cap="flat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V="1">
              <a:off x="4910162" y="450779"/>
              <a:ext cx="0" cy="5228440"/>
            </a:xfrm>
            <a:prstGeom prst="line">
              <a:avLst/>
            </a:prstGeom>
            <a:noFill/>
            <a:ln w="19050" cap="flat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 flipV="1">
              <a:off x="6625946" y="450779"/>
              <a:ext cx="0" cy="5228440"/>
            </a:xfrm>
            <a:prstGeom prst="line">
              <a:avLst/>
            </a:prstGeom>
            <a:noFill/>
            <a:ln w="19050" cap="flat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V="1">
              <a:off x="8341728" y="450779"/>
              <a:ext cx="0" cy="5228440"/>
            </a:xfrm>
            <a:prstGeom prst="line">
              <a:avLst/>
            </a:prstGeom>
            <a:noFill/>
            <a:ln w="19050" cap="flat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Line 95"/>
            <p:cNvSpPr>
              <a:spLocks noChangeShapeType="1"/>
            </p:cNvSpPr>
            <p:nvPr/>
          </p:nvSpPr>
          <p:spPr bwMode="auto">
            <a:xfrm flipV="1">
              <a:off x="1471528" y="450779"/>
              <a:ext cx="0" cy="5228440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-50802" y="644744"/>
              <a:ext cx="8618709" cy="5435107"/>
              <a:chOff x="-50802" y="644744"/>
              <a:chExt cx="8618709" cy="543510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1471528" y="5349269"/>
                <a:ext cx="1812969" cy="76142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471528" y="5209675"/>
                <a:ext cx="2470303" cy="83394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1471528" y="5071894"/>
                <a:ext cx="2491508" cy="83394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1471528" y="4939551"/>
                <a:ext cx="2588695" cy="72517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1471528" y="4801769"/>
                <a:ext cx="2809572" cy="83394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1471528" y="4663988"/>
                <a:ext cx="2996877" cy="83394"/>
              </a:xfrm>
              <a:prstGeom prst="rect">
                <a:avLst/>
              </a:prstGeom>
              <a:solidFill>
                <a:srgbClr val="C10534"/>
              </a:solidFill>
              <a:ln w="0">
                <a:solidFill>
                  <a:srgbClr val="C1053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1471528" y="4526207"/>
                <a:ext cx="3078160" cy="76142"/>
              </a:xfrm>
              <a:prstGeom prst="rect">
                <a:avLst/>
              </a:prstGeom>
              <a:solidFill>
                <a:srgbClr val="6E8E84"/>
              </a:solidFill>
              <a:ln w="0">
                <a:solidFill>
                  <a:srgbClr val="6E8E8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1471528" y="4393865"/>
                <a:ext cx="3491645" cy="76142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1471528" y="4256083"/>
                <a:ext cx="3604734" cy="81580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1471528" y="4116488"/>
                <a:ext cx="3696620" cy="77955"/>
              </a:xfrm>
              <a:prstGeom prst="rect">
                <a:avLst/>
              </a:prstGeom>
              <a:solidFill>
                <a:srgbClr val="6E8E84"/>
              </a:solidFill>
              <a:ln w="0">
                <a:solidFill>
                  <a:srgbClr val="6E8E8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1471528" y="3978707"/>
                <a:ext cx="3804409" cy="83394"/>
              </a:xfrm>
              <a:prstGeom prst="rect">
                <a:avLst/>
              </a:prstGeom>
              <a:solidFill>
                <a:srgbClr val="C10534"/>
              </a:solidFill>
              <a:ln w="0">
                <a:solidFill>
                  <a:srgbClr val="C1053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1471528" y="3840926"/>
                <a:ext cx="3815011" cy="83394"/>
              </a:xfrm>
              <a:prstGeom prst="rect">
                <a:avLst/>
              </a:prstGeom>
              <a:solidFill>
                <a:srgbClr val="C10534"/>
              </a:solidFill>
              <a:ln w="0">
                <a:solidFill>
                  <a:srgbClr val="C1053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1471528" y="3708584"/>
                <a:ext cx="4062395" cy="77955"/>
              </a:xfrm>
              <a:prstGeom prst="rect">
                <a:avLst/>
              </a:prstGeom>
              <a:solidFill>
                <a:srgbClr val="6E8E84"/>
              </a:solidFill>
              <a:ln w="0">
                <a:solidFill>
                  <a:srgbClr val="6E8E8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1471528" y="3570802"/>
                <a:ext cx="4120706" cy="83394"/>
              </a:xfrm>
              <a:prstGeom prst="rect">
                <a:avLst/>
              </a:prstGeom>
              <a:solidFill>
                <a:srgbClr val="6E8E84"/>
              </a:solidFill>
              <a:ln w="0">
                <a:solidFill>
                  <a:srgbClr val="6E8E8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1471528" y="3433021"/>
                <a:ext cx="4138376" cy="83394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1471528" y="3295240"/>
                <a:ext cx="4164882" cy="76142"/>
              </a:xfrm>
              <a:prstGeom prst="rect">
                <a:avLst/>
              </a:prstGeom>
              <a:solidFill>
                <a:srgbClr val="C10534"/>
              </a:solidFill>
              <a:ln w="0">
                <a:solidFill>
                  <a:srgbClr val="C1053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1471528" y="3162896"/>
                <a:ext cx="4186087" cy="76142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29"/>
              <p:cNvSpPr>
                <a:spLocks noChangeArrowheads="1"/>
              </p:cNvSpPr>
              <p:nvPr/>
            </p:nvSpPr>
            <p:spPr bwMode="auto">
              <a:xfrm>
                <a:off x="1471528" y="3025115"/>
                <a:ext cx="4288574" cy="81580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/>
              <p:cNvSpPr>
                <a:spLocks noChangeArrowheads="1"/>
              </p:cNvSpPr>
              <p:nvPr/>
            </p:nvSpPr>
            <p:spPr bwMode="auto">
              <a:xfrm>
                <a:off x="1471528" y="2885521"/>
                <a:ext cx="4304477" cy="77955"/>
              </a:xfrm>
              <a:prstGeom prst="rect">
                <a:avLst/>
              </a:prstGeom>
              <a:solidFill>
                <a:srgbClr val="6E8E84"/>
              </a:solidFill>
              <a:ln w="0">
                <a:solidFill>
                  <a:srgbClr val="6E8E8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1471528" y="2747740"/>
                <a:ext cx="4330983" cy="83394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32"/>
              <p:cNvSpPr>
                <a:spLocks noChangeArrowheads="1"/>
              </p:cNvSpPr>
              <p:nvPr/>
            </p:nvSpPr>
            <p:spPr bwMode="auto">
              <a:xfrm>
                <a:off x="1471528" y="2615397"/>
                <a:ext cx="4551861" cy="77955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33"/>
              <p:cNvSpPr>
                <a:spLocks noChangeArrowheads="1"/>
              </p:cNvSpPr>
              <p:nvPr/>
            </p:nvSpPr>
            <p:spPr bwMode="auto">
              <a:xfrm>
                <a:off x="1471528" y="2477615"/>
                <a:ext cx="4599571" cy="77955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34"/>
              <p:cNvSpPr>
                <a:spLocks noChangeArrowheads="1"/>
              </p:cNvSpPr>
              <p:nvPr/>
            </p:nvSpPr>
            <p:spPr bwMode="auto">
              <a:xfrm>
                <a:off x="1471528" y="2339834"/>
                <a:ext cx="4638446" cy="83394"/>
              </a:xfrm>
              <a:prstGeom prst="rect">
                <a:avLst/>
              </a:prstGeom>
              <a:solidFill>
                <a:srgbClr val="008000"/>
              </a:solidFill>
              <a:ln w="0">
                <a:solidFill>
                  <a:srgbClr val="008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35"/>
              <p:cNvSpPr>
                <a:spLocks noChangeArrowheads="1"/>
              </p:cNvSpPr>
              <p:nvPr/>
            </p:nvSpPr>
            <p:spPr bwMode="auto">
              <a:xfrm>
                <a:off x="1471528" y="2202053"/>
                <a:ext cx="4675553" cy="81580"/>
              </a:xfrm>
              <a:prstGeom prst="rect">
                <a:avLst/>
              </a:prstGeom>
              <a:solidFill>
                <a:srgbClr val="C10534"/>
              </a:solidFill>
              <a:ln w="0">
                <a:solidFill>
                  <a:srgbClr val="C1053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1471528" y="2069711"/>
                <a:ext cx="4762137" cy="70703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37"/>
              <p:cNvSpPr>
                <a:spLocks noChangeArrowheads="1"/>
              </p:cNvSpPr>
              <p:nvPr/>
            </p:nvSpPr>
            <p:spPr bwMode="auto">
              <a:xfrm>
                <a:off x="1471528" y="1931929"/>
                <a:ext cx="4799244" cy="81580"/>
              </a:xfrm>
              <a:prstGeom prst="rect">
                <a:avLst/>
              </a:prstGeom>
              <a:solidFill>
                <a:srgbClr val="6E8E84"/>
              </a:solidFill>
              <a:ln w="0">
                <a:solidFill>
                  <a:srgbClr val="6E8E8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38"/>
              <p:cNvSpPr>
                <a:spLocks noChangeArrowheads="1"/>
              </p:cNvSpPr>
              <p:nvPr/>
            </p:nvSpPr>
            <p:spPr bwMode="auto">
              <a:xfrm>
                <a:off x="1471528" y="1792334"/>
                <a:ext cx="5078435" cy="77955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1471528" y="1654553"/>
                <a:ext cx="5143815" cy="77955"/>
              </a:xfrm>
              <a:prstGeom prst="rect">
                <a:avLst/>
              </a:prstGeom>
              <a:solidFill>
                <a:srgbClr val="008000"/>
              </a:solidFill>
              <a:ln w="0">
                <a:solidFill>
                  <a:srgbClr val="008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40"/>
              <p:cNvSpPr>
                <a:spLocks noChangeArrowheads="1"/>
              </p:cNvSpPr>
              <p:nvPr/>
            </p:nvSpPr>
            <p:spPr bwMode="auto">
              <a:xfrm>
                <a:off x="1471528" y="1522211"/>
                <a:ext cx="5202127" cy="77955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1471528" y="1384430"/>
                <a:ext cx="5267507" cy="77955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2"/>
              <p:cNvSpPr>
                <a:spLocks noChangeArrowheads="1"/>
              </p:cNvSpPr>
              <p:nvPr/>
            </p:nvSpPr>
            <p:spPr bwMode="auto">
              <a:xfrm>
                <a:off x="1471528" y="1246648"/>
                <a:ext cx="5643883" cy="77955"/>
              </a:xfrm>
              <a:prstGeom prst="rect">
                <a:avLst/>
              </a:prstGeom>
              <a:solidFill>
                <a:srgbClr val="303030"/>
              </a:solidFill>
              <a:ln w="0">
                <a:solidFill>
                  <a:srgbClr val="30303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1471528" y="1108867"/>
                <a:ext cx="5794081" cy="81580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1471528" y="971086"/>
                <a:ext cx="5870063" cy="76142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 45"/>
              <p:cNvSpPr>
                <a:spLocks noChangeArrowheads="1"/>
              </p:cNvSpPr>
              <p:nvPr/>
            </p:nvSpPr>
            <p:spPr bwMode="auto">
              <a:xfrm>
                <a:off x="1471528" y="838742"/>
                <a:ext cx="5944278" cy="70703"/>
              </a:xfrm>
              <a:prstGeom prst="rect">
                <a:avLst/>
              </a:prstGeom>
              <a:solidFill>
                <a:srgbClr val="C10534"/>
              </a:solidFill>
              <a:ln w="0">
                <a:solidFill>
                  <a:srgbClr val="C1053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1471528" y="699149"/>
                <a:ext cx="6209332" cy="83394"/>
              </a:xfrm>
              <a:prstGeom prst="rect">
                <a:avLst/>
              </a:prstGeom>
              <a:solidFill>
                <a:srgbClr val="303030"/>
              </a:solidFill>
              <a:ln w="0">
                <a:solidFill>
                  <a:srgbClr val="30303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47"/>
              <p:cNvSpPr>
                <a:spLocks noChangeArrowheads="1"/>
              </p:cNvSpPr>
              <p:nvPr/>
            </p:nvSpPr>
            <p:spPr bwMode="auto">
              <a:xfrm>
                <a:off x="3376382" y="5314824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2.027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angle 48"/>
              <p:cNvSpPr>
                <a:spLocks noChangeArrowheads="1"/>
              </p:cNvSpPr>
              <p:nvPr/>
            </p:nvSpPr>
            <p:spPr bwMode="auto">
              <a:xfrm>
                <a:off x="4039019" y="5177043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2.221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0" name="Rectangle 49"/>
              <p:cNvSpPr>
                <a:spLocks noChangeArrowheads="1"/>
              </p:cNvSpPr>
              <p:nvPr/>
            </p:nvSpPr>
            <p:spPr bwMode="auto">
              <a:xfrm>
                <a:off x="4054921" y="5044700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2.225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4157409" y="4906919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2.254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2" name="Rectangle 51"/>
              <p:cNvSpPr>
                <a:spLocks noChangeArrowheads="1"/>
              </p:cNvSpPr>
              <p:nvPr/>
            </p:nvSpPr>
            <p:spPr bwMode="auto">
              <a:xfrm>
                <a:off x="4365918" y="4769137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2.316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4560291" y="4631356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2.372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53"/>
              <p:cNvSpPr>
                <a:spLocks noChangeArrowheads="1"/>
              </p:cNvSpPr>
              <p:nvPr/>
            </p:nvSpPr>
            <p:spPr bwMode="auto">
              <a:xfrm>
                <a:off x="4646876" y="4499014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2.397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5" name="Rectangle 54"/>
              <p:cNvSpPr>
                <a:spLocks noChangeArrowheads="1"/>
              </p:cNvSpPr>
              <p:nvPr/>
            </p:nvSpPr>
            <p:spPr bwMode="auto">
              <a:xfrm>
                <a:off x="5055058" y="4359419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2.516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6" name="Rectangle 55"/>
              <p:cNvSpPr>
                <a:spLocks noChangeArrowheads="1"/>
              </p:cNvSpPr>
              <p:nvPr/>
            </p:nvSpPr>
            <p:spPr bwMode="auto">
              <a:xfrm>
                <a:off x="5162848" y="4221637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2.549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7" name="Rectangle 56"/>
              <p:cNvSpPr>
                <a:spLocks noChangeArrowheads="1"/>
              </p:cNvSpPr>
              <p:nvPr/>
            </p:nvSpPr>
            <p:spPr bwMode="auto">
              <a:xfrm>
                <a:off x="5265335" y="4083856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2.578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5367823" y="3951514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2.608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59" name="Rectangle 58"/>
              <p:cNvSpPr>
                <a:spLocks noChangeArrowheads="1"/>
              </p:cNvSpPr>
              <p:nvPr/>
            </p:nvSpPr>
            <p:spPr bwMode="auto">
              <a:xfrm>
                <a:off x="5378425" y="3813733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2.611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5631109" y="3675951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2.684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1" name="Rectangle 60"/>
              <p:cNvSpPr>
                <a:spLocks noChangeArrowheads="1"/>
              </p:cNvSpPr>
              <p:nvPr/>
            </p:nvSpPr>
            <p:spPr bwMode="auto">
              <a:xfrm>
                <a:off x="5678819" y="3538170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2.699</a:t>
                </a:r>
                <a:endParaRPr kumimoji="0" sz="18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2" name="Rectangle 61"/>
              <p:cNvSpPr>
                <a:spLocks noChangeArrowheads="1"/>
              </p:cNvSpPr>
              <p:nvPr/>
            </p:nvSpPr>
            <p:spPr bwMode="auto">
              <a:xfrm>
                <a:off x="5705324" y="3405827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2.706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 62"/>
              <p:cNvSpPr>
                <a:spLocks noChangeArrowheads="1"/>
              </p:cNvSpPr>
              <p:nvPr/>
            </p:nvSpPr>
            <p:spPr bwMode="auto">
              <a:xfrm>
                <a:off x="5728296" y="3268045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2.712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5754800" y="3128452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2.720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5" name="Rectangle 64"/>
              <p:cNvSpPr>
                <a:spLocks noChangeArrowheads="1"/>
              </p:cNvSpPr>
              <p:nvPr/>
            </p:nvSpPr>
            <p:spPr bwMode="auto">
              <a:xfrm>
                <a:off x="5851988" y="2990670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2.748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 65"/>
              <p:cNvSpPr>
                <a:spLocks noChangeArrowheads="1"/>
              </p:cNvSpPr>
              <p:nvPr/>
            </p:nvSpPr>
            <p:spPr bwMode="auto">
              <a:xfrm>
                <a:off x="5862590" y="2852889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2.752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 66"/>
              <p:cNvSpPr>
                <a:spLocks noChangeArrowheads="1"/>
              </p:cNvSpPr>
              <p:nvPr/>
            </p:nvSpPr>
            <p:spPr bwMode="auto">
              <a:xfrm>
                <a:off x="5899697" y="2720546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2.762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8" name="Rectangle 67"/>
              <p:cNvSpPr>
                <a:spLocks noChangeArrowheads="1"/>
              </p:cNvSpPr>
              <p:nvPr/>
            </p:nvSpPr>
            <p:spPr bwMode="auto">
              <a:xfrm>
                <a:off x="6115274" y="2582764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2.826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69" name="Rectangle 68"/>
              <p:cNvSpPr>
                <a:spLocks noChangeArrowheads="1"/>
              </p:cNvSpPr>
              <p:nvPr/>
            </p:nvSpPr>
            <p:spPr bwMode="auto">
              <a:xfrm>
                <a:off x="6162985" y="2444983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2.839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0" name="Rectangle 69"/>
              <p:cNvSpPr>
                <a:spLocks noChangeArrowheads="1"/>
              </p:cNvSpPr>
              <p:nvPr/>
            </p:nvSpPr>
            <p:spPr bwMode="auto">
              <a:xfrm>
                <a:off x="6205393" y="2307202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2.851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1" name="Rectangle 70"/>
              <p:cNvSpPr>
                <a:spLocks noChangeArrowheads="1"/>
              </p:cNvSpPr>
              <p:nvPr/>
            </p:nvSpPr>
            <p:spPr bwMode="auto">
              <a:xfrm>
                <a:off x="6238966" y="2174860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2.861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2" name="Rectangle 71"/>
              <p:cNvSpPr>
                <a:spLocks noChangeArrowheads="1"/>
              </p:cNvSpPr>
              <p:nvPr/>
            </p:nvSpPr>
            <p:spPr bwMode="auto">
              <a:xfrm>
                <a:off x="6323784" y="2035265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2.887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 72"/>
              <p:cNvSpPr>
                <a:spLocks noChangeArrowheads="1"/>
              </p:cNvSpPr>
              <p:nvPr/>
            </p:nvSpPr>
            <p:spPr bwMode="auto">
              <a:xfrm>
                <a:off x="6367960" y="1897483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2.899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 73"/>
              <p:cNvSpPr>
                <a:spLocks noChangeArrowheads="1"/>
              </p:cNvSpPr>
              <p:nvPr/>
            </p:nvSpPr>
            <p:spPr bwMode="auto">
              <a:xfrm>
                <a:off x="6641849" y="1759702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2.978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/>
              <p:cNvSpPr>
                <a:spLocks noChangeArrowheads="1"/>
              </p:cNvSpPr>
              <p:nvPr/>
            </p:nvSpPr>
            <p:spPr bwMode="auto">
              <a:xfrm>
                <a:off x="6707229" y="1627360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2.997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 75"/>
              <p:cNvSpPr>
                <a:spLocks noChangeArrowheads="1"/>
              </p:cNvSpPr>
              <p:nvPr/>
            </p:nvSpPr>
            <p:spPr bwMode="auto">
              <a:xfrm>
                <a:off x="6765540" y="1489579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3.015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 76"/>
              <p:cNvSpPr>
                <a:spLocks noChangeArrowheads="1"/>
              </p:cNvSpPr>
              <p:nvPr/>
            </p:nvSpPr>
            <p:spPr bwMode="auto">
              <a:xfrm>
                <a:off x="6825619" y="1351797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3.033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77"/>
              <p:cNvSpPr>
                <a:spLocks noChangeArrowheads="1"/>
              </p:cNvSpPr>
              <p:nvPr/>
            </p:nvSpPr>
            <p:spPr bwMode="auto">
              <a:xfrm>
                <a:off x="7201996" y="1214016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3.142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 78"/>
              <p:cNvSpPr>
                <a:spLocks noChangeArrowheads="1"/>
              </p:cNvSpPr>
              <p:nvPr/>
            </p:nvSpPr>
            <p:spPr bwMode="auto">
              <a:xfrm>
                <a:off x="7357495" y="1081673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3.188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79"/>
              <p:cNvSpPr>
                <a:spLocks noChangeArrowheads="1"/>
              </p:cNvSpPr>
              <p:nvPr/>
            </p:nvSpPr>
            <p:spPr bwMode="auto">
              <a:xfrm>
                <a:off x="7433476" y="942079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3.210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81" name="Rectangle 80"/>
              <p:cNvSpPr>
                <a:spLocks noChangeArrowheads="1"/>
              </p:cNvSpPr>
              <p:nvPr/>
            </p:nvSpPr>
            <p:spPr bwMode="auto">
              <a:xfrm>
                <a:off x="7502391" y="804298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3.230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82" name="Rectangle 81"/>
              <p:cNvSpPr>
                <a:spLocks noChangeArrowheads="1"/>
              </p:cNvSpPr>
              <p:nvPr/>
            </p:nvSpPr>
            <p:spPr bwMode="auto">
              <a:xfrm>
                <a:off x="7770979" y="666517"/>
                <a:ext cx="360166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1A476F"/>
                    </a:solidFill>
                    <a:effectLst/>
                    <a:cs typeface="Arial" panose="020B0604020202020204" pitchFamily="34" charset="0"/>
                  </a:defRPr>
                </a:pPr>
                <a:r>
                  <a:t>3.308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83" name="Line 83"/>
              <p:cNvSpPr>
                <a:spLocks noChangeShapeType="1"/>
              </p:cNvSpPr>
              <p:nvPr/>
            </p:nvSpPr>
            <p:spPr bwMode="auto">
              <a:xfrm>
                <a:off x="1471528" y="5679219"/>
                <a:ext cx="7096379" cy="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84"/>
              <p:cNvSpPr>
                <a:spLocks noChangeShapeType="1"/>
              </p:cNvSpPr>
              <p:nvPr/>
            </p:nvSpPr>
            <p:spPr bwMode="auto">
              <a:xfrm>
                <a:off x="1471528" y="5679219"/>
                <a:ext cx="0" cy="888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84"/>
              <p:cNvSpPr>
                <a:spLocks noChangeArrowheads="1"/>
              </p:cNvSpPr>
              <p:nvPr/>
            </p:nvSpPr>
            <p:spPr bwMode="auto">
              <a:xfrm>
                <a:off x="1316030" y="5817000"/>
                <a:ext cx="323786" cy="262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6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1.5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86"/>
              <p:cNvSpPr>
                <a:spLocks noChangeShapeType="1"/>
              </p:cNvSpPr>
              <p:nvPr/>
            </p:nvSpPr>
            <p:spPr bwMode="auto">
              <a:xfrm>
                <a:off x="3194380" y="5679219"/>
                <a:ext cx="0" cy="888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/>
              <p:cNvSpPr>
                <a:spLocks noChangeArrowheads="1"/>
              </p:cNvSpPr>
              <p:nvPr/>
            </p:nvSpPr>
            <p:spPr bwMode="auto">
              <a:xfrm>
                <a:off x="3134301" y="5817000"/>
                <a:ext cx="129151" cy="262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6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2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88"/>
              <p:cNvSpPr>
                <a:spLocks noChangeShapeType="1"/>
              </p:cNvSpPr>
              <p:nvPr/>
            </p:nvSpPr>
            <p:spPr bwMode="auto">
              <a:xfrm>
                <a:off x="4910162" y="5679219"/>
                <a:ext cx="0" cy="888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88"/>
              <p:cNvSpPr>
                <a:spLocks noChangeArrowheads="1"/>
              </p:cNvSpPr>
              <p:nvPr/>
            </p:nvSpPr>
            <p:spPr bwMode="auto">
              <a:xfrm>
                <a:off x="4754664" y="5817000"/>
                <a:ext cx="323786" cy="262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6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2.5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>
                <a:off x="6625946" y="5679219"/>
                <a:ext cx="0" cy="888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90"/>
              <p:cNvSpPr>
                <a:spLocks noChangeArrowheads="1"/>
              </p:cNvSpPr>
              <p:nvPr/>
            </p:nvSpPr>
            <p:spPr bwMode="auto">
              <a:xfrm>
                <a:off x="6565867" y="5817000"/>
                <a:ext cx="129151" cy="262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6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3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92"/>
              <p:cNvSpPr>
                <a:spLocks noChangeShapeType="1"/>
              </p:cNvSpPr>
              <p:nvPr/>
            </p:nvSpPr>
            <p:spPr bwMode="auto">
              <a:xfrm>
                <a:off x="8341728" y="5679219"/>
                <a:ext cx="0" cy="88832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Rectangle 92"/>
              <p:cNvSpPr>
                <a:spLocks noChangeArrowheads="1"/>
              </p:cNvSpPr>
              <p:nvPr/>
            </p:nvSpPr>
            <p:spPr bwMode="auto">
              <a:xfrm>
                <a:off x="8186230" y="5817000"/>
                <a:ext cx="323786" cy="262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6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3.5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96"/>
              <p:cNvSpPr>
                <a:spLocks noChangeArrowheads="1"/>
              </p:cNvSpPr>
              <p:nvPr/>
            </p:nvSpPr>
            <p:spPr bwMode="auto">
              <a:xfrm>
                <a:off x="403953" y="5293052"/>
                <a:ext cx="995004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莫桑比克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96" name="Rectangle 97"/>
              <p:cNvSpPr>
                <a:spLocks noChangeArrowheads="1"/>
              </p:cNvSpPr>
              <p:nvPr/>
            </p:nvSpPr>
            <p:spPr bwMode="auto">
              <a:xfrm>
                <a:off x="771394" y="5155271"/>
                <a:ext cx="627563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埃塞俄比亚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97" name="Rectangle 98"/>
              <p:cNvSpPr>
                <a:spLocks noChangeArrowheads="1"/>
              </p:cNvSpPr>
              <p:nvPr/>
            </p:nvSpPr>
            <p:spPr bwMode="auto">
              <a:xfrm>
                <a:off x="876898" y="5022928"/>
                <a:ext cx="522059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加纳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99"/>
              <p:cNvSpPr>
                <a:spLocks noChangeArrowheads="1"/>
              </p:cNvSpPr>
              <p:nvPr/>
            </p:nvSpPr>
            <p:spPr bwMode="auto">
              <a:xfrm>
                <a:off x="703435" y="4885146"/>
                <a:ext cx="695521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坦桑尼亚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100"/>
              <p:cNvSpPr>
                <a:spLocks noChangeArrowheads="1"/>
              </p:cNvSpPr>
              <p:nvPr/>
            </p:nvSpPr>
            <p:spPr bwMode="auto">
              <a:xfrm>
                <a:off x="818690" y="4747365"/>
                <a:ext cx="580267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赞比亚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101"/>
              <p:cNvSpPr>
                <a:spLocks noChangeArrowheads="1"/>
              </p:cNvSpPr>
              <p:nvPr/>
            </p:nvSpPr>
            <p:spPr bwMode="auto">
              <a:xfrm>
                <a:off x="673167" y="4609584"/>
                <a:ext cx="725790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缅甸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102"/>
              <p:cNvSpPr>
                <a:spLocks noChangeArrowheads="1"/>
              </p:cNvSpPr>
              <p:nvPr/>
            </p:nvSpPr>
            <p:spPr bwMode="auto">
              <a:xfrm>
                <a:off x="607683" y="4477242"/>
                <a:ext cx="791274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尼加拉瓜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3"/>
              <p:cNvSpPr>
                <a:spLocks noChangeArrowheads="1"/>
              </p:cNvSpPr>
              <p:nvPr/>
            </p:nvSpPr>
            <p:spPr bwMode="auto">
              <a:xfrm>
                <a:off x="849613" y="4337647"/>
                <a:ext cx="549344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尼日利亚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4"/>
              <p:cNvSpPr>
                <a:spLocks noChangeArrowheads="1"/>
              </p:cNvSpPr>
              <p:nvPr/>
            </p:nvSpPr>
            <p:spPr bwMode="auto">
              <a:xfrm>
                <a:off x="906001" y="4199865"/>
                <a:ext cx="492955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肯尼亚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4" name="Rectangle 105"/>
              <p:cNvSpPr>
                <a:spLocks noChangeArrowheads="1"/>
              </p:cNvSpPr>
              <p:nvPr/>
            </p:nvSpPr>
            <p:spPr bwMode="auto">
              <a:xfrm>
                <a:off x="665891" y="4062084"/>
                <a:ext cx="733066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哥伦比亚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5" name="Rectangle 106"/>
              <p:cNvSpPr>
                <a:spLocks noChangeArrowheads="1"/>
              </p:cNvSpPr>
              <p:nvPr/>
            </p:nvSpPr>
            <p:spPr bwMode="auto">
              <a:xfrm>
                <a:off x="763610" y="3929742"/>
                <a:ext cx="635347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越南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6" name="Rectangle 107"/>
              <p:cNvSpPr>
                <a:spLocks noChangeArrowheads="1"/>
              </p:cNvSpPr>
              <p:nvPr/>
            </p:nvSpPr>
            <p:spPr bwMode="auto">
              <a:xfrm>
                <a:off x="1022420" y="3791961"/>
                <a:ext cx="376538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印度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 108"/>
              <p:cNvSpPr>
                <a:spLocks noChangeArrowheads="1"/>
              </p:cNvSpPr>
              <p:nvPr/>
            </p:nvSpPr>
            <p:spPr bwMode="auto">
              <a:xfrm>
                <a:off x="964211" y="3654179"/>
                <a:ext cx="434746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巴西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8" name="Rectangle 109"/>
              <p:cNvSpPr>
                <a:spLocks noChangeArrowheads="1"/>
              </p:cNvSpPr>
              <p:nvPr/>
            </p:nvSpPr>
            <p:spPr bwMode="auto">
              <a:xfrm>
                <a:off x="584035" y="3516398"/>
                <a:ext cx="814922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阿根廷</a:t>
                </a:r>
                <a:endParaRPr kumimoji="0" sz="120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09" name="Rectangle 110"/>
              <p:cNvSpPr>
                <a:spLocks noChangeArrowheads="1"/>
              </p:cNvSpPr>
              <p:nvPr/>
            </p:nvSpPr>
            <p:spPr bwMode="auto">
              <a:xfrm>
                <a:off x="872459" y="3384055"/>
                <a:ext cx="526498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火鸡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 111"/>
              <p:cNvSpPr>
                <a:spLocks noChangeArrowheads="1"/>
              </p:cNvSpPr>
              <p:nvPr/>
            </p:nvSpPr>
            <p:spPr bwMode="auto">
              <a:xfrm>
                <a:off x="946020" y="3246273"/>
                <a:ext cx="452936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中国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1" name="Rectangle 112"/>
              <p:cNvSpPr>
                <a:spLocks noChangeArrowheads="1"/>
              </p:cNvSpPr>
              <p:nvPr/>
            </p:nvSpPr>
            <p:spPr bwMode="auto">
              <a:xfrm>
                <a:off x="827784" y="3106680"/>
                <a:ext cx="571173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希腊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2" name="Rectangle 113"/>
              <p:cNvSpPr>
                <a:spLocks noChangeArrowheads="1"/>
              </p:cNvSpPr>
              <p:nvPr/>
            </p:nvSpPr>
            <p:spPr bwMode="auto">
              <a:xfrm>
                <a:off x="955115" y="2968898"/>
                <a:ext cx="443842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西班牙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3" name="Rectangle 114"/>
              <p:cNvSpPr>
                <a:spLocks noChangeArrowheads="1"/>
              </p:cNvSpPr>
              <p:nvPr/>
            </p:nvSpPr>
            <p:spPr bwMode="auto">
              <a:xfrm>
                <a:off x="1004229" y="2831117"/>
                <a:ext cx="394728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智利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4" name="Rectangle 115"/>
              <p:cNvSpPr>
                <a:spLocks noChangeArrowheads="1"/>
              </p:cNvSpPr>
              <p:nvPr/>
            </p:nvSpPr>
            <p:spPr bwMode="auto">
              <a:xfrm>
                <a:off x="-50802" y="2698774"/>
                <a:ext cx="1449760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爱尔兰共和国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5" name="Rectangle 116"/>
              <p:cNvSpPr>
                <a:spLocks noChangeArrowheads="1"/>
              </p:cNvSpPr>
              <p:nvPr/>
            </p:nvSpPr>
            <p:spPr bwMode="auto">
              <a:xfrm>
                <a:off x="751385" y="2560992"/>
                <a:ext cx="647571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葡萄牙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6" name="Rectangle 117"/>
              <p:cNvSpPr>
                <a:spLocks noChangeArrowheads="1"/>
              </p:cNvSpPr>
              <p:nvPr/>
            </p:nvSpPr>
            <p:spPr bwMode="auto">
              <a:xfrm>
                <a:off x="142013" y="2423211"/>
                <a:ext cx="1256944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北爱尔兰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7" name="Rectangle 118"/>
              <p:cNvSpPr>
                <a:spLocks noChangeArrowheads="1"/>
              </p:cNvSpPr>
              <p:nvPr/>
            </p:nvSpPr>
            <p:spPr bwMode="auto">
              <a:xfrm>
                <a:off x="374848" y="2285429"/>
                <a:ext cx="1024109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新西兰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19"/>
              <p:cNvSpPr>
                <a:spLocks noChangeArrowheads="1"/>
              </p:cNvSpPr>
              <p:nvPr/>
            </p:nvSpPr>
            <p:spPr bwMode="auto">
              <a:xfrm>
                <a:off x="607683" y="2153088"/>
                <a:ext cx="791274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新加坡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19" name="Rectangle 120"/>
              <p:cNvSpPr>
                <a:spLocks noChangeArrowheads="1"/>
              </p:cNvSpPr>
              <p:nvPr/>
            </p:nvSpPr>
            <p:spPr bwMode="auto">
              <a:xfrm>
                <a:off x="858709" y="2013493"/>
                <a:ext cx="540249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波兰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0" name="Rectangle 121"/>
              <p:cNvSpPr>
                <a:spLocks noChangeArrowheads="1"/>
              </p:cNvSpPr>
              <p:nvPr/>
            </p:nvSpPr>
            <p:spPr bwMode="auto">
              <a:xfrm>
                <a:off x="847794" y="1875711"/>
                <a:ext cx="551163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墨西哥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1" name="Rectangle 122"/>
              <p:cNvSpPr>
                <a:spLocks noChangeArrowheads="1"/>
              </p:cNvSpPr>
              <p:nvPr/>
            </p:nvSpPr>
            <p:spPr bwMode="auto">
              <a:xfrm>
                <a:off x="1078810" y="1737930"/>
                <a:ext cx="320148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意大利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2" name="Rectangle 123"/>
              <p:cNvSpPr>
                <a:spLocks noChangeArrowheads="1"/>
              </p:cNvSpPr>
              <p:nvPr/>
            </p:nvSpPr>
            <p:spPr bwMode="auto">
              <a:xfrm>
                <a:off x="722281" y="1605588"/>
                <a:ext cx="676676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澳大利亚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3" name="Rectangle 124"/>
              <p:cNvSpPr>
                <a:spLocks noChangeArrowheads="1"/>
              </p:cNvSpPr>
              <p:nvPr/>
            </p:nvSpPr>
            <p:spPr bwMode="auto">
              <a:xfrm>
                <a:off x="856888" y="1467807"/>
                <a:ext cx="542069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法国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4" name="Rectangle 125"/>
              <p:cNvSpPr>
                <a:spLocks noChangeArrowheads="1"/>
              </p:cNvSpPr>
              <p:nvPr/>
            </p:nvSpPr>
            <p:spPr bwMode="auto">
              <a:xfrm>
                <a:off x="420323" y="1330025"/>
                <a:ext cx="978633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英国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5" name="Rectangle 126"/>
              <p:cNvSpPr>
                <a:spLocks noChangeArrowheads="1"/>
              </p:cNvSpPr>
              <p:nvPr/>
            </p:nvSpPr>
            <p:spPr bwMode="auto">
              <a:xfrm>
                <a:off x="791403" y="1192244"/>
                <a:ext cx="607554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加拿大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6" name="Rectangle 127"/>
              <p:cNvSpPr>
                <a:spLocks noChangeArrowheads="1"/>
              </p:cNvSpPr>
              <p:nvPr/>
            </p:nvSpPr>
            <p:spPr bwMode="auto">
              <a:xfrm>
                <a:off x="771393" y="1059901"/>
                <a:ext cx="627563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瑞典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7" name="Rectangle 128"/>
              <p:cNvSpPr>
                <a:spLocks noChangeArrowheads="1"/>
              </p:cNvSpPr>
              <p:nvPr/>
            </p:nvSpPr>
            <p:spPr bwMode="auto">
              <a:xfrm>
                <a:off x="682264" y="920307"/>
                <a:ext cx="716694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德国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8" name="Rectangle 129"/>
              <p:cNvSpPr>
                <a:spLocks noChangeArrowheads="1"/>
              </p:cNvSpPr>
              <p:nvPr/>
            </p:nvSpPr>
            <p:spPr bwMode="auto">
              <a:xfrm>
                <a:off x="926010" y="782526"/>
                <a:ext cx="472947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日本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29" name="Rectangle 130"/>
              <p:cNvSpPr>
                <a:spLocks noChangeArrowheads="1"/>
              </p:cNvSpPr>
              <p:nvPr/>
            </p:nvSpPr>
            <p:spPr bwMode="auto">
              <a:xfrm>
                <a:off x="353021" y="644744"/>
                <a:ext cx="1045937" cy="1971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2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美国</a:t>
                </a:r>
                <a:endParaRPr kumimoji="0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30" name="Rectangle 132"/>
              <p:cNvSpPr>
                <a:spLocks noChangeArrowheads="1"/>
              </p:cNvSpPr>
              <p:nvPr/>
            </p:nvSpPr>
            <p:spPr bwMode="auto">
              <a:xfrm>
                <a:off x="6807640" y="3303819"/>
                <a:ext cx="1684286" cy="22938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sz="3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133"/>
              <p:cNvSpPr>
                <a:spLocks noChangeArrowheads="1"/>
              </p:cNvSpPr>
              <p:nvPr/>
            </p:nvSpPr>
            <p:spPr bwMode="auto">
              <a:xfrm>
                <a:off x="7044731" y="3659634"/>
                <a:ext cx="318065" cy="232053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134"/>
              <p:cNvSpPr>
                <a:spLocks noChangeArrowheads="1"/>
              </p:cNvSpPr>
              <p:nvPr/>
            </p:nvSpPr>
            <p:spPr bwMode="auto">
              <a:xfrm>
                <a:off x="7044731" y="3978707"/>
                <a:ext cx="318065" cy="226614"/>
              </a:xfrm>
              <a:prstGeom prst="rect">
                <a:avLst/>
              </a:prstGeom>
              <a:solidFill>
                <a:srgbClr val="C10534"/>
              </a:solidFill>
              <a:ln w="0">
                <a:solidFill>
                  <a:srgbClr val="C1053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35"/>
              <p:cNvSpPr>
                <a:spLocks noChangeArrowheads="1"/>
              </p:cNvSpPr>
              <p:nvPr/>
            </p:nvSpPr>
            <p:spPr bwMode="auto">
              <a:xfrm>
                <a:off x="7044731" y="4305031"/>
                <a:ext cx="318065" cy="226614"/>
              </a:xfrm>
              <a:prstGeom prst="rect">
                <a:avLst/>
              </a:prstGeom>
              <a:solidFill>
                <a:srgbClr val="008000"/>
              </a:solidFill>
              <a:ln w="0">
                <a:solidFill>
                  <a:srgbClr val="008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36"/>
              <p:cNvSpPr>
                <a:spLocks noChangeArrowheads="1"/>
              </p:cNvSpPr>
              <p:nvPr/>
            </p:nvSpPr>
            <p:spPr bwMode="auto">
              <a:xfrm>
                <a:off x="7044731" y="4625917"/>
                <a:ext cx="318065" cy="226614"/>
              </a:xfrm>
              <a:prstGeom prst="rect">
                <a:avLst/>
              </a:prstGeom>
              <a:solidFill>
                <a:srgbClr val="FF7F00"/>
              </a:solidFill>
              <a:ln w="0">
                <a:solidFill>
                  <a:srgbClr val="FF7F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Rectangle 137"/>
              <p:cNvSpPr>
                <a:spLocks noChangeArrowheads="1"/>
              </p:cNvSpPr>
              <p:nvPr/>
            </p:nvSpPr>
            <p:spPr bwMode="auto">
              <a:xfrm>
                <a:off x="7044731" y="4944990"/>
                <a:ext cx="318065" cy="232053"/>
              </a:xfrm>
              <a:prstGeom prst="rect">
                <a:avLst/>
              </a:prstGeom>
              <a:solidFill>
                <a:srgbClr val="6E8E84"/>
              </a:solidFill>
              <a:ln w="0">
                <a:solidFill>
                  <a:srgbClr val="6E8E84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Rectangle 138"/>
              <p:cNvSpPr>
                <a:spLocks noChangeArrowheads="1"/>
              </p:cNvSpPr>
              <p:nvPr/>
            </p:nvSpPr>
            <p:spPr bwMode="auto">
              <a:xfrm>
                <a:off x="7044731" y="5271314"/>
                <a:ext cx="318065" cy="226614"/>
              </a:xfrm>
              <a:prstGeom prst="rect">
                <a:avLst/>
              </a:prstGeom>
              <a:solidFill>
                <a:srgbClr val="303030"/>
              </a:solidFill>
              <a:ln w="0">
                <a:solidFill>
                  <a:srgbClr val="30303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39"/>
              <p:cNvSpPr>
                <a:spLocks noChangeArrowheads="1"/>
              </p:cNvSpPr>
              <p:nvPr/>
            </p:nvSpPr>
            <p:spPr bwMode="auto">
              <a:xfrm>
                <a:off x="7497090" y="3703144"/>
                <a:ext cx="371081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非洲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38" name="Rectangle 140"/>
              <p:cNvSpPr>
                <a:spLocks noChangeArrowheads="1"/>
              </p:cNvSpPr>
              <p:nvPr/>
            </p:nvSpPr>
            <p:spPr bwMode="auto">
              <a:xfrm>
                <a:off x="7497090" y="4024030"/>
                <a:ext cx="281949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亚洲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41"/>
              <p:cNvSpPr>
                <a:spLocks noChangeArrowheads="1"/>
              </p:cNvSpPr>
              <p:nvPr/>
            </p:nvSpPr>
            <p:spPr bwMode="auto">
              <a:xfrm>
                <a:off x="7497090" y="4348541"/>
                <a:ext cx="538430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大洋洲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40" name="Rectangle 142"/>
              <p:cNvSpPr>
                <a:spLocks noChangeArrowheads="1"/>
              </p:cNvSpPr>
              <p:nvPr/>
            </p:nvSpPr>
            <p:spPr bwMode="auto">
              <a:xfrm>
                <a:off x="7497090" y="4669427"/>
                <a:ext cx="465669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欧洲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41" name="Rectangle 143"/>
              <p:cNvSpPr>
                <a:spLocks noChangeArrowheads="1"/>
              </p:cNvSpPr>
              <p:nvPr/>
            </p:nvSpPr>
            <p:spPr bwMode="auto">
              <a:xfrm>
                <a:off x="7497090" y="4990312"/>
                <a:ext cx="885863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拉美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  <p:sp>
            <p:nvSpPr>
              <p:cNvPr id="142" name="Rectangle 144"/>
              <p:cNvSpPr>
                <a:spLocks noChangeArrowheads="1"/>
              </p:cNvSpPr>
              <p:nvPr/>
            </p:nvSpPr>
            <p:spPr bwMode="auto">
              <a:xfrm>
                <a:off x="7497090" y="5309385"/>
                <a:ext cx="927700" cy="1642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 sz="1000">
                    <a:ln>
                      <a:noFill/>
                    </a:ln>
                    <a:solidFill>
                      <a:srgbClr val="000000"/>
                    </a:solidFill>
                    <a:effectLst/>
                    <a:cs typeface="Arial" panose="020B0604020202020204" pitchFamily="34" charset="0"/>
                  </a:defRPr>
                </a:pPr>
                <a:r>
                  <a:t>北美</a:t>
                </a:r>
                <a:endParaRPr kumimoji="0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43" name="Rectangle 142"/>
          <p:cNvSpPr/>
          <p:nvPr/>
        </p:nvSpPr>
        <p:spPr>
          <a:xfrm>
            <a:off x="668215" y="998538"/>
            <a:ext cx="7831016" cy="5511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13932" y="6521385"/>
            <a:ext cx="1736374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latin typeface="Arial" pitchFamily="34" charset="0"/>
                <a:cs typeface="Arial" pitchFamily="34" charset="0"/>
              </a:defRPr>
            </a:pPr>
            <a:r>
              <a:t>来源：布鲁姆等人（2018年）</a:t>
            </a:r>
          </a:p>
        </p:txBody>
      </p:sp>
    </p:spTree>
    <p:extLst>
      <p:ext uri="{BB962C8B-B14F-4D97-AF65-F5344CB8AC3E}">
        <p14:creationId xmlns:p14="http://schemas.microsoft.com/office/powerpoint/2010/main" val="2642122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管理分数与发展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39</a:t>
            </a:fld>
          </a:p>
        </p:txBody>
      </p:sp>
      <p:grpSp>
        <p:nvGrpSpPr>
          <p:cNvPr id="4" name="Group 3"/>
          <p:cNvGrpSpPr/>
          <p:nvPr/>
        </p:nvGrpSpPr>
        <p:grpSpPr>
          <a:xfrm>
            <a:off x="1172306" y="1356092"/>
            <a:ext cx="6817602" cy="5244828"/>
            <a:chOff x="527764" y="630836"/>
            <a:chExt cx="8561918" cy="5173858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1111250" y="673100"/>
              <a:ext cx="7426325" cy="4527548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111250" y="5076823"/>
              <a:ext cx="7432675" cy="0"/>
            </a:xfrm>
            <a:prstGeom prst="line">
              <a:avLst/>
            </a:prstGeom>
            <a:noFill/>
            <a:ln w="20638" cap="flat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1111250" y="3649662"/>
              <a:ext cx="7432675" cy="0"/>
            </a:xfrm>
            <a:prstGeom prst="line">
              <a:avLst/>
            </a:prstGeom>
            <a:noFill/>
            <a:ln w="20638" cap="flat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111250" y="2222499"/>
              <a:ext cx="7432675" cy="0"/>
            </a:xfrm>
            <a:prstGeom prst="line">
              <a:avLst/>
            </a:prstGeom>
            <a:noFill/>
            <a:ln w="20638" cap="flat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1111250" y="796925"/>
              <a:ext cx="7432675" cy="0"/>
            </a:xfrm>
            <a:prstGeom prst="line">
              <a:avLst/>
            </a:prstGeom>
            <a:noFill/>
            <a:ln w="20638" cap="flat">
              <a:solidFill>
                <a:srgbClr val="EAF2F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1198563" y="4405311"/>
              <a:ext cx="87313" cy="82550"/>
            </a:xfrm>
            <a:prstGeom prst="ellipse">
              <a:avLst/>
            </a:prstGeom>
            <a:solidFill>
              <a:srgbClr val="1A476F"/>
            </a:solidFill>
            <a:ln w="20638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336675" y="4386261"/>
              <a:ext cx="553037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1A476F"/>
                  </a:solidFill>
                  <a:effectLst/>
                </a:defRPr>
              </a:pPr>
              <a:r>
                <a:t>埃塞俄比亚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Oval 13"/>
            <p:cNvSpPr>
              <a:spLocks noChangeArrowheads="1"/>
            </p:cNvSpPr>
            <p:nvPr/>
          </p:nvSpPr>
          <p:spPr bwMode="auto">
            <a:xfrm>
              <a:off x="2973388" y="4391023"/>
              <a:ext cx="87313" cy="82550"/>
            </a:xfrm>
            <a:prstGeom prst="ellipse">
              <a:avLst/>
            </a:prstGeom>
            <a:solidFill>
              <a:srgbClr val="1A476F"/>
            </a:solidFill>
            <a:ln w="20638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113088" y="4371974"/>
              <a:ext cx="460062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1A476F"/>
                  </a:solidFill>
                  <a:effectLst/>
                </a:defRPr>
              </a:pPr>
              <a:r>
                <a:t>加纳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>
              <a:off x="2227263" y="3467099"/>
              <a:ext cx="93663" cy="82550"/>
            </a:xfrm>
            <a:prstGeom prst="ellipse">
              <a:avLst/>
            </a:prstGeom>
            <a:solidFill>
              <a:srgbClr val="1A476F"/>
            </a:solidFill>
            <a:ln w="20638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366963" y="3448049"/>
              <a:ext cx="434414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1A476F"/>
                  </a:solidFill>
                  <a:effectLst/>
                </a:defRPr>
              </a:pPr>
              <a:r>
                <a:t>肯尼亚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auto">
            <a:xfrm>
              <a:off x="1260475" y="4956173"/>
              <a:ext cx="87313" cy="80962"/>
            </a:xfrm>
            <a:prstGeom prst="ellipse">
              <a:avLst/>
            </a:prstGeom>
            <a:solidFill>
              <a:srgbClr val="1A476F"/>
            </a:solidFill>
            <a:ln w="20638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398588" y="4937124"/>
              <a:ext cx="876843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1A476F"/>
                  </a:solidFill>
                  <a:effectLst/>
                </a:defRPr>
              </a:pPr>
              <a:r>
                <a:t>莫桑比克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Oval 19"/>
            <p:cNvSpPr>
              <a:spLocks noChangeArrowheads="1"/>
            </p:cNvSpPr>
            <p:nvPr/>
          </p:nvSpPr>
          <p:spPr bwMode="auto">
            <a:xfrm>
              <a:off x="2752725" y="3559174"/>
              <a:ext cx="92075" cy="85725"/>
            </a:xfrm>
            <a:prstGeom prst="ellipse">
              <a:avLst/>
            </a:prstGeom>
            <a:solidFill>
              <a:srgbClr val="1A476F"/>
            </a:solidFill>
            <a:ln w="20638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2890838" y="3540124"/>
              <a:ext cx="484107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1A476F"/>
                  </a:solidFill>
                  <a:effectLst/>
                </a:defRPr>
              </a:pPr>
              <a:r>
                <a:t>尼日利亚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auto">
            <a:xfrm>
              <a:off x="1825625" y="4310061"/>
              <a:ext cx="93663" cy="85725"/>
            </a:xfrm>
            <a:prstGeom prst="ellipse">
              <a:avLst/>
            </a:prstGeom>
            <a:solidFill>
              <a:srgbClr val="1A476F"/>
            </a:solidFill>
            <a:ln w="20638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21" name="Rectangle 22"/>
            <p:cNvSpPr>
              <a:spLocks noChangeArrowheads="1"/>
            </p:cNvSpPr>
            <p:nvPr/>
          </p:nvSpPr>
          <p:spPr bwMode="auto">
            <a:xfrm>
              <a:off x="1960563" y="4291011"/>
              <a:ext cx="612925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1A476F"/>
                  </a:solidFill>
                  <a:effectLst/>
                </a:defRPr>
              </a:pPr>
              <a:r>
                <a:t>坦桑尼亚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1974850" y="4133849"/>
              <a:ext cx="87313" cy="85725"/>
            </a:xfrm>
            <a:prstGeom prst="ellipse">
              <a:avLst/>
            </a:prstGeom>
            <a:solidFill>
              <a:srgbClr val="1A476F"/>
            </a:solidFill>
            <a:ln w="20638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23" name="Rectangle 24"/>
            <p:cNvSpPr>
              <a:spLocks noChangeArrowheads="1"/>
            </p:cNvSpPr>
            <p:nvPr/>
          </p:nvSpPr>
          <p:spPr bwMode="auto">
            <a:xfrm>
              <a:off x="2109788" y="4113211"/>
              <a:ext cx="511358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1A476F"/>
                  </a:solidFill>
                  <a:effectLst/>
                </a:defRPr>
              </a:pPr>
              <a:r>
                <a:t>赞比亚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Oval 25"/>
            <p:cNvSpPr>
              <a:spLocks noChangeArrowheads="1"/>
            </p:cNvSpPr>
            <p:nvPr/>
          </p:nvSpPr>
          <p:spPr bwMode="auto">
            <a:xfrm>
              <a:off x="7545388" y="2189162"/>
              <a:ext cx="92075" cy="82550"/>
            </a:xfrm>
            <a:prstGeom prst="ellipse">
              <a:avLst/>
            </a:prstGeom>
            <a:solidFill>
              <a:srgbClr val="008000"/>
            </a:solidFill>
            <a:ln w="20638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7683500" y="2170113"/>
              <a:ext cx="596317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008000"/>
                  </a:solidFill>
                  <a:effectLst/>
                </a:defRPr>
              </a:pPr>
              <a:r>
                <a:t>澳大利亚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Oval 27"/>
            <p:cNvSpPr>
              <a:spLocks noChangeArrowheads="1"/>
            </p:cNvSpPr>
            <p:nvPr/>
          </p:nvSpPr>
          <p:spPr bwMode="auto">
            <a:xfrm>
              <a:off x="7004050" y="2606674"/>
              <a:ext cx="92075" cy="80962"/>
            </a:xfrm>
            <a:prstGeom prst="ellipse">
              <a:avLst/>
            </a:prstGeom>
            <a:solidFill>
              <a:srgbClr val="008000"/>
            </a:solidFill>
            <a:ln w="20638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103647" y="2452343"/>
              <a:ext cx="902491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008000"/>
                  </a:solidFill>
                  <a:effectLst/>
                </a:defRPr>
              </a:pPr>
              <a:r>
                <a:t>新西兰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Oval 29"/>
            <p:cNvSpPr>
              <a:spLocks noChangeArrowheads="1"/>
            </p:cNvSpPr>
            <p:nvPr/>
          </p:nvSpPr>
          <p:spPr bwMode="auto">
            <a:xfrm>
              <a:off x="4476750" y="3003549"/>
              <a:ext cx="92075" cy="85725"/>
            </a:xfrm>
            <a:prstGeom prst="ellipse">
              <a:avLst/>
            </a:prstGeom>
            <a:solidFill>
              <a:srgbClr val="C10534"/>
            </a:solidFill>
            <a:ln w="20638">
              <a:solidFill>
                <a:srgbClr val="C1053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4610100" y="2984499"/>
              <a:ext cx="399148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C10534"/>
                  </a:solidFill>
                  <a:effectLst/>
                </a:defRPr>
              </a:pPr>
              <a:r>
                <a:t>中国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Oval 31"/>
            <p:cNvSpPr>
              <a:spLocks noChangeArrowheads="1"/>
            </p:cNvSpPr>
            <p:nvPr/>
          </p:nvSpPr>
          <p:spPr bwMode="auto">
            <a:xfrm>
              <a:off x="3209925" y="3290887"/>
              <a:ext cx="88900" cy="80962"/>
            </a:xfrm>
            <a:prstGeom prst="ellipse">
              <a:avLst/>
            </a:prstGeom>
            <a:solidFill>
              <a:srgbClr val="C10534"/>
            </a:solidFill>
            <a:ln w="20638">
              <a:solidFill>
                <a:srgbClr val="C1053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344863" y="3271837"/>
              <a:ext cx="331822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C10534"/>
                  </a:solidFill>
                  <a:effectLst/>
                </a:defRPr>
              </a:pPr>
              <a:r>
                <a:t>印度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Oval 33"/>
            <p:cNvSpPr>
              <a:spLocks noChangeArrowheads="1"/>
            </p:cNvSpPr>
            <p:nvPr/>
          </p:nvSpPr>
          <p:spPr bwMode="auto">
            <a:xfrm>
              <a:off x="7327900" y="1523999"/>
              <a:ext cx="87313" cy="80962"/>
            </a:xfrm>
            <a:prstGeom prst="ellipse">
              <a:avLst/>
            </a:prstGeom>
            <a:solidFill>
              <a:srgbClr val="C10534"/>
            </a:solidFill>
            <a:ln w="20638">
              <a:solidFill>
                <a:srgbClr val="C1053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841696" y="1382302"/>
              <a:ext cx="416781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C10534"/>
                  </a:solidFill>
                  <a:effectLst/>
                </a:defRPr>
              </a:pPr>
              <a:r>
                <a:t>日本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Oval 35"/>
            <p:cNvSpPr>
              <a:spLocks noChangeArrowheads="1"/>
            </p:cNvSpPr>
            <p:nvPr/>
          </p:nvSpPr>
          <p:spPr bwMode="auto">
            <a:xfrm>
              <a:off x="1593850" y="3975099"/>
              <a:ext cx="93663" cy="80962"/>
            </a:xfrm>
            <a:prstGeom prst="ellipse">
              <a:avLst/>
            </a:prstGeom>
            <a:solidFill>
              <a:srgbClr val="C10534"/>
            </a:solidFill>
            <a:ln w="20638">
              <a:solidFill>
                <a:srgbClr val="C1053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1733550" y="3951287"/>
              <a:ext cx="639599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C10534"/>
                  </a:solidFill>
                  <a:effectLst/>
                </a:defRPr>
              </a:pPr>
              <a:r>
                <a:t>缅甸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Oval 37"/>
            <p:cNvSpPr>
              <a:spLocks noChangeArrowheads="1"/>
            </p:cNvSpPr>
            <p:nvPr/>
          </p:nvSpPr>
          <p:spPr bwMode="auto">
            <a:xfrm>
              <a:off x="8043863" y="2578099"/>
              <a:ext cx="87313" cy="80962"/>
            </a:xfrm>
            <a:prstGeom prst="ellipse">
              <a:avLst/>
            </a:prstGeom>
            <a:solidFill>
              <a:srgbClr val="C10534"/>
            </a:solidFill>
            <a:ln w="20638">
              <a:solidFill>
                <a:srgbClr val="C1053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8183563" y="2559050"/>
              <a:ext cx="697307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C10534"/>
                  </a:solidFill>
                  <a:effectLst/>
                </a:defRPr>
              </a:pPr>
              <a:r>
                <a:t>新加坡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Oval 39"/>
            <p:cNvSpPr>
              <a:spLocks noChangeArrowheads="1"/>
            </p:cNvSpPr>
            <p:nvPr/>
          </p:nvSpPr>
          <p:spPr bwMode="auto">
            <a:xfrm>
              <a:off x="3128963" y="3300412"/>
              <a:ext cx="92075" cy="80962"/>
            </a:xfrm>
            <a:prstGeom prst="ellipse">
              <a:avLst/>
            </a:prstGeom>
            <a:solidFill>
              <a:srgbClr val="C10534"/>
            </a:solidFill>
            <a:ln w="20638">
              <a:solidFill>
                <a:srgbClr val="C1053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2562716" y="3158955"/>
              <a:ext cx="559897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C10534"/>
                  </a:solidFill>
                  <a:effectLst/>
                </a:defRPr>
              </a:pPr>
              <a:r>
                <a:t>越南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Oval 41"/>
            <p:cNvSpPr>
              <a:spLocks noChangeArrowheads="1"/>
            </p:cNvSpPr>
            <p:nvPr/>
          </p:nvSpPr>
          <p:spPr bwMode="auto">
            <a:xfrm>
              <a:off x="7339013" y="2136774"/>
              <a:ext cx="87313" cy="85725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41" name="Rectangle 42"/>
            <p:cNvSpPr>
              <a:spLocks noChangeArrowheads="1"/>
            </p:cNvSpPr>
            <p:nvPr/>
          </p:nvSpPr>
          <p:spPr bwMode="auto">
            <a:xfrm>
              <a:off x="7226301" y="1980683"/>
              <a:ext cx="477695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FF7F00"/>
                  </a:solidFill>
                  <a:effectLst/>
                </a:defRPr>
              </a:pPr>
              <a:r>
                <a:t>法国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Oval 43"/>
            <p:cNvSpPr>
              <a:spLocks noChangeArrowheads="1"/>
            </p:cNvSpPr>
            <p:nvPr/>
          </p:nvSpPr>
          <p:spPr bwMode="auto">
            <a:xfrm>
              <a:off x="7396163" y="1581150"/>
              <a:ext cx="87313" cy="87312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43" name="Rectangle 44"/>
            <p:cNvSpPr>
              <a:spLocks noChangeArrowheads="1"/>
            </p:cNvSpPr>
            <p:nvPr/>
          </p:nvSpPr>
          <p:spPr bwMode="auto">
            <a:xfrm>
              <a:off x="7456842" y="1452781"/>
              <a:ext cx="631583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FF7F00"/>
                  </a:solidFill>
                  <a:effectLst/>
                </a:defRPr>
              </a:pPr>
              <a:r>
                <a:t>德国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Oval 45"/>
            <p:cNvSpPr>
              <a:spLocks noChangeArrowheads="1"/>
            </p:cNvSpPr>
            <p:nvPr/>
          </p:nvSpPr>
          <p:spPr bwMode="auto">
            <a:xfrm>
              <a:off x="6967538" y="2979737"/>
              <a:ext cx="88900" cy="80962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7088082" y="2998546"/>
              <a:ext cx="503343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FF7F00"/>
                  </a:solidFill>
                  <a:effectLst/>
                </a:defRPr>
              </a:pPr>
              <a:r>
                <a:t>希腊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Oval 47"/>
            <p:cNvSpPr>
              <a:spLocks noChangeArrowheads="1"/>
            </p:cNvSpPr>
            <p:nvPr/>
          </p:nvSpPr>
          <p:spPr bwMode="auto">
            <a:xfrm>
              <a:off x="7153275" y="2243137"/>
              <a:ext cx="87313" cy="80962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6835428" y="2098465"/>
              <a:ext cx="282129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FF7F00"/>
                  </a:solidFill>
                  <a:effectLst/>
                </a:defRPr>
              </a:pPr>
              <a:r>
                <a:t>意大利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Oval 49"/>
            <p:cNvSpPr>
              <a:spLocks noChangeArrowheads="1"/>
            </p:cNvSpPr>
            <p:nvPr/>
          </p:nvSpPr>
          <p:spPr bwMode="auto">
            <a:xfrm>
              <a:off x="6191250" y="2505074"/>
              <a:ext cx="92075" cy="87312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6324600" y="2362649"/>
              <a:ext cx="476092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FF7F00"/>
                  </a:solidFill>
                  <a:effectLst/>
                </a:defRPr>
              </a:pPr>
              <a:r>
                <a:t>波兰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Oval 51"/>
            <p:cNvSpPr>
              <a:spLocks noChangeArrowheads="1"/>
            </p:cNvSpPr>
            <p:nvPr/>
          </p:nvSpPr>
          <p:spPr bwMode="auto">
            <a:xfrm>
              <a:off x="6684963" y="2678112"/>
              <a:ext cx="87313" cy="85725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51" name="Rectangle 52"/>
            <p:cNvSpPr>
              <a:spLocks noChangeArrowheads="1"/>
            </p:cNvSpPr>
            <p:nvPr/>
          </p:nvSpPr>
          <p:spPr bwMode="auto">
            <a:xfrm>
              <a:off x="6818313" y="2659063"/>
              <a:ext cx="570669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FF7F00"/>
                  </a:solidFill>
                  <a:effectLst/>
                </a:defRPr>
              </a:pPr>
              <a:r>
                <a:t>葡萄牙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Oval 53"/>
            <p:cNvSpPr>
              <a:spLocks noChangeArrowheads="1"/>
            </p:cNvSpPr>
            <p:nvPr/>
          </p:nvSpPr>
          <p:spPr bwMode="auto">
            <a:xfrm>
              <a:off x="7673975" y="2859087"/>
              <a:ext cx="87313" cy="87312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53" name="Rectangle 54"/>
            <p:cNvSpPr>
              <a:spLocks noChangeArrowheads="1"/>
            </p:cNvSpPr>
            <p:nvPr/>
          </p:nvSpPr>
          <p:spPr bwMode="auto">
            <a:xfrm>
              <a:off x="7812088" y="2840037"/>
              <a:ext cx="1277594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FF7F00"/>
                  </a:solidFill>
                  <a:effectLst/>
                </a:defRPr>
              </a:pPr>
              <a:r>
                <a:t>爱尔兰共和国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Oval 55"/>
            <p:cNvSpPr>
              <a:spLocks noChangeArrowheads="1"/>
            </p:cNvSpPr>
            <p:nvPr/>
          </p:nvSpPr>
          <p:spPr bwMode="auto">
            <a:xfrm>
              <a:off x="7132638" y="2898774"/>
              <a:ext cx="93663" cy="80962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55" name="Rectangle 56"/>
            <p:cNvSpPr>
              <a:spLocks noChangeArrowheads="1"/>
            </p:cNvSpPr>
            <p:nvPr/>
          </p:nvSpPr>
          <p:spPr bwMode="auto">
            <a:xfrm>
              <a:off x="7259194" y="2792001"/>
              <a:ext cx="391133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FF7F00"/>
                  </a:solidFill>
                  <a:effectLst/>
                </a:defRPr>
              </a:pPr>
              <a:r>
                <a:t>西班牙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Oval 57"/>
            <p:cNvSpPr>
              <a:spLocks noChangeArrowheads="1"/>
            </p:cNvSpPr>
            <p:nvPr/>
          </p:nvSpPr>
          <p:spPr bwMode="auto">
            <a:xfrm>
              <a:off x="7508875" y="1644649"/>
              <a:ext cx="87313" cy="80962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7642225" y="1625599"/>
              <a:ext cx="553037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FF7F00"/>
                  </a:solidFill>
                  <a:effectLst/>
                </a:defRPr>
              </a:pPr>
              <a:r>
                <a:t>瑞典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Oval 59"/>
            <p:cNvSpPr>
              <a:spLocks noChangeArrowheads="1"/>
            </p:cNvSpPr>
            <p:nvPr/>
          </p:nvSpPr>
          <p:spPr bwMode="auto">
            <a:xfrm>
              <a:off x="5681663" y="3022599"/>
              <a:ext cx="87313" cy="85725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5623832" y="2872917"/>
              <a:ext cx="463973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FF7F00"/>
                  </a:solidFill>
                  <a:effectLst/>
                </a:defRPr>
              </a:pPr>
              <a:r>
                <a:t>火鸡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Oval 61"/>
            <p:cNvSpPr>
              <a:spLocks noChangeArrowheads="1"/>
            </p:cNvSpPr>
            <p:nvPr/>
          </p:nvSpPr>
          <p:spPr bwMode="auto">
            <a:xfrm>
              <a:off x="5881688" y="3041649"/>
              <a:ext cx="93663" cy="85725"/>
            </a:xfrm>
            <a:prstGeom prst="ellipse">
              <a:avLst/>
            </a:prstGeom>
            <a:solidFill>
              <a:srgbClr val="6E8E84"/>
            </a:solidFill>
            <a:ln w="20638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6005739" y="3011713"/>
              <a:ext cx="655629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6E8E84"/>
                  </a:solidFill>
                  <a:effectLst/>
                </a:defRPr>
              </a:pPr>
              <a:r>
                <a:t>阿根廷</a:t>
              </a:r>
              <a:endParaRPr kumimoji="0" sz="12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Oval 63"/>
            <p:cNvSpPr>
              <a:spLocks noChangeArrowheads="1"/>
            </p:cNvSpPr>
            <p:nvPr/>
          </p:nvSpPr>
          <p:spPr bwMode="auto">
            <a:xfrm>
              <a:off x="5330825" y="3084512"/>
              <a:ext cx="87313" cy="80962"/>
            </a:xfrm>
            <a:prstGeom prst="ellipse">
              <a:avLst/>
            </a:prstGeom>
            <a:solidFill>
              <a:srgbClr val="6E8E84"/>
            </a:solidFill>
            <a:ln w="20638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5465763" y="3065462"/>
              <a:ext cx="383118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6E8E84"/>
                  </a:solidFill>
                  <a:effectLst/>
                </a:defRPr>
              </a:pPr>
              <a:r>
                <a:t>巴西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Oval 65"/>
            <p:cNvSpPr>
              <a:spLocks noChangeArrowheads="1"/>
            </p:cNvSpPr>
            <p:nvPr/>
          </p:nvSpPr>
          <p:spPr bwMode="auto">
            <a:xfrm>
              <a:off x="5995988" y="2889249"/>
              <a:ext cx="92075" cy="85725"/>
            </a:xfrm>
            <a:prstGeom prst="ellipse">
              <a:avLst/>
            </a:prstGeom>
            <a:solidFill>
              <a:srgbClr val="6E8E84"/>
            </a:solidFill>
            <a:ln w="20638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6129338" y="2870199"/>
              <a:ext cx="347852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6E8E84"/>
                  </a:solidFill>
                  <a:effectLst/>
                </a:defRPr>
              </a:pPr>
              <a:r>
                <a:t>智利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Oval 67"/>
            <p:cNvSpPr>
              <a:spLocks noChangeArrowheads="1"/>
            </p:cNvSpPr>
            <p:nvPr/>
          </p:nvSpPr>
          <p:spPr bwMode="auto">
            <a:xfrm>
              <a:off x="5105400" y="3386137"/>
              <a:ext cx="92075" cy="85725"/>
            </a:xfrm>
            <a:prstGeom prst="ellipse">
              <a:avLst/>
            </a:prstGeom>
            <a:solidFill>
              <a:srgbClr val="6E8E84"/>
            </a:solidFill>
            <a:ln w="20638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5243513" y="3367087"/>
              <a:ext cx="646011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6E8E84"/>
                  </a:solidFill>
                  <a:effectLst/>
                </a:defRPr>
              </a:pPr>
              <a:r>
                <a:t>哥伦比亚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Oval 69"/>
            <p:cNvSpPr>
              <a:spLocks noChangeArrowheads="1"/>
            </p:cNvSpPr>
            <p:nvPr/>
          </p:nvSpPr>
          <p:spPr bwMode="auto">
            <a:xfrm>
              <a:off x="5851525" y="2471738"/>
              <a:ext cx="87313" cy="87312"/>
            </a:xfrm>
            <a:prstGeom prst="ellipse">
              <a:avLst/>
            </a:prstGeom>
            <a:solidFill>
              <a:srgbClr val="6E8E84"/>
            </a:solidFill>
            <a:ln w="20638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5515623" y="2590285"/>
              <a:ext cx="485710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6E8E84"/>
                  </a:solidFill>
                  <a:effectLst/>
                </a:defRPr>
              </a:pPr>
              <a:r>
                <a:t>墨西哥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Oval 71"/>
            <p:cNvSpPr>
              <a:spLocks noChangeArrowheads="1"/>
            </p:cNvSpPr>
            <p:nvPr/>
          </p:nvSpPr>
          <p:spPr bwMode="auto">
            <a:xfrm>
              <a:off x="3684588" y="3903661"/>
              <a:ext cx="87313" cy="85725"/>
            </a:xfrm>
            <a:prstGeom prst="ellipse">
              <a:avLst/>
            </a:prstGeom>
            <a:solidFill>
              <a:srgbClr val="6E8E84"/>
            </a:solidFill>
            <a:ln w="20638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3817938" y="3884612"/>
              <a:ext cx="697307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6E8E84"/>
                  </a:solidFill>
                  <a:effectLst/>
                </a:defRPr>
              </a:pPr>
              <a:r>
                <a:t>尼加拉瓜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Oval 73"/>
            <p:cNvSpPr>
              <a:spLocks noChangeArrowheads="1"/>
            </p:cNvSpPr>
            <p:nvPr/>
          </p:nvSpPr>
          <p:spPr bwMode="auto">
            <a:xfrm>
              <a:off x="7616825" y="1778000"/>
              <a:ext cx="87313" cy="85725"/>
            </a:xfrm>
            <a:prstGeom prst="ellipse">
              <a:avLst/>
            </a:prstGeom>
            <a:solidFill>
              <a:srgbClr val="303030"/>
            </a:solidFill>
            <a:ln w="20638">
              <a:solidFill>
                <a:srgbClr val="3030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7712409" y="1783130"/>
              <a:ext cx="535403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303030"/>
                  </a:solidFill>
                  <a:effectLst/>
                </a:defRPr>
              </a:pPr>
              <a:r>
                <a:t>加拿大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Oval 75"/>
            <p:cNvSpPr>
              <a:spLocks noChangeArrowheads="1"/>
            </p:cNvSpPr>
            <p:nvPr/>
          </p:nvSpPr>
          <p:spPr bwMode="auto">
            <a:xfrm>
              <a:off x="7878763" y="1304925"/>
              <a:ext cx="93663" cy="80962"/>
            </a:xfrm>
            <a:prstGeom prst="ellipse">
              <a:avLst/>
            </a:prstGeom>
            <a:solidFill>
              <a:srgbClr val="303030"/>
            </a:solidFill>
            <a:ln w="20638">
              <a:solidFill>
                <a:srgbClr val="3030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8018463" y="1284288"/>
              <a:ext cx="921727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303030"/>
                  </a:solidFill>
                  <a:effectLst/>
                </a:defRPr>
              </a:pPr>
              <a:r>
                <a:t>美国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Freeform 77"/>
            <p:cNvSpPr>
              <a:spLocks/>
            </p:cNvSpPr>
            <p:nvPr/>
          </p:nvSpPr>
          <p:spPr bwMode="auto">
            <a:xfrm>
              <a:off x="1244600" y="2031999"/>
              <a:ext cx="6845300" cy="2417761"/>
            </a:xfrm>
            <a:custGeom>
              <a:avLst/>
              <a:gdLst>
                <a:gd name="T0" fmla="*/ 0 w 1330"/>
                <a:gd name="T1" fmla="*/ 505 h 505"/>
                <a:gd name="T2" fmla="*/ 665 w 1330"/>
                <a:gd name="T3" fmla="*/ 253 h 505"/>
                <a:gd name="T4" fmla="*/ 1330 w 1330"/>
                <a:gd name="T5" fmla="*/ 0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30" h="505">
                  <a:moveTo>
                    <a:pt x="0" y="505"/>
                  </a:moveTo>
                  <a:lnTo>
                    <a:pt x="665" y="253"/>
                  </a:lnTo>
                  <a:lnTo>
                    <a:pt x="1330" y="0"/>
                  </a:lnTo>
                </a:path>
              </a:pathLst>
            </a:custGeom>
            <a:noFill/>
            <a:ln w="20638">
              <a:solidFill>
                <a:srgbClr val="938DD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77" name="Line 78"/>
            <p:cNvSpPr>
              <a:spLocks noChangeShapeType="1"/>
            </p:cNvSpPr>
            <p:nvPr/>
          </p:nvSpPr>
          <p:spPr bwMode="auto">
            <a:xfrm flipV="1">
              <a:off x="1111250" y="673100"/>
              <a:ext cx="0" cy="453231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78" name="Line 79"/>
            <p:cNvSpPr>
              <a:spLocks noChangeShapeType="1"/>
            </p:cNvSpPr>
            <p:nvPr/>
          </p:nvSpPr>
          <p:spPr bwMode="auto">
            <a:xfrm flipH="1">
              <a:off x="1022350" y="5076823"/>
              <a:ext cx="8890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 rot="16200000">
              <a:off x="850339" y="4928929"/>
              <a:ext cx="8049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000000"/>
                  </a:solidFill>
                  <a:effectLst/>
                </a:defRPr>
              </a:pPr>
              <a:r>
                <a:t>2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Line 81"/>
            <p:cNvSpPr>
              <a:spLocks noChangeShapeType="1"/>
            </p:cNvSpPr>
            <p:nvPr/>
          </p:nvSpPr>
          <p:spPr bwMode="auto">
            <a:xfrm flipH="1">
              <a:off x="1022350" y="3649662"/>
              <a:ext cx="8890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 rot="16200000">
              <a:off x="788791" y="3493829"/>
              <a:ext cx="20200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000000"/>
                  </a:solidFill>
                  <a:effectLst/>
                </a:defRPr>
              </a:pPr>
              <a:r>
                <a:t>2.5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Line 83"/>
            <p:cNvSpPr>
              <a:spLocks noChangeShapeType="1"/>
            </p:cNvSpPr>
            <p:nvPr/>
          </p:nvSpPr>
          <p:spPr bwMode="auto">
            <a:xfrm flipH="1">
              <a:off x="1022350" y="2222499"/>
              <a:ext cx="8890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 rot="16200000">
              <a:off x="850339" y="2074605"/>
              <a:ext cx="8049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000000"/>
                  </a:solidFill>
                  <a:effectLst/>
                </a:defRPr>
              </a:pPr>
              <a:r>
                <a:t>3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Line 85"/>
            <p:cNvSpPr>
              <a:spLocks noChangeShapeType="1"/>
            </p:cNvSpPr>
            <p:nvPr/>
          </p:nvSpPr>
          <p:spPr bwMode="auto">
            <a:xfrm flipH="1">
              <a:off x="1022350" y="796925"/>
              <a:ext cx="88900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85" name="Rectangle 86"/>
            <p:cNvSpPr>
              <a:spLocks noChangeArrowheads="1"/>
            </p:cNvSpPr>
            <p:nvPr/>
          </p:nvSpPr>
          <p:spPr bwMode="auto">
            <a:xfrm rot="16200000">
              <a:off x="788791" y="639505"/>
              <a:ext cx="20200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000000"/>
                  </a:solidFill>
                  <a:effectLst/>
                </a:defRPr>
              </a:pPr>
              <a:r>
                <a:t>3.5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 rot="16200000">
              <a:off x="-719622" y="2642314"/>
              <a:ext cx="2740994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600">
                  <a:ln>
                    <a:noFill/>
                  </a:ln>
                  <a:solidFill>
                    <a:srgbClr val="000000"/>
                  </a:solidFill>
                  <a:effectLst/>
                </a:defRPr>
              </a:pPr>
              <a:r>
                <a:t>平均管理实践</a:t>
              </a:r>
              <a:endPara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Line 88"/>
            <p:cNvSpPr>
              <a:spLocks noChangeShapeType="1"/>
            </p:cNvSpPr>
            <p:nvPr/>
          </p:nvSpPr>
          <p:spPr bwMode="auto">
            <a:xfrm>
              <a:off x="1111250" y="5205411"/>
              <a:ext cx="7432675" cy="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88" name="Line 89"/>
            <p:cNvSpPr>
              <a:spLocks noChangeShapeType="1"/>
            </p:cNvSpPr>
            <p:nvPr/>
          </p:nvSpPr>
          <p:spPr bwMode="auto">
            <a:xfrm>
              <a:off x="1687513" y="5205411"/>
              <a:ext cx="0" cy="7620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1630363" y="5324474"/>
              <a:ext cx="84960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000000"/>
                  </a:solidFill>
                  <a:effectLst/>
                </a:defRPr>
              </a:pPr>
              <a:r>
                <a:t>7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Line 91"/>
            <p:cNvSpPr>
              <a:spLocks noChangeShapeType="1"/>
            </p:cNvSpPr>
            <p:nvPr/>
          </p:nvSpPr>
          <p:spPr bwMode="auto">
            <a:xfrm>
              <a:off x="3365500" y="5205411"/>
              <a:ext cx="0" cy="7620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91" name="Rectangle 92"/>
            <p:cNvSpPr>
              <a:spLocks noChangeArrowheads="1"/>
            </p:cNvSpPr>
            <p:nvPr/>
          </p:nvSpPr>
          <p:spPr bwMode="auto">
            <a:xfrm>
              <a:off x="3308350" y="5324474"/>
              <a:ext cx="84960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000000"/>
                  </a:solidFill>
                  <a:effectLst/>
                </a:defRPr>
              </a:pPr>
              <a:r>
                <a:t>8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Line 93"/>
            <p:cNvSpPr>
              <a:spLocks noChangeShapeType="1"/>
            </p:cNvSpPr>
            <p:nvPr/>
          </p:nvSpPr>
          <p:spPr bwMode="auto">
            <a:xfrm>
              <a:off x="5048250" y="5205411"/>
              <a:ext cx="0" cy="7620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93" name="Rectangle 94"/>
            <p:cNvSpPr>
              <a:spLocks noChangeArrowheads="1"/>
            </p:cNvSpPr>
            <p:nvPr/>
          </p:nvSpPr>
          <p:spPr bwMode="auto">
            <a:xfrm>
              <a:off x="4991100" y="5324474"/>
              <a:ext cx="84960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000000"/>
                  </a:solidFill>
                  <a:effectLst/>
                </a:defRPr>
              </a:pPr>
              <a:r>
                <a:t>9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>
              <a:off x="6726238" y="5205411"/>
              <a:ext cx="0" cy="7620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95" name="Rectangle 96"/>
            <p:cNvSpPr>
              <a:spLocks noChangeArrowheads="1"/>
            </p:cNvSpPr>
            <p:nvPr/>
          </p:nvSpPr>
          <p:spPr bwMode="auto">
            <a:xfrm>
              <a:off x="6607175" y="5324474"/>
              <a:ext cx="169918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000000"/>
                  </a:solidFill>
                  <a:effectLst/>
                </a:defRPr>
              </a:pPr>
              <a:r>
                <a:t>10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8408988" y="5205411"/>
              <a:ext cx="0" cy="76200"/>
            </a:xfrm>
            <a:prstGeom prst="line">
              <a:avLst/>
            </a:prstGeom>
            <a:noFill/>
            <a:ln w="11113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97" name="Rectangle 98"/>
            <p:cNvSpPr>
              <a:spLocks noChangeArrowheads="1"/>
            </p:cNvSpPr>
            <p:nvPr/>
          </p:nvSpPr>
          <p:spPr bwMode="auto">
            <a:xfrm>
              <a:off x="8291513" y="5324474"/>
              <a:ext cx="158505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000000"/>
                  </a:solidFill>
                  <a:effectLst/>
                </a:defRPr>
              </a:pPr>
              <a:r>
                <a:t>11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9"/>
            <p:cNvSpPr>
              <a:spLocks noChangeArrowheads="1"/>
            </p:cNvSpPr>
            <p:nvPr/>
          </p:nvSpPr>
          <p:spPr bwMode="auto">
            <a:xfrm>
              <a:off x="4064036" y="5561805"/>
              <a:ext cx="2347319" cy="2428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600">
                  <a:ln>
                    <a:noFill/>
                  </a:ln>
                  <a:solidFill>
                    <a:srgbClr val="000000"/>
                  </a:solidFill>
                  <a:effectLst/>
                </a:defRPr>
              </a:pPr>
              <a:r>
                <a:t>人均GDP对数</a:t>
              </a:r>
              <a:endParaRPr kumimoji="0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100"/>
            <p:cNvSpPr>
              <a:spLocks noChangeArrowheads="1"/>
            </p:cNvSpPr>
            <p:nvPr/>
          </p:nvSpPr>
          <p:spPr bwMode="auto">
            <a:xfrm>
              <a:off x="1182688" y="739775"/>
              <a:ext cx="1946275" cy="1349782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100" name="Oval 101"/>
            <p:cNvSpPr>
              <a:spLocks noChangeArrowheads="1"/>
            </p:cNvSpPr>
            <p:nvPr/>
          </p:nvSpPr>
          <p:spPr bwMode="auto">
            <a:xfrm>
              <a:off x="1382713" y="844550"/>
              <a:ext cx="88900" cy="85725"/>
            </a:xfrm>
            <a:prstGeom prst="ellipse">
              <a:avLst/>
            </a:prstGeom>
            <a:solidFill>
              <a:srgbClr val="1A476F"/>
            </a:solidFill>
            <a:ln w="20638">
              <a:solidFill>
                <a:srgbClr val="1A476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101" name="Oval 102"/>
            <p:cNvSpPr>
              <a:spLocks noChangeArrowheads="1"/>
            </p:cNvSpPr>
            <p:nvPr/>
          </p:nvSpPr>
          <p:spPr bwMode="auto">
            <a:xfrm>
              <a:off x="1382713" y="1041400"/>
              <a:ext cx="88900" cy="85725"/>
            </a:xfrm>
            <a:prstGeom prst="ellipse">
              <a:avLst/>
            </a:prstGeom>
            <a:solidFill>
              <a:srgbClr val="008000"/>
            </a:solidFill>
            <a:ln w="20638">
              <a:solidFill>
                <a:srgbClr val="008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102" name="Oval 103"/>
            <p:cNvSpPr>
              <a:spLocks noChangeArrowheads="1"/>
            </p:cNvSpPr>
            <p:nvPr/>
          </p:nvSpPr>
          <p:spPr bwMode="auto">
            <a:xfrm>
              <a:off x="1382713" y="1241424"/>
              <a:ext cx="88900" cy="87312"/>
            </a:xfrm>
            <a:prstGeom prst="ellipse">
              <a:avLst/>
            </a:prstGeom>
            <a:solidFill>
              <a:srgbClr val="C10534"/>
            </a:solidFill>
            <a:ln w="20638">
              <a:solidFill>
                <a:srgbClr val="C1053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103" name="Oval 104"/>
            <p:cNvSpPr>
              <a:spLocks noChangeArrowheads="1"/>
            </p:cNvSpPr>
            <p:nvPr/>
          </p:nvSpPr>
          <p:spPr bwMode="auto">
            <a:xfrm>
              <a:off x="1382713" y="1443037"/>
              <a:ext cx="88900" cy="85725"/>
            </a:xfrm>
            <a:prstGeom prst="ellipse">
              <a:avLst/>
            </a:prstGeom>
            <a:solidFill>
              <a:srgbClr val="FF7F00"/>
            </a:solidFill>
            <a:ln w="20638">
              <a:solidFill>
                <a:srgbClr val="FF7F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104" name="Oval 105"/>
            <p:cNvSpPr>
              <a:spLocks noChangeArrowheads="1"/>
            </p:cNvSpPr>
            <p:nvPr/>
          </p:nvSpPr>
          <p:spPr bwMode="auto">
            <a:xfrm>
              <a:off x="1382713" y="1639887"/>
              <a:ext cx="88900" cy="85725"/>
            </a:xfrm>
            <a:prstGeom prst="ellipse">
              <a:avLst/>
            </a:prstGeom>
            <a:solidFill>
              <a:srgbClr val="6E8E84"/>
            </a:solidFill>
            <a:ln w="20638">
              <a:solidFill>
                <a:srgbClr val="6E8E84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105" name="Oval 106"/>
            <p:cNvSpPr>
              <a:spLocks noChangeArrowheads="1"/>
            </p:cNvSpPr>
            <p:nvPr/>
          </p:nvSpPr>
          <p:spPr bwMode="auto">
            <a:xfrm>
              <a:off x="1382713" y="1839912"/>
              <a:ext cx="88900" cy="80962"/>
            </a:xfrm>
            <a:prstGeom prst="ellipse">
              <a:avLst/>
            </a:prstGeom>
            <a:solidFill>
              <a:srgbClr val="303030"/>
            </a:solidFill>
            <a:ln w="20638">
              <a:solidFill>
                <a:srgbClr val="30303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200"/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1712913" y="825500"/>
              <a:ext cx="392736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000000"/>
                  </a:solidFill>
                  <a:effectLst/>
                </a:defRPr>
              </a:pPr>
              <a:r>
                <a:t>非洲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6"/>
            <p:cNvSpPr>
              <a:spLocks noChangeArrowheads="1"/>
            </p:cNvSpPr>
            <p:nvPr/>
          </p:nvSpPr>
          <p:spPr bwMode="auto">
            <a:xfrm>
              <a:off x="1712913" y="1022350"/>
              <a:ext cx="570669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000000"/>
                  </a:solidFill>
                  <a:effectLst/>
                </a:defRPr>
              </a:pPr>
              <a:r>
                <a:t>大洋洲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7"/>
            <p:cNvSpPr>
              <a:spLocks noChangeArrowheads="1"/>
            </p:cNvSpPr>
            <p:nvPr/>
          </p:nvSpPr>
          <p:spPr bwMode="auto">
            <a:xfrm>
              <a:off x="1712913" y="1222375"/>
              <a:ext cx="298159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000000"/>
                  </a:solidFill>
                  <a:effectLst/>
                </a:defRPr>
              </a:pPr>
              <a:r>
                <a:t>亚洲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8"/>
            <p:cNvSpPr>
              <a:spLocks noChangeArrowheads="1"/>
            </p:cNvSpPr>
            <p:nvPr/>
          </p:nvSpPr>
          <p:spPr bwMode="auto">
            <a:xfrm>
              <a:off x="1712913" y="1423988"/>
              <a:ext cx="493725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000000"/>
                  </a:solidFill>
                  <a:effectLst/>
                </a:defRPr>
              </a:pPr>
              <a:r>
                <a:t>欧洲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9"/>
            <p:cNvSpPr>
              <a:spLocks noChangeArrowheads="1"/>
            </p:cNvSpPr>
            <p:nvPr/>
          </p:nvSpPr>
          <p:spPr bwMode="auto">
            <a:xfrm>
              <a:off x="1712913" y="1620840"/>
              <a:ext cx="929293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000000"/>
                  </a:solidFill>
                  <a:effectLst/>
                </a:defRPr>
              </a:pPr>
              <a:r>
                <a:t>拉美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10"/>
            <p:cNvSpPr>
              <a:spLocks noChangeArrowheads="1"/>
            </p:cNvSpPr>
            <p:nvPr/>
          </p:nvSpPr>
          <p:spPr bwMode="auto">
            <a:xfrm>
              <a:off x="1712913" y="1820863"/>
              <a:ext cx="972574" cy="17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 sz="1200">
                  <a:ln>
                    <a:noFill/>
                  </a:ln>
                  <a:solidFill>
                    <a:srgbClr val="000000"/>
                  </a:solidFill>
                  <a:effectLst/>
                </a:defRPr>
              </a:pPr>
              <a:r>
                <a:t>北美</a:t>
              </a:r>
              <a:endParaRPr kumimoji="0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112" name="Rectangle 111"/>
          <p:cNvSpPr/>
          <p:nvPr/>
        </p:nvSpPr>
        <p:spPr>
          <a:xfrm>
            <a:off x="820617" y="1137138"/>
            <a:ext cx="7514491" cy="56113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/>
            <a:endParaRPr sz="1800" b="0" u="none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92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全球劳动力池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4</a:t>
            </a:fld>
          </a:p>
        </p:txBody>
      </p:sp>
    </p:spTree>
    <p:extLst>
      <p:ext uri="{BB962C8B-B14F-4D97-AF65-F5344CB8AC3E}">
        <p14:creationId xmlns:p14="http://schemas.microsoft.com/office/powerpoint/2010/main" val="35951521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5DE95502-E087-9AC9-A7E3-5F32245C273A}"/>
              </a:ext>
            </a:extLst>
          </p:cNvPr>
          <p:cNvGrpSpPr/>
          <p:nvPr/>
        </p:nvGrpSpPr>
        <p:grpSpPr>
          <a:xfrm>
            <a:off x="719161" y="1265686"/>
            <a:ext cx="7712028" cy="4536487"/>
            <a:chOff x="719161" y="1265686"/>
            <a:chExt cx="7712028" cy="4536487"/>
          </a:xfrm>
        </p:grpSpPr>
        <p:pic>
          <p:nvPicPr>
            <p:cNvPr id="18534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9161" y="1265686"/>
              <a:ext cx="7712028" cy="4536487"/>
            </a:xfrm>
            <a:prstGeom prst="rect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</p:pic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4C13C28C-CFF8-FCD2-522D-2C8F9A6A0D86}"/>
                </a:ext>
              </a:extLst>
            </p:cNvPr>
            <p:cNvGrpSpPr/>
            <p:nvPr/>
          </p:nvGrpSpPr>
          <p:grpSpPr>
            <a:xfrm>
              <a:off x="957761" y="1416157"/>
              <a:ext cx="6718862" cy="4316839"/>
              <a:chOff x="957761" y="1416157"/>
              <a:chExt cx="6718862" cy="4316839"/>
            </a:xfrm>
          </p:grpSpPr>
          <p:sp>
            <p:nvSpPr>
              <p:cNvPr id="4" name="TextBox 6">
                <a:extLst>
                  <a:ext uri="{FF2B5EF4-FFF2-40B4-BE49-F238E27FC236}">
                    <a16:creationId xmlns:a16="http://schemas.microsoft.com/office/drawing/2014/main" id="{BEBB9A72-484C-F211-61A3-CEEADACABBFB}"/>
                  </a:ext>
                </a:extLst>
              </p:cNvPr>
              <p:cNvSpPr txBox="1"/>
              <p:nvPr/>
            </p:nvSpPr>
            <p:spPr>
              <a:xfrm>
                <a:off x="2011266" y="1416157"/>
                <a:ext cx="1512608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defRPr sz="13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t>美国</a:t>
                </a:r>
              </a:p>
            </p:txBody>
          </p:sp>
          <p:sp>
            <p:nvSpPr>
              <p:cNvPr id="5" name="TextBox 6">
                <a:extLst>
                  <a:ext uri="{FF2B5EF4-FFF2-40B4-BE49-F238E27FC236}">
                    <a16:creationId xmlns:a16="http://schemas.microsoft.com/office/drawing/2014/main" id="{EF7D9EE2-B350-AC35-22F0-D9DA7D3353E1}"/>
                  </a:ext>
                </a:extLst>
              </p:cNvPr>
              <p:cNvSpPr txBox="1"/>
              <p:nvPr/>
            </p:nvSpPr>
            <p:spPr>
              <a:xfrm rot="16200000">
                <a:off x="8732" y="3415831"/>
                <a:ext cx="2098113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defRPr sz="13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t>公司比例</a:t>
                </a:r>
              </a:p>
            </p:txBody>
          </p:sp>
          <p:sp>
            <p:nvSpPr>
              <p:cNvPr id="6" name="TextBox 6">
                <a:extLst>
                  <a:ext uri="{FF2B5EF4-FFF2-40B4-BE49-F238E27FC236}">
                    <a16:creationId xmlns:a16="http://schemas.microsoft.com/office/drawing/2014/main" id="{7D3A890B-CD36-5C4B-F2A2-DD6E48F95550}"/>
                  </a:ext>
                </a:extLst>
              </p:cNvPr>
              <p:cNvSpPr txBox="1"/>
              <p:nvPr/>
            </p:nvSpPr>
            <p:spPr>
              <a:xfrm>
                <a:off x="1892561" y="5532941"/>
                <a:ext cx="5784062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>
                <a:spAutoFit/>
              </a:bodyPr>
              <a:lstStyle/>
              <a:p>
                <a:pPr>
                  <a:defRPr sz="13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r>
                  <a:t>公司层面的平均管理分数，从 1（最差实践）到 5（最佳实践）</a:t>
                </a:r>
              </a:p>
            </p:txBody>
          </p: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2088" y="254000"/>
            <a:ext cx="8742362" cy="685800"/>
          </a:xfrm>
        </p:spPr>
        <p:txBody>
          <a:bodyPr/>
          <a:lstStyle/>
          <a:p>
            <a:r>
              <a:t>国内和跨国分数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89963" y="6272213"/>
            <a:ext cx="495300" cy="476250"/>
          </a:xfrm>
        </p:spPr>
        <p:txBody>
          <a:bodyPr/>
          <a:lstStyle/>
          <a:p/>
          <a:p>
            <a:fld id="{FC96386F-C149-48D8-92C5-2CFDBA85534B}" type="slidenum">
              <a:rPr lang="en-GB" smtClean="0"/>
              <a:t>40</a:t>
            </a:fld>
          </a:p>
        </p:txBody>
      </p:sp>
      <p:sp>
        <p:nvSpPr>
          <p:cNvPr id="2" name="Rectangle 1"/>
          <p:cNvSpPr/>
          <p:nvPr/>
        </p:nvSpPr>
        <p:spPr bwMode="auto">
          <a:xfrm>
            <a:off x="3616657" y="1392072"/>
            <a:ext cx="4449170" cy="41625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t>消息 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sz="1600" b="0" u="none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t>各国的管理实践差异很大</a:t>
            </a:r>
            <a:endParaRPr kumimoji="0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244221" y="3289110"/>
            <a:ext cx="2604448" cy="215634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sz="2000" b="1" i="0" u="sng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6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61" y="1265686"/>
            <a:ext cx="7712028" cy="453648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2088" y="254000"/>
            <a:ext cx="8742362" cy="685800"/>
          </a:xfrm>
        </p:spPr>
        <p:txBody>
          <a:bodyPr/>
          <a:lstStyle/>
          <a:p>
            <a:r>
              <a:t>国内和跨国分数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89963" y="6272213"/>
            <a:ext cx="495300" cy="476250"/>
          </a:xfrm>
        </p:spPr>
        <p:txBody>
          <a:bodyPr/>
          <a:lstStyle/>
          <a:p/>
          <a:p>
            <a:fld id="{FC96386F-C149-48D8-92C5-2CFDBA85534B}" type="slidenum">
              <a:rPr lang="en-GB" smtClean="0"/>
              <a:t>41</a:t>
            </a:fld>
          </a:p>
        </p:txBody>
      </p:sp>
      <p:sp>
        <p:nvSpPr>
          <p:cNvPr id="14" name="TextBox 13"/>
          <p:cNvSpPr txBox="1"/>
          <p:nvPr/>
        </p:nvSpPr>
        <p:spPr>
          <a:xfrm>
            <a:off x="2984766" y="1505938"/>
            <a:ext cx="1412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pPr>
            <a:r>
              <a:t>将美国分布叠加到所有国家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2852382" y="2152269"/>
            <a:ext cx="838706" cy="2133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16200000" flipH="1">
            <a:off x="3517102" y="2326255"/>
            <a:ext cx="814215" cy="4662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>
            <a:stCxn id="14" idx="2"/>
          </p:cNvCxnSpPr>
          <p:nvPr/>
        </p:nvCxnSpPr>
        <p:spPr bwMode="auto">
          <a:xfrm rot="16200000" flipH="1">
            <a:off x="4808957" y="1034399"/>
            <a:ext cx="601564" cy="28373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1" name="Straight Arrow Connector 20"/>
          <p:cNvCxnSpPr>
            <a:stCxn id="14" idx="2"/>
          </p:cNvCxnSpPr>
          <p:nvPr/>
        </p:nvCxnSpPr>
        <p:spPr bwMode="auto">
          <a:xfrm rot="16200000" flipH="1">
            <a:off x="4117841" y="1725515"/>
            <a:ext cx="2153920" cy="30074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>
            <a:stCxn id="14" idx="2"/>
          </p:cNvCxnSpPr>
          <p:nvPr/>
        </p:nvCxnSpPr>
        <p:spPr bwMode="auto">
          <a:xfrm rot="16200000" flipH="1">
            <a:off x="2799404" y="3043952"/>
            <a:ext cx="2409098" cy="625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8BEDA8-C7EA-D0DD-4B56-75B4EA1692F1}"/>
              </a:ext>
            </a:extLst>
          </p:cNvPr>
          <p:cNvGrpSpPr/>
          <p:nvPr/>
        </p:nvGrpSpPr>
        <p:grpSpPr>
          <a:xfrm>
            <a:off x="957761" y="1405315"/>
            <a:ext cx="6715248" cy="4327681"/>
            <a:chOff x="957761" y="1405315"/>
            <a:chExt cx="6715248" cy="4327681"/>
          </a:xfrm>
        </p:grpSpPr>
        <p:sp>
          <p:nvSpPr>
            <p:cNvPr id="2" name="TextBox 6">
              <a:extLst>
                <a:ext uri="{FF2B5EF4-FFF2-40B4-BE49-F238E27FC236}">
                  <a16:creationId xmlns:a16="http://schemas.microsoft.com/office/drawing/2014/main" id="{3579D1D2-2921-ED7E-84CC-1F48408CDDF3}"/>
                </a:ext>
              </a:extLst>
            </p:cNvPr>
            <p:cNvSpPr txBox="1"/>
            <p:nvPr/>
          </p:nvSpPr>
          <p:spPr>
            <a:xfrm>
              <a:off x="1938394" y="1416157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00"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t>美国</a:t>
              </a:r>
            </a:p>
          </p:txBody>
        </p:sp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BC1823AF-5DC9-C189-1FB1-617661352F36}"/>
                </a:ext>
              </a:extLst>
            </p:cNvPr>
            <p:cNvSpPr txBox="1"/>
            <p:nvPr/>
          </p:nvSpPr>
          <p:spPr>
            <a:xfrm rot="16200000">
              <a:off x="8732" y="3415831"/>
              <a:ext cx="2098113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00"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t>公司比例</a:t>
              </a: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433816C0-61FD-8E48-94B3-BAFB6E317280}"/>
                </a:ext>
              </a:extLst>
            </p:cNvPr>
            <p:cNvSpPr txBox="1"/>
            <p:nvPr/>
          </p:nvSpPr>
          <p:spPr>
            <a:xfrm>
              <a:off x="1892561" y="5532941"/>
              <a:ext cx="578044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>
                <a:defRPr sz="1300"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t>公司层面的平均管理分数，从 1（最差实践）到 5（最佳实践）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D1FEB8-96C1-C9FA-03E6-58EEFB26F510}"/>
                </a:ext>
              </a:extLst>
            </p:cNvPr>
            <p:cNvSpPr txBox="1"/>
            <p:nvPr/>
          </p:nvSpPr>
          <p:spPr>
            <a:xfrm>
              <a:off x="4103447" y="1405315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00"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t>巴西</a:t>
              </a: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93660074-F4F9-55A2-3C7B-06317EAAA888}"/>
                </a:ext>
              </a:extLst>
            </p:cNvPr>
            <p:cNvSpPr txBox="1"/>
            <p:nvPr/>
          </p:nvSpPr>
          <p:spPr>
            <a:xfrm>
              <a:off x="6267318" y="1405315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00"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t>中国</a:t>
              </a:r>
            </a:p>
          </p:txBody>
        </p:sp>
        <p:sp>
          <p:nvSpPr>
            <p:cNvPr id="9" name="TextBox 6">
              <a:extLst>
                <a:ext uri="{FF2B5EF4-FFF2-40B4-BE49-F238E27FC236}">
                  <a16:creationId xmlns:a16="http://schemas.microsoft.com/office/drawing/2014/main" id="{F2F36844-EE6C-F10B-E297-24BCC20CCCE6}"/>
                </a:ext>
              </a:extLst>
            </p:cNvPr>
            <p:cNvSpPr txBox="1"/>
            <p:nvPr/>
          </p:nvSpPr>
          <p:spPr>
            <a:xfrm>
              <a:off x="1901265" y="3348056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00"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t>法国</a:t>
              </a: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69D99312-0294-0B4E-B357-761E067C4994}"/>
                </a:ext>
              </a:extLst>
            </p:cNvPr>
            <p:cNvSpPr txBox="1"/>
            <p:nvPr/>
          </p:nvSpPr>
          <p:spPr>
            <a:xfrm>
              <a:off x="4090803" y="3344716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00"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t>印度</a:t>
              </a:r>
              <a:endParaRPr sz="1300" b="0" u="non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35551C43-806B-A644-2A8F-3B2EFE74BA9A}"/>
                </a:ext>
              </a:extLst>
            </p:cNvPr>
            <p:cNvSpPr txBox="1"/>
            <p:nvPr/>
          </p:nvSpPr>
          <p:spPr>
            <a:xfrm>
              <a:off x="6081271" y="3344715"/>
              <a:ext cx="1385726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50"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t>南欧</a:t>
              </a:r>
              <a:endParaRPr sz="1350" b="0" u="non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20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pic>
        <p:nvPicPr>
          <p:cNvPr id="185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161" y="1265686"/>
            <a:ext cx="7712028" cy="453648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 bwMode="auto">
          <a:xfrm>
            <a:off x="1531083" y="1745132"/>
            <a:ext cx="914399" cy="139286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691088" y="3788048"/>
            <a:ext cx="914399" cy="139286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720" tIns="45720" rIns="45720" bIns="45720" numCol="1" anchor="t" anchorCtr="1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92088" y="254000"/>
            <a:ext cx="8742362" cy="685800"/>
          </a:xfrm>
        </p:spPr>
        <p:txBody>
          <a:bodyPr/>
          <a:lstStyle/>
          <a:p>
            <a:r>
              <a:t>国内和跨国分数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89963" y="6272213"/>
            <a:ext cx="495300" cy="476250"/>
          </a:xfrm>
        </p:spPr>
        <p:txBody>
          <a:bodyPr/>
          <a:lstStyle/>
          <a:p/>
          <a:p>
            <a:fld id="{FC96386F-C149-48D8-92C5-2CFDBA85534B}" type="slidenum">
              <a:rPr lang="en-GB" smtClean="0"/>
              <a:t>42</a:t>
            </a:fld>
          </a:p>
        </p:txBody>
      </p:sp>
      <p:sp>
        <p:nvSpPr>
          <p:cNvPr id="13" name="TextBox 12"/>
          <p:cNvSpPr txBox="1"/>
          <p:nvPr/>
        </p:nvSpPr>
        <p:spPr>
          <a:xfrm>
            <a:off x="4835758" y="3562350"/>
            <a:ext cx="17460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pPr>
            <a:r>
              <a:t>信息2：各国得分差异很大，但有相当大的重叠；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2926E5A-F2F1-628B-D173-94CD4D60A0C7}"/>
              </a:ext>
            </a:extLst>
          </p:cNvPr>
          <p:cNvGrpSpPr/>
          <p:nvPr/>
        </p:nvGrpSpPr>
        <p:grpSpPr>
          <a:xfrm>
            <a:off x="957761" y="1405315"/>
            <a:ext cx="6715248" cy="4327681"/>
            <a:chOff x="957761" y="1405315"/>
            <a:chExt cx="6715248" cy="4327681"/>
          </a:xfrm>
        </p:grpSpPr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DE4341F5-F752-4991-D566-E40E280FEE9A}"/>
                </a:ext>
              </a:extLst>
            </p:cNvPr>
            <p:cNvSpPr txBox="1"/>
            <p:nvPr/>
          </p:nvSpPr>
          <p:spPr>
            <a:xfrm>
              <a:off x="1938394" y="1416157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00"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t>美国</a:t>
              </a: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22777094-FAF5-5D39-5BC5-162461D7A995}"/>
                </a:ext>
              </a:extLst>
            </p:cNvPr>
            <p:cNvSpPr txBox="1"/>
            <p:nvPr/>
          </p:nvSpPr>
          <p:spPr>
            <a:xfrm rot="16200000">
              <a:off x="8732" y="3415831"/>
              <a:ext cx="2098113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00"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t>公司比例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5337664-D0E1-DB9A-11F0-17D68CA2F82B}"/>
                </a:ext>
              </a:extLst>
            </p:cNvPr>
            <p:cNvSpPr txBox="1"/>
            <p:nvPr/>
          </p:nvSpPr>
          <p:spPr>
            <a:xfrm>
              <a:off x="1892561" y="5532941"/>
              <a:ext cx="5780448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>
                <a:defRPr sz="1300"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t>公司层面的平均管理分数，从 1（最差实践）到 5（最佳实践）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76996F-3111-F5DB-771E-8CDA59DA6B3F}"/>
                </a:ext>
              </a:extLst>
            </p:cNvPr>
            <p:cNvSpPr txBox="1"/>
            <p:nvPr/>
          </p:nvSpPr>
          <p:spPr>
            <a:xfrm>
              <a:off x="4103447" y="1405315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00"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t>巴西</a:t>
              </a:r>
            </a:p>
          </p:txBody>
        </p:sp>
        <p:sp>
          <p:nvSpPr>
            <p:cNvPr id="12" name="TextBox 6">
              <a:extLst>
                <a:ext uri="{FF2B5EF4-FFF2-40B4-BE49-F238E27FC236}">
                  <a16:creationId xmlns:a16="http://schemas.microsoft.com/office/drawing/2014/main" id="{F6EE4A8B-8254-CFBD-721F-FF15FBC53B36}"/>
                </a:ext>
              </a:extLst>
            </p:cNvPr>
            <p:cNvSpPr txBox="1"/>
            <p:nvPr/>
          </p:nvSpPr>
          <p:spPr>
            <a:xfrm>
              <a:off x="6267318" y="1405315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00"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t>中国</a:t>
              </a:r>
            </a:p>
          </p:txBody>
        </p:sp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CA79A803-8582-3533-BD25-86D36E7E5AE0}"/>
                </a:ext>
              </a:extLst>
            </p:cNvPr>
            <p:cNvSpPr txBox="1"/>
            <p:nvPr/>
          </p:nvSpPr>
          <p:spPr>
            <a:xfrm>
              <a:off x="1901265" y="3348056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00"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t>法国</a:t>
              </a:r>
            </a:p>
          </p:txBody>
        </p:sp>
        <p:sp>
          <p:nvSpPr>
            <p:cNvPr id="15" name="TextBox 6">
              <a:extLst>
                <a:ext uri="{FF2B5EF4-FFF2-40B4-BE49-F238E27FC236}">
                  <a16:creationId xmlns:a16="http://schemas.microsoft.com/office/drawing/2014/main" id="{558584C9-D2CD-AE35-EBA1-CB6CAA2FED00}"/>
                </a:ext>
              </a:extLst>
            </p:cNvPr>
            <p:cNvSpPr txBox="1"/>
            <p:nvPr/>
          </p:nvSpPr>
          <p:spPr>
            <a:xfrm>
              <a:off x="4090803" y="3344716"/>
              <a:ext cx="1046372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00"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t>印度</a:t>
              </a:r>
              <a:endParaRPr sz="1300" b="0" u="non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1679511D-7F09-9091-DE08-F49FDDAA00D3}"/>
                </a:ext>
              </a:extLst>
            </p:cNvPr>
            <p:cNvSpPr txBox="1"/>
            <p:nvPr/>
          </p:nvSpPr>
          <p:spPr>
            <a:xfrm>
              <a:off x="6081271" y="3344715"/>
              <a:ext cx="1385726" cy="2077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algn="ctr">
                <a:defRPr sz="1350"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t>南欧</a:t>
              </a:r>
              <a:endParaRPr sz="1350" b="0" u="non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5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笔记：跨国公司在各地都管理良好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30567" y="998538"/>
            <a:ext cx="8483600" cy="5660170"/>
            <a:chOff x="201614" y="998538"/>
            <a:chExt cx="8483600" cy="566017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201614" y="1201738"/>
              <a:ext cx="6959600" cy="5308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" name="Group 8"/>
            <p:cNvGrpSpPr/>
            <p:nvPr/>
          </p:nvGrpSpPr>
          <p:grpSpPr>
            <a:xfrm>
              <a:off x="7094079" y="3059668"/>
              <a:ext cx="1591135" cy="738664"/>
              <a:chOff x="1501762" y="-984738"/>
              <a:chExt cx="1591135" cy="73866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853455" y="-984738"/>
                <a:ext cx="1239442" cy="73866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defRPr sz="1400">
                    <a:latin typeface="Arial" pitchFamily="34" charset="0"/>
                    <a:cs typeface="Arial" pitchFamily="34" charset="0"/>
                  </a:defRPr>
                </a:pPr>
                <a:r>
                  <a:t>跨国公司</a:t>
                </a:r>
                <a:br>
                  <a:rPr lang="en-US" sz="1400" b="0" u="none" dirty="0">
                    <a:latin typeface="Arial" pitchFamily="34" charset="0"/>
                    <a:cs typeface="Arial" pitchFamily="34" charset="0"/>
                  </a:rPr>
                </a:br>
              </a:p>
              <a:p>
                <a:pPr>
                  <a:defRPr sz="1400">
                    <a:latin typeface="Arial" pitchFamily="34" charset="0"/>
                    <a:cs typeface="Arial" pitchFamily="34" charset="0"/>
                  </a:defRPr>
                </a:pPr>
                <a:r>
                  <a:t>本地公司</a:t>
                </a:r>
              </a:p>
            </p:txBody>
          </p:sp>
          <p:cxnSp>
            <p:nvCxnSpPr>
              <p:cNvPr id="7" name="Straight Connector 6"/>
              <p:cNvCxnSpPr/>
              <p:nvPr/>
            </p:nvCxnSpPr>
            <p:spPr bwMode="auto">
              <a:xfrm>
                <a:off x="1501762" y="-814754"/>
                <a:ext cx="35169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Straight Connector 7"/>
              <p:cNvCxnSpPr/>
              <p:nvPr/>
            </p:nvCxnSpPr>
            <p:spPr bwMode="auto">
              <a:xfrm>
                <a:off x="1501762" y="-404448"/>
                <a:ext cx="35169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0" name="Rectangle 9"/>
            <p:cNvSpPr/>
            <p:nvPr/>
          </p:nvSpPr>
          <p:spPr>
            <a:xfrm>
              <a:off x="201614" y="998538"/>
              <a:ext cx="8483600" cy="566017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185473" y="6225062"/>
            <a:ext cx="2792239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>
              <a:defRPr sz="1600">
                <a:latin typeface="Arial" pitchFamily="34" charset="0"/>
                <a:cs typeface="Arial" pitchFamily="34" charset="0"/>
              </a:defRPr>
            </a:pPr>
            <a:r>
              <a:t>平均管理分数</a:t>
            </a: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DDD152D0-1C7C-622D-099A-5CD0473C71D4}"/>
              </a:ext>
            </a:extLst>
          </p:cNvPr>
          <p:cNvSpPr txBox="1"/>
          <p:nvPr/>
        </p:nvSpPr>
        <p:spPr>
          <a:xfrm>
            <a:off x="542135" y="1371861"/>
            <a:ext cx="1374817" cy="434061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10000"/>
              </a:lnSpc>
              <a:spcAft>
                <a:spcPts val="300"/>
              </a:spcAft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t>美国</a:t>
            </a:r>
          </a:p>
          <a:p>
            <a:pPr algn="r">
              <a:lnSpc>
                <a:spcPct val="110000"/>
              </a:lnSpc>
              <a:spcAft>
                <a:spcPts val="300"/>
              </a:spcAft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t>日本</a:t>
            </a:r>
          </a:p>
          <a:p>
            <a:pPr algn="r">
              <a:lnSpc>
                <a:spcPct val="110000"/>
              </a:lnSpc>
              <a:spcAft>
                <a:spcPts val="300"/>
              </a:spcAft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t>瑞典</a:t>
            </a:r>
          </a:p>
          <a:p>
            <a:pPr algn="r">
              <a:lnSpc>
                <a:spcPct val="110000"/>
              </a:lnSpc>
              <a:spcAft>
                <a:spcPts val="300"/>
              </a:spcAft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t>德国</a:t>
            </a:r>
          </a:p>
          <a:p>
            <a:pPr algn="r">
              <a:lnSpc>
                <a:spcPct val="110000"/>
              </a:lnSpc>
              <a:spcAft>
                <a:spcPts val="300"/>
              </a:spcAft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t>加拿大</a:t>
            </a:r>
          </a:p>
          <a:p>
            <a:pPr algn="r">
              <a:lnSpc>
                <a:spcPct val="110000"/>
              </a:lnSpc>
              <a:spcAft>
                <a:spcPts val="300"/>
              </a:spcAft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t>澳大利亚</a:t>
            </a:r>
          </a:p>
          <a:p>
            <a:pPr algn="r">
              <a:lnSpc>
                <a:spcPct val="110000"/>
              </a:lnSpc>
              <a:spcAft>
                <a:spcPts val="300"/>
              </a:spcAft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t>意大利</a:t>
            </a:r>
          </a:p>
          <a:p>
            <a:pPr algn="r">
              <a:lnSpc>
                <a:spcPct val="110000"/>
              </a:lnSpc>
              <a:spcAft>
                <a:spcPts val="300"/>
              </a:spcAft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t>英国</a:t>
            </a:r>
          </a:p>
          <a:p>
            <a:pPr algn="r">
              <a:lnSpc>
                <a:spcPct val="110000"/>
              </a:lnSpc>
              <a:spcAft>
                <a:spcPts val="300"/>
              </a:spcAft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t>法国</a:t>
            </a:r>
          </a:p>
          <a:p>
            <a:pPr algn="r">
              <a:lnSpc>
                <a:spcPct val="110000"/>
              </a:lnSpc>
              <a:spcAft>
                <a:spcPts val="300"/>
              </a:spcAft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t>波兰</a:t>
            </a:r>
          </a:p>
          <a:p>
            <a:pPr algn="r">
              <a:lnSpc>
                <a:spcPct val="110000"/>
              </a:lnSpc>
              <a:spcAft>
                <a:spcPts val="300"/>
              </a:spcAft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t>北爱尔兰</a:t>
            </a:r>
          </a:p>
          <a:p>
            <a:pPr algn="r">
              <a:lnSpc>
                <a:spcPct val="110000"/>
              </a:lnSpc>
              <a:spcAft>
                <a:spcPts val="300"/>
              </a:spcAft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t>爱尔兰共和国</a:t>
            </a:r>
          </a:p>
          <a:p>
            <a:pPr algn="r">
              <a:lnSpc>
                <a:spcPct val="110000"/>
              </a:lnSpc>
              <a:spcAft>
                <a:spcPts val="300"/>
              </a:spcAft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t>印度</a:t>
            </a:r>
          </a:p>
          <a:p>
            <a:pPr algn="r">
              <a:lnSpc>
                <a:spcPct val="110000"/>
              </a:lnSpc>
              <a:spcAft>
                <a:spcPts val="300"/>
              </a:spcAft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t>中国</a:t>
            </a:r>
          </a:p>
          <a:p>
            <a:pPr algn="r">
              <a:lnSpc>
                <a:spcPct val="110000"/>
              </a:lnSpc>
              <a:spcAft>
                <a:spcPts val="300"/>
              </a:spcAft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t>葡萄牙</a:t>
            </a:r>
          </a:p>
          <a:p>
            <a:pPr algn="r">
              <a:lnSpc>
                <a:spcPct val="110000"/>
              </a:lnSpc>
              <a:spcAft>
                <a:spcPts val="300"/>
              </a:spcAft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t>巴西</a:t>
            </a:r>
          </a:p>
          <a:p>
            <a:pPr algn="r">
              <a:lnSpc>
                <a:spcPct val="110000"/>
              </a:lnSpc>
              <a:spcAft>
                <a:spcPts val="300"/>
              </a:spcAft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r>
              <a:t>希腊</a:t>
            </a:r>
          </a:p>
        </p:txBody>
      </p:sp>
    </p:spTree>
    <p:extLst>
      <p:ext uri="{BB962C8B-B14F-4D97-AF65-F5344CB8AC3E}">
        <p14:creationId xmlns:p14="http://schemas.microsoft.com/office/powerpoint/2010/main" val="34610551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2D21-B9D7-1242-306B-05AB703F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管理咨询有帮助吗？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BDD68-FD0E-27EB-D527-FCAC6A22D5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44</a:t>
            </a:fld>
          </a:p>
        </p:txBody>
      </p:sp>
    </p:spTree>
    <p:extLst>
      <p:ext uri="{BB962C8B-B14F-4D97-AF65-F5344CB8AC3E}">
        <p14:creationId xmlns:p14="http://schemas.microsoft.com/office/powerpoint/2010/main" val="12818484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0000"/>
                </a:solidFill>
              </a:rPr>
              <a:t>管理实践</a:t>
            </a:r>
            <a:r>
              <a:rPr>
                <a:solidFill>
                  <a:srgbClr val="FF0000"/>
                </a:solidFill>
                <a:latin typeface="Wingdings 3" pitchFamily="18" charset="2"/>
                <a:sym typeface="Wingdings" pitchFamily="2" charset="2"/>
              </a:rPr>
              <a:t>g</a:t>
            </a:r>
            <a:r>
              <a:rPr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>
                <a:sym typeface="Wingdings" pitchFamily="2" charset="2"/>
              </a:rPr>
              <a:t>绩效？</a:t>
            </a:r>
            <a:br>
              <a:rPr lang="en-US" dirty="0">
                <a:sym typeface="Wingdings" pitchFamily="2" charset="2"/>
              </a:rPr>
            </a:br>
            <a:r>
              <a:rPr sz="1400">
                <a:hlinkClick r:id="rId3"/>
              </a:rPr>
              <a:t>Bloom等人2010</a:t>
            </a:r>
            <a:r>
              <a:rPr sz="1400"/>
              <a:t>；</a:t>
            </a:r>
            <a:r>
              <a:rPr sz="1400">
                <a:hlinkClick r:id="rId4"/>
              </a:rPr>
              <a:t>观看此视频</a:t>
            </a:r>
            <a:endParaRPr sz="1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r>
              <a:t>为了检验绩效差异是否由管理实践的差异造成，Bloom 等人设计了一项实地实验，随机向一组印度纺织公司分配管理建议</a:t>
            </a:r>
          </a:p>
          <a:p/>
          <a:p>
            <a:r>
              <a:t>对照组</a:t>
            </a:r>
          </a:p>
          <a:p>
            <a:pPr lvl="1"/>
            <a:r>
              <a:t>实验前后进行监控，但没有给出任何建议</a:t>
            </a:r>
          </a:p>
          <a:p/>
          <a:p>
            <a:r>
              <a:t>治疗组</a:t>
            </a:r>
          </a:p>
          <a:p>
            <a:pPr lvl="1"/>
            <a:r>
              <a:t>获得一家大型国际公司的免费咨询服务</a:t>
            </a:r>
          </a:p>
          <a:p>
            <a:pPr lvl="1"/>
            <a:r>
              <a:t>顾问评估了工厂运营、库存控制、质量控制、人力资源、规划和销售以及订单管理</a:t>
            </a:r>
          </a:p>
          <a:p>
            <a:pPr lvl="1"/>
            <a:r>
              <a:t>顾问随后就如何更有效地运营公司提出了建议</a:t>
            </a:r>
          </a:p>
          <a:p>
            <a:pPr lvl="1"/>
          </a:p>
          <a:p/>
          <a:p/>
          <a:p>
            <a:pPr lvl="1"/>
          </a:p>
          <a:p>
            <a:pPr lvl="2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89963" y="6272213"/>
            <a:ext cx="495300" cy="476250"/>
          </a:xfrm>
        </p:spPr>
        <p:txBody>
          <a:bodyPr/>
          <a:lstStyle/>
          <a:p/>
          <a:p>
            <a:fld id="{FC96386F-C149-48D8-92C5-2CFDBA85534B}" type="slidenum">
              <a:rPr lang="en-GB" smtClean="0"/>
              <a:t>45</a:t>
            </a:fld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Background: Producing Textiles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</a:p>
          <a:p>
            <a:pPr>
              <a:defRPr/>
            </a:pPr>
            <a:fld id="{B18DCB8B-D2FE-45D5-9D77-2EAE87C4CC26}" type="slidenum">
              <a:pPr>
                <a:defRPr/>
              </a:pPr>
              <a:t>46</a:t>
            </a:fld>
          </a:p>
        </p:txBody>
      </p:sp>
      <p:sp>
        <p:nvSpPr>
          <p:cNvPr id="8" name="TextBox 7"/>
          <p:cNvSpPr txBox="1"/>
          <p:nvPr/>
        </p:nvSpPr>
        <p:spPr>
          <a:xfrm>
            <a:off x="216058" y="1580321"/>
            <a:ext cx="2433551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sz="1600" b="0" u="none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1. Thread </a:t>
            </a:r>
            <a:r>
              <a:rPr sz="1600" b="0" u="none">
                <a:solidFill>
                  <a:srgbClr val="0000FF"/>
                </a:solidFill>
                <a:latin typeface="Wingdings 3" pitchFamily="18" charset="2"/>
                <a:cs typeface="Arial" pitchFamily="34" charset="0"/>
              </a:rPr>
              <a:t>g</a:t>
            </a:r>
            <a:r>
              <a:rPr sz="1600" b="0" u="none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Warp Beam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408" y="2782888"/>
            <a:ext cx="264085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sz="1600" b="0" u="none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2. Drawing the Warp Beam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399" y="3984968"/>
            <a:ext cx="1206869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sz="1600" b="0" u="none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3. Weaving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891" y="5190087"/>
            <a:ext cx="168988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sz="1600" b="0" u="none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3. Quality Check</a:t>
            </a:r>
          </a:p>
        </p:txBody>
      </p:sp>
      <p:pic>
        <p:nvPicPr>
          <p:cNvPr id="12" name="Picture 3" descr="100_0104"/>
          <p:cNvPicPr preferRelativeResize="0">
            <a:picLocks noChangeAspect="1" noChangeArrowheads="1"/>
          </p:cNvPicPr>
          <p:nvPr/>
        </p:nvPicPr>
        <p:blipFill>
          <a:blip r:embed="rId3" cstate="print">
            <a:lum bright="40000" contrast="50000"/>
          </a:blip>
          <a:srcRect/>
          <a:stretch>
            <a:fillRect/>
          </a:stretch>
        </p:blipFill>
        <p:spPr bwMode="auto">
          <a:xfrm>
            <a:off x="3311525" y="1708150"/>
            <a:ext cx="564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>
            <a:stCxn id="8" idx="2"/>
          </p:cNvCxnSpPr>
          <p:nvPr/>
        </p:nvCxnSpPr>
        <p:spPr bwMode="auto">
          <a:xfrm rot="5400000">
            <a:off x="1000374" y="2350427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1000373" y="3552934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1000373" y="4755374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268414" y="5355772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1000" b="0" u="none">
                <a:latin typeface="Arial" pitchFamily="34" charset="0"/>
                <a:cs typeface="Arial" pitchFamily="34" charset="0"/>
              </a:rPr>
              <a:t>Source: </a:t>
            </a:r>
            <a:r>
              <a:rPr sz="1000" b="0" u="none">
                <a:latin typeface="Arial" pitchFamily="34" charset="0"/>
                <a:cs typeface="Arial" pitchFamily="34" charset="0"/>
                <a:hlinkClick r:id="rId4"/>
              </a:rPr>
              <a:t>Bloom et al. 2010</a:t>
            </a:r>
            <a:r>
              <a:rPr sz="1000" b="0" u="none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Background: Producing Textiles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</a:p>
          <a:p>
            <a:pPr>
              <a:defRPr/>
            </a:pPr>
            <a:fld id="{B18DCB8B-D2FE-45D5-9D77-2EAE87C4CC26}" type="slidenum">
              <a:pPr>
                <a:defRPr/>
              </a:pPr>
              <a:t>47</a:t>
            </a:fld>
          </a:p>
        </p:txBody>
      </p:sp>
      <p:sp>
        <p:nvSpPr>
          <p:cNvPr id="8" name="TextBox 7"/>
          <p:cNvSpPr txBox="1"/>
          <p:nvPr/>
        </p:nvSpPr>
        <p:spPr>
          <a:xfrm>
            <a:off x="216058" y="1580321"/>
            <a:ext cx="243355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sz="1600" b="0" u="none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1. Thread </a:t>
            </a:r>
            <a:r>
              <a:rPr sz="1600" b="0" u="none">
                <a:solidFill>
                  <a:schemeClr val="bg1">
                    <a:lumMod val="50000"/>
                  </a:schemeClr>
                </a:solidFill>
                <a:latin typeface="Wingdings 3" pitchFamily="18" charset="2"/>
                <a:cs typeface="Arial" pitchFamily="34" charset="0"/>
              </a:rPr>
              <a:t>g</a:t>
            </a:r>
            <a:r>
              <a:rPr sz="1600" b="0" u="none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Warp Beam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408" y="2782888"/>
            <a:ext cx="2640852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sz="1600" b="0" u="none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2. Drawing the Warp Beam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399" y="3984968"/>
            <a:ext cx="1206869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sz="1600" b="0" u="none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3. Weaving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891" y="5190087"/>
            <a:ext cx="168988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sz="1600" b="0" u="none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3. Quality Check</a:t>
            </a:r>
          </a:p>
        </p:txBody>
      </p:sp>
      <p:cxnSp>
        <p:nvCxnSpPr>
          <p:cNvPr id="14" name="Straight Arrow Connector 13"/>
          <p:cNvCxnSpPr>
            <a:stCxn id="8" idx="2"/>
          </p:cNvCxnSpPr>
          <p:nvPr/>
        </p:nvCxnSpPr>
        <p:spPr bwMode="auto">
          <a:xfrm rot="5400000">
            <a:off x="1000374" y="2350427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1000373" y="3552934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1000373" y="4755374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3" name="Picture 9" descr="IMG_8675"/>
          <p:cNvPicPr preferRelativeResize="0">
            <a:picLocks noChangeAspect="1" noChangeArrowheads="1"/>
          </p:cNvPicPr>
          <p:nvPr/>
        </p:nvPicPr>
        <p:blipFill>
          <a:blip r:embed="rId3" cstate="print">
            <a:lum bright="20000" contrast="30000"/>
          </a:blip>
          <a:srcRect/>
          <a:stretch>
            <a:fillRect/>
          </a:stretch>
        </p:blipFill>
        <p:spPr bwMode="auto">
          <a:xfrm>
            <a:off x="3311525" y="1708150"/>
            <a:ext cx="564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268414" y="5355772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1000" b="0" u="none">
                <a:latin typeface="Arial" pitchFamily="34" charset="0"/>
                <a:cs typeface="Arial" pitchFamily="34" charset="0"/>
              </a:rPr>
              <a:t>Source: </a:t>
            </a:r>
            <a:r>
              <a:rPr sz="1000" b="0" u="none">
                <a:latin typeface="Arial" pitchFamily="34" charset="0"/>
                <a:cs typeface="Arial" pitchFamily="34" charset="0"/>
                <a:hlinkClick r:id="rId4"/>
              </a:rPr>
              <a:t>Bloom et al. 2010</a:t>
            </a:r>
            <a:r>
              <a:rPr sz="1000" b="0" u="none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Background: Producing Textiles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</a:p>
          <a:p>
            <a:pPr>
              <a:defRPr/>
            </a:pPr>
            <a:fld id="{B18DCB8B-D2FE-45D5-9D77-2EAE87C4CC26}" type="slidenum">
              <a:pPr>
                <a:defRPr/>
              </a:pPr>
              <a:t>48</a:t>
            </a:fld>
          </a:p>
        </p:txBody>
      </p:sp>
      <p:sp>
        <p:nvSpPr>
          <p:cNvPr id="8" name="TextBox 7"/>
          <p:cNvSpPr txBox="1"/>
          <p:nvPr/>
        </p:nvSpPr>
        <p:spPr>
          <a:xfrm>
            <a:off x="216058" y="1580321"/>
            <a:ext cx="243355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sz="1600" b="0" u="none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1. Thread </a:t>
            </a:r>
            <a:r>
              <a:rPr sz="1600" b="0" u="none">
                <a:solidFill>
                  <a:schemeClr val="bg1">
                    <a:lumMod val="50000"/>
                  </a:schemeClr>
                </a:solidFill>
                <a:latin typeface="Wingdings 3" pitchFamily="18" charset="2"/>
                <a:cs typeface="Arial" pitchFamily="34" charset="0"/>
              </a:rPr>
              <a:t>g</a:t>
            </a:r>
            <a:r>
              <a:rPr sz="1600" b="0" u="none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Warp Beam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408" y="2782888"/>
            <a:ext cx="264085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sz="1600" b="0" u="none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2. Drawing the Warp Beam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399" y="3984968"/>
            <a:ext cx="1206869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sz="1600" b="0" u="none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3. Weaving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891" y="5190087"/>
            <a:ext cx="1689886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sz="1600" b="0" u="none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3. Quality Check</a:t>
            </a:r>
          </a:p>
        </p:txBody>
      </p:sp>
      <p:cxnSp>
        <p:nvCxnSpPr>
          <p:cNvPr id="14" name="Straight Arrow Connector 13"/>
          <p:cNvCxnSpPr>
            <a:stCxn id="8" idx="2"/>
          </p:cNvCxnSpPr>
          <p:nvPr/>
        </p:nvCxnSpPr>
        <p:spPr bwMode="auto">
          <a:xfrm rot="5400000">
            <a:off x="1000374" y="2350427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1000373" y="3552934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1000373" y="4755374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" name="Picture 2" descr="IMG_8671"/>
          <p:cNvPicPr preferRelativeResize="0">
            <a:picLocks noChangeAspect="1" noChangeArrowheads="1"/>
          </p:cNvPicPr>
          <p:nvPr/>
        </p:nvPicPr>
        <p:blipFill>
          <a:blip r:embed="rId3" cstate="print">
            <a:lum contrast="20000"/>
          </a:blip>
          <a:srcRect/>
          <a:stretch>
            <a:fillRect/>
          </a:stretch>
        </p:blipFill>
        <p:spPr bwMode="auto">
          <a:xfrm>
            <a:off x="3311525" y="1708150"/>
            <a:ext cx="5645117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268414" y="5355772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1000" b="0" u="none">
                <a:latin typeface="Arial" pitchFamily="34" charset="0"/>
                <a:cs typeface="Arial" pitchFamily="34" charset="0"/>
              </a:rPr>
              <a:t>Source: </a:t>
            </a:r>
            <a:r>
              <a:rPr sz="1000" b="0" u="none">
                <a:latin typeface="Arial" pitchFamily="34" charset="0"/>
                <a:cs typeface="Arial" pitchFamily="34" charset="0"/>
                <a:hlinkClick r:id="rId4"/>
              </a:rPr>
              <a:t>Bloom et al. 2010</a:t>
            </a:r>
            <a:r>
              <a:rPr sz="1000" b="0" u="none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Background: Producing Textiles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</a:p>
          <a:p>
            <a:pPr>
              <a:defRPr/>
            </a:pPr>
            <a:fld id="{B18DCB8B-D2FE-45D5-9D77-2EAE87C4CC26}" type="slidenum">
              <a:pPr>
                <a:defRPr/>
              </a:pPr>
              <a:t>49</a:t>
            </a:fld>
          </a:p>
        </p:txBody>
      </p:sp>
      <p:sp>
        <p:nvSpPr>
          <p:cNvPr id="8" name="TextBox 7"/>
          <p:cNvSpPr txBox="1"/>
          <p:nvPr/>
        </p:nvSpPr>
        <p:spPr>
          <a:xfrm>
            <a:off x="216058" y="1580321"/>
            <a:ext cx="2433551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sz="1600" b="0" u="none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1. Thread </a:t>
            </a:r>
            <a:r>
              <a:rPr sz="1600" b="0" u="none">
                <a:solidFill>
                  <a:schemeClr val="bg1">
                    <a:lumMod val="50000"/>
                  </a:schemeClr>
                </a:solidFill>
                <a:latin typeface="Wingdings 3" pitchFamily="18" charset="2"/>
                <a:cs typeface="Arial" pitchFamily="34" charset="0"/>
              </a:rPr>
              <a:t>g</a:t>
            </a:r>
            <a:r>
              <a:rPr sz="1600" b="0" u="none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Warp Beam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408" y="2782888"/>
            <a:ext cx="2640852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sz="1600" b="0" u="none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2. Drawing the Warp Beam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9399" y="3984968"/>
            <a:ext cx="1206869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sz="1600" b="0" u="none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3. Weaving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7891" y="5190087"/>
            <a:ext cx="1689886" cy="338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sz="1600" b="0" u="none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3. Quality Check</a:t>
            </a:r>
          </a:p>
        </p:txBody>
      </p:sp>
      <p:cxnSp>
        <p:nvCxnSpPr>
          <p:cNvPr id="14" name="Straight Arrow Connector 13"/>
          <p:cNvCxnSpPr>
            <a:stCxn id="8" idx="2"/>
          </p:cNvCxnSpPr>
          <p:nvPr/>
        </p:nvCxnSpPr>
        <p:spPr bwMode="auto">
          <a:xfrm rot="5400000">
            <a:off x="1000374" y="2350427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 rot="5400000">
            <a:off x="1000373" y="3552934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rot="5400000">
            <a:off x="1000373" y="4755374"/>
            <a:ext cx="864013" cy="9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2" name="Picture 10" descr="IMG_8366"/>
          <p:cNvPicPr preferRelativeResize="0">
            <a:picLocks noChangeAspect="1" noChangeArrowheads="1"/>
          </p:cNvPicPr>
          <p:nvPr/>
        </p:nvPicPr>
        <p:blipFill>
          <a:blip r:embed="rId3" cstate="print">
            <a:lum bright="10000" contrast="30000"/>
          </a:blip>
          <a:srcRect l="3270"/>
          <a:stretch>
            <a:fillRect/>
          </a:stretch>
        </p:blipFill>
        <p:spPr bwMode="auto">
          <a:xfrm>
            <a:off x="3311525" y="1708150"/>
            <a:ext cx="563795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7268414" y="5355772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1000" b="0" u="none">
                <a:latin typeface="Arial" pitchFamily="34" charset="0"/>
                <a:cs typeface="Arial" pitchFamily="34" charset="0"/>
              </a:rPr>
              <a:t>Source: </a:t>
            </a:r>
            <a:r>
              <a:rPr sz="1000" b="0" u="none">
                <a:latin typeface="Arial" pitchFamily="34" charset="0"/>
                <a:cs typeface="Arial" pitchFamily="34" charset="0"/>
                <a:hlinkClick r:id="rId4"/>
              </a:rPr>
              <a:t>Bloom et al. 2010</a:t>
            </a:r>
            <a:r>
              <a:rPr sz="1000" b="0" u="none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A5F87C2-4AA8-16C6-A055-DCB74DCCCCEE}"/>
              </a:ext>
            </a:extLst>
          </p:cNvPr>
          <p:cNvGrpSpPr/>
          <p:nvPr/>
        </p:nvGrpSpPr>
        <p:grpSpPr>
          <a:xfrm>
            <a:off x="2052066" y="1600962"/>
            <a:ext cx="5039868" cy="3656076"/>
            <a:chOff x="2052066" y="1600962"/>
            <a:chExt cx="5039868" cy="36560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D350EF-2E4A-FAA5-2D3C-5332E7541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66" y="1600962"/>
              <a:ext cx="5039868" cy="3656076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266702C-D9EC-E98D-64D8-5B87C5ACAF9C}"/>
                </a:ext>
              </a:extLst>
            </p:cNvPr>
            <p:cNvSpPr/>
            <p:nvPr/>
          </p:nvSpPr>
          <p:spPr>
            <a:xfrm>
              <a:off x="3773103" y="4975977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0D52216-A596-3815-70E9-6A5D944428CC}"/>
                </a:ext>
              </a:extLst>
            </p:cNvPr>
            <p:cNvSpPr/>
            <p:nvPr/>
          </p:nvSpPr>
          <p:spPr>
            <a:xfrm>
              <a:off x="2175425" y="2367815"/>
              <a:ext cx="153889" cy="1959263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2D47EEE-30DC-4A87-8921-CC31E19CADAC}"/>
                </a:ext>
              </a:extLst>
            </p:cNvPr>
            <p:cNvSpPr/>
            <p:nvPr/>
          </p:nvSpPr>
          <p:spPr>
            <a:xfrm>
              <a:off x="3773103" y="1698575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全球劳动力池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5</a:t>
            </a:fld>
          </a:p>
        </p:txBody>
      </p:sp>
      <p:sp>
        <p:nvSpPr>
          <p:cNvPr id="6" name="TextBox 5"/>
          <p:cNvSpPr txBox="1"/>
          <p:nvPr/>
        </p:nvSpPr>
        <p:spPr>
          <a:xfrm>
            <a:off x="2013986" y="5301695"/>
            <a:ext cx="387798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latin typeface="Arial" pitchFamily="34" charset="0"/>
                <a:cs typeface="Arial" pitchFamily="34" charset="0"/>
              </a:defRPr>
            </a:pPr>
            <a:r>
              <a:t>来源：世界发展指标和作者计算。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A6BCADE-91D2-EE37-59F0-42F3010CBC51}"/>
              </a:ext>
            </a:extLst>
          </p:cNvPr>
          <p:cNvGrpSpPr/>
          <p:nvPr/>
        </p:nvGrpSpPr>
        <p:grpSpPr>
          <a:xfrm>
            <a:off x="2185356" y="1724651"/>
            <a:ext cx="3465684" cy="3385763"/>
            <a:chOff x="2185356" y="1724651"/>
            <a:chExt cx="3465684" cy="3385763"/>
          </a:xfrm>
        </p:grpSpPr>
        <p:sp>
          <p:nvSpPr>
            <p:cNvPr id="4" name="TextBox 6">
              <a:extLst>
                <a:ext uri="{FF2B5EF4-FFF2-40B4-BE49-F238E27FC236}">
                  <a16:creationId xmlns:a16="http://schemas.microsoft.com/office/drawing/2014/main" id="{C39B27D3-C6DB-5AA3-8252-0E87CA301749}"/>
                </a:ext>
              </a:extLst>
            </p:cNvPr>
            <p:cNvSpPr txBox="1"/>
            <p:nvPr/>
          </p:nvSpPr>
          <p:spPr>
            <a:xfrm>
              <a:off x="3860485" y="1724651"/>
              <a:ext cx="17905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400">
                  <a:latin typeface="Arial" pitchFamily="34" charset="0"/>
                  <a:cs typeface="Arial" pitchFamily="34" charset="0"/>
                </a:defRPr>
              </a:pPr>
              <a:r>
                <a:t>全球劳动力池</a:t>
              </a:r>
            </a:p>
          </p:txBody>
        </p:sp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BCB55042-69FC-E002-ED6A-5B9326ADA2E0}"/>
                </a:ext>
              </a:extLst>
            </p:cNvPr>
            <p:cNvSpPr txBox="1"/>
            <p:nvPr/>
          </p:nvSpPr>
          <p:spPr>
            <a:xfrm>
              <a:off x="4264493" y="4956526"/>
              <a:ext cx="9762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人口份额</a:t>
              </a:r>
              <a:endParaRPr sz="1000" b="0" u="non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D9AADB-8FAF-609F-E79E-80028F5BEBA0}"/>
                </a:ext>
              </a:extLst>
            </p:cNvPr>
            <p:cNvSpPr txBox="1"/>
            <p:nvPr/>
          </p:nvSpPr>
          <p:spPr>
            <a:xfrm rot="16200000">
              <a:off x="1335764" y="3273502"/>
              <a:ext cx="18530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实际人均 GDP（千美元）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5730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评估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50</a:t>
            </a:fld>
          </a:p>
        </p:txBody>
      </p:sp>
      <p:pic>
        <p:nvPicPr>
          <p:cNvPr id="4" name="Picture 5" descr="FactoryPics2 090"/>
          <p:cNvPicPr preferRelativeResize="0">
            <a:picLocks noChangeAspect="1" noChangeArrowheads="1"/>
          </p:cNvPicPr>
          <p:nvPr/>
        </p:nvPicPr>
        <p:blipFill>
          <a:blip r:embed="rId3" cstate="print">
            <a:lum bright="30000" contrast="40000"/>
          </a:blip>
          <a:srcRect/>
          <a:stretch>
            <a:fillRect/>
          </a:stretch>
        </p:blipFill>
        <p:spPr bwMode="auto">
          <a:xfrm>
            <a:off x="809566" y="3934558"/>
            <a:ext cx="34365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9" descr="Picture 109"/>
          <p:cNvPicPr preferRelativeResize="0"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5000" contrast="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99518" y="1363911"/>
            <a:ext cx="3436513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4648200" y="1089025"/>
            <a:ext cx="4495800" cy="57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sz="2000" b="0" i="0" u="none" strike="noStrike" kern="0" cap="none" spc="0" normalizeH="0" baseline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pPr>
            <a:r>
              <a:t>顾问记录了一系列不良的管理做法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b="0" u="none" ker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00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pPr>
            <a:r>
              <a:t>例如：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pPr>
            <a:r>
              <a:t>厂区内外垃圾成堆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pPr>
            <a:r>
              <a:t>易燃化学品储存不当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pPr>
            <a:r>
              <a:t>库存庞大且杂乱无章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defRPr>
            </a:pPr>
            <a:r>
              <a:t>质量控制混乱</a:t>
            </a:r>
          </a:p>
          <a:p>
            <a:pPr marL="800100" lvl="1" indent="-342900" eaLnBrk="0" hangingPunct="0">
              <a:spcBef>
                <a:spcPct val="20000"/>
              </a:spcBef>
              <a:buFontTx/>
              <a:buChar char="•"/>
              <a:defRPr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pPr>
            <a:r>
              <a:t>ETC…</a:t>
            </a:r>
            <a:endParaRPr kumimoji="0" b="0" i="0" u="none" strike="noStrike" kern="0" cap="none" spc="0" normalizeH="0" baseline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7178" y="6199833"/>
            <a:ext cx="168507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latin typeface="Arial" pitchFamily="34" charset="0"/>
                <a:cs typeface="Arial" pitchFamily="34" charset="0"/>
              </a:defRPr>
            </a:pPr>
            <a:r>
              <a:t>来源：</a:t>
            </a:r>
            <a:r>
              <a:rPr>
                <a:hlinkClick r:id="rId6"/>
              </a:rPr>
              <a:t>Bloom等人2010</a:t>
            </a:r>
            <a: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Dangerous, Inefficient Use of Labor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</a:p>
          <a:p>
            <a:pPr>
              <a:defRPr/>
            </a:pPr>
            <a:fld id="{FC96386F-C149-48D8-92C5-2CFDBA85534B}" type="slidenum">
              <a:pPr>
                <a:defRPr/>
              </a:pPr>
              <a:t>51</a:t>
            </a:fld>
          </a:p>
        </p:txBody>
      </p:sp>
      <p:pic>
        <p:nvPicPr>
          <p:cNvPr id="6" name="Picture 9" descr="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455" y="4003292"/>
            <a:ext cx="3063240" cy="218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8"/>
          <p:cNvGrpSpPr/>
          <p:nvPr/>
        </p:nvGrpSpPr>
        <p:grpSpPr>
          <a:xfrm>
            <a:off x="209574" y="1199539"/>
            <a:ext cx="3067002" cy="2286000"/>
            <a:chOff x="199299" y="3657593"/>
            <a:chExt cx="3067002" cy="2286000"/>
          </a:xfrm>
        </p:grpSpPr>
        <p:pic>
          <p:nvPicPr>
            <p:cNvPr id="5" name="Picture 2" descr="Picture 115"/>
            <p:cNvPicPr>
              <a:picLocks noChangeAspect="1" noChangeArrowheads="1"/>
            </p:cNvPicPr>
            <p:nvPr/>
          </p:nvPicPr>
          <p:blipFill>
            <a:blip r:embed="rId4" cstate="print">
              <a:lum contrast="30000"/>
            </a:blip>
            <a:srcRect/>
            <a:stretch>
              <a:fillRect/>
            </a:stretch>
          </p:blipFill>
          <p:spPr bwMode="auto">
            <a:xfrm>
              <a:off x="199299" y="3657593"/>
              <a:ext cx="3067002" cy="2286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27517" y="4220308"/>
              <a:ext cx="1611836" cy="1583659"/>
            </a:xfrm>
            <a:custGeom>
              <a:avLst/>
              <a:gdLst>
                <a:gd name="T0" fmla="*/ 0 w 2253"/>
                <a:gd name="T1" fmla="*/ 2147483647 h 2607"/>
                <a:gd name="T2" fmla="*/ 601599821 w 2253"/>
                <a:gd name="T3" fmla="*/ 1784910460 h 2607"/>
                <a:gd name="T4" fmla="*/ 1054994294 w 2253"/>
                <a:gd name="T5" fmla="*/ 1483235203 h 2607"/>
                <a:gd name="T6" fmla="*/ 1448009565 w 2253"/>
                <a:gd name="T7" fmla="*/ 1178093592 h 2607"/>
                <a:gd name="T8" fmla="*/ 1691723527 w 2253"/>
                <a:gd name="T9" fmla="*/ 969174509 h 2607"/>
                <a:gd name="T10" fmla="*/ 1809189331 w 2253"/>
                <a:gd name="T11" fmla="*/ 863414851 h 2607"/>
                <a:gd name="T12" fmla="*/ 1879448155 w 2253"/>
                <a:gd name="T13" fmla="*/ 775859374 h 2607"/>
                <a:gd name="T14" fmla="*/ 1944219841 w 2253"/>
                <a:gd name="T15" fmla="*/ 692638935 h 2607"/>
                <a:gd name="T16" fmla="*/ 2014478665 w 2253"/>
                <a:gd name="T17" fmla="*/ 595548422 h 2607"/>
                <a:gd name="T18" fmla="*/ 2055098357 w 2253"/>
                <a:gd name="T19" fmla="*/ 475051754 h 2607"/>
                <a:gd name="T20" fmla="*/ 2113281707 w 2253"/>
                <a:gd name="T21" fmla="*/ 341551950 h 2607"/>
                <a:gd name="T22" fmla="*/ 2147483647 w 2253"/>
                <a:gd name="T23" fmla="*/ 241859984 h 2607"/>
                <a:gd name="T24" fmla="*/ 2147483647 w 2253"/>
                <a:gd name="T25" fmla="*/ 81486826 h 2607"/>
                <a:gd name="T26" fmla="*/ 2147483647 w 2253"/>
                <a:gd name="T27" fmla="*/ 36409306 h 2607"/>
                <a:gd name="T28" fmla="*/ 1978251197 w 2253"/>
                <a:gd name="T29" fmla="*/ 4334109 h 2607"/>
                <a:gd name="T30" fmla="*/ 1872861914 w 2253"/>
                <a:gd name="T31" fmla="*/ 4334109 h 260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253"/>
                <a:gd name="T49" fmla="*/ 0 h 2607"/>
                <a:gd name="T50" fmla="*/ 2253 w 2253"/>
                <a:gd name="T51" fmla="*/ 2607 h 260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253" h="2607">
                  <a:moveTo>
                    <a:pt x="0" y="2607"/>
                  </a:moveTo>
                  <a:cubicBezTo>
                    <a:pt x="191" y="2399"/>
                    <a:pt x="388" y="2208"/>
                    <a:pt x="548" y="2059"/>
                  </a:cubicBezTo>
                  <a:cubicBezTo>
                    <a:pt x="708" y="1910"/>
                    <a:pt x="833" y="1828"/>
                    <a:pt x="961" y="1711"/>
                  </a:cubicBezTo>
                  <a:cubicBezTo>
                    <a:pt x="1089" y="1595"/>
                    <a:pt x="1222" y="1457"/>
                    <a:pt x="1319" y="1359"/>
                  </a:cubicBezTo>
                  <a:cubicBezTo>
                    <a:pt x="1416" y="1260"/>
                    <a:pt x="1486" y="1179"/>
                    <a:pt x="1541" y="1118"/>
                  </a:cubicBezTo>
                  <a:cubicBezTo>
                    <a:pt x="1596" y="1057"/>
                    <a:pt x="1620" y="1033"/>
                    <a:pt x="1648" y="996"/>
                  </a:cubicBezTo>
                  <a:cubicBezTo>
                    <a:pt x="1676" y="959"/>
                    <a:pt x="1692" y="928"/>
                    <a:pt x="1712" y="895"/>
                  </a:cubicBezTo>
                  <a:cubicBezTo>
                    <a:pt x="1732" y="862"/>
                    <a:pt x="1751" y="834"/>
                    <a:pt x="1771" y="799"/>
                  </a:cubicBezTo>
                  <a:cubicBezTo>
                    <a:pt x="1791" y="764"/>
                    <a:pt x="1818" y="729"/>
                    <a:pt x="1835" y="687"/>
                  </a:cubicBezTo>
                  <a:cubicBezTo>
                    <a:pt x="1852" y="645"/>
                    <a:pt x="1857" y="597"/>
                    <a:pt x="1872" y="548"/>
                  </a:cubicBezTo>
                  <a:cubicBezTo>
                    <a:pt x="1887" y="499"/>
                    <a:pt x="1869" y="439"/>
                    <a:pt x="1925" y="394"/>
                  </a:cubicBezTo>
                  <a:cubicBezTo>
                    <a:pt x="1981" y="349"/>
                    <a:pt x="2161" y="329"/>
                    <a:pt x="2207" y="279"/>
                  </a:cubicBezTo>
                  <a:cubicBezTo>
                    <a:pt x="2253" y="229"/>
                    <a:pt x="2224" y="134"/>
                    <a:pt x="2202" y="94"/>
                  </a:cubicBezTo>
                  <a:cubicBezTo>
                    <a:pt x="2179" y="55"/>
                    <a:pt x="2138" y="57"/>
                    <a:pt x="2071" y="42"/>
                  </a:cubicBezTo>
                  <a:cubicBezTo>
                    <a:pt x="2005" y="27"/>
                    <a:pt x="1861" y="10"/>
                    <a:pt x="1802" y="5"/>
                  </a:cubicBezTo>
                  <a:cubicBezTo>
                    <a:pt x="1741" y="0"/>
                    <a:pt x="1722" y="5"/>
                    <a:pt x="1706" y="5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</p:spPr>
          <p:txBody>
            <a:bodyPr lIns="91420" tIns="45711" rIns="91420" bIns="45711"/>
            <a:lstStyle/>
            <a:p/>
          </p:txBody>
        </p:sp>
      </p:grpSp>
      <p:sp>
        <p:nvSpPr>
          <p:cNvPr id="10" name="Content Placeholder 3"/>
          <p:cNvSpPr>
            <a:spLocks noGrp="1"/>
          </p:cNvSpPr>
          <p:nvPr>
            <p:ph sz="half" idx="4294967295"/>
          </p:nvPr>
        </p:nvSpPr>
        <p:spPr>
          <a:xfrm>
            <a:off x="3255666" y="1089025"/>
            <a:ext cx="5535909" cy="5768975"/>
          </a:xfrm>
          <a:prstGeom prst="rect">
            <a:avLst/>
          </a:prstGeom>
        </p:spPr>
        <p:txBody>
          <a:bodyPr/>
          <a:lstStyle/>
          <a:p>
            <a:r>
              <a:t>Unfinished rough path along which 0.6 ton warp beams transferred by 6 men on wheeled trolleys every day</a:t>
            </a:r>
          </a:p>
          <a:p/>
          <a:p>
            <a:r>
              <a:t>Workers often lost control of the trolleys, which crash into the wall and break</a:t>
            </a:r>
          </a:p>
          <a:p>
            <a:pPr marL="0" indent="0">
              <a:buNone/>
            </a:pPr>
          </a:p>
          <a:p/>
          <a:p/>
          <a:p>
            <a:r>
              <a:t>At this plant, both warp beam elevators had broken down due to poor maintenance</a:t>
            </a:r>
          </a:p>
          <a:p>
            <a:pPr lvl="1"/>
            <a:r>
              <a:t>So, teams of 7 were needed to carry warp beams down the stairs several times/day</a:t>
            </a:r>
          </a:p>
          <a:p>
            <a:pPr lvl="1"/>
            <a:r>
              <a:t>Serious accidents occurred during the researchers’ time at the plant</a:t>
            </a:r>
          </a:p>
          <a:p/>
        </p:txBody>
      </p:sp>
      <p:sp>
        <p:nvSpPr>
          <p:cNvPr id="11" name="TextBox 10"/>
          <p:cNvSpPr txBox="1"/>
          <p:nvPr/>
        </p:nvSpPr>
        <p:spPr>
          <a:xfrm>
            <a:off x="134106" y="6169689"/>
            <a:ext cx="1685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1000" b="0" u="none">
                <a:latin typeface="Arial" pitchFamily="34" charset="0"/>
                <a:cs typeface="Arial" pitchFamily="34" charset="0"/>
              </a:rPr>
              <a:t>Source: </a:t>
            </a:r>
            <a:r>
              <a:rPr sz="1000" b="0" u="none">
                <a:latin typeface="Arial" pitchFamily="34" charset="0"/>
                <a:cs typeface="Arial" pitchFamily="34" charset="0"/>
                <a:hlinkClick r:id="rId5"/>
              </a:rPr>
              <a:t>Bloom et al. 2010</a:t>
            </a:r>
            <a:r>
              <a:rPr sz="1000" b="0" u="none"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之前</a:t>
            </a:r>
            <a:r>
              <a:rPr>
                <a:latin typeface="Wingdings 3" pitchFamily="18" charset="2"/>
              </a:rPr>
              <a:t>g</a:t>
            </a:r>
            <a:r>
              <a:t>之后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52</a:t>
            </a:fld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6342204" y="1042502"/>
            <a:ext cx="2683302" cy="2286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2" descr="Picture 138"/>
          <p:cNvPicPr>
            <a:picLocks noChangeAspect="1" noChangeArrowheads="1"/>
          </p:cNvPicPr>
          <p:nvPr/>
        </p:nvPicPr>
        <p:blipFill>
          <a:blip r:embed="rId4" cstate="print">
            <a:lum bright="20000" contrast="30000"/>
          </a:blip>
          <a:srcRect/>
          <a:stretch>
            <a:fillRect/>
          </a:stretch>
        </p:blipFill>
        <p:spPr bwMode="auto">
          <a:xfrm>
            <a:off x="96858" y="1040706"/>
            <a:ext cx="3882289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>
            <a:stCxn id="6" idx="3"/>
            <a:endCxn id="5" idx="1"/>
          </p:cNvCxnSpPr>
          <p:nvPr/>
        </p:nvCxnSpPr>
        <p:spPr bwMode="auto">
          <a:xfrm>
            <a:off x="3979147" y="2183706"/>
            <a:ext cx="2363057" cy="17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" name="Text Box 2"/>
          <p:cNvSpPr txBox="1">
            <a:spLocks noChangeArrowheads="1"/>
          </p:cNvSpPr>
          <p:nvPr/>
        </p:nvSpPr>
        <p:spPr bwMode="gray">
          <a:xfrm>
            <a:off x="4573944" y="1980600"/>
            <a:ext cx="1043059" cy="39162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72000" tIns="72000" rIns="72000" bIns="72000">
            <a:spAutoFit/>
          </a:bodyPr>
          <a:lstStyle/>
          <a:p>
            <a:pPr algn="ctr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 sz="1600">
                <a:latin typeface="Arial" pitchFamily="34" charset="0"/>
                <a:cs typeface="Arial" pitchFamily="34" charset="0"/>
              </a:defRPr>
            </a:pPr>
            <a:r>
              <a:t>存货</a:t>
            </a:r>
          </a:p>
        </p:txBody>
      </p:sp>
      <p:cxnSp>
        <p:nvCxnSpPr>
          <p:cNvPr id="16" name="Straight Arrow Connector 15"/>
          <p:cNvCxnSpPr>
            <a:stCxn id="18" idx="3"/>
            <a:endCxn id="19" idx="1"/>
          </p:cNvCxnSpPr>
          <p:nvPr/>
        </p:nvCxnSpPr>
        <p:spPr bwMode="auto">
          <a:xfrm>
            <a:off x="2151816" y="4927600"/>
            <a:ext cx="3726445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Text Box 2"/>
          <p:cNvSpPr txBox="1">
            <a:spLocks noChangeArrowheads="1"/>
          </p:cNvSpPr>
          <p:nvPr/>
        </p:nvSpPr>
        <p:spPr bwMode="gray">
          <a:xfrm>
            <a:off x="4605768" y="4685192"/>
            <a:ext cx="1043059" cy="49244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>
              <a:spcBef>
                <a:spcPct val="20000"/>
              </a:spcBef>
              <a:buSzPct val="100000"/>
              <a:buFont typeface="Wingdings" pitchFamily="2" charset="2"/>
              <a:buNone/>
              <a:defRPr sz="1600">
                <a:latin typeface="Arial" pitchFamily="34" charset="0"/>
                <a:cs typeface="Arial" pitchFamily="34" charset="0"/>
              </a:defRPr>
            </a:pPr>
            <a:r>
              <a:t>工具/</a:t>
            </a:r>
            <a:br>
              <a:rPr lang="en-US" sz="1600" b="0" u="none" dirty="0">
                <a:latin typeface="Arial" pitchFamily="34" charset="0"/>
                <a:cs typeface="Arial" pitchFamily="34" charset="0"/>
              </a:rPr>
            </a:br>
            <a:r>
              <a:t>维修</a:t>
            </a:r>
          </a:p>
        </p:txBody>
      </p:sp>
      <p:pic>
        <p:nvPicPr>
          <p:cNvPr id="18" name="Picture 18" descr="Picture 093"/>
          <p:cNvPicPr>
            <a:picLocks noChangeAspect="1" noChangeArrowheads="1"/>
          </p:cNvPicPr>
          <p:nvPr/>
        </p:nvPicPr>
        <p:blipFill>
          <a:blip r:embed="rId5" cstate="print">
            <a:lum bright="20000" contrast="30000"/>
          </a:blip>
          <a:srcRect/>
          <a:stretch>
            <a:fillRect/>
          </a:stretch>
        </p:blipFill>
        <p:spPr bwMode="auto">
          <a:xfrm>
            <a:off x="88938" y="3784600"/>
            <a:ext cx="2062878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3" descr="rotex_manufactures_engineers_dombivli55"/>
          <p:cNvPicPr>
            <a:picLocks noChangeAspect="1" noChangeArrowheads="1"/>
          </p:cNvPicPr>
          <p:nvPr/>
        </p:nvPicPr>
        <p:blipFill>
          <a:blip r:embed="rId6" cstate="print"/>
          <a:srcRect l="3327" r="28184"/>
          <a:stretch>
            <a:fillRect/>
          </a:stretch>
        </p:blipFill>
        <p:spPr bwMode="auto">
          <a:xfrm>
            <a:off x="5878261" y="3784600"/>
            <a:ext cx="3125037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7" cstate="print">
            <a:lum contrast="10000"/>
          </a:blip>
          <a:srcRect r="29258"/>
          <a:stretch>
            <a:fillRect/>
          </a:stretch>
        </p:blipFill>
        <p:spPr bwMode="auto">
          <a:xfrm>
            <a:off x="2214020" y="3778763"/>
            <a:ext cx="2126884" cy="22860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sp>
        <p:nvSpPr>
          <p:cNvPr id="27" name="TextBox 26"/>
          <p:cNvSpPr txBox="1"/>
          <p:nvPr/>
        </p:nvSpPr>
        <p:spPr>
          <a:xfrm>
            <a:off x="7438827" y="6059154"/>
            <a:ext cx="168507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latin typeface="Arial" pitchFamily="34" charset="0"/>
                <a:cs typeface="Arial" pitchFamily="34" charset="0"/>
              </a:defRPr>
            </a:pPr>
            <a:r>
              <a:t>来源：</a:t>
            </a:r>
            <a:r>
              <a:rPr>
                <a:hlinkClick r:id="rId8"/>
              </a:rPr>
              <a:t>Bloom等人2010</a:t>
            </a:r>
            <a: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Advice Given to “Treated” Firms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Factory operations</a:t>
            </a:r>
          </a:p>
          <a:p>
            <a:pPr lvl="1"/>
            <a:r>
              <a:t>Maintain machines rather than repair once they break</a:t>
            </a:r>
          </a:p>
          <a:p>
            <a:pPr lvl="1"/>
            <a:r>
              <a:t>Record repairs, downtime and quality data to learn patterns</a:t>
            </a:r>
          </a:p>
          <a:p>
            <a:pPr lvl="1"/>
            <a:r>
              <a:t>Keep the factory floor tidy, organized</a:t>
            </a:r>
          </a:p>
          <a:p>
            <a:r>
              <a:t>Inventory</a:t>
            </a:r>
          </a:p>
          <a:p>
            <a:pPr lvl="1"/>
            <a:r>
              <a:t>Record yarn stocks on a daily basis; sort, label and store correctly</a:t>
            </a:r>
          </a:p>
          <a:p>
            <a:r>
              <a:t>Planning </a:t>
            </a:r>
          </a:p>
          <a:p>
            <a:pPr lvl="1"/>
            <a:r>
              <a:t>Plan loom usage 2 weeks in advance to ensure prepared warp beams are available for looms as needed</a:t>
            </a:r>
          </a:p>
          <a:p>
            <a:r>
              <a:t>Human-resource management</a:t>
            </a:r>
          </a:p>
          <a:p>
            <a:pPr lvl="1"/>
            <a:r>
              <a:t>Introduce a performance-based incentives system for workers and managers</a:t>
            </a:r>
          </a:p>
          <a:p>
            <a:r>
              <a:t>Sales and order management</a:t>
            </a:r>
          </a:p>
          <a:p>
            <a:pPr lvl="1"/>
            <a:r>
              <a:t>Track production on an order-wise basis to prioritize customer orders with the closest delivery deadline</a:t>
            </a:r>
          </a:p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</a:p>
          <a:p>
            <a:pPr>
              <a:defRPr/>
            </a:pPr>
            <a:fld id="{FC96386F-C149-48D8-92C5-2CFDBA85534B}" type="slidenum">
              <a:pPr>
                <a:defRPr/>
              </a:pPr>
              <a:t>53</a:t>
            </a:fld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6505" t="34280" r="20530" b="39483"/>
          <a:stretch/>
        </p:blipFill>
        <p:spPr>
          <a:xfrm>
            <a:off x="950363" y="1226283"/>
            <a:ext cx="7244862" cy="481818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结果：质量缺陷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54</a:t>
            </a:fld>
          </a:p>
        </p:txBody>
      </p:sp>
      <p:sp>
        <p:nvSpPr>
          <p:cNvPr id="5" name="TextBox 4"/>
          <p:cNvSpPr txBox="1"/>
          <p:nvPr/>
        </p:nvSpPr>
        <p:spPr>
          <a:xfrm>
            <a:off x="862260" y="6044468"/>
            <a:ext cx="168507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latin typeface="Arial" pitchFamily="34" charset="0"/>
                <a:cs typeface="Arial" pitchFamily="34" charset="0"/>
              </a:defRPr>
            </a:pPr>
            <a:r>
              <a:t>来源：Bloom等人2013年。</a:t>
            </a:r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AF526F7B-A563-A331-52F3-B68B6E581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7893" y="1370027"/>
            <a:ext cx="110607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r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pPr>
            <a:r>
              <a:t>私募股权</a:t>
            </a:r>
            <a:endParaRPr sz="1400" b="0" u="none" baseline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40EB58-4E48-57EB-2EBC-B874AC536EEE}"/>
              </a:ext>
            </a:extLst>
          </p:cNvPr>
          <p:cNvSpPr txBox="1"/>
          <p:nvPr/>
        </p:nvSpPr>
        <p:spPr>
          <a:xfrm>
            <a:off x="4672137" y="3212530"/>
            <a:ext cx="886547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 sz="1000">
                <a:solidFill>
                  <a:srgbClr val="A44F4E"/>
                </a:solidFill>
                <a:latin typeface="Arial" pitchFamily="34" charset="0"/>
                <a:cs typeface="Arial" pitchFamily="34" charset="0"/>
              </a:defRPr>
            </a:pPr>
            <a:r>
              <a:t>对照植物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2E996F-3108-8CD9-5CB8-68CAF134B602}"/>
              </a:ext>
            </a:extLst>
          </p:cNvPr>
          <p:cNvGrpSpPr/>
          <p:nvPr/>
        </p:nvGrpSpPr>
        <p:grpSpPr>
          <a:xfrm>
            <a:off x="1196314" y="1394525"/>
            <a:ext cx="6733304" cy="4568404"/>
            <a:chOff x="1196314" y="1394525"/>
            <a:chExt cx="6733304" cy="4568404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DCE7787-79EC-4220-BDB5-BFB4E5DF1810}"/>
                </a:ext>
              </a:extLst>
            </p:cNvPr>
            <p:cNvSpPr txBox="1"/>
            <p:nvPr/>
          </p:nvSpPr>
          <p:spPr>
            <a:xfrm>
              <a:off x="2997558" y="1401754"/>
              <a:ext cx="907172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开始实施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44B7107-80DA-05C4-A120-A91D3E244D11}"/>
                </a:ext>
              </a:extLst>
            </p:cNvPr>
            <p:cNvSpPr txBox="1"/>
            <p:nvPr/>
          </p:nvSpPr>
          <p:spPr>
            <a:xfrm>
              <a:off x="2285661" y="1402101"/>
              <a:ext cx="623794" cy="307430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开始诊断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C232446-1CCE-5154-8AD8-DE54D32C2647}"/>
                </a:ext>
              </a:extLst>
            </p:cNvPr>
            <p:cNvSpPr txBox="1"/>
            <p:nvPr/>
          </p:nvSpPr>
          <p:spPr>
            <a:xfrm>
              <a:off x="4083019" y="1394525"/>
              <a:ext cx="907172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实施结束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5960D25-0BD5-6657-A8B5-A78B40CA6551}"/>
                </a:ext>
              </a:extLst>
            </p:cNvPr>
            <p:cNvSpPr txBox="1"/>
            <p:nvPr/>
          </p:nvSpPr>
          <p:spPr>
            <a:xfrm>
              <a:off x="6869589" y="2565535"/>
              <a:ext cx="1060029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00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defRPr>
              </a:pPr>
              <a:r>
                <a:t>97.5</a:t>
              </a:r>
              <a:r>
                <a:rPr baseline="30000"/>
                <a:t>百分位数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7E48EE4-3CAC-8ABF-4563-FD8AF0D708AE}"/>
                </a:ext>
              </a:extLst>
            </p:cNvPr>
            <p:cNvSpPr txBox="1"/>
            <p:nvPr/>
          </p:nvSpPr>
          <p:spPr>
            <a:xfrm>
              <a:off x="6869589" y="3089646"/>
              <a:ext cx="640779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00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defRPr>
              </a:pPr>
              <a:r>
                <a:t>平均的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D7A675B-977E-F57E-7790-A4DAEACAB580}"/>
                </a:ext>
              </a:extLst>
            </p:cNvPr>
            <p:cNvSpPr txBox="1"/>
            <p:nvPr/>
          </p:nvSpPr>
          <p:spPr>
            <a:xfrm>
              <a:off x="6869589" y="3426006"/>
              <a:ext cx="1060029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00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defRPr>
              </a:pPr>
              <a:r>
                <a:t>2.5</a:t>
              </a:r>
              <a:r>
                <a:rPr baseline="30000"/>
                <a:t>百分位数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2F482AD-DAC4-7640-E0D9-1B5161198020}"/>
                </a:ext>
              </a:extLst>
            </p:cNvPr>
            <p:cNvSpPr txBox="1"/>
            <p:nvPr/>
          </p:nvSpPr>
          <p:spPr>
            <a:xfrm>
              <a:off x="6869589" y="3730695"/>
              <a:ext cx="1060029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97.5</a:t>
              </a:r>
              <a:r>
                <a:rPr baseline="30000"/>
                <a:t>百分位数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781727F-FDB1-F437-1E32-A17C4580C79D}"/>
                </a:ext>
              </a:extLst>
            </p:cNvPr>
            <p:cNvSpPr txBox="1"/>
            <p:nvPr/>
          </p:nvSpPr>
          <p:spPr>
            <a:xfrm>
              <a:off x="6869589" y="3996187"/>
              <a:ext cx="640779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平均的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5B481B8-302E-E65D-709B-93D662DD489D}"/>
                </a:ext>
              </a:extLst>
            </p:cNvPr>
            <p:cNvSpPr txBox="1"/>
            <p:nvPr/>
          </p:nvSpPr>
          <p:spPr>
            <a:xfrm>
              <a:off x="6869589" y="4505948"/>
              <a:ext cx="1060029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2.5</a:t>
              </a:r>
              <a:r>
                <a:rPr baseline="30000"/>
                <a:t>百分位数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B6848BB-1A74-D11F-90C4-A074CC150FDB}"/>
                </a:ext>
              </a:extLst>
            </p:cNvPr>
            <p:cNvSpPr txBox="1"/>
            <p:nvPr/>
          </p:nvSpPr>
          <p:spPr>
            <a:xfrm>
              <a:off x="4643224" y="4099776"/>
              <a:ext cx="1060029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处理厂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9ED9FAC6-30D7-0555-C076-9AABA0E9BA71}"/>
                </a:ext>
              </a:extLst>
            </p:cNvPr>
            <p:cNvSpPr txBox="1"/>
            <p:nvPr/>
          </p:nvSpPr>
          <p:spPr>
            <a:xfrm rot="16200000">
              <a:off x="-289396" y="3433467"/>
              <a:ext cx="3117613" cy="14619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 sz="950">
                  <a:latin typeface="Arial" pitchFamily="34" charset="0"/>
                  <a:cs typeface="Arial" pitchFamily="34" charset="0"/>
                </a:defRPr>
              </a:pPr>
              <a:r>
                <a:t>质量缺陷指数（分数越高=质量越低）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17F50B1-999C-95A4-7925-1E3B12E4B8D1}"/>
                </a:ext>
              </a:extLst>
            </p:cNvPr>
            <p:cNvSpPr txBox="1"/>
            <p:nvPr/>
          </p:nvSpPr>
          <p:spPr>
            <a:xfrm>
              <a:off x="2760209" y="5371960"/>
              <a:ext cx="2567163" cy="14619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 sz="950">
                  <a:latin typeface="Arial" pitchFamily="34" charset="0"/>
                  <a:cs typeface="Arial" pitchFamily="34" charset="0"/>
                </a:defRPr>
              </a:pPr>
              <a:r>
                <a:t>诊断开始几周后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68E36F49-9075-FF58-DFC7-5EF2D929EFFC}"/>
                </a:ext>
              </a:extLst>
            </p:cNvPr>
            <p:cNvSpPr txBox="1"/>
            <p:nvPr/>
          </p:nvSpPr>
          <p:spPr>
            <a:xfrm>
              <a:off x="3610611" y="5747485"/>
              <a:ext cx="176736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rPr sz="1400"/>
                <a:t>图</a:t>
              </a:r>
              <a:r>
                <a:rPr sz="1050"/>
                <a:t>图</a:t>
              </a:r>
              <a:r>
                <a:rPr sz="1400"/>
                <a:t> VI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817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结果：纱线库存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55</a:t>
            </a:fld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0755" t="31228" r="19643" b="43676"/>
          <a:stretch/>
        </p:blipFill>
        <p:spPr>
          <a:xfrm>
            <a:off x="1139825" y="1331087"/>
            <a:ext cx="6858000" cy="460857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061436" y="5939663"/>
            <a:ext cx="1685077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latin typeface="Arial" pitchFamily="34" charset="0"/>
                <a:cs typeface="Arial" pitchFamily="34" charset="0"/>
              </a:defRPr>
            </a:pPr>
            <a:r>
              <a:t>来源：Bloom等人2013年。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1AAA7EF-77A6-0C0E-2F6A-06CB0A6E78E0}"/>
              </a:ext>
            </a:extLst>
          </p:cNvPr>
          <p:cNvGrpSpPr/>
          <p:nvPr/>
        </p:nvGrpSpPr>
        <p:grpSpPr>
          <a:xfrm>
            <a:off x="1661764" y="1452583"/>
            <a:ext cx="6285924" cy="4391687"/>
            <a:chOff x="1405154" y="1495935"/>
            <a:chExt cx="6285924" cy="4391687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C513642-55E9-02B1-F8EA-710FC4968455}"/>
                </a:ext>
              </a:extLst>
            </p:cNvPr>
            <p:cNvSpPr txBox="1"/>
            <p:nvPr/>
          </p:nvSpPr>
          <p:spPr>
            <a:xfrm>
              <a:off x="2991726" y="1496282"/>
              <a:ext cx="907172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开始实施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6C7079B-DBB6-F5DB-F79C-1B17DA13E89A}"/>
                </a:ext>
              </a:extLst>
            </p:cNvPr>
            <p:cNvSpPr txBox="1"/>
            <p:nvPr/>
          </p:nvSpPr>
          <p:spPr>
            <a:xfrm>
              <a:off x="2284620" y="1496282"/>
              <a:ext cx="623794" cy="307430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开始诊断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10DC6C9-FF78-7549-A338-4D2E7CD512D0}"/>
                </a:ext>
              </a:extLst>
            </p:cNvPr>
            <p:cNvSpPr txBox="1"/>
            <p:nvPr/>
          </p:nvSpPr>
          <p:spPr>
            <a:xfrm>
              <a:off x="4040705" y="1495935"/>
              <a:ext cx="907172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实施结束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B1DE109-78F1-6924-DECD-550EEEB0D999}"/>
                </a:ext>
              </a:extLst>
            </p:cNvPr>
            <p:cNvSpPr txBox="1"/>
            <p:nvPr/>
          </p:nvSpPr>
          <p:spPr>
            <a:xfrm>
              <a:off x="6631047" y="3397825"/>
              <a:ext cx="1060029" cy="1384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90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defRPr>
              </a:pPr>
              <a:r>
                <a:t>97.5</a:t>
              </a:r>
              <a:r>
                <a:rPr baseline="30000"/>
                <a:t>百分位数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C863A22-8D50-3DEE-DBF3-C657D602A84B}"/>
                </a:ext>
              </a:extLst>
            </p:cNvPr>
            <p:cNvSpPr txBox="1"/>
            <p:nvPr/>
          </p:nvSpPr>
          <p:spPr>
            <a:xfrm>
              <a:off x="6631047" y="3722842"/>
              <a:ext cx="640779" cy="1384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90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defRPr>
              </a:pPr>
              <a:r>
                <a:t>平均的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C5EE5B0-A755-2D1C-E157-29405F582AD3}"/>
                </a:ext>
              </a:extLst>
            </p:cNvPr>
            <p:cNvSpPr txBox="1"/>
            <p:nvPr/>
          </p:nvSpPr>
          <p:spPr>
            <a:xfrm>
              <a:off x="6631047" y="4324857"/>
              <a:ext cx="1060029" cy="1384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900">
                  <a:solidFill>
                    <a:srgbClr val="A44F4E"/>
                  </a:solidFill>
                  <a:latin typeface="Arial" pitchFamily="34" charset="0"/>
                  <a:cs typeface="Arial" pitchFamily="34" charset="0"/>
                </a:defRPr>
              </a:pPr>
              <a:r>
                <a:t>2.5</a:t>
              </a:r>
              <a:r>
                <a:rPr baseline="30000"/>
                <a:t>百分位数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6B5F973-BF8F-CC23-8D97-FC19538DCB31}"/>
                </a:ext>
              </a:extLst>
            </p:cNvPr>
            <p:cNvSpPr txBox="1"/>
            <p:nvPr/>
          </p:nvSpPr>
          <p:spPr>
            <a:xfrm>
              <a:off x="6631049" y="2317883"/>
              <a:ext cx="1060029" cy="1384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900">
                  <a:latin typeface="Arial" pitchFamily="34" charset="0"/>
                  <a:cs typeface="Arial" pitchFamily="34" charset="0"/>
                </a:defRPr>
              </a:pPr>
              <a:r>
                <a:t>97.5</a:t>
              </a:r>
              <a:r>
                <a:rPr baseline="30000"/>
                <a:t>百分位数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A40701E-28B8-3CB6-78D8-B5EE180F9011}"/>
                </a:ext>
              </a:extLst>
            </p:cNvPr>
            <p:cNvSpPr txBox="1"/>
            <p:nvPr/>
          </p:nvSpPr>
          <p:spPr>
            <a:xfrm>
              <a:off x="6631047" y="2678502"/>
              <a:ext cx="640779" cy="1384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900">
                  <a:latin typeface="Arial" pitchFamily="34" charset="0"/>
                  <a:cs typeface="Arial" pitchFamily="34" charset="0"/>
                </a:defRPr>
              </a:pPr>
              <a:r>
                <a:t>平均的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A1B4ACF-B004-5711-0ADC-AF94ADB02CDD}"/>
                </a:ext>
              </a:extLst>
            </p:cNvPr>
            <p:cNvSpPr txBox="1"/>
            <p:nvPr/>
          </p:nvSpPr>
          <p:spPr>
            <a:xfrm>
              <a:off x="6631047" y="3158895"/>
              <a:ext cx="1060029" cy="1384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900">
                  <a:latin typeface="Arial" pitchFamily="34" charset="0"/>
                  <a:cs typeface="Arial" pitchFamily="34" charset="0"/>
                </a:defRPr>
              </a:pPr>
              <a:r>
                <a:t>2.5</a:t>
              </a:r>
              <a:r>
                <a:rPr baseline="30000"/>
                <a:t>百分位数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8109E91-54DE-8FF7-0C95-464B43F0D29D}"/>
                </a:ext>
              </a:extLst>
            </p:cNvPr>
            <p:cNvSpPr txBox="1"/>
            <p:nvPr/>
          </p:nvSpPr>
          <p:spPr>
            <a:xfrm>
              <a:off x="5008260" y="2969257"/>
              <a:ext cx="1060029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处理厂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26AF8DC8-0154-C321-7033-D4C8F03CEAB1}"/>
                </a:ext>
              </a:extLst>
            </p:cNvPr>
            <p:cNvSpPr txBox="1"/>
            <p:nvPr/>
          </p:nvSpPr>
          <p:spPr>
            <a:xfrm rot="16200000">
              <a:off x="-242355" y="3376136"/>
              <a:ext cx="3433517" cy="1384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 sz="900">
                  <a:latin typeface="Arial" pitchFamily="34" charset="0"/>
                  <a:cs typeface="Arial" pitchFamily="34" charset="0"/>
                </a:defRPr>
              </a:pPr>
              <a:r>
                <a:t>全要素生产率（诊断前标准化为100）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30D59E0-2063-1185-9812-961C579FA8C1}"/>
                </a:ext>
              </a:extLst>
            </p:cNvPr>
            <p:cNvSpPr txBox="1"/>
            <p:nvPr/>
          </p:nvSpPr>
          <p:spPr>
            <a:xfrm>
              <a:off x="2717367" y="5312466"/>
              <a:ext cx="2567163" cy="1384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 sz="900">
                  <a:latin typeface="Arial" pitchFamily="34" charset="0"/>
                  <a:cs typeface="Arial" pitchFamily="34" charset="0"/>
                </a:defRPr>
              </a:pPr>
              <a:r>
                <a:t>诊断开始几周后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E274573-2528-D8D0-72CB-CC3A6818C887}"/>
                </a:ext>
              </a:extLst>
            </p:cNvPr>
            <p:cNvSpPr txBox="1"/>
            <p:nvPr/>
          </p:nvSpPr>
          <p:spPr>
            <a:xfrm>
              <a:off x="3570855" y="5672178"/>
              <a:ext cx="1767361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>
                  <a:latin typeface="Times New Roman" panose="02020603050405020304" pitchFamily="18" charset="0"/>
                  <a:cs typeface="Times New Roman" panose="02020603050405020304" pitchFamily="18" charset="0"/>
                </a:defRPr>
              </a:pPr>
              <a:r>
                <a:rPr sz="1400"/>
                <a:t>图</a:t>
              </a:r>
              <a:r>
                <a:rPr sz="1050"/>
                <a:t>图</a:t>
              </a:r>
              <a:r>
                <a:rPr sz="1400"/>
                <a:t> VIII</a:t>
              </a:r>
              <a:endParaRPr sz="1400" u="non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8976AFA-F32B-2C3E-2F6C-B7591528EFC0}"/>
              </a:ext>
            </a:extLst>
          </p:cNvPr>
          <p:cNvSpPr txBox="1"/>
          <p:nvPr/>
        </p:nvSpPr>
        <p:spPr>
          <a:xfrm>
            <a:off x="5215329" y="4000106"/>
            <a:ext cx="886547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defRPr sz="1000">
                <a:solidFill>
                  <a:srgbClr val="A44F4E"/>
                </a:solidFill>
                <a:latin typeface="Arial" pitchFamily="34" charset="0"/>
                <a:cs typeface="Arial" pitchFamily="34" charset="0"/>
              </a:defRPr>
            </a:pPr>
            <a:r>
              <a:t>对照植物</a:t>
            </a:r>
          </a:p>
        </p:txBody>
      </p:sp>
    </p:spTree>
    <p:extLst>
      <p:ext uri="{BB962C8B-B14F-4D97-AF65-F5344CB8AC3E}">
        <p14:creationId xmlns:p14="http://schemas.microsoft.com/office/powerpoint/2010/main" val="9003392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结论和……还有其他问题吗？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传播管理“最佳实践”明显提高了公司业绩</a:t>
            </a:r>
          </a:p>
          <a:p/>
          <a:p>
            <a:r>
              <a:t>谜：</a:t>
            </a:r>
          </a:p>
          <a:p>
            <a:pPr lvl="1"/>
            <a:r>
              <a:t>如果采用最佳实践的回报如此之高，为什么采用率却如此之低？</a:t>
            </a:r>
          </a:p>
          <a:p>
            <a:pPr lvl="1"/>
            <a:r>
              <a:t>为什么没有更多的公司聘请顾问？</a:t>
            </a:r>
          </a:p>
          <a:p/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589963" y="6272213"/>
            <a:ext cx="495300" cy="476250"/>
          </a:xfrm>
        </p:spPr>
        <p:txBody>
          <a:bodyPr/>
          <a:lstStyle/>
          <a:p/>
          <a:p>
            <a:fld id="{FC96386F-C149-48D8-92C5-2CFDBA85534B}" type="slidenum">
              <a:rPr lang="en-GB" smtClean="0"/>
              <a:t>56</a:t>
            </a:fld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为什么新兴市场企业不增长？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r>
              <a:t>金融限制？</a:t>
            </a:r>
          </a:p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r>
              <a:t>管理实践？</a:t>
            </a:r>
          </a:p>
          <a:p>
            <a:pPr>
              <a:defRPr>
                <a:solidFill>
                  <a:schemeClr val="accent6"/>
                </a:solidFill>
              </a:defRPr>
            </a:pPr>
            <a:r>
              <a:t>相信？</a:t>
            </a:r>
          </a:p>
          <a:p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57</a:t>
            </a:fld>
          </a:p>
        </p:txBody>
      </p:sp>
    </p:spTree>
    <p:extLst>
      <p:ext uri="{BB962C8B-B14F-4D97-AF65-F5344CB8AC3E}">
        <p14:creationId xmlns:p14="http://schemas.microsoft.com/office/powerpoint/2010/main" val="4930489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新兴市场是否缺乏信任？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新兴市场的企业往往等级森严</a:t>
            </a:r>
          </a:p>
          <a:p>
            <a:pPr lvl="1"/>
            <a:r>
              <a:t>业主处理更多业务职能</a:t>
            </a:r>
          </a:p>
          <a:p>
            <a:pPr lvl="1"/>
            <a:r>
              <a:t>例如，每次购买都需要业主签名</a:t>
            </a:r>
          </a:p>
          <a:p/>
          <a:p>
            <a:r>
              <a:t>对此的一个解释是缺乏信任（即代理问题）</a:t>
            </a:r>
          </a:p>
          <a:p>
            <a:pPr lvl="1"/>
            <a:r>
              <a:t>信任度低阻碍授权</a:t>
            </a:r>
          </a:p>
          <a:p>
            <a:pPr lvl="1"/>
            <a:r>
              <a:t>授权减少会阻碍扩张</a:t>
            </a:r>
          </a:p>
          <a:p>
            <a:pPr lvl="1">
              <a:defRPr>
                <a:solidFill>
                  <a:schemeClr val="bg1">
                    <a:lumMod val="50000"/>
                  </a:schemeClr>
                </a:solidFill>
              </a:defRPr>
            </a:pPr>
            <a:r>
              <a:t>（想想亚当·斯密的别针工厂）</a:t>
            </a:r>
          </a:p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58</a:t>
            </a:fld>
          </a:p>
        </p:txBody>
      </p:sp>
    </p:spTree>
    <p:extLst>
      <p:ext uri="{BB962C8B-B14F-4D97-AF65-F5344CB8AC3E}">
        <p14:creationId xmlns:p14="http://schemas.microsoft.com/office/powerpoint/2010/main" val="19800419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衡量权力下放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59</a:t>
            </a:fld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0920CDC-8FDE-4E87-DBB8-1EC395A70352}"/>
              </a:ext>
            </a:extLst>
          </p:cNvPr>
          <p:cNvGrpSpPr/>
          <p:nvPr/>
        </p:nvGrpSpPr>
        <p:grpSpPr>
          <a:xfrm>
            <a:off x="0" y="1225550"/>
            <a:ext cx="9288463" cy="1584325"/>
            <a:chOff x="0" y="1225550"/>
            <a:chExt cx="9288463" cy="1584325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7" t="5711" r="-804" b="60077"/>
            <a:stretch>
              <a:fillRect/>
            </a:stretch>
          </p:blipFill>
          <p:spPr bwMode="auto">
            <a:xfrm>
              <a:off x="0" y="1225550"/>
              <a:ext cx="9288463" cy="1584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DECF56A-54E7-7EE1-844F-52BCDA410756}"/>
                </a:ext>
              </a:extLst>
            </p:cNvPr>
            <p:cNvSpPr txBox="1"/>
            <p:nvPr/>
          </p:nvSpPr>
          <p:spPr>
            <a:xfrm>
              <a:off x="1951683" y="1325129"/>
              <a:ext cx="3249193" cy="1692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1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武陟县绿宇化工电气有限公司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B745092-2FE6-1623-FB2E-F23D2847E8B7}"/>
                </a:ext>
              </a:extLst>
            </p:cNvPr>
            <p:cNvSpPr txBox="1"/>
            <p:nvPr/>
          </p:nvSpPr>
          <p:spPr>
            <a:xfrm>
              <a:off x="86742" y="1335971"/>
              <a:ext cx="1156553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0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公司名称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28E0795-9491-28E1-8592-7915D2819E80}"/>
                </a:ext>
              </a:extLst>
            </p:cNvPr>
            <p:cNvSpPr txBox="1"/>
            <p:nvPr/>
          </p:nvSpPr>
          <p:spPr>
            <a:xfrm>
              <a:off x="86742" y="2270780"/>
              <a:ext cx="3122694" cy="46166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0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要雇用一名全职永久车间工人，您的工厂需要与 CHQ 达成什么协议？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3C5B881-EFD9-9E8D-8D43-E2CE14017486}"/>
                </a:ext>
              </a:extLst>
            </p:cNvPr>
            <p:cNvSpPr txBox="1"/>
            <p:nvPr/>
          </p:nvSpPr>
          <p:spPr>
            <a:xfrm>
              <a:off x="6523684" y="1811833"/>
              <a:ext cx="603575" cy="153888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 sz="10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得分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59BBC1-77C0-AFA6-16A5-7F5DAC269CA5}"/>
                </a:ext>
              </a:extLst>
            </p:cNvPr>
            <p:cNvSpPr txBox="1"/>
            <p:nvPr/>
          </p:nvSpPr>
          <p:spPr>
            <a:xfrm>
              <a:off x="4604478" y="2256324"/>
              <a:ext cx="1048178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没有权力——即使是替换员工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CEFEE11-83F3-1951-0016-D6647961B8ED}"/>
                </a:ext>
              </a:extLst>
            </p:cNvPr>
            <p:cNvSpPr txBox="1"/>
            <p:nvPr/>
          </p:nvSpPr>
          <p:spPr>
            <a:xfrm>
              <a:off x="6086312" y="2259938"/>
              <a:ext cx="1431286" cy="492443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需要根据业务案例获得 CHQ 的签字。通常同意（即大约 80% 或 90% 的时间）。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54256DA-0F9B-D715-3F90-FC4781C17C44}"/>
                </a:ext>
              </a:extLst>
            </p:cNvPr>
            <p:cNvSpPr txBox="1"/>
            <p:nvPr/>
          </p:nvSpPr>
          <p:spPr>
            <a:xfrm>
              <a:off x="7590704" y="2263552"/>
              <a:ext cx="1239681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完全授权 - 这完全是我的决定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8C9ACDA6-DFEE-A2E8-EF88-9598B4D518E8}"/>
              </a:ext>
            </a:extLst>
          </p:cNvPr>
          <p:cNvGrpSpPr/>
          <p:nvPr/>
        </p:nvGrpSpPr>
        <p:grpSpPr>
          <a:xfrm>
            <a:off x="0" y="3114675"/>
            <a:ext cx="9144000" cy="514350"/>
            <a:chOff x="0" y="3114675"/>
            <a:chExt cx="9144000" cy="514350"/>
          </a:xfrm>
        </p:grpSpPr>
        <p:pic>
          <p:nvPicPr>
            <p:cNvPr id="5" name="Picture 12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7" t="67944" r="722" b="20219"/>
            <a:stretch>
              <a:fillRect/>
            </a:stretch>
          </p:blipFill>
          <p:spPr bwMode="auto">
            <a:xfrm>
              <a:off x="0" y="3114675"/>
              <a:ext cx="9144000" cy="514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728DE60-1DE5-5ACE-F113-98D9870411D8}"/>
                </a:ext>
              </a:extLst>
            </p:cNvPr>
            <p:cNvSpPr txBox="1"/>
            <p:nvPr/>
          </p:nvSpPr>
          <p:spPr>
            <a:xfrm>
              <a:off x="86742" y="3154542"/>
              <a:ext cx="3350390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0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新产品的推出决策是在哪里做出的——在工厂、在 CHQ 还是两者兼而有之？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AD8CC8D4-86FF-A8A1-0777-5DE0CC657E6E}"/>
                </a:ext>
              </a:extLst>
            </p:cNvPr>
            <p:cNvSpPr txBox="1"/>
            <p:nvPr/>
          </p:nvSpPr>
          <p:spPr>
            <a:xfrm>
              <a:off x="4604478" y="3154542"/>
              <a:ext cx="1239681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所有新产品的推出决策均在 CHQ 做出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6597A3E-142E-3E3B-F208-B6E9A0B735ED}"/>
                </a:ext>
              </a:extLst>
            </p:cNvPr>
            <p:cNvSpPr txBox="1"/>
            <p:nvPr/>
          </p:nvSpPr>
          <p:spPr>
            <a:xfrm>
              <a:off x="6086312" y="3154019"/>
              <a:ext cx="1362618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新产品的推出由工厂和 CHQ 共同决定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2B7E803-CFFB-484D-5B2E-D12BBE8787B2}"/>
                </a:ext>
              </a:extLst>
            </p:cNvPr>
            <p:cNvSpPr txBox="1"/>
            <p:nvPr/>
          </p:nvSpPr>
          <p:spPr>
            <a:xfrm>
              <a:off x="7597932" y="3154019"/>
              <a:ext cx="1362618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所有新产品的引进决策都在工厂层面进行</a:t>
              </a: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E8BC9EB-DDAA-3A54-E663-9695001649D7}"/>
              </a:ext>
            </a:extLst>
          </p:cNvPr>
          <p:cNvGrpSpPr/>
          <p:nvPr/>
        </p:nvGrpSpPr>
        <p:grpSpPr>
          <a:xfrm>
            <a:off x="0" y="4030663"/>
            <a:ext cx="9288463" cy="588962"/>
            <a:chOff x="0" y="4030663"/>
            <a:chExt cx="9288463" cy="588962"/>
          </a:xfrm>
        </p:grpSpPr>
        <p:pic>
          <p:nvPicPr>
            <p:cNvPr id="6" name="Picture 15"/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7" t="77881" r="-804" b="8568"/>
            <a:stretch>
              <a:fillRect/>
            </a:stretch>
          </p:blipFill>
          <p:spPr bwMode="auto">
            <a:xfrm>
              <a:off x="0" y="4030663"/>
              <a:ext cx="9288463" cy="588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65CC703-2FF5-63BF-B651-801C47B8954C}"/>
                </a:ext>
              </a:extLst>
            </p:cNvPr>
            <p:cNvSpPr txBox="1"/>
            <p:nvPr/>
          </p:nvSpPr>
          <p:spPr>
            <a:xfrm>
              <a:off x="86742" y="4139271"/>
              <a:ext cx="3216664" cy="307777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10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有多少销售和营销是在工厂层面（而不是在 CHQ）进行的？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8D9ECCB-4680-B945-8E8C-EC3137F3CDE4}"/>
                </a:ext>
              </a:extLst>
            </p:cNvPr>
            <p:cNvSpPr txBox="1"/>
            <p:nvPr/>
          </p:nvSpPr>
          <p:spPr>
            <a:xfrm>
              <a:off x="4597249" y="4128429"/>
              <a:ext cx="1405985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无 - 销售和营销全部由 CHQ 负责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D882B81-C15C-103F-8F5B-519D55FC8632}"/>
                </a:ext>
              </a:extLst>
            </p:cNvPr>
            <p:cNvSpPr txBox="1"/>
            <p:nvPr/>
          </p:nvSpPr>
          <p:spPr>
            <a:xfrm>
              <a:off x="6098962" y="4125794"/>
              <a:ext cx="1405985" cy="36933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销售和营销决策由工厂和 CHQ 共同决定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CCDF22E-79EE-F35C-FBCF-0ECC0FF8F3A1}"/>
                </a:ext>
              </a:extLst>
            </p:cNvPr>
            <p:cNvSpPr txBox="1"/>
            <p:nvPr/>
          </p:nvSpPr>
          <p:spPr>
            <a:xfrm>
              <a:off x="7597932" y="4120524"/>
              <a:ext cx="1405985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该工厂负责所有销售和营销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693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DF757B04-464B-CF36-BED7-D24AC69BCFDE}"/>
              </a:ext>
            </a:extLst>
          </p:cNvPr>
          <p:cNvGrpSpPr/>
          <p:nvPr/>
        </p:nvGrpSpPr>
        <p:grpSpPr>
          <a:xfrm>
            <a:off x="2052066" y="1600962"/>
            <a:ext cx="5039868" cy="3656076"/>
            <a:chOff x="2052066" y="1600962"/>
            <a:chExt cx="5039868" cy="36560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B797BA-8FAA-E089-87B4-0CFFE18BC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66" y="1600962"/>
              <a:ext cx="5039868" cy="3656076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E4008CA-DBA1-78AD-C783-AB2E728658EB}"/>
                </a:ext>
              </a:extLst>
            </p:cNvPr>
            <p:cNvSpPr/>
            <p:nvPr/>
          </p:nvSpPr>
          <p:spPr>
            <a:xfrm>
              <a:off x="3773103" y="4975977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361C6DE-7F9F-C6BE-C0AE-2F143FB366BD}"/>
                </a:ext>
              </a:extLst>
            </p:cNvPr>
            <p:cNvSpPr/>
            <p:nvPr/>
          </p:nvSpPr>
          <p:spPr>
            <a:xfrm>
              <a:off x="2175425" y="2367815"/>
              <a:ext cx="153889" cy="1959263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5ABDFE0-2E5A-1DAB-08FC-75803E349264}"/>
                </a:ext>
              </a:extLst>
            </p:cNvPr>
            <p:cNvSpPr/>
            <p:nvPr/>
          </p:nvSpPr>
          <p:spPr>
            <a:xfrm>
              <a:off x="3773103" y="1698575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全球劳动力池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6</a:t>
            </a:fld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6355528" y="4371278"/>
            <a:ext cx="312901" cy="211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13986" y="5301695"/>
            <a:ext cx="387798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latin typeface="Arial" pitchFamily="34" charset="0"/>
                <a:cs typeface="Arial" pitchFamily="34" charset="0"/>
              </a:defRPr>
            </a:pPr>
            <a:r>
              <a:t>来源：世界发展指标和作者计算。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998038E-90DF-6896-24D5-D1A078961116}"/>
              </a:ext>
            </a:extLst>
          </p:cNvPr>
          <p:cNvGrpSpPr/>
          <p:nvPr/>
        </p:nvGrpSpPr>
        <p:grpSpPr>
          <a:xfrm>
            <a:off x="2185356" y="1724651"/>
            <a:ext cx="4654026" cy="3385763"/>
            <a:chOff x="2185356" y="1724651"/>
            <a:chExt cx="4654026" cy="3385763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FAF20C39-9734-4614-E3F7-E4794A4141E6}"/>
                </a:ext>
              </a:extLst>
            </p:cNvPr>
            <p:cNvSpPr txBox="1"/>
            <p:nvPr/>
          </p:nvSpPr>
          <p:spPr>
            <a:xfrm>
              <a:off x="3860485" y="1724651"/>
              <a:ext cx="17905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400">
                  <a:latin typeface="Arial" pitchFamily="34" charset="0"/>
                  <a:cs typeface="Arial" pitchFamily="34" charset="0"/>
                </a:defRPr>
              </a:pPr>
              <a:r>
                <a:t>全球劳动力池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561DA1ED-942B-ED9C-F2A9-176FF07BD532}"/>
                </a:ext>
              </a:extLst>
            </p:cNvPr>
            <p:cNvSpPr txBox="1"/>
            <p:nvPr/>
          </p:nvSpPr>
          <p:spPr>
            <a:xfrm>
              <a:off x="4264493" y="4956526"/>
              <a:ext cx="9762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人口份额</a:t>
              </a:r>
              <a:endParaRPr sz="1000" b="0" u="non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B0999E-15DE-E649-16E0-5AD758C32D98}"/>
                </a:ext>
              </a:extLst>
            </p:cNvPr>
            <p:cNvSpPr txBox="1"/>
            <p:nvPr/>
          </p:nvSpPr>
          <p:spPr>
            <a:xfrm rot="16200000">
              <a:off x="1335764" y="3273502"/>
              <a:ext cx="18530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实际人均 GDP（千美元）</a:t>
              </a:r>
            </a:p>
          </p:txBody>
        </p:sp>
        <p:sp>
          <p:nvSpPr>
            <p:cNvPr id="11" name="TextBox 6">
              <a:extLst>
                <a:ext uri="{FF2B5EF4-FFF2-40B4-BE49-F238E27FC236}">
                  <a16:creationId xmlns:a16="http://schemas.microsoft.com/office/drawing/2014/main" id="{B2CE6B70-7A8C-AF01-3433-9580F8DAE090}"/>
                </a:ext>
              </a:extLst>
            </p:cNvPr>
            <p:cNvSpPr txBox="1"/>
            <p:nvPr/>
          </p:nvSpPr>
          <p:spPr>
            <a:xfrm>
              <a:off x="6507560" y="4138162"/>
              <a:ext cx="33182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20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defRPr>
              </a:pPr>
              <a:r>
                <a:t>印度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8588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衡量信任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世界价值观调查</a:t>
            </a:r>
          </a:p>
          <a:p>
            <a:pPr lvl="1"/>
            <a:r>
              <a:t>来自不同国家的数万名个人</a:t>
            </a:r>
          </a:p>
          <a:p>
            <a:pPr lvl="1"/>
          </a:p>
          <a:p>
            <a:r>
              <a:t>问题：</a:t>
            </a:r>
          </a:p>
          <a:p>
            <a:pPr lvl="1"/>
            <a:r>
              <a:t>“一般来说，你认为大多数人都是值得信任的吗？”</a:t>
            </a:r>
          </a:p>
          <a:p/>
          <a:p>
            <a:r>
              <a:t>有多少人对问题的第一部分回答“是”？</a:t>
            </a:r>
          </a:p>
          <a:p>
            <a:pPr lvl="1"/>
            <a:r>
              <a:t>实验表明，这种比例与信任行为有关</a:t>
            </a:r>
          </a:p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60</a:t>
            </a:fld>
          </a:p>
        </p:txBody>
      </p:sp>
    </p:spTree>
    <p:extLst>
      <p:ext uri="{BB962C8B-B14F-4D97-AF65-F5344CB8AC3E}">
        <p14:creationId xmlns:p14="http://schemas.microsoft.com/office/powerpoint/2010/main" val="1479292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公司规模与信任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61</a:t>
            </a:fld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909092" y="1292989"/>
            <a:ext cx="7325816" cy="4712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59746" y="1535724"/>
            <a:ext cx="5224507" cy="461665"/>
          </a:xfrm>
          <a:prstGeom prst="rect">
            <a:avLst/>
          </a:prstGeom>
          <a:solidFill>
            <a:srgbClr val="EAF2F3"/>
          </a:solidFill>
        </p:spPr>
        <p:txBody>
          <a:bodyPr wrap="none">
            <a:spAutoFit/>
          </a:bodyPr>
          <a:lstStyle/>
          <a:p>
            <a:pPr algn="ctr">
              <a:defRPr sz="2400">
                <a:latin typeface="Arial" pitchFamily="34" charset="0"/>
                <a:cs typeface="Arial" pitchFamily="34" charset="0"/>
              </a:defRPr>
            </a:pPr>
            <a:r>
              <a:t>员工人数少于 100 人的公司所占比例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9092" y="5973257"/>
            <a:ext cx="473238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latin typeface="Arial" pitchFamily="34" charset="0"/>
                <a:cs typeface="Arial" pitchFamily="34" charset="0"/>
              </a:defRPr>
            </a:pPr>
            <a:r>
              <a:t>来源：世界价值观调查和世界银行。圆圈大小表示国家 GDP。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39BFF8D-D63A-58D1-B628-BB1BE4E83121}"/>
              </a:ext>
            </a:extLst>
          </p:cNvPr>
          <p:cNvGrpSpPr/>
          <p:nvPr/>
        </p:nvGrpSpPr>
        <p:grpSpPr>
          <a:xfrm>
            <a:off x="1170350" y="2696216"/>
            <a:ext cx="4912397" cy="3108322"/>
            <a:chOff x="1170350" y="2696216"/>
            <a:chExt cx="4912397" cy="3108322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EFF7CB8-7C14-07A5-75DC-EEE189E64FCA}"/>
                </a:ext>
              </a:extLst>
            </p:cNvPr>
            <p:cNvSpPr txBox="1"/>
            <p:nvPr/>
          </p:nvSpPr>
          <p:spPr>
            <a:xfrm rot="16200000">
              <a:off x="410536" y="3456030"/>
              <a:ext cx="1719684" cy="200055"/>
            </a:xfrm>
            <a:prstGeom prst="rect">
              <a:avLst/>
            </a:prstGeom>
            <a:solidFill>
              <a:srgbClr val="EAF2F3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defRPr sz="13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就业份额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9A1EF91-1EE7-96F2-BDA4-DF54C8E90632}"/>
                </a:ext>
              </a:extLst>
            </p:cNvPr>
            <p:cNvSpPr txBox="1"/>
            <p:nvPr/>
          </p:nvSpPr>
          <p:spPr>
            <a:xfrm>
              <a:off x="3534716" y="5366971"/>
              <a:ext cx="2548031" cy="215444"/>
            </a:xfrm>
            <a:prstGeom prst="rect">
              <a:avLst/>
            </a:prstGeom>
            <a:solidFill>
              <a:srgbClr val="EAF2F3"/>
            </a:solidFill>
          </p:spPr>
          <p:txBody>
            <a:bodyPr wrap="square" lIns="0" tIns="0" rIns="0" bIns="0">
              <a:spAutoFit/>
            </a:bodyPr>
            <a:lstStyle/>
            <a:p>
              <a:pPr algn="ctr"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世界价值观信任度测量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A5D439-8AC1-CCB4-3A6F-BC324F52CD31}"/>
                </a:ext>
              </a:extLst>
            </p:cNvPr>
            <p:cNvSpPr txBox="1"/>
            <p:nvPr/>
          </p:nvSpPr>
          <p:spPr>
            <a:xfrm>
              <a:off x="1197833" y="5581400"/>
              <a:ext cx="3829560" cy="223138"/>
            </a:xfrm>
            <a:prstGeom prst="rect">
              <a:avLst/>
            </a:prstGeom>
            <a:solidFill>
              <a:srgbClr val="EAF2F3"/>
            </a:solidFill>
          </p:spPr>
          <p:txBody>
            <a:bodyPr wrap="square" lIns="0" tIns="0" rIns="0" bIns="0">
              <a:spAutoFit/>
            </a:bodyPr>
            <a:lstStyle/>
            <a:p>
              <a:pPr>
                <a:defRPr sz="14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世界银行企业就业数据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84982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家族企业与信任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小型企业往往是家族企业</a:t>
            </a:r>
          </a:p>
          <a:p>
            <a:pPr lvl="1"/>
            <a:r>
              <a:t>新兴市场往往家族企业占比较高</a:t>
            </a:r>
          </a:p>
          <a:p/>
          <a:p>
            <a:r>
              <a:t>如果缺乏信任，</a:t>
            </a:r>
          </a:p>
          <a:p>
            <a:pPr lvl="1"/>
            <a:r>
              <a:t>所有者依赖家庭成员</a:t>
            </a:r>
          </a:p>
          <a:p>
            <a:pPr lvl="1"/>
            <a:r>
              <a:t>公司规模受限于男性人数</a:t>
            </a:r>
          </a:p>
          <a:p>
            <a:pPr lvl="1"/>
            <a:r>
              <a:t>所有者很快就会遇到管理范围问题，限制了规模/增长</a:t>
            </a:r>
          </a:p>
          <a:p>
            <a:pPr lvl="1"/>
            <a:r>
              <a:t>最具生产力的公司没有扩张！</a:t>
            </a:r>
          </a:p>
          <a:p/>
          <a:p>
            <a:r>
              <a:t>更广泛地说</a:t>
            </a:r>
          </a:p>
          <a:p>
            <a:pPr lvl="1"/>
            <a:r>
              <a:t>没有中层管理人员的职位！</a:t>
            </a:r>
          </a:p>
          <a:p>
            <a:pPr lvl="1"/>
            <a:r>
              <a:t>每个人都想经营自己的企业！</a:t>
            </a:r>
          </a:p>
          <a:p>
            <a:pPr lvl="1"/>
            <a:r>
              <a:t>企业家太多了！</a:t>
            </a:r>
          </a:p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62</a:t>
            </a:fld>
          </a:p>
        </p:txBody>
      </p:sp>
    </p:spTree>
    <p:extLst>
      <p:ext uri="{BB962C8B-B14F-4D97-AF65-F5344CB8AC3E}">
        <p14:creationId xmlns:p14="http://schemas.microsoft.com/office/powerpoint/2010/main" val="23427838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管理分数，按CEO类型划分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63</a:t>
            </a:fld>
          </a:p>
        </p:txBody>
      </p:sp>
      <p:grpSp>
        <p:nvGrpSpPr>
          <p:cNvPr id="44" name="Group 43"/>
          <p:cNvGrpSpPr/>
          <p:nvPr/>
        </p:nvGrpSpPr>
        <p:grpSpPr>
          <a:xfrm>
            <a:off x="550985" y="998538"/>
            <a:ext cx="8038978" cy="5511800"/>
            <a:chOff x="550985" y="998538"/>
            <a:chExt cx="8038978" cy="5511800"/>
          </a:xfrm>
        </p:grpSpPr>
        <p:grpSp>
          <p:nvGrpSpPr>
            <p:cNvPr id="4" name="Group 11279"/>
            <p:cNvGrpSpPr>
              <a:grpSpLocks/>
            </p:cNvGrpSpPr>
            <p:nvPr/>
          </p:nvGrpSpPr>
          <p:grpSpPr bwMode="auto">
            <a:xfrm>
              <a:off x="895259" y="1387434"/>
              <a:ext cx="7355070" cy="4884779"/>
              <a:chOff x="2046635" y="1264783"/>
              <a:chExt cx="6497332" cy="4864723"/>
            </a:xfrm>
          </p:grpSpPr>
          <p:sp>
            <p:nvSpPr>
              <p:cNvPr id="5" name="Rectangle 11"/>
              <p:cNvSpPr>
                <a:spLocks noChangeArrowheads="1"/>
              </p:cNvSpPr>
              <p:nvPr/>
            </p:nvSpPr>
            <p:spPr bwMode="auto">
              <a:xfrm>
                <a:off x="4252289" y="1264783"/>
                <a:ext cx="4291678" cy="4531234"/>
              </a:xfrm>
              <a:prstGeom prst="rect">
                <a:avLst/>
              </a:prstGeom>
              <a:solidFill>
                <a:srgbClr val="FFFFFF"/>
              </a:solidFill>
              <a:ln w="4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Line 12"/>
              <p:cNvSpPr>
                <a:spLocks noChangeShapeType="1"/>
              </p:cNvSpPr>
              <p:nvPr/>
            </p:nvSpPr>
            <p:spPr bwMode="auto">
              <a:xfrm flipV="1">
                <a:off x="5074634" y="1264783"/>
                <a:ext cx="0" cy="4535991"/>
              </a:xfrm>
              <a:prstGeom prst="line">
                <a:avLst/>
              </a:prstGeom>
              <a:noFill/>
              <a:ln w="7">
                <a:solidFill>
                  <a:srgbClr val="EAF2F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Line 13"/>
              <p:cNvSpPr>
                <a:spLocks noChangeShapeType="1"/>
              </p:cNvSpPr>
              <p:nvPr/>
            </p:nvSpPr>
            <p:spPr bwMode="auto">
              <a:xfrm flipV="1">
                <a:off x="5892421" y="1264783"/>
                <a:ext cx="0" cy="4535991"/>
              </a:xfrm>
              <a:prstGeom prst="line">
                <a:avLst/>
              </a:prstGeom>
              <a:noFill/>
              <a:ln w="7">
                <a:solidFill>
                  <a:srgbClr val="EAF2F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Line 14"/>
              <p:cNvSpPr>
                <a:spLocks noChangeShapeType="1"/>
              </p:cNvSpPr>
              <p:nvPr/>
            </p:nvSpPr>
            <p:spPr bwMode="auto">
              <a:xfrm flipV="1">
                <a:off x="6714766" y="1264783"/>
                <a:ext cx="0" cy="4535991"/>
              </a:xfrm>
              <a:prstGeom prst="line">
                <a:avLst/>
              </a:prstGeom>
              <a:noFill/>
              <a:ln w="7">
                <a:solidFill>
                  <a:srgbClr val="EAF2F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Line 15"/>
              <p:cNvSpPr>
                <a:spLocks noChangeShapeType="1"/>
              </p:cNvSpPr>
              <p:nvPr/>
            </p:nvSpPr>
            <p:spPr bwMode="auto">
              <a:xfrm flipV="1">
                <a:off x="7537109" y="1264783"/>
                <a:ext cx="0" cy="4535991"/>
              </a:xfrm>
              <a:prstGeom prst="line">
                <a:avLst/>
              </a:prstGeom>
              <a:noFill/>
              <a:ln w="7">
                <a:solidFill>
                  <a:srgbClr val="EAF2F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" name="Line 16"/>
              <p:cNvSpPr>
                <a:spLocks noChangeShapeType="1"/>
              </p:cNvSpPr>
              <p:nvPr/>
            </p:nvSpPr>
            <p:spPr bwMode="auto">
              <a:xfrm flipV="1">
                <a:off x="8359453" y="1264783"/>
                <a:ext cx="0" cy="4535991"/>
              </a:xfrm>
              <a:prstGeom prst="line">
                <a:avLst/>
              </a:prstGeom>
              <a:noFill/>
              <a:ln w="7">
                <a:solidFill>
                  <a:srgbClr val="EAF2F3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7"/>
              <p:cNvSpPr>
                <a:spLocks noChangeArrowheads="1"/>
              </p:cNvSpPr>
              <p:nvPr/>
            </p:nvSpPr>
            <p:spPr bwMode="auto">
              <a:xfrm>
                <a:off x="4252289" y="1519294"/>
                <a:ext cx="3660683" cy="313975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Rectangle 18"/>
              <p:cNvSpPr>
                <a:spLocks noChangeArrowheads="1"/>
              </p:cNvSpPr>
              <p:nvPr/>
            </p:nvSpPr>
            <p:spPr bwMode="auto">
              <a:xfrm>
                <a:off x="4252289" y="2049721"/>
                <a:ext cx="3355437" cy="313975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19"/>
              <p:cNvSpPr>
                <a:spLocks noChangeArrowheads="1"/>
              </p:cNvSpPr>
              <p:nvPr/>
            </p:nvSpPr>
            <p:spPr bwMode="auto">
              <a:xfrm>
                <a:off x="4252289" y="2577770"/>
                <a:ext cx="3088915" cy="321112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20"/>
              <p:cNvSpPr>
                <a:spLocks noChangeArrowheads="1"/>
              </p:cNvSpPr>
              <p:nvPr/>
            </p:nvSpPr>
            <p:spPr bwMode="auto">
              <a:xfrm>
                <a:off x="4252289" y="3108199"/>
                <a:ext cx="2414638" cy="313975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21"/>
              <p:cNvSpPr>
                <a:spLocks noChangeArrowheads="1"/>
              </p:cNvSpPr>
              <p:nvPr/>
            </p:nvSpPr>
            <p:spPr bwMode="auto">
              <a:xfrm>
                <a:off x="4252289" y="3638626"/>
                <a:ext cx="2170897" cy="318732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22"/>
              <p:cNvSpPr>
                <a:spLocks noChangeArrowheads="1"/>
              </p:cNvSpPr>
              <p:nvPr/>
            </p:nvSpPr>
            <p:spPr bwMode="auto">
              <a:xfrm>
                <a:off x="4252289" y="4171432"/>
                <a:ext cx="1164039" cy="311597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23"/>
              <p:cNvSpPr>
                <a:spLocks noChangeArrowheads="1"/>
              </p:cNvSpPr>
              <p:nvPr/>
            </p:nvSpPr>
            <p:spPr bwMode="auto">
              <a:xfrm>
                <a:off x="4252289" y="4701861"/>
                <a:ext cx="883849" cy="309218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24"/>
              <p:cNvSpPr>
                <a:spLocks noChangeArrowheads="1"/>
              </p:cNvSpPr>
              <p:nvPr/>
            </p:nvSpPr>
            <p:spPr bwMode="auto">
              <a:xfrm>
                <a:off x="4252289" y="5229910"/>
                <a:ext cx="649220" cy="316355"/>
              </a:xfrm>
              <a:prstGeom prst="rect">
                <a:avLst/>
              </a:prstGeom>
              <a:solidFill>
                <a:srgbClr val="1A476F"/>
              </a:solidFill>
              <a:ln w="0">
                <a:solidFill>
                  <a:srgbClr val="1A476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Line 25"/>
              <p:cNvSpPr>
                <a:spLocks noChangeShapeType="1"/>
              </p:cNvSpPr>
              <p:nvPr/>
            </p:nvSpPr>
            <p:spPr bwMode="auto">
              <a:xfrm>
                <a:off x="4252289" y="5800774"/>
                <a:ext cx="4291678" cy="0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Line 26"/>
              <p:cNvSpPr>
                <a:spLocks noChangeShapeType="1"/>
              </p:cNvSpPr>
              <p:nvPr/>
            </p:nvSpPr>
            <p:spPr bwMode="auto">
              <a:xfrm>
                <a:off x="4252289" y="5800774"/>
                <a:ext cx="0" cy="78495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27"/>
              <p:cNvSpPr>
                <a:spLocks noChangeArrowheads="1"/>
              </p:cNvSpPr>
              <p:nvPr/>
            </p:nvSpPr>
            <p:spPr bwMode="auto">
              <a:xfrm>
                <a:off x="4127002" y="5914947"/>
                <a:ext cx="219490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t>2.7</a:t>
                </a:r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Line 28"/>
              <p:cNvSpPr>
                <a:spLocks noChangeShapeType="1"/>
              </p:cNvSpPr>
              <p:nvPr/>
            </p:nvSpPr>
            <p:spPr bwMode="auto">
              <a:xfrm>
                <a:off x="5074634" y="5800774"/>
                <a:ext cx="0" cy="78495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29"/>
              <p:cNvSpPr>
                <a:spLocks noChangeArrowheads="1"/>
              </p:cNvSpPr>
              <p:nvPr/>
            </p:nvSpPr>
            <p:spPr bwMode="auto">
              <a:xfrm>
                <a:off x="4949345" y="5914947"/>
                <a:ext cx="219490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t>2.8</a:t>
                </a:r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Line 30"/>
              <p:cNvSpPr>
                <a:spLocks noChangeShapeType="1"/>
              </p:cNvSpPr>
              <p:nvPr/>
            </p:nvSpPr>
            <p:spPr bwMode="auto">
              <a:xfrm>
                <a:off x="5892421" y="5800774"/>
                <a:ext cx="0" cy="78495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31"/>
              <p:cNvSpPr>
                <a:spLocks noChangeArrowheads="1"/>
              </p:cNvSpPr>
              <p:nvPr/>
            </p:nvSpPr>
            <p:spPr bwMode="auto">
              <a:xfrm>
                <a:off x="5767134" y="5914947"/>
                <a:ext cx="219490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t>2.9</a:t>
                </a:r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Line 32"/>
              <p:cNvSpPr>
                <a:spLocks noChangeShapeType="1"/>
              </p:cNvSpPr>
              <p:nvPr/>
            </p:nvSpPr>
            <p:spPr bwMode="auto">
              <a:xfrm>
                <a:off x="6714766" y="5800774"/>
                <a:ext cx="0" cy="78495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33"/>
              <p:cNvSpPr>
                <a:spLocks noChangeArrowheads="1"/>
              </p:cNvSpPr>
              <p:nvPr/>
            </p:nvSpPr>
            <p:spPr bwMode="auto">
              <a:xfrm>
                <a:off x="6666928" y="5914947"/>
                <a:ext cx="87796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t>3</a:t>
                </a:r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>
                <a:off x="7537109" y="5800774"/>
                <a:ext cx="0" cy="78495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35"/>
              <p:cNvSpPr>
                <a:spLocks noChangeArrowheads="1"/>
              </p:cNvSpPr>
              <p:nvPr/>
            </p:nvSpPr>
            <p:spPr bwMode="auto">
              <a:xfrm>
                <a:off x="7409543" y="5914947"/>
                <a:ext cx="219490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t>3.1</a:t>
                </a:r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Line 36"/>
              <p:cNvSpPr>
                <a:spLocks noChangeShapeType="1"/>
              </p:cNvSpPr>
              <p:nvPr/>
            </p:nvSpPr>
            <p:spPr bwMode="auto">
              <a:xfrm>
                <a:off x="8359453" y="5800774"/>
                <a:ext cx="0" cy="78495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7"/>
              <p:cNvSpPr>
                <a:spLocks noChangeArrowheads="1"/>
              </p:cNvSpPr>
              <p:nvPr/>
            </p:nvSpPr>
            <p:spPr bwMode="auto">
              <a:xfrm>
                <a:off x="8231887" y="5914947"/>
                <a:ext cx="219490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t>3.2</a:t>
                </a:r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Line 39"/>
              <p:cNvSpPr>
                <a:spLocks noChangeShapeType="1"/>
              </p:cNvSpPr>
              <p:nvPr/>
            </p:nvSpPr>
            <p:spPr bwMode="auto">
              <a:xfrm flipV="1">
                <a:off x="4252289" y="1264783"/>
                <a:ext cx="0" cy="4535991"/>
              </a:xfrm>
              <a:prstGeom prst="line">
                <a:avLst/>
              </a:prstGeom>
              <a:noFill/>
              <a:ln w="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sz="1400" b="0" u="none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40"/>
              <p:cNvSpPr>
                <a:spLocks noChangeArrowheads="1"/>
              </p:cNvSpPr>
              <p:nvPr/>
            </p:nvSpPr>
            <p:spPr bwMode="auto">
              <a:xfrm>
                <a:off x="2551406" y="1543774"/>
                <a:ext cx="1696444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t>分散的股东</a:t>
                </a:r>
                <a:endParaRPr sz="1400" b="0" u="none" baseline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41"/>
              <p:cNvSpPr>
                <a:spLocks noChangeArrowheads="1"/>
              </p:cNvSpPr>
              <p:nvPr/>
            </p:nvSpPr>
            <p:spPr bwMode="auto">
              <a:xfrm>
                <a:off x="3178072" y="2089705"/>
                <a:ext cx="977083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t>私募股权</a:t>
                </a:r>
                <a:endParaRPr sz="1400" b="0" u="none" baseline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42"/>
              <p:cNvSpPr>
                <a:spLocks noChangeArrowheads="1"/>
              </p:cNvSpPr>
              <p:nvPr/>
            </p:nvSpPr>
            <p:spPr bwMode="auto">
              <a:xfrm>
                <a:off x="2051346" y="2646663"/>
                <a:ext cx="2180737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>
                  <a:defRPr sz="1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>
                    <a:solidFill>
                      <a:srgbClr val="FF0000"/>
                    </a:solidFill>
                  </a:rPr>
                  <a:t>家族所有，</a:t>
                </a:r>
                <a:r>
                  <a:rPr>
                    <a:solidFill>
                      <a:srgbClr val="00B0F0"/>
                    </a:solidFill>
                  </a:rPr>
                  <a:t>非家族CEO</a:t>
                </a:r>
              </a:p>
            </p:txBody>
          </p:sp>
          <p:sp>
            <p:nvSpPr>
              <p:cNvPr id="36" name="Rectangle 43"/>
              <p:cNvSpPr>
                <a:spLocks noChangeArrowheads="1"/>
              </p:cNvSpPr>
              <p:nvPr/>
            </p:nvSpPr>
            <p:spPr bwMode="auto">
              <a:xfrm>
                <a:off x="3452791" y="3152938"/>
                <a:ext cx="702367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t>经理</a:t>
                </a:r>
                <a:endParaRPr sz="1400" b="0" u="none" baseline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44"/>
              <p:cNvSpPr>
                <a:spLocks noChangeArrowheads="1"/>
              </p:cNvSpPr>
              <p:nvPr/>
            </p:nvSpPr>
            <p:spPr bwMode="auto">
              <a:xfrm>
                <a:off x="2870787" y="3680987"/>
                <a:ext cx="1284369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t>私人个体</a:t>
                </a:r>
                <a:endParaRPr sz="1400" b="0" u="none" baseline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45"/>
              <p:cNvSpPr>
                <a:spLocks noChangeArrowheads="1"/>
              </p:cNvSpPr>
              <p:nvPr/>
            </p:nvSpPr>
            <p:spPr bwMode="auto">
              <a:xfrm>
                <a:off x="3285694" y="4211416"/>
                <a:ext cx="869463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t>政府</a:t>
                </a:r>
                <a:endParaRPr sz="1400" b="0" u="none" baseline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46"/>
              <p:cNvSpPr>
                <a:spLocks noChangeArrowheads="1"/>
              </p:cNvSpPr>
              <p:nvPr/>
            </p:nvSpPr>
            <p:spPr bwMode="auto">
              <a:xfrm>
                <a:off x="2290201" y="4741843"/>
                <a:ext cx="1864954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>
                  <a:defRPr sz="14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t>家族所有，家族CEO</a:t>
                </a:r>
              </a:p>
            </p:txBody>
          </p:sp>
          <p:sp>
            <p:nvSpPr>
              <p:cNvPr id="40" name="Rectangle 47"/>
              <p:cNvSpPr>
                <a:spLocks noChangeArrowheads="1"/>
              </p:cNvSpPr>
              <p:nvPr/>
            </p:nvSpPr>
            <p:spPr bwMode="auto">
              <a:xfrm>
                <a:off x="2046635" y="5269892"/>
                <a:ext cx="2108518" cy="2145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r">
                  <a:defRPr sz="14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t>创始人所有，创始人CEO</a:t>
                </a:r>
                <a:endParaRPr sz="1400" b="0" u="none" baseline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550985" y="998538"/>
              <a:ext cx="8038978" cy="55118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29253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结论？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r>
              <a:t>金融限制？</a:t>
            </a:r>
          </a:p>
          <a:p>
            <a:endParaRPr>
              <a:solidFill>
                <a:schemeClr val="bg1">
                  <a:lumMod val="50000"/>
                </a:schemeClr>
              </a:solidFill>
            </a:endParaRPr>
          </a:p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r>
              <a:t>管理实践？</a:t>
            </a:r>
          </a:p>
          <a:p>
            <a:endParaRPr>
              <a:solidFill>
                <a:schemeClr val="bg1">
                  <a:lumMod val="50000"/>
                </a:schemeClr>
              </a:solidFill>
            </a:endParaRPr>
          </a:p>
          <a:p>
            <a:pPr>
              <a:defRPr>
                <a:solidFill>
                  <a:schemeClr val="bg1">
                    <a:lumMod val="50000"/>
                  </a:schemeClr>
                </a:solidFill>
              </a:defRPr>
            </a:pPr>
            <a:r>
              <a:t>相信？</a:t>
            </a:r>
          </a:p>
          <a:p/>
          <a:p>
            <a:r>
              <a:t>你怎么看？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64</a:t>
            </a:fld>
          </a:p>
        </p:txBody>
      </p:sp>
    </p:spTree>
    <p:extLst>
      <p:ext uri="{BB962C8B-B14F-4D97-AF65-F5344CB8AC3E}">
        <p14:creationId xmlns:p14="http://schemas.microsoft.com/office/powerpoint/2010/main" val="40969553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谢谢！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65</a:t>
            </a:fld>
          </a:p>
        </p:txBody>
      </p:sp>
    </p:spTree>
    <p:extLst>
      <p:ext uri="{BB962C8B-B14F-4D97-AF65-F5344CB8AC3E}">
        <p14:creationId xmlns:p14="http://schemas.microsoft.com/office/powerpoint/2010/main" val="35158503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附录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66</a:t>
            </a:fld>
          </a:p>
        </p:txBody>
      </p:sp>
    </p:spTree>
    <p:extLst>
      <p:ext uri="{BB962C8B-B14F-4D97-AF65-F5344CB8AC3E}">
        <p14:creationId xmlns:p14="http://schemas.microsoft.com/office/powerpoint/2010/main" val="283143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生产力（TFP）是如何衡量的？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67</a:t>
            </a:fld>
          </a:p>
        </p:txBody>
      </p:sp>
    </p:spTree>
    <p:extLst>
      <p:ext uri="{BB962C8B-B14F-4D97-AF65-F5344CB8AC3E}">
        <p14:creationId xmlns:p14="http://schemas.microsoft.com/office/powerpoint/2010/main" val="36575735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TFP 被测量为一个残差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考虑生产函数 Y = A K</a:t>
            </a:r>
            <a:r>
              <a:rPr baseline="30000"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t> L</a:t>
            </a:r>
            <a:r>
              <a:rPr baseline="30000">
                <a:solidFill>
                  <a:srgbClr val="00B0F0"/>
                </a:solidFill>
              </a:rPr>
              <a:t>1-</a:t>
            </a:r>
            <a:r>
              <a:rPr baseline="30000"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 baseline="30000"/>
              <a:t> </a:t>
            </a:r>
          </a:p>
          <a:p>
            <a:pPr lvl="1"/>
            <a:r>
              <a:t>今年：Y</a:t>
            </a:r>
            <a:r>
              <a:rPr baseline="-25000"/>
              <a:t>t</a:t>
            </a:r>
            <a:r>
              <a:t> = A</a:t>
            </a:r>
            <a:r>
              <a:rPr baseline="-25000"/>
              <a:t>t</a:t>
            </a:r>
            <a:r>
              <a:t> K</a:t>
            </a:r>
            <a:r>
              <a:rPr baseline="-25000"/>
              <a:t>t</a:t>
            </a:r>
            <a:r>
              <a:rPr baseline="30000"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t> L</a:t>
            </a:r>
            <a:r>
              <a:rPr baseline="-25000"/>
              <a:t>t</a:t>
            </a:r>
            <a:r>
              <a:rPr baseline="30000">
                <a:solidFill>
                  <a:srgbClr val="00B0F0"/>
                </a:solidFill>
              </a:rPr>
              <a:t>1-</a:t>
            </a:r>
            <a:r>
              <a:rPr baseline="30000"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 baseline="30000"/>
              <a:t> </a:t>
            </a:r>
          </a:p>
          <a:p>
            <a:pPr lvl="1"/>
            <a:r>
              <a:t>明年：Y</a:t>
            </a:r>
            <a:r>
              <a:rPr baseline="-25000"/>
              <a:t>t+1</a:t>
            </a:r>
            <a:r>
              <a:t> = A</a:t>
            </a:r>
            <a:r>
              <a:rPr baseline="-25000"/>
              <a:t>t+1</a:t>
            </a:r>
            <a:r>
              <a:t> K</a:t>
            </a:r>
            <a:r>
              <a:rPr baseline="-25000"/>
              <a:t>t+1</a:t>
            </a:r>
            <a:r>
              <a:rPr baseline="30000"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t> L</a:t>
            </a:r>
            <a:r>
              <a:rPr baseline="-25000"/>
              <a:t>t+1</a:t>
            </a:r>
            <a:r>
              <a:rPr baseline="30000">
                <a:solidFill>
                  <a:srgbClr val="00B0F0"/>
                </a:solidFill>
              </a:rPr>
              <a:t>1-</a:t>
            </a:r>
            <a:r>
              <a:rPr baseline="30000">
                <a:solidFill>
                  <a:srgbClr val="00B0F0"/>
                </a:solidFill>
                <a:latin typeface="Symbol" pitchFamily="18" charset="2"/>
              </a:rPr>
              <a:t>a</a:t>
            </a:r>
            <a:endParaRPr baseline="30000"/>
          </a:p>
          <a:p>
            <a:pPr algn="ctr">
              <a:buFontTx/>
              <a:buNone/>
            </a:pPr>
          </a:p>
          <a:p>
            <a:r>
              <a:t>然后</a:t>
            </a:r>
          </a:p>
          <a:p>
            <a:pPr algn="ctr">
              <a:buFontTx/>
              <a:buNone/>
            </a:pPr>
            <a:r>
              <a:t>Y</a:t>
            </a:r>
            <a:r>
              <a:rPr baseline="-25000"/>
              <a:t>t+1</a:t>
            </a:r>
            <a:r>
              <a:t>/Y</a:t>
            </a:r>
            <a:r>
              <a:rPr baseline="-25000"/>
              <a:t>t</a:t>
            </a:r>
            <a:r>
              <a:t> = A</a:t>
            </a:r>
            <a:r>
              <a:rPr baseline="-25000"/>
              <a:t>t+1</a:t>
            </a:r>
            <a:r>
              <a:t>/A</a:t>
            </a:r>
            <a:r>
              <a:rPr baseline="-25000"/>
              <a:t>t </a:t>
            </a:r>
            <a:r>
              <a:t>* (K</a:t>
            </a:r>
            <a:r>
              <a:rPr baseline="-25000"/>
              <a:t>t+1</a:t>
            </a:r>
            <a:r>
              <a:t>/K</a:t>
            </a:r>
            <a:r>
              <a:rPr baseline="-25000"/>
              <a:t>t</a:t>
            </a:r>
            <a:r>
              <a:t>)</a:t>
            </a:r>
            <a:r>
              <a:rPr baseline="30000">
                <a:latin typeface="Symbol" pitchFamily="18" charset="2"/>
              </a:rPr>
              <a:t> </a:t>
            </a:r>
            <a:r>
              <a:rPr baseline="30000"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t> * (L</a:t>
            </a:r>
            <a:r>
              <a:rPr baseline="-25000"/>
              <a:t>t+1</a:t>
            </a:r>
            <a:r>
              <a:t>/L</a:t>
            </a:r>
            <a:r>
              <a:rPr baseline="-25000"/>
              <a:t>t</a:t>
            </a:r>
            <a:r>
              <a:t>)</a:t>
            </a:r>
            <a:r>
              <a:rPr baseline="30000">
                <a:latin typeface="Symbol" pitchFamily="18" charset="2"/>
              </a:rPr>
              <a:t> </a:t>
            </a:r>
            <a:r>
              <a:rPr baseline="30000">
                <a:solidFill>
                  <a:srgbClr val="00B0F0"/>
                </a:solidFill>
              </a:rPr>
              <a:t>1-</a:t>
            </a:r>
            <a:r>
              <a:rPr baseline="30000">
                <a:solidFill>
                  <a:srgbClr val="00B0F0"/>
                </a:solidFill>
                <a:latin typeface="Symbol" pitchFamily="18" charset="2"/>
              </a:rPr>
              <a:t>a</a:t>
            </a:r>
          </a:p>
          <a:p/>
          <a:p>
            <a:pPr marL="0" indent="0" algn="ctr">
              <a:buNone/>
            </a:pPr>
            <a:r>
              <a:t>ln(Y</a:t>
            </a:r>
            <a:r>
              <a:rPr baseline="-25000"/>
              <a:t>t+1</a:t>
            </a:r>
            <a:r>
              <a:t>/Y</a:t>
            </a:r>
            <a:r>
              <a:rPr baseline="-25000"/>
              <a:t>t</a:t>
            </a:r>
            <a:r>
              <a:t>) = </a:t>
            </a:r>
            <a:r>
              <a:rPr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>
                <a:latin typeface="Symbol" pitchFamily="18" charset="2"/>
              </a:rPr>
              <a:t> </a:t>
            </a:r>
            <a:r>
              <a:t>ln(K</a:t>
            </a:r>
            <a:r>
              <a:rPr baseline="-25000"/>
              <a:t>t+1</a:t>
            </a:r>
            <a:r>
              <a:t>/K</a:t>
            </a:r>
            <a:r>
              <a:rPr baseline="-25000"/>
              <a:t>t </a:t>
            </a:r>
            <a:r>
              <a:t>) + </a:t>
            </a:r>
            <a:r>
              <a:rPr>
                <a:solidFill>
                  <a:srgbClr val="00B0F0"/>
                </a:solidFill>
              </a:rPr>
              <a:t>(1-</a:t>
            </a:r>
            <a:r>
              <a:rPr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>
                <a:solidFill>
                  <a:srgbClr val="00B0F0"/>
                </a:solidFill>
              </a:rPr>
              <a:t>) </a:t>
            </a:r>
            <a:r>
              <a:t>ln(L</a:t>
            </a:r>
            <a:r>
              <a:rPr baseline="-25000"/>
              <a:t>t+1</a:t>
            </a:r>
            <a:r>
              <a:t>/L</a:t>
            </a:r>
            <a:r>
              <a:rPr baseline="-25000"/>
              <a:t>t </a:t>
            </a:r>
            <a:r>
              <a:t>) + ln(A</a:t>
            </a:r>
            <a:r>
              <a:rPr baseline="-25000"/>
              <a:t>t+1</a:t>
            </a:r>
            <a:r>
              <a:t>/A</a:t>
            </a:r>
            <a:r>
              <a:rPr baseline="-25000"/>
              <a:t>t </a:t>
            </a:r>
            <a:r>
              <a:t>)</a:t>
            </a:r>
          </a:p>
          <a:p>
            <a:pPr marL="0" indent="0" algn="ctr">
              <a:buNone/>
            </a:pPr>
            <a:endParaRPr>
              <a:solidFill>
                <a:srgbClr val="00B0F0"/>
              </a:solidFill>
            </a:endParaRPr>
          </a:p>
          <a:p>
            <a:pPr marL="0" indent="0" algn="ctr">
              <a:buNone/>
            </a:pPr>
            <a:r>
              <a:t>ln(Y</a:t>
            </a:r>
            <a:r>
              <a:rPr baseline="-25000"/>
              <a:t>t+1</a:t>
            </a:r>
            <a:r>
              <a:t>/Y</a:t>
            </a:r>
            <a:r>
              <a:rPr baseline="-25000"/>
              <a:t>t</a:t>
            </a:r>
            <a:r>
              <a:t>) = </a:t>
            </a:r>
            <a:r>
              <a:rPr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>
                <a:latin typeface="Symbol" pitchFamily="18" charset="2"/>
              </a:rPr>
              <a:t> </a:t>
            </a:r>
            <a:r>
              <a:t>ln(K</a:t>
            </a:r>
            <a:r>
              <a:rPr baseline="-25000"/>
              <a:t>t+1</a:t>
            </a:r>
            <a:r>
              <a:t>/K</a:t>
            </a:r>
            <a:r>
              <a:rPr baseline="-25000"/>
              <a:t>t </a:t>
            </a:r>
            <a:r>
              <a:t>) + </a:t>
            </a:r>
            <a:r>
              <a:rPr>
                <a:solidFill>
                  <a:srgbClr val="00B0F0"/>
                </a:solidFill>
              </a:rPr>
              <a:t>(1-</a:t>
            </a:r>
            <a:r>
              <a:rPr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>
                <a:solidFill>
                  <a:srgbClr val="00B0F0"/>
                </a:solidFill>
              </a:rPr>
              <a:t>) </a:t>
            </a:r>
            <a:r>
              <a:t>ln(L</a:t>
            </a:r>
            <a:r>
              <a:rPr baseline="-25000"/>
              <a:t>t+1</a:t>
            </a:r>
            <a:r>
              <a:t>/L</a:t>
            </a:r>
            <a:r>
              <a:rPr baseline="-25000"/>
              <a:t>t </a:t>
            </a:r>
            <a:r>
              <a:t>) + </a:t>
            </a:r>
            <a:r>
              <a:rPr>
                <a:solidFill>
                  <a:srgbClr val="00B0F0"/>
                </a:solidFill>
                <a:latin typeface="Symbol" pitchFamily="18" charset="2"/>
              </a:rPr>
              <a:t>e</a:t>
            </a:r>
          </a:p>
          <a:p>
            <a:pPr marL="0" indent="0" algn="ctr">
              <a:buNone/>
            </a:pPr>
          </a:p>
          <a:p>
            <a:pPr marL="0" indent="0" algn="ctr">
              <a:buNone/>
            </a:pPr>
            <a:r>
              <a:rPr>
                <a:solidFill>
                  <a:srgbClr val="00B0F0"/>
                </a:solidFill>
                <a:latin typeface="Symbol" pitchFamily="18" charset="2"/>
              </a:rPr>
              <a:t>e</a:t>
            </a:r>
            <a:r>
              <a:t> = ln(Y</a:t>
            </a:r>
            <a:r>
              <a:rPr baseline="-25000"/>
              <a:t>t+1</a:t>
            </a:r>
            <a:r>
              <a:t>/Y</a:t>
            </a:r>
            <a:r>
              <a:rPr baseline="-25000"/>
              <a:t>t</a:t>
            </a:r>
            <a:r>
              <a:t>) - </a:t>
            </a:r>
            <a:r>
              <a:rPr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>
                <a:latin typeface="Symbol" pitchFamily="18" charset="2"/>
              </a:rPr>
              <a:t> </a:t>
            </a:r>
            <a:r>
              <a:t>ln(K</a:t>
            </a:r>
            <a:r>
              <a:rPr baseline="-25000"/>
              <a:t>t+1</a:t>
            </a:r>
            <a:r>
              <a:t>/K</a:t>
            </a:r>
            <a:r>
              <a:rPr baseline="-25000"/>
              <a:t>t </a:t>
            </a:r>
            <a:r>
              <a:t>) - </a:t>
            </a:r>
            <a:r>
              <a:rPr>
                <a:solidFill>
                  <a:srgbClr val="00B0F0"/>
                </a:solidFill>
              </a:rPr>
              <a:t>(1-</a:t>
            </a:r>
            <a:r>
              <a:rPr>
                <a:solidFill>
                  <a:srgbClr val="00B0F0"/>
                </a:solidFill>
                <a:latin typeface="Symbol" pitchFamily="18" charset="2"/>
              </a:rPr>
              <a:t>a</a:t>
            </a:r>
            <a:r>
              <a:rPr>
                <a:solidFill>
                  <a:srgbClr val="00B0F0"/>
                </a:solidFill>
              </a:rPr>
              <a:t>) </a:t>
            </a:r>
            <a:r>
              <a:t>ln(L</a:t>
            </a:r>
            <a:r>
              <a:rPr baseline="-25000"/>
              <a:t>t+1</a:t>
            </a:r>
            <a:r>
              <a:t>/L</a:t>
            </a:r>
            <a:r>
              <a:rPr baseline="-25000"/>
              <a:t>t </a:t>
            </a:r>
            <a:r>
              <a:t>)</a:t>
            </a:r>
          </a:p>
          <a:p>
            <a:endParaRPr>
              <a:latin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68</a:t>
            </a:fld>
          </a:p>
        </p:txBody>
      </p:sp>
    </p:spTree>
    <p:extLst>
      <p:ext uri="{BB962C8B-B14F-4D97-AF65-F5344CB8AC3E}">
        <p14:creationId xmlns:p14="http://schemas.microsoft.com/office/powerpoint/2010/main" val="3726587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每名员工的生产力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69</a:t>
            </a:fld>
          </a:p>
        </p:txBody>
      </p:sp>
    </p:spTree>
    <p:extLst>
      <p:ext uri="{BB962C8B-B14F-4D97-AF65-F5344CB8AC3E}">
        <p14:creationId xmlns:p14="http://schemas.microsoft.com/office/powerpoint/2010/main" val="307297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FA1DBC0-6349-8283-0AC7-E488D25B5C42}"/>
              </a:ext>
            </a:extLst>
          </p:cNvPr>
          <p:cNvGrpSpPr/>
          <p:nvPr/>
        </p:nvGrpSpPr>
        <p:grpSpPr>
          <a:xfrm>
            <a:off x="2052066" y="1600962"/>
            <a:ext cx="5039868" cy="3656076"/>
            <a:chOff x="2052066" y="1600962"/>
            <a:chExt cx="5039868" cy="36560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B797BA-8FAA-E089-87B4-0CFFE18BC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66" y="1600962"/>
              <a:ext cx="5039868" cy="3656076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809CACC-3866-72CD-7A43-100E3030EEAC}"/>
                </a:ext>
              </a:extLst>
            </p:cNvPr>
            <p:cNvSpPr/>
            <p:nvPr/>
          </p:nvSpPr>
          <p:spPr>
            <a:xfrm>
              <a:off x="3773103" y="4975977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B7044E7-3BA7-5011-1844-20277C5B48F4}"/>
                </a:ext>
              </a:extLst>
            </p:cNvPr>
            <p:cNvSpPr/>
            <p:nvPr/>
          </p:nvSpPr>
          <p:spPr>
            <a:xfrm>
              <a:off x="2175425" y="2367815"/>
              <a:ext cx="153889" cy="1959263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6BA7172-4926-52FE-81C7-0A453C373E3B}"/>
                </a:ext>
              </a:extLst>
            </p:cNvPr>
            <p:cNvSpPr/>
            <p:nvPr/>
          </p:nvSpPr>
          <p:spPr>
            <a:xfrm>
              <a:off x="3773103" y="1698575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全球劳动力池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7</a:t>
            </a:fld>
          </a:p>
        </p:txBody>
      </p:sp>
      <p:sp>
        <p:nvSpPr>
          <p:cNvPr id="8" name="TextBox 7"/>
          <p:cNvSpPr txBox="1"/>
          <p:nvPr/>
        </p:nvSpPr>
        <p:spPr>
          <a:xfrm>
            <a:off x="6410185" y="4094279"/>
            <a:ext cx="51648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pPr>
            <a:r>
              <a:t>印度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6355528" y="4371278"/>
            <a:ext cx="312901" cy="211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13986" y="5301695"/>
            <a:ext cx="387798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latin typeface="Arial" pitchFamily="34" charset="0"/>
                <a:cs typeface="Arial" pitchFamily="34" charset="0"/>
              </a:defRPr>
            </a:pPr>
            <a:r>
              <a:t>来源：世界发展指标和作者计算。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ED9A4-AD4A-535C-9E68-C6B0F7EC3274}"/>
              </a:ext>
            </a:extLst>
          </p:cNvPr>
          <p:cNvSpPr txBox="1"/>
          <p:nvPr/>
        </p:nvSpPr>
        <p:spPr>
          <a:xfrm>
            <a:off x="4741205" y="3866204"/>
            <a:ext cx="6190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9900"/>
                </a:solidFill>
                <a:latin typeface="Arial" pitchFamily="34" charset="0"/>
                <a:cs typeface="Arial" pitchFamily="34" charset="0"/>
              </a:defRPr>
            </a:pPr>
            <a:r>
              <a:t>肯尼亚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912B9C-4D8B-719A-9A37-9B6DC1559598}"/>
              </a:ext>
            </a:extLst>
          </p:cNvPr>
          <p:cNvCxnSpPr>
            <a:stCxn id="13" idx="2"/>
          </p:cNvCxnSpPr>
          <p:nvPr/>
        </p:nvCxnSpPr>
        <p:spPr bwMode="auto">
          <a:xfrm flipH="1">
            <a:off x="4651067" y="4143203"/>
            <a:ext cx="399678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A52458-905A-AF06-1BEA-BE0424345514}"/>
              </a:ext>
            </a:extLst>
          </p:cNvPr>
          <p:cNvGrpSpPr/>
          <p:nvPr/>
        </p:nvGrpSpPr>
        <p:grpSpPr>
          <a:xfrm>
            <a:off x="2185356" y="1724651"/>
            <a:ext cx="3470102" cy="3385763"/>
            <a:chOff x="2185356" y="1724651"/>
            <a:chExt cx="3470102" cy="3385763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F60B2707-5B9E-C5C1-896C-2212EA4A2D2E}"/>
                </a:ext>
              </a:extLst>
            </p:cNvPr>
            <p:cNvSpPr txBox="1"/>
            <p:nvPr/>
          </p:nvSpPr>
          <p:spPr>
            <a:xfrm>
              <a:off x="3864903" y="1724651"/>
              <a:ext cx="17905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400">
                  <a:latin typeface="Arial" pitchFamily="34" charset="0"/>
                  <a:cs typeface="Arial" pitchFamily="34" charset="0"/>
                </a:defRPr>
              </a:pPr>
              <a:r>
                <a:t>全球劳动力池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3EA4D32E-6337-139D-5D95-E41CC6293143}"/>
                </a:ext>
              </a:extLst>
            </p:cNvPr>
            <p:cNvSpPr txBox="1"/>
            <p:nvPr/>
          </p:nvSpPr>
          <p:spPr>
            <a:xfrm>
              <a:off x="4264493" y="4956526"/>
              <a:ext cx="9762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人口份额</a:t>
              </a:r>
              <a:endParaRPr sz="1000" b="0" u="non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E70BF3F-C41A-B5C9-5F01-AA59DD8B23D9}"/>
                </a:ext>
              </a:extLst>
            </p:cNvPr>
            <p:cNvSpPr txBox="1"/>
            <p:nvPr/>
          </p:nvSpPr>
          <p:spPr>
            <a:xfrm rot="16200000">
              <a:off x="1335764" y="3273502"/>
              <a:ext cx="18530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实际人均 GDP（千美元）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79155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70</a:t>
            </a:fld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8781" t="36748" r="27886" b="26341"/>
          <a:stretch/>
        </p:blipFill>
        <p:spPr>
          <a:xfrm>
            <a:off x="1888737" y="321674"/>
            <a:ext cx="5366525" cy="594244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1888737" y="6272213"/>
            <a:ext cx="3449983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latin typeface="Arial" pitchFamily="34" charset="0"/>
                <a:cs typeface="Arial" pitchFamily="34" charset="0"/>
              </a:defRPr>
            </a:pPr>
            <a:r>
              <a:t>来源：世界大企业联合会和</a:t>
            </a:r>
            <a:r>
              <a:rPr>
                <a:hlinkClick r:id="rId3"/>
              </a:rPr>
              <a:t>麦肯锡全球研究院</a:t>
            </a:r>
            <a:r>
              <a:t>。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762EF9C-269E-3B5D-F2BD-C11BEC76E3F8}"/>
              </a:ext>
            </a:extLst>
          </p:cNvPr>
          <p:cNvGrpSpPr/>
          <p:nvPr/>
        </p:nvGrpSpPr>
        <p:grpSpPr>
          <a:xfrm>
            <a:off x="2206485" y="403520"/>
            <a:ext cx="2618512" cy="5807170"/>
            <a:chOff x="2206485" y="403520"/>
            <a:chExt cx="2618512" cy="580717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CED8FD2-32A3-6CF0-A000-20C1D541B38A}"/>
                </a:ext>
              </a:extLst>
            </p:cNvPr>
            <p:cNvSpPr txBox="1"/>
            <p:nvPr/>
          </p:nvSpPr>
          <p:spPr>
            <a:xfrm>
              <a:off x="2239013" y="403520"/>
              <a:ext cx="2416113" cy="2769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9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生产力基准的进展，</a:t>
              </a:r>
              <a:r>
                <a:rPr baseline="30000"/>
                <a:t>1</a:t>
              </a:r>
              <a:r>
                <a:t> 1964年和2012年人均GDP，美元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6476A70-6A07-39A8-42D5-8E49FE0AF3F8}"/>
                </a:ext>
              </a:extLst>
            </p:cNvPr>
            <p:cNvSpPr txBox="1"/>
            <p:nvPr/>
          </p:nvSpPr>
          <p:spPr>
            <a:xfrm>
              <a:off x="2296840" y="1053650"/>
              <a:ext cx="945123" cy="482721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700"/>
                </a:spcAft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美国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澳大利亚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法国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加拿大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英国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德国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意大利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日本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沙特阿拉伯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韩国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火鸡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阿根廷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墨西哥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南非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巴西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中国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印度尼西亚</a:t>
              </a:r>
            </a:p>
            <a:p>
              <a:pPr>
                <a:lnSpc>
                  <a:spcPct val="150000"/>
                </a:lnSpc>
                <a:spcAft>
                  <a:spcPts val="700"/>
                </a:spcAft>
                <a:defRPr sz="80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印度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74BDDAA-B229-9387-B679-6E67C9220F56}"/>
                </a:ext>
              </a:extLst>
            </p:cNvPr>
            <p:cNvSpPr txBox="1"/>
            <p:nvPr/>
          </p:nvSpPr>
          <p:spPr>
            <a:xfrm>
              <a:off x="2206485" y="6079885"/>
              <a:ext cx="2618512" cy="130805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defRPr sz="85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rPr baseline="30000"/>
                <a:t>1</a:t>
              </a:r>
              <a:r>
                <a:t>因缺乏历史数据，不包括俄罗斯。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467564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CEO风格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71</a:t>
            </a:fld>
          </a:p>
        </p:txBody>
      </p:sp>
    </p:spTree>
    <p:extLst>
      <p:ext uri="{BB962C8B-B14F-4D97-AF65-F5344CB8AC3E}">
        <p14:creationId xmlns:p14="http://schemas.microsoft.com/office/powerpoint/2010/main" val="22151033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CEO时间利用研究</a:t>
            </a:r>
            <a:br>
              <a:rPr lang="en-US" dirty="0"/>
            </a:br>
            <a:r>
              <a:rPr sz="1400"/>
              <a:t>Prat (2???)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新研究考察CEO如何分配时间</a:t>
            </a:r>
          </a:p>
          <a:p>
            <a:pPr lvl="1"/>
            <a:r>
              <a:t>联系CEO公司以获得授权</a:t>
            </a:r>
          </a:p>
          <a:p>
            <a:pPr lvl="1"/>
            <a:r>
              <a:t>收集一个（随机）星期的详细时间利用数据</a:t>
            </a:r>
          </a:p>
          <a:p>
            <a:pPr lvl="1"/>
            <a:r>
              <a:t>收集任何超过15分钟的活动</a:t>
            </a:r>
          </a:p>
          <a:p>
            <a:pPr lvl="1"/>
            <a:r>
              <a:t>数据由CEO的私人助理输入</a:t>
            </a:r>
          </a:p>
          <a:p/>
          <a:p>
            <a:r>
              <a:t>调查涵盖给定日期的活动以及次日的预定活动</a:t>
            </a:r>
          </a:p>
          <a:p/>
          <a:p>
            <a:r>
              <a:t>初步结果聚焦印度</a:t>
            </a:r>
          </a:p>
          <a:p>
            <a:pPr lvl="1"/>
            <a:r>
              <a:t>正在扩展到英国、美国、巴西、法国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72</a:t>
            </a:fld>
          </a:p>
        </p:txBody>
      </p:sp>
    </p:spTree>
    <p:extLst>
      <p:ext uri="{BB962C8B-B14F-4D97-AF65-F5344CB8AC3E}">
        <p14:creationId xmlns:p14="http://schemas.microsoft.com/office/powerpoint/2010/main" val="27782289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CEO时间利用研究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73</a:t>
            </a:fld>
          </a:p>
        </p:txBody>
      </p:sp>
      <p:pic>
        <p:nvPicPr>
          <p:cNvPr id="4" name="Picture 3"/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13" y="4195301"/>
            <a:ext cx="8509000" cy="2315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genda.tiff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00" y="1355438"/>
            <a:ext cx="86614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93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每日工作时长差异巨大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74</a:t>
            </a:fld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461685" y="1372394"/>
            <a:ext cx="6222218" cy="452596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5628AD47-F486-AD1E-8770-787F4E53B2E7}"/>
              </a:ext>
            </a:extLst>
          </p:cNvPr>
          <p:cNvGrpSpPr/>
          <p:nvPr/>
        </p:nvGrpSpPr>
        <p:grpSpPr>
          <a:xfrm>
            <a:off x="1624608" y="2967280"/>
            <a:ext cx="5173758" cy="2741098"/>
            <a:chOff x="1624608" y="2967280"/>
            <a:chExt cx="5173758" cy="274109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ADA46FC-7D43-7801-2F0A-08F436321AA1}"/>
                </a:ext>
              </a:extLst>
            </p:cNvPr>
            <p:cNvSpPr txBox="1"/>
            <p:nvPr/>
          </p:nvSpPr>
          <p:spPr>
            <a:xfrm rot="16200000">
              <a:off x="1269446" y="3322442"/>
              <a:ext cx="887295" cy="17697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 sz="115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分数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542D930B-47AE-241E-D0F1-BE45ECC981F4}"/>
                </a:ext>
              </a:extLst>
            </p:cNvPr>
            <p:cNvSpPr txBox="1"/>
            <p:nvPr/>
          </p:nvSpPr>
          <p:spPr>
            <a:xfrm>
              <a:off x="2798266" y="5531406"/>
              <a:ext cx="4000100" cy="17697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>
                <a:defRPr sz="1150">
                  <a:latin typeface="Arial" panose="020B0604020202020204" pitchFamily="34" charset="0"/>
                  <a:cs typeface="Arial" panose="020B0604020202020204" pitchFamily="34" charset="0"/>
                </a:defRPr>
              </a:pPr>
              <a:r>
                <a:t>每天平均工作小时数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62469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CEO时间利用研究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数据显示，两种 CEO 风格似乎不会因行业而异</a:t>
            </a:r>
          </a:p>
          <a:p/>
          <a:p>
            <a:r>
              <a:t>样式 1：</a:t>
            </a:r>
          </a:p>
          <a:p>
            <a:pPr lvl="1"/>
            <a:r>
              <a:t>更多活动提前安排</a:t>
            </a:r>
          </a:p>
          <a:p>
            <a:pPr lvl="1"/>
            <a:r>
              <a:t>在公司和会议上花费更多时间</a:t>
            </a:r>
          </a:p>
          <a:p>
            <a:pPr lvl="1"/>
            <a:r>
              <a:t>减少处理生产的时间，增加处理公司各项职能的时间</a:t>
            </a:r>
          </a:p>
          <a:p>
            <a:pPr lvl="1"/>
          </a:p>
          <a:p>
            <a:r>
              <a:t>样式 2</a:t>
            </a:r>
          </a:p>
          <a:p>
            <a:pPr lvl="1"/>
            <a:r>
              <a:t>提前计划的活动时间减少</a:t>
            </a:r>
          </a:p>
          <a:p>
            <a:pPr lvl="1"/>
            <a:r>
              <a:t>与其他职能相比，处理生产的时间相对较多</a:t>
            </a:r>
          </a:p>
          <a:p>
            <a:pPr lvl="1"/>
          </a:p>
          <a:p>
            <a:r>
              <a:t>方式 1 可使生产率提高 50%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75</a:t>
            </a:fld>
          </a:p>
        </p:txBody>
      </p:sp>
    </p:spTree>
    <p:extLst>
      <p:ext uri="{BB962C8B-B14F-4D97-AF65-F5344CB8AC3E}">
        <p14:creationId xmlns:p14="http://schemas.microsoft.com/office/powerpoint/2010/main" val="38340182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CEO时间利用研究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解释</a:t>
            </a:r>
          </a:p>
          <a:p>
            <a:pPr lvl="1"/>
            <a:r>
              <a:t>CEO风格随条件而变化？</a:t>
            </a:r>
          </a:p>
          <a:p>
            <a:pPr lvl="1"/>
            <a:r>
              <a:t>CEO风格导致业绩差异？</a:t>
            </a:r>
          </a:p>
          <a:p>
            <a:pPr lvl="1"/>
          </a:p>
          <a:p>
            <a:r>
              <a:t>风格 1 更有可能出现在</a:t>
            </a:r>
          </a:p>
          <a:p>
            <a:pPr lvl="1"/>
            <a:r>
              <a:t>大公司</a:t>
            </a:r>
          </a:p>
          <a:p>
            <a:pPr lvl="1"/>
            <a:r>
              <a:t>跨国公司</a:t>
            </a:r>
          </a:p>
          <a:p>
            <a:pPr lvl="1"/>
            <a:r>
              <a:t>出口商</a:t>
            </a:r>
          </a:p>
          <a:p/>
          <a:p>
            <a:r>
              <a:t>类型 2 更有可能出现在</a:t>
            </a:r>
          </a:p>
          <a:p>
            <a:pPr lvl="1"/>
            <a:r>
              <a:t>第二代家族CEO</a:t>
            </a:r>
          </a:p>
          <a:p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FC96386F-C149-48D8-92C5-2CFDBA85534B}" type="slidenum">
              <a:rPr lang="en-GB" smtClean="0"/>
              <a:t>76</a:t>
            </a:fld>
          </a:p>
        </p:txBody>
      </p:sp>
    </p:spTree>
    <p:extLst>
      <p:ext uri="{BB962C8B-B14F-4D97-AF65-F5344CB8AC3E}">
        <p14:creationId xmlns:p14="http://schemas.microsoft.com/office/powerpoint/2010/main" val="392712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7455C69-68A2-4A67-4020-6965263FFD48}"/>
              </a:ext>
            </a:extLst>
          </p:cNvPr>
          <p:cNvGrpSpPr/>
          <p:nvPr/>
        </p:nvGrpSpPr>
        <p:grpSpPr>
          <a:xfrm>
            <a:off x="2052066" y="1600962"/>
            <a:ext cx="5039868" cy="3656076"/>
            <a:chOff x="2052066" y="1600962"/>
            <a:chExt cx="5039868" cy="36560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B797BA-8FAA-E089-87B4-0CFFE18BC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66" y="1600962"/>
              <a:ext cx="5039868" cy="3656076"/>
            </a:xfrm>
            <a:prstGeom prst="rect">
              <a:avLst/>
            </a:prstGeom>
          </p:spPr>
        </p:pic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6861BE63-4380-BA13-EB28-68CACED400FC}"/>
                </a:ext>
              </a:extLst>
            </p:cNvPr>
            <p:cNvGrpSpPr/>
            <p:nvPr/>
          </p:nvGrpSpPr>
          <p:grpSpPr>
            <a:xfrm>
              <a:off x="2175425" y="1698575"/>
              <a:ext cx="3551607" cy="3485151"/>
              <a:chOff x="2175425" y="1698575"/>
              <a:chExt cx="3551607" cy="3485151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A0909AA-4273-A412-300B-00D977E5D537}"/>
                  </a:ext>
                </a:extLst>
              </p:cNvPr>
              <p:cNvSpPr/>
              <p:nvPr/>
            </p:nvSpPr>
            <p:spPr>
              <a:xfrm>
                <a:off x="3773103" y="4975977"/>
                <a:ext cx="1953929" cy="207749"/>
              </a:xfrm>
              <a:prstGeom prst="rect">
                <a:avLst/>
              </a:prstGeom>
              <a:solidFill>
                <a:srgbClr val="EAF2F3"/>
              </a:solidFill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endParaRPr sz="1800" b="0" u="none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C4B95900-069C-302B-DBFF-E0D31D1CE1FF}"/>
                  </a:ext>
                </a:extLst>
              </p:cNvPr>
              <p:cNvSpPr/>
              <p:nvPr/>
            </p:nvSpPr>
            <p:spPr>
              <a:xfrm>
                <a:off x="2175425" y="2367815"/>
                <a:ext cx="153889" cy="1959263"/>
              </a:xfrm>
              <a:prstGeom prst="rect">
                <a:avLst/>
              </a:prstGeom>
              <a:solidFill>
                <a:srgbClr val="EAF2F3"/>
              </a:solidFill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endParaRPr sz="1800" b="0" u="none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B06E536-19D6-8D8E-63E7-B4B920DDECCC}"/>
                  </a:ext>
                </a:extLst>
              </p:cNvPr>
              <p:cNvSpPr/>
              <p:nvPr/>
            </p:nvSpPr>
            <p:spPr>
              <a:xfrm>
                <a:off x="3773103" y="1698575"/>
                <a:ext cx="1953929" cy="207749"/>
              </a:xfrm>
              <a:prstGeom prst="rect">
                <a:avLst/>
              </a:prstGeom>
              <a:solidFill>
                <a:srgbClr val="EAF2F3"/>
              </a:solidFill>
              <a:ln>
                <a:noFill/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endParaRPr sz="1800" b="0" u="none">
                  <a:solidFill>
                    <a:schemeClr val="accent6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全球劳动力池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8</a:t>
            </a:fld>
          </a:p>
        </p:txBody>
      </p:sp>
      <p:sp>
        <p:nvSpPr>
          <p:cNvPr id="8" name="TextBox 7"/>
          <p:cNvSpPr txBox="1"/>
          <p:nvPr/>
        </p:nvSpPr>
        <p:spPr>
          <a:xfrm>
            <a:off x="6410185" y="4094279"/>
            <a:ext cx="51648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pPr>
            <a:r>
              <a:t>印度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6355528" y="4371278"/>
            <a:ext cx="312901" cy="211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13986" y="5301695"/>
            <a:ext cx="387798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latin typeface="Arial" pitchFamily="34" charset="0"/>
                <a:cs typeface="Arial" pitchFamily="34" charset="0"/>
              </a:defRPr>
            </a:pPr>
            <a:r>
              <a:t>来源：世界发展指标和作者计算。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ED9A4-AD4A-535C-9E68-C6B0F7EC3274}"/>
              </a:ext>
            </a:extLst>
          </p:cNvPr>
          <p:cNvSpPr txBox="1"/>
          <p:nvPr/>
        </p:nvSpPr>
        <p:spPr>
          <a:xfrm>
            <a:off x="4741205" y="3866204"/>
            <a:ext cx="6190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9900"/>
                </a:solidFill>
                <a:latin typeface="Arial" pitchFamily="34" charset="0"/>
                <a:cs typeface="Arial" pitchFamily="34" charset="0"/>
              </a:defRPr>
            </a:pPr>
            <a:r>
              <a:t>肯尼亚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912B9C-4D8B-719A-9A37-9B6DC1559598}"/>
              </a:ext>
            </a:extLst>
          </p:cNvPr>
          <p:cNvCxnSpPr>
            <a:stCxn id="13" idx="2"/>
          </p:cNvCxnSpPr>
          <p:nvPr/>
        </p:nvCxnSpPr>
        <p:spPr bwMode="auto">
          <a:xfrm flipH="1">
            <a:off x="4651067" y="4143203"/>
            <a:ext cx="399678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C45F04-3240-B168-6425-DEA3974B832E}"/>
              </a:ext>
            </a:extLst>
          </p:cNvPr>
          <p:cNvSpPr txBox="1"/>
          <p:nvPr/>
        </p:nvSpPr>
        <p:spPr>
          <a:xfrm>
            <a:off x="4068410" y="3817280"/>
            <a:ext cx="6687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pPr>
            <a:r>
              <a:t>尼日利亚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DAF3FB-4A93-0DEA-9234-4FEFF24396AB}"/>
              </a:ext>
            </a:extLst>
          </p:cNvPr>
          <p:cNvCxnSpPr>
            <a:stCxn id="11" idx="2"/>
          </p:cNvCxnSpPr>
          <p:nvPr/>
        </p:nvCxnSpPr>
        <p:spPr bwMode="auto">
          <a:xfrm flipH="1">
            <a:off x="4003118" y="4094279"/>
            <a:ext cx="399679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CABB42AE-35A7-D3D7-4A1E-B7CFB474D537}"/>
              </a:ext>
            </a:extLst>
          </p:cNvPr>
          <p:cNvGrpSpPr/>
          <p:nvPr/>
        </p:nvGrpSpPr>
        <p:grpSpPr>
          <a:xfrm>
            <a:off x="2185356" y="1724651"/>
            <a:ext cx="3470102" cy="3385763"/>
            <a:chOff x="2185356" y="1724651"/>
            <a:chExt cx="3470102" cy="3385763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43F97F61-65FE-7BF6-9AC2-C9CFE5B352FB}"/>
                </a:ext>
              </a:extLst>
            </p:cNvPr>
            <p:cNvSpPr txBox="1"/>
            <p:nvPr/>
          </p:nvSpPr>
          <p:spPr>
            <a:xfrm>
              <a:off x="3864903" y="1724651"/>
              <a:ext cx="17905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400">
                  <a:latin typeface="Arial" pitchFamily="34" charset="0"/>
                  <a:cs typeface="Arial" pitchFamily="34" charset="0"/>
                </a:defRPr>
              </a:pPr>
              <a:r>
                <a:t>全球劳动力池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1848015F-457B-58F8-F7BD-83D78B3E1456}"/>
                </a:ext>
              </a:extLst>
            </p:cNvPr>
            <p:cNvSpPr txBox="1"/>
            <p:nvPr/>
          </p:nvSpPr>
          <p:spPr>
            <a:xfrm>
              <a:off x="4264493" y="4956526"/>
              <a:ext cx="9762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人口份额</a:t>
              </a:r>
              <a:endParaRPr sz="1000" b="0" u="non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C6D754-0FBF-D6B8-7129-7F7B5BA65E55}"/>
                </a:ext>
              </a:extLst>
            </p:cNvPr>
            <p:cNvSpPr txBox="1"/>
            <p:nvPr/>
          </p:nvSpPr>
          <p:spPr>
            <a:xfrm rot="16200000">
              <a:off x="1335764" y="3273502"/>
              <a:ext cx="18530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实际人均 GDP（千美元）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808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6710B84-40C5-64B2-464B-E951E321C29A}"/>
              </a:ext>
            </a:extLst>
          </p:cNvPr>
          <p:cNvGrpSpPr/>
          <p:nvPr/>
        </p:nvGrpSpPr>
        <p:grpSpPr>
          <a:xfrm>
            <a:off x="2052066" y="1600962"/>
            <a:ext cx="5039868" cy="3656076"/>
            <a:chOff x="2052066" y="1600962"/>
            <a:chExt cx="5039868" cy="365607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B797BA-8FAA-E089-87B4-0CFFE18BC4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2066" y="1600962"/>
              <a:ext cx="5039868" cy="3656076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3349A22-3482-9B91-61B6-C1A6E2830AE7}"/>
                </a:ext>
              </a:extLst>
            </p:cNvPr>
            <p:cNvSpPr/>
            <p:nvPr/>
          </p:nvSpPr>
          <p:spPr>
            <a:xfrm>
              <a:off x="3773103" y="4975977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D470E09-46B7-0F2B-398C-D3D7285DA344}"/>
                </a:ext>
              </a:extLst>
            </p:cNvPr>
            <p:cNvSpPr/>
            <p:nvPr/>
          </p:nvSpPr>
          <p:spPr>
            <a:xfrm>
              <a:off x="2175425" y="2367815"/>
              <a:ext cx="153889" cy="1959263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CB89F02-1733-81F8-0C08-EE24B648D59C}"/>
                </a:ext>
              </a:extLst>
            </p:cNvPr>
            <p:cNvSpPr/>
            <p:nvPr/>
          </p:nvSpPr>
          <p:spPr>
            <a:xfrm>
              <a:off x="3773103" y="1698575"/>
              <a:ext cx="1953929" cy="207749"/>
            </a:xfrm>
            <a:prstGeom prst="rect">
              <a:avLst/>
            </a:prstGeom>
            <a:solidFill>
              <a:srgbClr val="EAF2F3"/>
            </a:solidFill>
            <a:ln>
              <a:noFill/>
            </a:ln>
          </p:spPr>
          <p:txBody>
            <a:bodyPr wrap="square" anchor="ctr">
              <a:spAutoFit/>
            </a:bodyPr>
            <a:lstStyle/>
            <a:p>
              <a:pPr algn="ctr"/>
              <a:endParaRPr sz="1800" b="0" u="none">
                <a:solidFill>
                  <a:schemeClr val="accent6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全球劳动力池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/>
          <a:p>
            <a:fld id="{B18DCB8B-D2FE-45D5-9D77-2EAE87C4CC26}" type="slidenum">
              <a:rPr lang="en-GB" smtClean="0"/>
              <a:t>9</a:t>
            </a:fld>
          </a:p>
        </p:txBody>
      </p:sp>
      <p:sp>
        <p:nvSpPr>
          <p:cNvPr id="8" name="TextBox 7"/>
          <p:cNvSpPr txBox="1"/>
          <p:nvPr/>
        </p:nvSpPr>
        <p:spPr>
          <a:xfrm>
            <a:off x="6410185" y="4094279"/>
            <a:ext cx="51648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pPr>
            <a:r>
              <a:t>印度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6355528" y="4371278"/>
            <a:ext cx="312901" cy="2118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013986" y="5301695"/>
            <a:ext cx="387798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latin typeface="Arial" pitchFamily="34" charset="0"/>
                <a:cs typeface="Arial" pitchFamily="34" charset="0"/>
              </a:defRPr>
            </a:pPr>
            <a:r>
              <a:t>来源：世界发展指标和作者计算。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ED9A4-AD4A-535C-9E68-C6B0F7EC3274}"/>
              </a:ext>
            </a:extLst>
          </p:cNvPr>
          <p:cNvSpPr txBox="1"/>
          <p:nvPr/>
        </p:nvSpPr>
        <p:spPr>
          <a:xfrm>
            <a:off x="4741205" y="3866204"/>
            <a:ext cx="619080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9900"/>
                </a:solidFill>
                <a:latin typeface="Arial" pitchFamily="34" charset="0"/>
                <a:cs typeface="Arial" pitchFamily="34" charset="0"/>
              </a:defRPr>
            </a:pPr>
            <a:r>
              <a:t>肯尼亚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912B9C-4D8B-719A-9A37-9B6DC1559598}"/>
              </a:ext>
            </a:extLst>
          </p:cNvPr>
          <p:cNvCxnSpPr>
            <a:stCxn id="13" idx="2"/>
          </p:cNvCxnSpPr>
          <p:nvPr/>
        </p:nvCxnSpPr>
        <p:spPr bwMode="auto">
          <a:xfrm flipH="1">
            <a:off x="4651067" y="4143203"/>
            <a:ext cx="399678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AC45F04-3240-B168-6425-DEA3974B832E}"/>
              </a:ext>
            </a:extLst>
          </p:cNvPr>
          <p:cNvSpPr txBox="1"/>
          <p:nvPr/>
        </p:nvSpPr>
        <p:spPr>
          <a:xfrm>
            <a:off x="4068410" y="3817280"/>
            <a:ext cx="66877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B050"/>
                </a:solidFill>
                <a:latin typeface="Arial" pitchFamily="34" charset="0"/>
                <a:cs typeface="Arial" pitchFamily="34" charset="0"/>
              </a:defRPr>
            </a:pPr>
            <a:r>
              <a:t>尼日利亚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1DAF3FB-4A93-0DEA-9234-4FEFF24396AB}"/>
              </a:ext>
            </a:extLst>
          </p:cNvPr>
          <p:cNvCxnSpPr>
            <a:stCxn id="11" idx="2"/>
          </p:cNvCxnSpPr>
          <p:nvPr/>
        </p:nvCxnSpPr>
        <p:spPr bwMode="auto">
          <a:xfrm flipH="1">
            <a:off x="4003118" y="4094279"/>
            <a:ext cx="399679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29C097-305E-61F6-9897-170E7E52CCE9}"/>
              </a:ext>
            </a:extLst>
          </p:cNvPr>
          <p:cNvSpPr txBox="1"/>
          <p:nvPr/>
        </p:nvSpPr>
        <p:spPr>
          <a:xfrm>
            <a:off x="2637387" y="2809964"/>
            <a:ext cx="1106393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FF"/>
                </a:solidFill>
                <a:latin typeface="Arial" pitchFamily="34" charset="0"/>
                <a:cs typeface="Arial" pitchFamily="34" charset="0"/>
              </a:defRPr>
            </a:pPr>
            <a:r>
              <a:t>美国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598FAF-0663-D467-704D-7E699A835274}"/>
              </a:ext>
            </a:extLst>
          </p:cNvPr>
          <p:cNvCxnSpPr>
            <a:stCxn id="16" idx="2"/>
          </p:cNvCxnSpPr>
          <p:nvPr/>
        </p:nvCxnSpPr>
        <p:spPr bwMode="auto">
          <a:xfrm flipH="1">
            <a:off x="2790908" y="3086963"/>
            <a:ext cx="399676" cy="4681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BFBFFF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9E7E7AF7-968E-5930-8003-988A8014722E}"/>
              </a:ext>
            </a:extLst>
          </p:cNvPr>
          <p:cNvGrpSpPr/>
          <p:nvPr/>
        </p:nvGrpSpPr>
        <p:grpSpPr>
          <a:xfrm>
            <a:off x="2185356" y="1724651"/>
            <a:ext cx="3470102" cy="3385763"/>
            <a:chOff x="2185356" y="1724651"/>
            <a:chExt cx="3470102" cy="3385763"/>
          </a:xfrm>
        </p:grpSpPr>
        <p:sp>
          <p:nvSpPr>
            <p:cNvPr id="5" name="TextBox 6">
              <a:extLst>
                <a:ext uri="{FF2B5EF4-FFF2-40B4-BE49-F238E27FC236}">
                  <a16:creationId xmlns:a16="http://schemas.microsoft.com/office/drawing/2014/main" id="{4FF5EE0C-AD18-D76E-4019-17F462C6E322}"/>
                </a:ext>
              </a:extLst>
            </p:cNvPr>
            <p:cNvSpPr txBox="1"/>
            <p:nvPr/>
          </p:nvSpPr>
          <p:spPr>
            <a:xfrm>
              <a:off x="3864903" y="1724651"/>
              <a:ext cx="179055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400">
                  <a:latin typeface="Arial" pitchFamily="34" charset="0"/>
                  <a:cs typeface="Arial" pitchFamily="34" charset="0"/>
                </a:defRPr>
              </a:pPr>
              <a:r>
                <a:t>全球劳动力池</a:t>
              </a:r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DAD2F0DD-5097-9B86-4A61-ED195B157B7E}"/>
                </a:ext>
              </a:extLst>
            </p:cNvPr>
            <p:cNvSpPr txBox="1"/>
            <p:nvPr/>
          </p:nvSpPr>
          <p:spPr>
            <a:xfrm>
              <a:off x="4264493" y="4956526"/>
              <a:ext cx="976229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人口份额</a:t>
              </a:r>
              <a:endParaRPr sz="1000" b="0" u="none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DC6053-BE62-7A6B-7647-56E593316718}"/>
                </a:ext>
              </a:extLst>
            </p:cNvPr>
            <p:cNvSpPr txBox="1"/>
            <p:nvPr/>
          </p:nvSpPr>
          <p:spPr>
            <a:xfrm rot="16200000">
              <a:off x="1335764" y="3273502"/>
              <a:ext cx="185307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>
              <a:spAutoFit/>
            </a:bodyPr>
            <a:lstStyle/>
            <a:p>
              <a:pPr>
                <a:defRPr sz="1000">
                  <a:latin typeface="Arial" pitchFamily="34" charset="0"/>
                  <a:cs typeface="Arial" pitchFamily="34" charset="0"/>
                </a:defRPr>
              </a:pPr>
              <a:r>
                <a:t>实际人均 GDP（千美元）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94085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>
          <a:solidFill>
            <a:srgbClr val="FF0000"/>
          </a:solidFill>
        </a:ln>
      </a:spPr>
      <a:bodyPr wrap="square" rtlCol="0" anchor="ctr">
        <a:spAutoFit/>
      </a:bodyPr>
      <a:lstStyle>
        <a:defPPr algn="ctr">
          <a:defRPr sz="1800" b="0" u="none">
            <a:solidFill>
              <a:schemeClr val="accent6"/>
            </a:solidFill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1" i="0" u="sng" strike="noStrike" cap="none" normalizeH="0" baseline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  <a:txDef>
      <a:spPr>
        <a:noFill/>
      </a:spPr>
      <a:bodyPr wrap="none" rtlCol="0">
        <a:spAutoFit/>
      </a:bodyPr>
      <a:lstStyle>
        <a:defPPr algn="ctr">
          <a:defRPr sz="1600" b="0" u="none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7a26ff-56a7-47b7-ba72-6a48e6d76c9a">
      <Terms xmlns="http://schemas.microsoft.com/office/infopath/2007/PartnerControls"/>
    </lcf76f155ced4ddcb4097134ff3c332f>
    <TaxCatchAll xmlns="5348f4f6-fef2-4225-a7b4-5911dc76991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434741E7BD2D45B6F741F2F674B77C" ma:contentTypeVersion="16" ma:contentTypeDescription="Create a new document." ma:contentTypeScope="" ma:versionID="157c9ed016fe929437ee29858f017fcf">
  <xsd:schema xmlns:xsd="http://www.w3.org/2001/XMLSchema" xmlns:xs="http://www.w3.org/2001/XMLSchema" xmlns:p="http://schemas.microsoft.com/office/2006/metadata/properties" xmlns:ns2="b77a26ff-56a7-47b7-ba72-6a48e6d76c9a" xmlns:ns3="5348f4f6-fef2-4225-a7b4-5911dc76991f" targetNamespace="http://schemas.microsoft.com/office/2006/metadata/properties" ma:root="true" ma:fieldsID="4877b56489ea95ccd7014f681f29b042" ns2:_="" ns3:_="">
    <xsd:import namespace="b77a26ff-56a7-47b7-ba72-6a48e6d76c9a"/>
    <xsd:import namespace="5348f4f6-fef2-4225-a7b4-5911dc7699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7a26ff-56a7-47b7-ba72-6a48e6d76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d9ce95e-1345-4484-817e-41007f7553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48f4f6-fef2-4225-a7b4-5911dc76991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3c855ff-b064-4996-82d2-0747a6f0067d}" ma:internalName="TaxCatchAll" ma:showField="CatchAllData" ma:web="5348f4f6-fef2-4225-a7b4-5911dc7699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812D2C-59CA-4D01-9972-F47D35217546}">
  <ds:schemaRefs>
    <ds:schemaRef ds:uri="http://schemas.microsoft.com/office/2006/metadata/properties"/>
    <ds:schemaRef ds:uri="http://schemas.microsoft.com/office/infopath/2007/PartnerControls"/>
    <ds:schemaRef ds:uri="b77a26ff-56a7-47b7-ba72-6a48e6d76c9a"/>
    <ds:schemaRef ds:uri="5348f4f6-fef2-4225-a7b4-5911dc76991f"/>
  </ds:schemaRefs>
</ds:datastoreItem>
</file>

<file path=customXml/itemProps2.xml><?xml version="1.0" encoding="utf-8"?>
<ds:datastoreItem xmlns:ds="http://schemas.openxmlformats.org/officeDocument/2006/customXml" ds:itemID="{AA0F4502-BE33-4F37-8CFB-0702B950C2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7a26ff-56a7-47b7-ba72-6a48e6d76c9a"/>
    <ds:schemaRef ds:uri="5348f4f6-fef2-4225-a7b4-5911dc7699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AFBF7BD-5E66-4645-A25B-17F8EE8B02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55270</TotalTime>
  <Words>3417</Words>
  <Application>Microsoft Office PowerPoint</Application>
  <PresentationFormat>全屏显示(4:3)</PresentationFormat>
  <Paragraphs>913</Paragraphs>
  <Slides>76</Slides>
  <Notes>17</Notes>
  <HiddenSlides>7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4" baseType="lpstr">
      <vt:lpstr>Arial Unicode MS</vt:lpstr>
      <vt:lpstr>Arial</vt:lpstr>
      <vt:lpstr>Symbol</vt:lpstr>
      <vt:lpstr>Tahoma</vt:lpstr>
      <vt:lpstr>Times New Roman</vt:lpstr>
      <vt:lpstr>Wingdings</vt:lpstr>
      <vt:lpstr>Wingdings 3</vt:lpstr>
      <vt:lpstr>Default Design</vt:lpstr>
      <vt:lpstr>Why are Emerging Markets Still Emerging? December 2022        Peter K. Schott  Yale School of Management &amp; NBER    </vt:lpstr>
      <vt:lpstr>Agenda</vt:lpstr>
      <vt:lpstr>Visualizing 40 years of development</vt:lpstr>
      <vt:lpstr>The Global Labor Pool</vt:lpstr>
      <vt:lpstr>The Global Labor Pool</vt:lpstr>
      <vt:lpstr>The Global Labor Pool</vt:lpstr>
      <vt:lpstr>The Global Labor Pool</vt:lpstr>
      <vt:lpstr>The Global Labor Pool</vt:lpstr>
      <vt:lpstr>The Global Labor Pool</vt:lpstr>
      <vt:lpstr>The Global Labor Pool</vt:lpstr>
      <vt:lpstr>The Global Labor Pool</vt:lpstr>
      <vt:lpstr>The Global Labor Pool</vt:lpstr>
      <vt:lpstr>The Global Labor Pool</vt:lpstr>
      <vt:lpstr>Where does growth come from?</vt:lpstr>
      <vt:lpstr>Growth Accounting</vt:lpstr>
      <vt:lpstr>Productivity Contribution to World GDP Growth</vt:lpstr>
      <vt:lpstr>Example: Post-War US Productivity</vt:lpstr>
      <vt:lpstr>Productivity vs Per Capita GDP 2000</vt:lpstr>
      <vt:lpstr>Productivity vs Per Capita GDP 2000</vt:lpstr>
      <vt:lpstr>How does firm productivity vary across EMs?</vt:lpstr>
      <vt:lpstr>Productivity Within and Across Countries</vt:lpstr>
      <vt:lpstr>Firm Size and Age</vt:lpstr>
      <vt:lpstr>Firm Size and Age</vt:lpstr>
      <vt:lpstr>Firm Size Distribution in Ethiopia 2002</vt:lpstr>
      <vt:lpstr>Firm Size by Country</vt:lpstr>
      <vt:lpstr>Firm Size by Country</vt:lpstr>
      <vt:lpstr>Firm Size by Country</vt:lpstr>
      <vt:lpstr>Average Firm Size vs Per Capita GDP (Among firms with &lt;250 workers)</vt:lpstr>
      <vt:lpstr>Why Don’t Emerging Market Firms Grow?</vt:lpstr>
      <vt:lpstr>Why Don’t Emerging Market Firms Grow?</vt:lpstr>
      <vt:lpstr>Financial Constraints?</vt:lpstr>
      <vt:lpstr>The “Market-for-Lemons” Problem</vt:lpstr>
      <vt:lpstr>The “Political Outsider” Problem Khwaja and Mian (2005)</vt:lpstr>
      <vt:lpstr>Financial Constraints?</vt:lpstr>
      <vt:lpstr>Why Don’t Emerging Market Firms Grow?</vt:lpstr>
      <vt:lpstr>How to Measure Managerial Capability?</vt:lpstr>
      <vt:lpstr>Interviewers Used Open-Ended Questions</vt:lpstr>
      <vt:lpstr>Average Score by Region Data Collected 2004-14</vt:lpstr>
      <vt:lpstr>Management Scores vs Development</vt:lpstr>
      <vt:lpstr>Scores Within and Across Countries</vt:lpstr>
      <vt:lpstr>Scores Within and Across Countries</vt:lpstr>
      <vt:lpstr>Scores Within and Across Countries</vt:lpstr>
      <vt:lpstr>NOTE: Multi-Nationals are Well-Managed Everywhere</vt:lpstr>
      <vt:lpstr>Does Management Consulting Help?</vt:lpstr>
      <vt:lpstr>Management Practices g Performance? Bloom et al. 2010; see this video</vt:lpstr>
      <vt:lpstr>Background: Producing Textiles</vt:lpstr>
      <vt:lpstr>Background: Producing Textiles</vt:lpstr>
      <vt:lpstr>Background: Producing Textiles</vt:lpstr>
      <vt:lpstr>Background: Producing Textiles</vt:lpstr>
      <vt:lpstr>Evaluation</vt:lpstr>
      <vt:lpstr>Example: Dangerous, Inefficient Use of Labor</vt:lpstr>
      <vt:lpstr>BeforegAfter</vt:lpstr>
      <vt:lpstr>Other Advice Given to “Treated” Firms</vt:lpstr>
      <vt:lpstr>Results: Quality Defects</vt:lpstr>
      <vt:lpstr>Results: Yarn Inventory</vt:lpstr>
      <vt:lpstr>Conclusion and …. More Questions?</vt:lpstr>
      <vt:lpstr>Why Don’t Emerging Market Firms Grow?</vt:lpstr>
      <vt:lpstr>Do Emerging Markets Suffer Lack of Trust?</vt:lpstr>
      <vt:lpstr>Measuring Decentralization</vt:lpstr>
      <vt:lpstr>Measuring Trust</vt:lpstr>
      <vt:lpstr>Firm Size vs Trust </vt:lpstr>
      <vt:lpstr>Family Firms and Trust</vt:lpstr>
      <vt:lpstr>Management Scores, by CEO Type</vt:lpstr>
      <vt:lpstr>Conclusions?</vt:lpstr>
      <vt:lpstr>Thanks!</vt:lpstr>
      <vt:lpstr>Appendix</vt:lpstr>
      <vt:lpstr>How is productivity (TFP) measured?</vt:lpstr>
      <vt:lpstr>TFP is Measured as a Residual</vt:lpstr>
      <vt:lpstr>Productivity per Employee</vt:lpstr>
      <vt:lpstr>PowerPoint 演示文稿</vt:lpstr>
      <vt:lpstr>CEO Styles</vt:lpstr>
      <vt:lpstr>CEO Time-Use Study Prat (2???)</vt:lpstr>
      <vt:lpstr>CEO Time-Use Study</vt:lpstr>
      <vt:lpstr>Wide Variation in Hours Worked/Day</vt:lpstr>
      <vt:lpstr>CEO Time-Use Study</vt:lpstr>
      <vt:lpstr>CEO Time-Use Study</vt:lpstr>
    </vt:vector>
  </TitlesOfParts>
  <Company>LSE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Multi-product Firms and Trade Liberalization</dc:title>
  <dc:creator>Redding</dc:creator>
  <cp:lastModifiedBy>DTP.Work</cp:lastModifiedBy>
  <cp:revision>4273</cp:revision>
  <dcterms:created xsi:type="dcterms:W3CDTF">2003-07-31T10:15:55Z</dcterms:created>
  <dcterms:modified xsi:type="dcterms:W3CDTF">2023-01-29T12:53:58Z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PageLayout">
    <vt:lpwstr>Message</vt:lpwstr>
  </property>
  <property fmtid="{D5CDD505-2E9C-101B-9397-08002B2CF9AE}" pid="3" name="ContentTypeId">
    <vt:lpwstr>0x010100E5434741E7BD2D45B6F741F2F674B77C</vt:lpwstr>
  </property>
</Properties>
</file>