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56" r:id="rId5"/>
    <p:sldId id="599" r:id="rId6"/>
    <p:sldId id="596" r:id="rId7"/>
    <p:sldId id="472" r:id="rId8"/>
    <p:sldId id="600" r:id="rId9"/>
    <p:sldId id="433" r:id="rId10"/>
    <p:sldId id="601" r:id="rId11"/>
    <p:sldId id="434" r:id="rId12"/>
    <p:sldId id="439" r:id="rId13"/>
    <p:sldId id="435" r:id="rId14"/>
    <p:sldId id="440" r:id="rId15"/>
    <p:sldId id="441" r:id="rId16"/>
    <p:sldId id="437" r:id="rId17"/>
    <p:sldId id="442" r:id="rId18"/>
    <p:sldId id="436" r:id="rId19"/>
    <p:sldId id="438" r:id="rId20"/>
    <p:sldId id="404" r:id="rId21"/>
    <p:sldId id="602" r:id="rId22"/>
    <p:sldId id="419" r:id="rId23"/>
    <p:sldId id="420" r:id="rId24"/>
    <p:sldId id="421" r:id="rId25"/>
    <p:sldId id="422" r:id="rId26"/>
    <p:sldId id="423" r:id="rId27"/>
    <p:sldId id="424" r:id="rId28"/>
    <p:sldId id="425" r:id="rId29"/>
    <p:sldId id="257" r:id="rId30"/>
    <p:sldId id="446" r:id="rId31"/>
    <p:sldId id="447" r:id="rId32"/>
    <p:sldId id="370" r:id="rId33"/>
    <p:sldId id="455" r:id="rId34"/>
    <p:sldId id="528" r:id="rId35"/>
    <p:sldId id="529" r:id="rId36"/>
    <p:sldId id="530" r:id="rId37"/>
    <p:sldId id="531" r:id="rId38"/>
    <p:sldId id="532" r:id="rId39"/>
    <p:sldId id="533" r:id="rId40"/>
    <p:sldId id="534" r:id="rId41"/>
    <p:sldId id="535" r:id="rId42"/>
    <p:sldId id="536" r:id="rId43"/>
    <p:sldId id="537" r:id="rId44"/>
    <p:sldId id="538" r:id="rId45"/>
    <p:sldId id="539" r:id="rId46"/>
    <p:sldId id="540" r:id="rId47"/>
    <p:sldId id="460" r:id="rId48"/>
    <p:sldId id="603" r:id="rId49"/>
    <p:sldId id="265" r:id="rId50"/>
  </p:sldIdLst>
  <p:sldSz cx="9144000" cy="6858000" type="screen4x3"/>
  <p:notesSz cx="6881813" cy="9296400"/>
  <p:defaultTextStyle>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42"/>
    <a:srgbClr val="B6B3BA"/>
    <a:srgbClr val="000000"/>
    <a:srgbClr val="1F497D"/>
    <a:srgbClr val="FFFFFF"/>
    <a:srgbClr val="00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1" autoAdjust="0"/>
    <p:restoredTop sz="96349" autoAdjust="0"/>
  </p:normalViewPr>
  <p:slideViewPr>
    <p:cSldViewPr snapToGrid="0">
      <p:cViewPr>
        <p:scale>
          <a:sx n="60" d="100"/>
          <a:sy n="60" d="100"/>
        </p:scale>
        <p:origin x="1704" y="1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effectLst/>
                <a:latin typeface="+mn-lt"/>
                <a:ea typeface="+mn-ea"/>
                <a:cs typeface="+mn-cs"/>
              </a:defRPr>
            </a:pPr>
            <a:r>
              <a:t>贸易开放度（进口+出口占GDP的百分比）</a:t>
            </a:r>
          </a:p>
          <a:p>
            <a:pPr>
              <a:defRPr sz="1400" b="1"/>
            </a:pPr>
            <a:r>
              <a:rPr>
                <a:effectLst/>
              </a:rPr>
              <a:t>来源：世界银行</a:t>
            </a:r>
            <a:endParaRPr sz="1400" b="1" baseline="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4"/>
          <c:order val="0"/>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7496"/>
        <c:crosses val="autoZero"/>
        <c:crossBetween val="midCat"/>
        <c:majorUnit val="5"/>
      </c:valAx>
      <c:valAx>
        <c:axId val="481107496"/>
        <c:scaling>
          <c:orientation val="minMax"/>
          <c:max val="65"/>
          <c:min val="3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effectLst/>
                <a:latin typeface="+mn-lt"/>
                <a:ea typeface="+mn-ea"/>
                <a:cs typeface="+mn-cs"/>
              </a:defRPr>
            </a:pPr>
            <a:r>
              <a:t>贸易开放度（进口+出口占GDP的百分比）</a:t>
            </a:r>
          </a:p>
          <a:p>
            <a:pPr>
              <a:defRPr sz="1400" b="1"/>
            </a:pPr>
            <a:r>
              <a:rPr>
                <a:effectLst/>
              </a:rPr>
              <a:t>来源：世界银行</a:t>
            </a:r>
            <a:endParaRPr sz="1400" b="1" baseline="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4"/>
          <c:order val="0"/>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7496"/>
        <c:crosses val="autoZero"/>
        <c:crossBetween val="midCat"/>
        <c:majorUnit val="5"/>
      </c:valAx>
      <c:valAx>
        <c:axId val="481107496"/>
        <c:scaling>
          <c:orientation val="minMax"/>
          <c:max val="65"/>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effectLst/>
                <a:latin typeface="+mn-lt"/>
                <a:ea typeface="+mn-ea"/>
                <a:cs typeface="+mn-cs"/>
              </a:defRPr>
            </a:pPr>
            <a:r>
              <a:t>贸易开放度（进口+出口占GDP的百分比）</a:t>
            </a:r>
          </a:p>
          <a:p>
            <a:pPr>
              <a:defRPr sz="1400" b="1"/>
            </a:pPr>
            <a:r>
              <a:rPr>
                <a:effectLst/>
              </a:rPr>
              <a:t>来源：世界银行</a:t>
            </a:r>
            <a:endParaRPr sz="1400" b="1" baseline="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2"/>
          <c:order val="0"/>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1"/>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7496"/>
        <c:crosses val="autoZero"/>
        <c:crossBetween val="midCat"/>
        <c:majorUnit val="5"/>
      </c:valAx>
      <c:valAx>
        <c:axId val="481107496"/>
        <c:scaling>
          <c:orientation val="minMax"/>
          <c:max val="65"/>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effectLst/>
                <a:latin typeface="+mn-lt"/>
                <a:ea typeface="+mn-ea"/>
                <a:cs typeface="+mn-cs"/>
              </a:defRPr>
            </a:pPr>
            <a:r>
              <a:t>贸易开放度（进口+出口占GDP的百分比）</a:t>
            </a:r>
          </a:p>
          <a:p>
            <a:pPr>
              <a:defRPr sz="1400" b="1"/>
            </a:pPr>
            <a:r>
              <a:rPr>
                <a:effectLst/>
              </a:rPr>
              <a:t>来源：世界银行</a:t>
            </a:r>
            <a:endParaRPr sz="1400" b="1" baseline="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2"/>
          <c:order val="1"/>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2"/>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7496"/>
        <c:crosses val="autoZero"/>
        <c:crossBetween val="midCat"/>
        <c:majorUnit val="5"/>
      </c:valAx>
      <c:valAx>
        <c:axId val="481107496"/>
        <c:scaling>
          <c:orientation val="minMax"/>
          <c:max val="65"/>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effectLst/>
                <a:latin typeface="+mn-lt"/>
                <a:ea typeface="+mn-ea"/>
                <a:cs typeface="+mn-cs"/>
              </a:defRPr>
            </a:pPr>
            <a:r>
              <a:t>贸易开放度（进口+出口占GDP的百分比）</a:t>
            </a:r>
          </a:p>
          <a:p>
            <a:pPr>
              <a:defRPr sz="1400" b="1"/>
            </a:pPr>
            <a:r>
              <a:rPr>
                <a:effectLst/>
              </a:rPr>
              <a:t>来源：世界银行</a:t>
            </a:r>
            <a:endParaRPr sz="1400" b="1" baseline="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2"/>
          <c:order val="1"/>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2"/>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ser>
          <c:idx val="5"/>
          <c:order val="3"/>
          <c:tx>
            <c:strRef>
              <c:f>Data!$B$7</c:f>
              <c:strCache>
                <c:ptCount val="1"/>
                <c:pt idx="0">
                  <c:v>India</c:v>
                </c:pt>
              </c:strCache>
            </c:strRef>
          </c:tx>
          <c:spPr>
            <a:ln w="50800" cap="rnd">
              <a:solidFill>
                <a:schemeClr val="accent6"/>
              </a:solidFill>
              <a:round/>
            </a:ln>
            <a:effectLst/>
          </c:spPr>
          <c:marker>
            <c:symbol val="circle"/>
            <c:size val="5"/>
            <c:spPr>
              <a:solidFill>
                <a:schemeClr val="accent6"/>
              </a:solidFill>
              <a:ln w="50800">
                <a:solidFill>
                  <a:schemeClr val="accent6"/>
                </a:solidFill>
              </a:ln>
              <a:effectLst/>
            </c:spPr>
          </c:marker>
          <c:dLbls>
            <c:dLbl>
              <c:idx val="31"/>
              <c:layout>
                <c:manualLayout>
                  <c:x val="-1.0747754308292991E-16"/>
                  <c:y val="-2.8266142423521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Data!$O$7:$AT$7</c:f>
              <c:numCache>
                <c:formatCode>0.0</c:formatCode>
                <c:ptCount val="32"/>
                <c:pt idx="0">
                  <c:v>15.506261510196545</c:v>
                </c:pt>
                <c:pt idx="1">
                  <c:v>16.987726551135058</c:v>
                </c:pt>
                <c:pt idx="2">
                  <c:v>18.433099041828044</c:v>
                </c:pt>
                <c:pt idx="3">
                  <c:v>19.651539786468376</c:v>
                </c:pt>
                <c:pt idx="4">
                  <c:v>20.078144376339278</c:v>
                </c:pt>
                <c:pt idx="5">
                  <c:v>22.867448705870537</c:v>
                </c:pt>
                <c:pt idx="6">
                  <c:v>21.929487871386652</c:v>
                </c:pt>
                <c:pt idx="7">
                  <c:v>22.619386866462353</c:v>
                </c:pt>
                <c:pt idx="8">
                  <c:v>23.699470078931018</c:v>
                </c:pt>
                <c:pt idx="9">
                  <c:v>24.815598044292916</c:v>
                </c:pt>
                <c:pt idx="10">
                  <c:v>26.900922910070218</c:v>
                </c:pt>
                <c:pt idx="11">
                  <c:v>25.993254753436517</c:v>
                </c:pt>
                <c:pt idx="12">
                  <c:v>29.508662935298169</c:v>
                </c:pt>
                <c:pt idx="13">
                  <c:v>30.592436133017536</c:v>
                </c:pt>
                <c:pt idx="14">
                  <c:v>37.503814059446981</c:v>
                </c:pt>
                <c:pt idx="15">
                  <c:v>42.001669615100383</c:v>
                </c:pt>
                <c:pt idx="16">
                  <c:v>45.724480499050287</c:v>
                </c:pt>
                <c:pt idx="17">
                  <c:v>45.686268679441241</c:v>
                </c:pt>
                <c:pt idx="18">
                  <c:v>53.368220439222625</c:v>
                </c:pt>
                <c:pt idx="19">
                  <c:v>46.272869643101785</c:v>
                </c:pt>
                <c:pt idx="20">
                  <c:v>49.25520649748065</c:v>
                </c:pt>
                <c:pt idx="21">
                  <c:v>55.623880013511872</c:v>
                </c:pt>
                <c:pt idx="22">
                  <c:v>55.793721717438913</c:v>
                </c:pt>
                <c:pt idx="23">
                  <c:v>53.844131946681081</c:v>
                </c:pt>
                <c:pt idx="24">
                  <c:v>48.922185747048857</c:v>
                </c:pt>
                <c:pt idx="25">
                  <c:v>41.922913865864722</c:v>
                </c:pt>
                <c:pt idx="26">
                  <c:v>40.082485713276021</c:v>
                </c:pt>
                <c:pt idx="27">
                  <c:v>40.742496954520377</c:v>
                </c:pt>
                <c:pt idx="28">
                  <c:v>43.616969332388891</c:v>
                </c:pt>
                <c:pt idx="29">
                  <c:v>39.962527933959066</c:v>
                </c:pt>
                <c:pt idx="30">
                  <c:v>37.805353578750598</c:v>
                </c:pt>
                <c:pt idx="31">
                  <c:v>45.290265741607328</c:v>
                </c:pt>
              </c:numCache>
            </c:numRef>
          </c:yVal>
          <c:smooth val="0"/>
          <c:extLst>
            <c:ext xmlns:c16="http://schemas.microsoft.com/office/drawing/2014/chart" uri="{C3380CC4-5D6E-409C-BE32-E72D297353CC}">
              <c16:uniqueId val="{00000009-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7496"/>
        <c:crosses val="autoZero"/>
        <c:crossBetween val="midCat"/>
        <c:majorUnit val="5"/>
      </c:valAx>
      <c:valAx>
        <c:axId val="481107496"/>
        <c:scaling>
          <c:orientation val="minMax"/>
          <c:max val="65"/>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effectLst/>
                <a:latin typeface="+mn-lt"/>
                <a:ea typeface="+mn-ea"/>
                <a:cs typeface="+mn-cs"/>
              </a:defRPr>
            </a:pPr>
            <a:r>
              <a:t>贸易开放度（进口+出口占GDP的百分比）</a:t>
            </a:r>
          </a:p>
          <a:p>
            <a:pPr>
              <a:defRPr sz="1400" b="1"/>
            </a:pPr>
            <a:r>
              <a:rPr>
                <a:effectLst/>
              </a:rPr>
              <a:t>来源：世界银行</a:t>
            </a:r>
            <a:endParaRPr sz="1400" b="1" baseline="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2"/>
          <c:order val="1"/>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2"/>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ser>
          <c:idx val="5"/>
          <c:order val="3"/>
          <c:tx>
            <c:strRef>
              <c:f>Data!$B$7</c:f>
              <c:strCache>
                <c:ptCount val="1"/>
                <c:pt idx="0">
                  <c:v>India</c:v>
                </c:pt>
              </c:strCache>
            </c:strRef>
          </c:tx>
          <c:spPr>
            <a:ln w="50800" cap="rnd">
              <a:solidFill>
                <a:schemeClr val="accent6"/>
              </a:solidFill>
              <a:round/>
            </a:ln>
            <a:effectLst/>
          </c:spPr>
          <c:marker>
            <c:symbol val="circle"/>
            <c:size val="5"/>
            <c:spPr>
              <a:solidFill>
                <a:schemeClr val="accent6"/>
              </a:solidFill>
              <a:ln w="50800">
                <a:solidFill>
                  <a:schemeClr val="accent6"/>
                </a:solidFill>
              </a:ln>
              <a:effectLst/>
            </c:spPr>
          </c:marker>
          <c:dLbls>
            <c:dLbl>
              <c:idx val="31"/>
              <c:layout>
                <c:manualLayout>
                  <c:x val="-1.0747754308292991E-16"/>
                  <c:y val="-2.8266142423521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Data!$O$7:$AT$7</c:f>
              <c:numCache>
                <c:formatCode>0.0</c:formatCode>
                <c:ptCount val="32"/>
                <c:pt idx="0">
                  <c:v>15.506261510196545</c:v>
                </c:pt>
                <c:pt idx="1">
                  <c:v>16.987726551135058</c:v>
                </c:pt>
                <c:pt idx="2">
                  <c:v>18.433099041828044</c:v>
                </c:pt>
                <c:pt idx="3">
                  <c:v>19.651539786468376</c:v>
                </c:pt>
                <c:pt idx="4">
                  <c:v>20.078144376339278</c:v>
                </c:pt>
                <c:pt idx="5">
                  <c:v>22.867448705870537</c:v>
                </c:pt>
                <c:pt idx="6">
                  <c:v>21.929487871386652</c:v>
                </c:pt>
                <c:pt idx="7">
                  <c:v>22.619386866462353</c:v>
                </c:pt>
                <c:pt idx="8">
                  <c:v>23.699470078931018</c:v>
                </c:pt>
                <c:pt idx="9">
                  <c:v>24.815598044292916</c:v>
                </c:pt>
                <c:pt idx="10">
                  <c:v>26.900922910070218</c:v>
                </c:pt>
                <c:pt idx="11">
                  <c:v>25.993254753436517</c:v>
                </c:pt>
                <c:pt idx="12">
                  <c:v>29.508662935298169</c:v>
                </c:pt>
                <c:pt idx="13">
                  <c:v>30.592436133017536</c:v>
                </c:pt>
                <c:pt idx="14">
                  <c:v>37.503814059446981</c:v>
                </c:pt>
                <c:pt idx="15">
                  <c:v>42.001669615100383</c:v>
                </c:pt>
                <c:pt idx="16">
                  <c:v>45.724480499050287</c:v>
                </c:pt>
                <c:pt idx="17">
                  <c:v>45.686268679441241</c:v>
                </c:pt>
                <c:pt idx="18">
                  <c:v>53.368220439222625</c:v>
                </c:pt>
                <c:pt idx="19">
                  <c:v>46.272869643101785</c:v>
                </c:pt>
                <c:pt idx="20">
                  <c:v>49.25520649748065</c:v>
                </c:pt>
                <c:pt idx="21">
                  <c:v>55.623880013511872</c:v>
                </c:pt>
                <c:pt idx="22">
                  <c:v>55.793721717438913</c:v>
                </c:pt>
                <c:pt idx="23">
                  <c:v>53.844131946681081</c:v>
                </c:pt>
                <c:pt idx="24">
                  <c:v>48.922185747048857</c:v>
                </c:pt>
                <c:pt idx="25">
                  <c:v>41.922913865864722</c:v>
                </c:pt>
                <c:pt idx="26">
                  <c:v>40.082485713276021</c:v>
                </c:pt>
                <c:pt idx="27">
                  <c:v>40.742496954520377</c:v>
                </c:pt>
                <c:pt idx="28">
                  <c:v>43.616969332388891</c:v>
                </c:pt>
                <c:pt idx="29">
                  <c:v>39.962527933959066</c:v>
                </c:pt>
                <c:pt idx="30">
                  <c:v>37.805353578750598</c:v>
                </c:pt>
                <c:pt idx="31">
                  <c:v>45.290265741607328</c:v>
                </c:pt>
              </c:numCache>
            </c:numRef>
          </c:yVal>
          <c:smooth val="0"/>
          <c:extLst>
            <c:ext xmlns:c16="http://schemas.microsoft.com/office/drawing/2014/chart" uri="{C3380CC4-5D6E-409C-BE32-E72D297353CC}">
              <c16:uniqueId val="{00000009-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7496"/>
        <c:crosses val="autoZero"/>
        <c:crossBetween val="midCat"/>
        <c:majorUnit val="5"/>
      </c:valAx>
      <c:valAx>
        <c:axId val="481107496"/>
        <c:scaling>
          <c:orientation val="minMax"/>
          <c:max val="110"/>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effectLst/>
                <a:latin typeface="+mn-lt"/>
                <a:ea typeface="+mn-ea"/>
                <a:cs typeface="+mn-cs"/>
              </a:defRPr>
            </a:pPr>
            <a:r>
              <a:t>贸易开放度（进口+出口占GDP的百分比）</a:t>
            </a:r>
          </a:p>
          <a:p>
            <a:pPr>
              <a:defRPr sz="1400" b="1"/>
            </a:pPr>
            <a:r>
              <a:rPr>
                <a:effectLst/>
              </a:rPr>
              <a:t>来源：世界银行</a:t>
            </a:r>
            <a:endParaRPr sz="1400" b="1" baseline="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1"/>
          <c:order val="1"/>
          <c:tx>
            <c:strRef>
              <c:f>Data!$B$3</c:f>
              <c:strCache>
                <c:ptCount val="1"/>
                <c:pt idx="0">
                  <c:v>Korea, Rep.</c:v>
                </c:pt>
              </c:strCache>
            </c:strRef>
          </c:tx>
          <c:spPr>
            <a:ln w="50800" cap="rnd">
              <a:solidFill>
                <a:schemeClr val="bg1"/>
              </a:solidFill>
              <a:round/>
            </a:ln>
            <a:effectLst/>
          </c:spPr>
          <c:marker>
            <c:symbol val="circle"/>
            <c:size val="5"/>
            <c:spPr>
              <a:solidFill>
                <a:schemeClr val="accent2"/>
              </a:solidFill>
              <a:ln w="50800">
                <a:solidFill>
                  <a:schemeClr val="accent2"/>
                </a:solidFill>
              </a:ln>
              <a:effectLst/>
            </c:spPr>
          </c:marker>
          <c:dLbls>
            <c:dLbl>
              <c:idx val="31"/>
              <c:layout>
                <c:manualLayout>
                  <c:x val="-1.0747754308292991E-16"/>
                  <c:y val="-3.83611932890646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Data!$O$3:$AT$3</c:f>
              <c:numCache>
                <c:formatCode>0.0</c:formatCode>
                <c:ptCount val="32"/>
                <c:pt idx="0">
                  <c:v>50.750313378494404</c:v>
                </c:pt>
                <c:pt idx="1">
                  <c:v>49.825079150498738</c:v>
                </c:pt>
                <c:pt idx="2">
                  <c:v>48.759425641203023</c:v>
                </c:pt>
                <c:pt idx="3">
                  <c:v>46.918678233765768</c:v>
                </c:pt>
                <c:pt idx="4">
                  <c:v>48.665989786664674</c:v>
                </c:pt>
                <c:pt idx="5">
                  <c:v>52.464021961203578</c:v>
                </c:pt>
                <c:pt idx="6">
                  <c:v>52.653972927420526</c:v>
                </c:pt>
                <c:pt idx="7">
                  <c:v>57.523037746369113</c:v>
                </c:pt>
                <c:pt idx="8">
                  <c:v>68.497472056361758</c:v>
                </c:pt>
                <c:pt idx="9">
                  <c:v>59.762753760653851</c:v>
                </c:pt>
                <c:pt idx="10">
                  <c:v>66.095160108183364</c:v>
                </c:pt>
                <c:pt idx="11">
                  <c:v>62.223797217990459</c:v>
                </c:pt>
                <c:pt idx="12">
                  <c:v>58.353039402921702</c:v>
                </c:pt>
                <c:pt idx="13">
                  <c:v>61.174601279012144</c:v>
                </c:pt>
                <c:pt idx="14">
                  <c:v>70.015714865672905</c:v>
                </c:pt>
                <c:pt idx="15">
                  <c:v>68.324811023640137</c:v>
                </c:pt>
                <c:pt idx="16">
                  <c:v>70.651873530419351</c:v>
                </c:pt>
                <c:pt idx="17">
                  <c:v>73.874525287791542</c:v>
                </c:pt>
                <c:pt idx="18">
                  <c:v>95.516352434746864</c:v>
                </c:pt>
                <c:pt idx="19">
                  <c:v>86.133619369747009</c:v>
                </c:pt>
                <c:pt idx="20">
                  <c:v>91.399596495175601</c:v>
                </c:pt>
                <c:pt idx="21">
                  <c:v>105.56631358134838</c:v>
                </c:pt>
                <c:pt idx="22">
                  <c:v>105.45832773770141</c:v>
                </c:pt>
                <c:pt idx="23">
                  <c:v>97.952104953888181</c:v>
                </c:pt>
                <c:pt idx="24">
                  <c:v>90.614441898156727</c:v>
                </c:pt>
                <c:pt idx="25">
                  <c:v>79.13249438909196</c:v>
                </c:pt>
                <c:pt idx="26">
                  <c:v>73.603809465598061</c:v>
                </c:pt>
                <c:pt idx="27">
                  <c:v>77.120917806641629</c:v>
                </c:pt>
                <c:pt idx="28">
                  <c:v>78.988865513436309</c:v>
                </c:pt>
                <c:pt idx="29">
                  <c:v>75.757138965219042</c:v>
                </c:pt>
                <c:pt idx="30">
                  <c:v>69.034045090956155</c:v>
                </c:pt>
                <c:pt idx="31">
                  <c:v>80.492339951864651</c:v>
                </c:pt>
              </c:numCache>
            </c:numRef>
          </c:yVal>
          <c:smooth val="0"/>
          <c:extLst>
            <c:ext xmlns:c16="http://schemas.microsoft.com/office/drawing/2014/chart" uri="{C3380CC4-5D6E-409C-BE32-E72D297353CC}">
              <c16:uniqueId val="{00000003-448C-4057-A5E3-F2BF1D288081}"/>
            </c:ext>
          </c:extLst>
        </c:ser>
        <c:ser>
          <c:idx val="2"/>
          <c:order val="2"/>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3"/>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ser>
          <c:idx val="5"/>
          <c:order val="4"/>
          <c:tx>
            <c:strRef>
              <c:f>Data!$B$7</c:f>
              <c:strCache>
                <c:ptCount val="1"/>
                <c:pt idx="0">
                  <c:v>India</c:v>
                </c:pt>
              </c:strCache>
            </c:strRef>
          </c:tx>
          <c:spPr>
            <a:ln w="50800" cap="rnd">
              <a:solidFill>
                <a:schemeClr val="accent6"/>
              </a:solidFill>
              <a:round/>
            </a:ln>
            <a:effectLst/>
          </c:spPr>
          <c:marker>
            <c:symbol val="circle"/>
            <c:size val="5"/>
            <c:spPr>
              <a:solidFill>
                <a:schemeClr val="accent6"/>
              </a:solidFill>
              <a:ln w="50800">
                <a:solidFill>
                  <a:schemeClr val="accent6"/>
                </a:solidFill>
              </a:ln>
              <a:effectLst/>
            </c:spPr>
          </c:marker>
          <c:dLbls>
            <c:dLbl>
              <c:idx val="31"/>
              <c:layout>
                <c:manualLayout>
                  <c:x val="-1.0747754308292991E-16"/>
                  <c:y val="-2.8266142423521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Data!$O$7:$AT$7</c:f>
              <c:numCache>
                <c:formatCode>0.0</c:formatCode>
                <c:ptCount val="32"/>
                <c:pt idx="0">
                  <c:v>15.506261510196545</c:v>
                </c:pt>
                <c:pt idx="1">
                  <c:v>16.987726551135058</c:v>
                </c:pt>
                <c:pt idx="2">
                  <c:v>18.433099041828044</c:v>
                </c:pt>
                <c:pt idx="3">
                  <c:v>19.651539786468376</c:v>
                </c:pt>
                <c:pt idx="4">
                  <c:v>20.078144376339278</c:v>
                </c:pt>
                <c:pt idx="5">
                  <c:v>22.867448705870537</c:v>
                </c:pt>
                <c:pt idx="6">
                  <c:v>21.929487871386652</c:v>
                </c:pt>
                <c:pt idx="7">
                  <c:v>22.619386866462353</c:v>
                </c:pt>
                <c:pt idx="8">
                  <c:v>23.699470078931018</c:v>
                </c:pt>
                <c:pt idx="9">
                  <c:v>24.815598044292916</c:v>
                </c:pt>
                <c:pt idx="10">
                  <c:v>26.900922910070218</c:v>
                </c:pt>
                <c:pt idx="11">
                  <c:v>25.993254753436517</c:v>
                </c:pt>
                <c:pt idx="12">
                  <c:v>29.508662935298169</c:v>
                </c:pt>
                <c:pt idx="13">
                  <c:v>30.592436133017536</c:v>
                </c:pt>
                <c:pt idx="14">
                  <c:v>37.503814059446981</c:v>
                </c:pt>
                <c:pt idx="15">
                  <c:v>42.001669615100383</c:v>
                </c:pt>
                <c:pt idx="16">
                  <c:v>45.724480499050287</c:v>
                </c:pt>
                <c:pt idx="17">
                  <c:v>45.686268679441241</c:v>
                </c:pt>
                <c:pt idx="18">
                  <c:v>53.368220439222625</c:v>
                </c:pt>
                <c:pt idx="19">
                  <c:v>46.272869643101785</c:v>
                </c:pt>
                <c:pt idx="20">
                  <c:v>49.25520649748065</c:v>
                </c:pt>
                <c:pt idx="21">
                  <c:v>55.623880013511872</c:v>
                </c:pt>
                <c:pt idx="22">
                  <c:v>55.793721717438913</c:v>
                </c:pt>
                <c:pt idx="23">
                  <c:v>53.844131946681081</c:v>
                </c:pt>
                <c:pt idx="24">
                  <c:v>48.922185747048857</c:v>
                </c:pt>
                <c:pt idx="25">
                  <c:v>41.922913865864722</c:v>
                </c:pt>
                <c:pt idx="26">
                  <c:v>40.082485713276021</c:v>
                </c:pt>
                <c:pt idx="27">
                  <c:v>40.742496954520377</c:v>
                </c:pt>
                <c:pt idx="28">
                  <c:v>43.616969332388891</c:v>
                </c:pt>
                <c:pt idx="29">
                  <c:v>39.962527933959066</c:v>
                </c:pt>
                <c:pt idx="30">
                  <c:v>37.805353578750598</c:v>
                </c:pt>
                <c:pt idx="31">
                  <c:v>45.290265741607328</c:v>
                </c:pt>
              </c:numCache>
            </c:numRef>
          </c:yVal>
          <c:smooth val="0"/>
          <c:extLst>
            <c:ext xmlns:c16="http://schemas.microsoft.com/office/drawing/2014/chart" uri="{C3380CC4-5D6E-409C-BE32-E72D297353CC}">
              <c16:uniqueId val="{00000009-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7496"/>
        <c:crosses val="autoZero"/>
        <c:crossBetween val="midCat"/>
        <c:majorUnit val="5"/>
      </c:valAx>
      <c:valAx>
        <c:axId val="481107496"/>
        <c:scaling>
          <c:orientation val="minMax"/>
          <c:max val="110"/>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effectLst/>
                <a:latin typeface="+mn-lt"/>
                <a:ea typeface="+mn-ea"/>
                <a:cs typeface="+mn-cs"/>
              </a:defRPr>
            </a:pPr>
            <a:r>
              <a:t>贸易开放度（进口+出口占GDP的百分比）</a:t>
            </a:r>
          </a:p>
          <a:p>
            <a:pPr>
              <a:defRPr sz="1400" b="1"/>
            </a:pPr>
            <a:r>
              <a:rPr>
                <a:effectLst/>
              </a:rPr>
              <a:t>来源：世界银行</a:t>
            </a:r>
            <a:endParaRPr sz="1400" b="1" baseline="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1"/>
          <c:order val="1"/>
          <c:tx>
            <c:strRef>
              <c:f>Data!$B$3</c:f>
              <c:strCache>
                <c:ptCount val="1"/>
                <c:pt idx="0">
                  <c:v>Korea, Rep.</c:v>
                </c:pt>
              </c:strCache>
            </c:strRef>
          </c:tx>
          <c:spPr>
            <a:ln w="50800" cap="rnd">
              <a:solidFill>
                <a:schemeClr val="bg1"/>
              </a:solidFill>
              <a:round/>
            </a:ln>
            <a:effectLst/>
          </c:spPr>
          <c:marker>
            <c:symbol val="circle"/>
            <c:size val="5"/>
            <c:spPr>
              <a:solidFill>
                <a:schemeClr val="accent2"/>
              </a:solidFill>
              <a:ln w="50800">
                <a:solidFill>
                  <a:schemeClr val="accent2"/>
                </a:solidFill>
              </a:ln>
              <a:effectLst/>
            </c:spPr>
          </c:marker>
          <c:dLbls>
            <c:dLbl>
              <c:idx val="31"/>
              <c:layout>
                <c:manualLayout>
                  <c:x val="-1.0747754308292991E-16"/>
                  <c:y val="-3.83611932890646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Data!$O$3:$AT$3</c:f>
              <c:numCache>
                <c:formatCode>0.0</c:formatCode>
                <c:ptCount val="32"/>
                <c:pt idx="0">
                  <c:v>50.750313378494404</c:v>
                </c:pt>
                <c:pt idx="1">
                  <c:v>49.825079150498738</c:v>
                </c:pt>
                <c:pt idx="2">
                  <c:v>48.759425641203023</c:v>
                </c:pt>
                <c:pt idx="3">
                  <c:v>46.918678233765768</c:v>
                </c:pt>
                <c:pt idx="4">
                  <c:v>48.665989786664674</c:v>
                </c:pt>
                <c:pt idx="5">
                  <c:v>52.464021961203578</c:v>
                </c:pt>
                <c:pt idx="6">
                  <c:v>52.653972927420526</c:v>
                </c:pt>
                <c:pt idx="7">
                  <c:v>57.523037746369113</c:v>
                </c:pt>
                <c:pt idx="8">
                  <c:v>68.497472056361758</c:v>
                </c:pt>
                <c:pt idx="9">
                  <c:v>59.762753760653851</c:v>
                </c:pt>
                <c:pt idx="10">
                  <c:v>66.095160108183364</c:v>
                </c:pt>
                <c:pt idx="11">
                  <c:v>62.223797217990459</c:v>
                </c:pt>
                <c:pt idx="12">
                  <c:v>58.353039402921702</c:v>
                </c:pt>
                <c:pt idx="13">
                  <c:v>61.174601279012144</c:v>
                </c:pt>
                <c:pt idx="14">
                  <c:v>70.015714865672905</c:v>
                </c:pt>
                <c:pt idx="15">
                  <c:v>68.324811023640137</c:v>
                </c:pt>
                <c:pt idx="16">
                  <c:v>70.651873530419351</c:v>
                </c:pt>
                <c:pt idx="17">
                  <c:v>73.874525287791542</c:v>
                </c:pt>
                <c:pt idx="18">
                  <c:v>95.516352434746864</c:v>
                </c:pt>
                <c:pt idx="19">
                  <c:v>86.133619369747009</c:v>
                </c:pt>
                <c:pt idx="20">
                  <c:v>91.399596495175601</c:v>
                </c:pt>
                <c:pt idx="21">
                  <c:v>105.56631358134838</c:v>
                </c:pt>
                <c:pt idx="22">
                  <c:v>105.45832773770141</c:v>
                </c:pt>
                <c:pt idx="23">
                  <c:v>97.952104953888181</c:v>
                </c:pt>
                <c:pt idx="24">
                  <c:v>90.614441898156727</c:v>
                </c:pt>
                <c:pt idx="25">
                  <c:v>79.13249438909196</c:v>
                </c:pt>
                <c:pt idx="26">
                  <c:v>73.603809465598061</c:v>
                </c:pt>
                <c:pt idx="27">
                  <c:v>77.120917806641629</c:v>
                </c:pt>
                <c:pt idx="28">
                  <c:v>78.988865513436309</c:v>
                </c:pt>
                <c:pt idx="29">
                  <c:v>75.757138965219042</c:v>
                </c:pt>
                <c:pt idx="30">
                  <c:v>69.034045090956155</c:v>
                </c:pt>
                <c:pt idx="31">
                  <c:v>80.492339951864651</c:v>
                </c:pt>
              </c:numCache>
            </c:numRef>
          </c:yVal>
          <c:smooth val="0"/>
          <c:extLst>
            <c:ext xmlns:c16="http://schemas.microsoft.com/office/drawing/2014/chart" uri="{C3380CC4-5D6E-409C-BE32-E72D297353CC}">
              <c16:uniqueId val="{00000003-448C-4057-A5E3-F2BF1D288081}"/>
            </c:ext>
          </c:extLst>
        </c:ser>
        <c:ser>
          <c:idx val="2"/>
          <c:order val="2"/>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3"/>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ser>
          <c:idx val="5"/>
          <c:order val="4"/>
          <c:tx>
            <c:strRef>
              <c:f>Data!$B$7</c:f>
              <c:strCache>
                <c:ptCount val="1"/>
                <c:pt idx="0">
                  <c:v>India</c:v>
                </c:pt>
              </c:strCache>
            </c:strRef>
          </c:tx>
          <c:spPr>
            <a:ln w="50800" cap="rnd">
              <a:solidFill>
                <a:schemeClr val="accent6"/>
              </a:solidFill>
              <a:round/>
            </a:ln>
            <a:effectLst/>
          </c:spPr>
          <c:marker>
            <c:symbol val="circle"/>
            <c:size val="5"/>
            <c:spPr>
              <a:solidFill>
                <a:schemeClr val="accent6"/>
              </a:solidFill>
              <a:ln w="50800">
                <a:solidFill>
                  <a:schemeClr val="accent6"/>
                </a:solidFill>
              </a:ln>
              <a:effectLst/>
            </c:spPr>
          </c:marker>
          <c:dLbls>
            <c:dLbl>
              <c:idx val="31"/>
              <c:layout>
                <c:manualLayout>
                  <c:x val="-1.0747754308292991E-16"/>
                  <c:y val="-2.8266142423521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Data!$O$7:$AT$7</c:f>
              <c:numCache>
                <c:formatCode>0.0</c:formatCode>
                <c:ptCount val="32"/>
                <c:pt idx="0">
                  <c:v>15.506261510196545</c:v>
                </c:pt>
                <c:pt idx="1">
                  <c:v>16.987726551135058</c:v>
                </c:pt>
                <c:pt idx="2">
                  <c:v>18.433099041828044</c:v>
                </c:pt>
                <c:pt idx="3">
                  <c:v>19.651539786468376</c:v>
                </c:pt>
                <c:pt idx="4">
                  <c:v>20.078144376339278</c:v>
                </c:pt>
                <c:pt idx="5">
                  <c:v>22.867448705870537</c:v>
                </c:pt>
                <c:pt idx="6">
                  <c:v>21.929487871386652</c:v>
                </c:pt>
                <c:pt idx="7">
                  <c:v>22.619386866462353</c:v>
                </c:pt>
                <c:pt idx="8">
                  <c:v>23.699470078931018</c:v>
                </c:pt>
                <c:pt idx="9">
                  <c:v>24.815598044292916</c:v>
                </c:pt>
                <c:pt idx="10">
                  <c:v>26.900922910070218</c:v>
                </c:pt>
                <c:pt idx="11">
                  <c:v>25.993254753436517</c:v>
                </c:pt>
                <c:pt idx="12">
                  <c:v>29.508662935298169</c:v>
                </c:pt>
                <c:pt idx="13">
                  <c:v>30.592436133017536</c:v>
                </c:pt>
                <c:pt idx="14">
                  <c:v>37.503814059446981</c:v>
                </c:pt>
                <c:pt idx="15">
                  <c:v>42.001669615100383</c:v>
                </c:pt>
                <c:pt idx="16">
                  <c:v>45.724480499050287</c:v>
                </c:pt>
                <c:pt idx="17">
                  <c:v>45.686268679441241</c:v>
                </c:pt>
                <c:pt idx="18">
                  <c:v>53.368220439222625</c:v>
                </c:pt>
                <c:pt idx="19">
                  <c:v>46.272869643101785</c:v>
                </c:pt>
                <c:pt idx="20">
                  <c:v>49.25520649748065</c:v>
                </c:pt>
                <c:pt idx="21">
                  <c:v>55.623880013511872</c:v>
                </c:pt>
                <c:pt idx="22">
                  <c:v>55.793721717438913</c:v>
                </c:pt>
                <c:pt idx="23">
                  <c:v>53.844131946681081</c:v>
                </c:pt>
                <c:pt idx="24">
                  <c:v>48.922185747048857</c:v>
                </c:pt>
                <c:pt idx="25">
                  <c:v>41.922913865864722</c:v>
                </c:pt>
                <c:pt idx="26">
                  <c:v>40.082485713276021</c:v>
                </c:pt>
                <c:pt idx="27">
                  <c:v>40.742496954520377</c:v>
                </c:pt>
                <c:pt idx="28">
                  <c:v>43.616969332388891</c:v>
                </c:pt>
                <c:pt idx="29">
                  <c:v>39.962527933959066</c:v>
                </c:pt>
                <c:pt idx="30">
                  <c:v>37.805353578750598</c:v>
                </c:pt>
                <c:pt idx="31">
                  <c:v>45.290265741607328</c:v>
                </c:pt>
              </c:numCache>
            </c:numRef>
          </c:yVal>
          <c:smooth val="0"/>
          <c:extLst>
            <c:ext xmlns:c16="http://schemas.microsoft.com/office/drawing/2014/chart" uri="{C3380CC4-5D6E-409C-BE32-E72D297353CC}">
              <c16:uniqueId val="{00000009-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7496"/>
        <c:crosses val="autoZero"/>
        <c:crossBetween val="midCat"/>
        <c:majorUnit val="5"/>
      </c:valAx>
      <c:valAx>
        <c:axId val="481107496"/>
        <c:scaling>
          <c:orientation val="minMax"/>
          <c:max val="190"/>
          <c:min val="1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effectLst/>
                <a:latin typeface="+mn-lt"/>
                <a:ea typeface="+mn-ea"/>
                <a:cs typeface="+mn-cs"/>
              </a:defRPr>
            </a:pPr>
            <a:r>
              <a:t>贸易开放度（进口+出口占GDP的百分比）</a:t>
            </a:r>
          </a:p>
          <a:p>
            <a:pPr>
              <a:defRPr sz="1400" b="1"/>
            </a:pPr>
            <a:r>
              <a:rPr>
                <a:effectLst/>
              </a:rPr>
              <a:t>来源：世界银行</a:t>
            </a:r>
            <a:endParaRPr sz="1400" b="1" baseline="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1"/>
          <c:order val="1"/>
          <c:tx>
            <c:strRef>
              <c:f>Data!$B$3</c:f>
              <c:strCache>
                <c:ptCount val="1"/>
                <c:pt idx="0">
                  <c:v>Korea, Rep.</c:v>
                </c:pt>
              </c:strCache>
            </c:strRef>
          </c:tx>
          <c:spPr>
            <a:ln w="50800" cap="rnd">
              <a:solidFill>
                <a:schemeClr val="bg1"/>
              </a:solidFill>
              <a:round/>
            </a:ln>
            <a:effectLst/>
          </c:spPr>
          <c:marker>
            <c:symbol val="circle"/>
            <c:size val="5"/>
            <c:spPr>
              <a:solidFill>
                <a:schemeClr val="accent2"/>
              </a:solidFill>
              <a:ln w="50800">
                <a:solidFill>
                  <a:schemeClr val="accent2"/>
                </a:solidFill>
              </a:ln>
              <a:effectLst/>
            </c:spPr>
          </c:marker>
          <c:dLbls>
            <c:dLbl>
              <c:idx val="31"/>
              <c:layout>
                <c:manualLayout>
                  <c:x val="-1.0747754308292991E-16"/>
                  <c:y val="-3.83611932890646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Data!$O$3:$AT$3</c:f>
              <c:numCache>
                <c:formatCode>0.0</c:formatCode>
                <c:ptCount val="32"/>
                <c:pt idx="0">
                  <c:v>50.750313378494404</c:v>
                </c:pt>
                <c:pt idx="1">
                  <c:v>49.825079150498738</c:v>
                </c:pt>
                <c:pt idx="2">
                  <c:v>48.759425641203023</c:v>
                </c:pt>
                <c:pt idx="3">
                  <c:v>46.918678233765768</c:v>
                </c:pt>
                <c:pt idx="4">
                  <c:v>48.665989786664674</c:v>
                </c:pt>
                <c:pt idx="5">
                  <c:v>52.464021961203578</c:v>
                </c:pt>
                <c:pt idx="6">
                  <c:v>52.653972927420526</c:v>
                </c:pt>
                <c:pt idx="7">
                  <c:v>57.523037746369113</c:v>
                </c:pt>
                <c:pt idx="8">
                  <c:v>68.497472056361758</c:v>
                </c:pt>
                <c:pt idx="9">
                  <c:v>59.762753760653851</c:v>
                </c:pt>
                <c:pt idx="10">
                  <c:v>66.095160108183364</c:v>
                </c:pt>
                <c:pt idx="11">
                  <c:v>62.223797217990459</c:v>
                </c:pt>
                <c:pt idx="12">
                  <c:v>58.353039402921702</c:v>
                </c:pt>
                <c:pt idx="13">
                  <c:v>61.174601279012144</c:v>
                </c:pt>
                <c:pt idx="14">
                  <c:v>70.015714865672905</c:v>
                </c:pt>
                <c:pt idx="15">
                  <c:v>68.324811023640137</c:v>
                </c:pt>
                <c:pt idx="16">
                  <c:v>70.651873530419351</c:v>
                </c:pt>
                <c:pt idx="17">
                  <c:v>73.874525287791542</c:v>
                </c:pt>
                <c:pt idx="18">
                  <c:v>95.516352434746864</c:v>
                </c:pt>
                <c:pt idx="19">
                  <c:v>86.133619369747009</c:v>
                </c:pt>
                <c:pt idx="20">
                  <c:v>91.399596495175601</c:v>
                </c:pt>
                <c:pt idx="21">
                  <c:v>105.56631358134838</c:v>
                </c:pt>
                <c:pt idx="22">
                  <c:v>105.45832773770141</c:v>
                </c:pt>
                <c:pt idx="23">
                  <c:v>97.952104953888181</c:v>
                </c:pt>
                <c:pt idx="24">
                  <c:v>90.614441898156727</c:v>
                </c:pt>
                <c:pt idx="25">
                  <c:v>79.13249438909196</c:v>
                </c:pt>
                <c:pt idx="26">
                  <c:v>73.603809465598061</c:v>
                </c:pt>
                <c:pt idx="27">
                  <c:v>77.120917806641629</c:v>
                </c:pt>
                <c:pt idx="28">
                  <c:v>78.988865513436309</c:v>
                </c:pt>
                <c:pt idx="29">
                  <c:v>75.757138965219042</c:v>
                </c:pt>
                <c:pt idx="30">
                  <c:v>69.034045090956155</c:v>
                </c:pt>
                <c:pt idx="31">
                  <c:v>80.492339951864651</c:v>
                </c:pt>
              </c:numCache>
            </c:numRef>
          </c:yVal>
          <c:smooth val="0"/>
          <c:extLst>
            <c:ext xmlns:c16="http://schemas.microsoft.com/office/drawing/2014/chart" uri="{C3380CC4-5D6E-409C-BE32-E72D297353CC}">
              <c16:uniqueId val="{00000003-448C-4057-A5E3-F2BF1D288081}"/>
            </c:ext>
          </c:extLst>
        </c:ser>
        <c:ser>
          <c:idx val="2"/>
          <c:order val="2"/>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3"/>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ser>
          <c:idx val="5"/>
          <c:order val="4"/>
          <c:tx>
            <c:strRef>
              <c:f>Data!$B$7</c:f>
              <c:strCache>
                <c:ptCount val="1"/>
                <c:pt idx="0">
                  <c:v>India</c:v>
                </c:pt>
              </c:strCache>
            </c:strRef>
          </c:tx>
          <c:spPr>
            <a:ln w="50800" cap="rnd">
              <a:solidFill>
                <a:schemeClr val="accent6"/>
              </a:solidFill>
              <a:round/>
            </a:ln>
            <a:effectLst/>
          </c:spPr>
          <c:marker>
            <c:symbol val="circle"/>
            <c:size val="5"/>
            <c:spPr>
              <a:solidFill>
                <a:schemeClr val="accent6"/>
              </a:solidFill>
              <a:ln w="50800">
                <a:solidFill>
                  <a:schemeClr val="accent6"/>
                </a:solidFill>
              </a:ln>
              <a:effectLst/>
            </c:spPr>
          </c:marker>
          <c:dLbls>
            <c:dLbl>
              <c:idx val="31"/>
              <c:layout>
                <c:manualLayout>
                  <c:x val="-1.0747754308292991E-16"/>
                  <c:y val="-2.8266142423521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Data!$O$7:$AT$7</c:f>
              <c:numCache>
                <c:formatCode>0.0</c:formatCode>
                <c:ptCount val="32"/>
                <c:pt idx="0">
                  <c:v>15.506261510196545</c:v>
                </c:pt>
                <c:pt idx="1">
                  <c:v>16.987726551135058</c:v>
                </c:pt>
                <c:pt idx="2">
                  <c:v>18.433099041828044</c:v>
                </c:pt>
                <c:pt idx="3">
                  <c:v>19.651539786468376</c:v>
                </c:pt>
                <c:pt idx="4">
                  <c:v>20.078144376339278</c:v>
                </c:pt>
                <c:pt idx="5">
                  <c:v>22.867448705870537</c:v>
                </c:pt>
                <c:pt idx="6">
                  <c:v>21.929487871386652</c:v>
                </c:pt>
                <c:pt idx="7">
                  <c:v>22.619386866462353</c:v>
                </c:pt>
                <c:pt idx="8">
                  <c:v>23.699470078931018</c:v>
                </c:pt>
                <c:pt idx="9">
                  <c:v>24.815598044292916</c:v>
                </c:pt>
                <c:pt idx="10">
                  <c:v>26.900922910070218</c:v>
                </c:pt>
                <c:pt idx="11">
                  <c:v>25.993254753436517</c:v>
                </c:pt>
                <c:pt idx="12">
                  <c:v>29.508662935298169</c:v>
                </c:pt>
                <c:pt idx="13">
                  <c:v>30.592436133017536</c:v>
                </c:pt>
                <c:pt idx="14">
                  <c:v>37.503814059446981</c:v>
                </c:pt>
                <c:pt idx="15">
                  <c:v>42.001669615100383</c:v>
                </c:pt>
                <c:pt idx="16">
                  <c:v>45.724480499050287</c:v>
                </c:pt>
                <c:pt idx="17">
                  <c:v>45.686268679441241</c:v>
                </c:pt>
                <c:pt idx="18">
                  <c:v>53.368220439222625</c:v>
                </c:pt>
                <c:pt idx="19">
                  <c:v>46.272869643101785</c:v>
                </c:pt>
                <c:pt idx="20">
                  <c:v>49.25520649748065</c:v>
                </c:pt>
                <c:pt idx="21">
                  <c:v>55.623880013511872</c:v>
                </c:pt>
                <c:pt idx="22">
                  <c:v>55.793721717438913</c:v>
                </c:pt>
                <c:pt idx="23">
                  <c:v>53.844131946681081</c:v>
                </c:pt>
                <c:pt idx="24">
                  <c:v>48.922185747048857</c:v>
                </c:pt>
                <c:pt idx="25">
                  <c:v>41.922913865864722</c:v>
                </c:pt>
                <c:pt idx="26">
                  <c:v>40.082485713276021</c:v>
                </c:pt>
                <c:pt idx="27">
                  <c:v>40.742496954520377</c:v>
                </c:pt>
                <c:pt idx="28">
                  <c:v>43.616969332388891</c:v>
                </c:pt>
                <c:pt idx="29">
                  <c:v>39.962527933959066</c:v>
                </c:pt>
                <c:pt idx="30">
                  <c:v>37.805353578750598</c:v>
                </c:pt>
                <c:pt idx="31">
                  <c:v>45.290265741607328</c:v>
                </c:pt>
              </c:numCache>
            </c:numRef>
          </c:yVal>
          <c:smooth val="0"/>
          <c:extLst>
            <c:ext xmlns:c16="http://schemas.microsoft.com/office/drawing/2014/chart" uri="{C3380CC4-5D6E-409C-BE32-E72D297353CC}">
              <c16:uniqueId val="{00000009-448C-4057-A5E3-F2BF1D288081}"/>
            </c:ext>
          </c:extLst>
        </c:ser>
        <c:ser>
          <c:idx val="3"/>
          <c:order val="5"/>
          <c:tx>
            <c:strRef>
              <c:f>Data!$B$5</c:f>
              <c:strCache>
                <c:ptCount val="1"/>
                <c:pt idx="0">
                  <c:v>Vietnam</c:v>
                </c:pt>
              </c:strCache>
            </c:strRef>
          </c:tx>
          <c:spPr>
            <a:ln w="50800" cap="rnd">
              <a:solidFill>
                <a:srgbClr val="FFFF00"/>
              </a:solidFill>
              <a:round/>
            </a:ln>
            <a:effectLst/>
          </c:spPr>
          <c:marker>
            <c:symbol val="circle"/>
            <c:size val="5"/>
            <c:spPr>
              <a:solidFill>
                <a:schemeClr val="accent4"/>
              </a:solidFill>
              <a:ln w="50800">
                <a:solidFill>
                  <a:schemeClr val="accent4"/>
                </a:solidFill>
              </a:ln>
              <a:effectLst/>
            </c:spPr>
          </c:marker>
          <c:dLbls>
            <c:dLbl>
              <c:idx val="31"/>
              <c:layout>
                <c:manualLayout>
                  <c:x val="-1.4656197909911849E-3"/>
                  <c:y val="-4.64372339814991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Data!$O$5:$AT$5</c:f>
              <c:numCache>
                <c:formatCode>0.0</c:formatCode>
                <c:ptCount val="32"/>
                <c:pt idx="0">
                  <c:v>81.315697940889038</c:v>
                </c:pt>
                <c:pt idx="1">
                  <c:v>66.946952393784144</c:v>
                </c:pt>
                <c:pt idx="2">
                  <c:v>73.576885126117318</c:v>
                </c:pt>
                <c:pt idx="3">
                  <c:v>66.212267151178537</c:v>
                </c:pt>
                <c:pt idx="4">
                  <c:v>77.473197943024857</c:v>
                </c:pt>
                <c:pt idx="5">
                  <c:v>74.721265920303026</c:v>
                </c:pt>
                <c:pt idx="6">
                  <c:v>92.705746802371749</c:v>
                </c:pt>
                <c:pt idx="7">
                  <c:v>94.344484070014005</c:v>
                </c:pt>
                <c:pt idx="8">
                  <c:v>97.001248511898325</c:v>
                </c:pt>
                <c:pt idx="9">
                  <c:v>102.78740660365753</c:v>
                </c:pt>
                <c:pt idx="10">
                  <c:v>111.41709441978418</c:v>
                </c:pt>
                <c:pt idx="11">
                  <c:v>111.95593799871182</c:v>
                </c:pt>
                <c:pt idx="12">
                  <c:v>116.69686865339462</c:v>
                </c:pt>
                <c:pt idx="13">
                  <c:v>124.3279544397931</c:v>
                </c:pt>
                <c:pt idx="14">
                  <c:v>133.01649786888709</c:v>
                </c:pt>
                <c:pt idx="15">
                  <c:v>130.71484604502621</c:v>
                </c:pt>
                <c:pt idx="16">
                  <c:v>138.31362186959819</c:v>
                </c:pt>
                <c:pt idx="17">
                  <c:v>154.60538399655431</c:v>
                </c:pt>
                <c:pt idx="18">
                  <c:v>154.31747962775836</c:v>
                </c:pt>
                <c:pt idx="19">
                  <c:v>134.70631772175759</c:v>
                </c:pt>
                <c:pt idx="20">
                  <c:v>113.97769507230888</c:v>
                </c:pt>
                <c:pt idx="21">
                  <c:v>125.26058926839632</c:v>
                </c:pt>
                <c:pt idx="22">
                  <c:v>123.22412551346889</c:v>
                </c:pt>
                <c:pt idx="23">
                  <c:v>130.84634357223712</c:v>
                </c:pt>
                <c:pt idx="24">
                  <c:v>135.41051182167746</c:v>
                </c:pt>
                <c:pt idx="25">
                  <c:v>144.91422034147743</c:v>
                </c:pt>
                <c:pt idx="26">
                  <c:v>145.40950714446444</c:v>
                </c:pt>
                <c:pt idx="27">
                  <c:v>160.98007199028265</c:v>
                </c:pt>
                <c:pt idx="28">
                  <c:v>164.66393980803653</c:v>
                </c:pt>
                <c:pt idx="29">
                  <c:v>164.7042207286693</c:v>
                </c:pt>
                <c:pt idx="30">
                  <c:v>163.24585742156083</c:v>
                </c:pt>
                <c:pt idx="31">
                  <c:v>186.46818324351653</c:v>
                </c:pt>
              </c:numCache>
            </c:numRef>
          </c:yVal>
          <c:smooth val="0"/>
          <c:extLst>
            <c:ext xmlns:c16="http://schemas.microsoft.com/office/drawing/2014/chart" uri="{C3380CC4-5D6E-409C-BE32-E72D297353CC}">
              <c16:uniqueId val="{0000000B-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7496"/>
        <c:crosses val="autoZero"/>
        <c:crossBetween val="midCat"/>
        <c:majorUnit val="5"/>
      </c:valAx>
      <c:valAx>
        <c:axId val="481107496"/>
        <c:scaling>
          <c:orientation val="minMax"/>
          <c:max val="190"/>
          <c:min val="1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a:lstStyle>
            <a:lvl1pPr algn="l">
              <a:defRPr sz="1200"/>
            </a:lvl1pPr>
          </a:lstStyle>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a:lstStyle>
            <a:lvl1pPr algn="r">
              <a:defRPr sz="1200"/>
            </a:lvl1pPr>
          </a:lstStyle>
          <a:p>
            <a:fld id="{D861A175-9038-4130-9CF8-2EA0787D34E9}" type="datetimeFigureOut">
              <a:rPr lang="en-US" smtClean="0"/>
              <a:t>1/30/2023</a:t>
            </a:fld>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anchor="ctr"/>
          <a:lstStyle/>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a:lstStyle/>
          <a:p>
            <a:pPr lvl="0"/>
            <a:r>
              <a:t>单击以编辑主文本样式</a:t>
            </a:r>
          </a:p>
          <a:p>
            <a:pPr lvl="1"/>
            <a:r>
              <a:t>第二级</a:t>
            </a:r>
          </a:p>
          <a:p>
            <a:pPr lvl="2"/>
            <a:r>
              <a:t>第三级</a:t>
            </a:r>
          </a:p>
          <a:p>
            <a:pPr lvl="3"/>
            <a:r>
              <a:t>第四级</a:t>
            </a:r>
          </a:p>
          <a:p>
            <a:pPr lvl="4"/>
            <a:r>
              <a:t>第五级</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anchor="b"/>
          <a:lstStyle>
            <a:lvl1pPr algn="l">
              <a:defRPr sz="1200"/>
            </a:lvl1pPr>
          </a:lstStyle>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anchor="b"/>
          <a:lstStyle>
            <a:lvl1pPr algn="r">
              <a:defRPr sz="1200"/>
            </a:lvl1pPr>
          </a:lstStyle>
          <a:p>
            <a:fld id="{25152C83-2FCF-481D-990D-BF9B90CA324A}" type="slidenum">
              <a:rPr lang="en-US" smtClean="0"/>
              <a:t>‹#›</a:t>
            </a:fld>
          </a:p>
        </p:txBody>
      </p:sp>
    </p:spTree>
    <p:extLst>
      <p:ext uri="{BB962C8B-B14F-4D97-AF65-F5344CB8AC3E}">
        <p14:creationId xmlns:p14="http://schemas.microsoft.com/office/powerpoint/2010/main" val="175448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310C564-87DD-40C8-BBA2-1D8BF9FADF62}" type="slidenum">
              <a:rPr lang="en-US" smtClean="0"/>
              <a:t>5</a:t>
            </a:fld>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marL="228600" indent="-228600" eaLnBrk="1" hangingPunct="1">
              <a:buFontTx/>
              <a:buAutoNum type="arabicPeriod"/>
            </a:pPr>
            <a:r>
              <a:t>这是另一种观点。出口和进口占美国国民生产总值的份额</a:t>
            </a:r>
          </a:p>
          <a:p>
            <a:pPr marL="228600" indent="-228600" eaLnBrk="1" hangingPunct="1">
              <a:buFontTx/>
              <a:buAutoNum type="arabicPeriod"/>
            </a:pPr>
            <a:r>
              <a:t>另外值得注意的是：贸易占美国GDP的份额仍约为10%。有些国家的份额非常大——有人知道哪些国家的贸易占GDP的份额最高吗？超过100%？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14</a:t>
            </a:fld>
          </a:p>
        </p:txBody>
      </p:sp>
    </p:spTree>
    <p:extLst>
      <p:ext uri="{BB962C8B-B14F-4D97-AF65-F5344CB8AC3E}">
        <p14:creationId xmlns:p14="http://schemas.microsoft.com/office/powerpoint/2010/main" val="977141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15</a:t>
            </a:fld>
          </a:p>
        </p:txBody>
      </p:sp>
    </p:spTree>
    <p:extLst>
      <p:ext uri="{BB962C8B-B14F-4D97-AF65-F5344CB8AC3E}">
        <p14:creationId xmlns:p14="http://schemas.microsoft.com/office/powerpoint/2010/main" val="1889944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16</a:t>
            </a:fld>
          </a:p>
        </p:txBody>
      </p:sp>
    </p:spTree>
    <p:extLst>
      <p:ext uri="{BB962C8B-B14F-4D97-AF65-F5344CB8AC3E}">
        <p14:creationId xmlns:p14="http://schemas.microsoft.com/office/powerpoint/2010/main" val="407830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17</a:t>
            </a:fld>
          </a:p>
        </p:txBody>
      </p:sp>
    </p:spTree>
    <p:extLst>
      <p:ext uri="{BB962C8B-B14F-4D97-AF65-F5344CB8AC3E}">
        <p14:creationId xmlns:p14="http://schemas.microsoft.com/office/powerpoint/2010/main" val="2659456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t>联合国192个国家 + 梵蒂冈城 + 台湾</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FD8484F2-CB18-49B1-80C5-398190E3C139}" type="slidenum">
              <a:rPr lang="en-US" smtClean="0"/>
              <a:t>20</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FD8484F2-CB18-49B1-80C5-398190E3C139}" type="slidenum">
              <a:rPr lang="en-US" smtClean="0"/>
              <a:t>21</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FD8484F2-CB18-49B1-80C5-398190E3C139}" type="slidenum">
              <a:rPr lang="en-US" smtClean="0"/>
              <a:t>22</a:t>
            </a:fld>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FD8484F2-CB18-49B1-80C5-398190E3C139}" type="slidenum">
              <a:rPr lang="en-US" smtClean="0"/>
              <a:t>23</a:t>
            </a:fld>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FD8484F2-CB18-49B1-80C5-398190E3C139}" type="slidenum">
              <a:rPr lang="en-US" smtClean="0"/>
              <a:t>24</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6</a:t>
            </a:fld>
          </a:p>
        </p:txBody>
      </p:sp>
    </p:spTree>
    <p:extLst>
      <p:ext uri="{BB962C8B-B14F-4D97-AF65-F5344CB8AC3E}">
        <p14:creationId xmlns:p14="http://schemas.microsoft.com/office/powerpoint/2010/main" val="3797453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FD8484F2-CB18-49B1-80C5-398190E3C139}" type="slidenum">
              <a:rPr lang="en-US" smtClean="0"/>
              <a:t>25</a:t>
            </a:fld>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27</a:t>
            </a:fld>
          </a:p>
        </p:txBody>
      </p:sp>
    </p:spTree>
    <p:extLst>
      <p:ext uri="{BB962C8B-B14F-4D97-AF65-F5344CB8AC3E}">
        <p14:creationId xmlns:p14="http://schemas.microsoft.com/office/powerpoint/2010/main" val="4190535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28</a:t>
            </a:fld>
          </a:p>
        </p:txBody>
      </p:sp>
    </p:spTree>
    <p:extLst>
      <p:ext uri="{BB962C8B-B14F-4D97-AF65-F5344CB8AC3E}">
        <p14:creationId xmlns:p14="http://schemas.microsoft.com/office/powerpoint/2010/main" val="3452098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FD8484F2-CB18-49B1-80C5-398190E3C139}" type="slidenum">
              <a:rPr lang="en-US" smtClean="0"/>
              <a:t>29</a:t>
            </a:fld>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FD8484F2-CB18-49B1-80C5-398190E3C139}" type="slidenum">
              <a:rPr lang="en-US" smtClean="0"/>
              <a:t>30</a:t>
            </a:fld>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EE586428-1CEA-4E8A-8AB0-84B90B2FB260}" type="slidenum">
              <a:rPr lang="en-US" smtClean="0"/>
              <a:t>31</a:t>
            </a:fld>
          </a:p>
        </p:txBody>
      </p:sp>
    </p:spTree>
    <p:extLst>
      <p:ext uri="{BB962C8B-B14F-4D97-AF65-F5344CB8AC3E}">
        <p14:creationId xmlns:p14="http://schemas.microsoft.com/office/powerpoint/2010/main" val="3944774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EE586428-1CEA-4E8A-8AB0-84B90B2FB260}" type="slidenum">
              <a:rPr lang="en-US" smtClean="0"/>
              <a:t>32</a:t>
            </a:fld>
          </a:p>
        </p:txBody>
      </p:sp>
    </p:spTree>
    <p:extLst>
      <p:ext uri="{BB962C8B-B14F-4D97-AF65-F5344CB8AC3E}">
        <p14:creationId xmlns:p14="http://schemas.microsoft.com/office/powerpoint/2010/main" val="46048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FD8484F2-CB18-49B1-80C5-398190E3C139}" type="slidenum">
              <a:rPr lang="en-US" smtClean="0"/>
              <a:t>44</a:t>
            </a:fld>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46</a:t>
            </a:fld>
          </a:p>
        </p:txBody>
      </p:sp>
    </p:spTree>
    <p:extLst>
      <p:ext uri="{BB962C8B-B14F-4D97-AF65-F5344CB8AC3E}">
        <p14:creationId xmlns:p14="http://schemas.microsoft.com/office/powerpoint/2010/main" val="371521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7</a:t>
            </a:fld>
          </a:p>
        </p:txBody>
      </p:sp>
    </p:spTree>
    <p:extLst>
      <p:ext uri="{BB962C8B-B14F-4D97-AF65-F5344CB8AC3E}">
        <p14:creationId xmlns:p14="http://schemas.microsoft.com/office/powerpoint/2010/main" val="341316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8</a:t>
            </a:fld>
          </a:p>
        </p:txBody>
      </p:sp>
    </p:spTree>
    <p:extLst>
      <p:ext uri="{BB962C8B-B14F-4D97-AF65-F5344CB8AC3E}">
        <p14:creationId xmlns:p14="http://schemas.microsoft.com/office/powerpoint/2010/main" val="3580443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9</a:t>
            </a:fld>
          </a:p>
        </p:txBody>
      </p:sp>
    </p:spTree>
    <p:extLst>
      <p:ext uri="{BB962C8B-B14F-4D97-AF65-F5344CB8AC3E}">
        <p14:creationId xmlns:p14="http://schemas.microsoft.com/office/powerpoint/2010/main" val="2575506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10</a:t>
            </a:fld>
          </a:p>
        </p:txBody>
      </p:sp>
    </p:spTree>
    <p:extLst>
      <p:ext uri="{BB962C8B-B14F-4D97-AF65-F5344CB8AC3E}">
        <p14:creationId xmlns:p14="http://schemas.microsoft.com/office/powerpoint/2010/main" val="68868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11</a:t>
            </a:fld>
          </a:p>
        </p:txBody>
      </p:sp>
    </p:spTree>
    <p:extLst>
      <p:ext uri="{BB962C8B-B14F-4D97-AF65-F5344CB8AC3E}">
        <p14:creationId xmlns:p14="http://schemas.microsoft.com/office/powerpoint/2010/main" val="1976808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12</a:t>
            </a:fld>
          </a:p>
        </p:txBody>
      </p:sp>
    </p:spTree>
    <p:extLst>
      <p:ext uri="{BB962C8B-B14F-4D97-AF65-F5344CB8AC3E}">
        <p14:creationId xmlns:p14="http://schemas.microsoft.com/office/powerpoint/2010/main" val="108376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p:txBody>
      </p:sp>
      <p:sp>
        <p:nvSpPr>
          <p:cNvPr id="4" name="Slide Number Placeholder 3"/>
          <p:cNvSpPr>
            <a:spLocks noGrp="1"/>
          </p:cNvSpPr>
          <p:nvPr>
            <p:ph type="sldNum" sz="quarter" idx="10"/>
          </p:nvPr>
        </p:nvSpPr>
        <p:spPr/>
        <p:txBody>
          <a:bodyPr/>
          <a:lstStyle/>
          <a:p>
            <a:fld id="{25152C83-2FCF-481D-990D-BF9B90CA324A}" type="slidenum">
              <a:rPr lang="en-US" smtClean="0"/>
              <a:t>13</a:t>
            </a:fld>
          </a:p>
        </p:txBody>
      </p:sp>
    </p:spTree>
    <p:extLst>
      <p:ext uri="{BB962C8B-B14F-4D97-AF65-F5344CB8AC3E}">
        <p14:creationId xmlns:p14="http://schemas.microsoft.com/office/powerpoint/2010/main" val="194410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t>点击编辑主标题样式</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点击编辑主字幕样式</a:t>
            </a:r>
          </a:p>
        </p:txBody>
      </p:sp>
      <p:sp>
        <p:nvSpPr>
          <p:cNvPr id="4" name="Date Placeholder 3"/>
          <p:cNvSpPr>
            <a:spLocks noGrp="1"/>
          </p:cNvSpPr>
          <p:nvPr>
            <p:ph type="dt" sz="half" idx="10"/>
          </p:nvPr>
        </p:nvSpPr>
        <p:spPr/>
        <p:txBody>
          <a:bodyPr/>
          <a:lstStyle/>
          <a:p>
            <a:r>
              <a:t>卡利恩多·帕罗 (2014)</a:t>
            </a:r>
          </a:p>
        </p:txBody>
      </p:sp>
      <p:sp>
        <p:nvSpPr>
          <p:cNvPr id="5" name="Footer Placeholder 4"/>
          <p:cNvSpPr>
            <a:spLocks noGrp="1"/>
          </p:cNvSpPr>
          <p:nvPr>
            <p:ph type="ftr" sz="quarter" idx="11"/>
          </p:nvPr>
        </p:nvSpPr>
        <p:spPr/>
        <p:txBody>
          <a:bodyPr/>
          <a:lstStyle/>
          <a:p>
            <a:r>
              <a:t>卡利恩多·帕罗 (2014)</a:t>
            </a:r>
          </a:p>
        </p:txBody>
      </p:sp>
      <p:sp>
        <p:nvSpPr>
          <p:cNvPr id="6" name="Slide Number Placeholder 5"/>
          <p:cNvSpPr>
            <a:spLocks noGrp="1"/>
          </p:cNvSpPr>
          <p:nvPr>
            <p:ph type="sldNum" sz="quarter" idx="12"/>
          </p:nvPr>
        </p:nvSpPr>
        <p:spPr/>
        <p:txBody>
          <a:bodyPr/>
          <a:lstStyle/>
          <a:p>
            <a:fld id="{DAE75122-9982-46A9-8018-5BE6977A95B6}" type="slidenum">
              <a:rPr lang="en-US"/>
              <a:t>‹#›</a:t>
            </a:fld>
          </a:p>
        </p:txBody>
      </p:sp>
    </p:spTree>
    <p:extLst>
      <p:ext uri="{BB962C8B-B14F-4D97-AF65-F5344CB8AC3E}">
        <p14:creationId xmlns:p14="http://schemas.microsoft.com/office/powerpoint/2010/main" val="194210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6E0CBCE-881E-4AEF-AF03-27FFCAA3CBEA}" type="datetimeFigureOut">
              <a:rPr lang="en-US"/>
              <a:pPr>
                <a:defRPr/>
              </a:pPr>
              <a:t>1/30/2023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6722F5-0164-4CA9-B18B-0CFAB71FB5B8}" type="slidenum">
              <a:rPr lang="en-US"/>
              <a:pPr>
                <a:defRPr/>
              </a:pPr>
              <a:t>‹#›</a:t>
            </a:fld>
            <a:endParaRPr lang="en-US"/>
          </a:p>
        </p:txBody>
      </p:sp>
    </p:spTree>
    <p:extLst>
      <p:ext uri="{BB962C8B-B14F-4D97-AF65-F5344CB8AC3E}">
        <p14:creationId xmlns:p14="http://schemas.microsoft.com/office/powerpoint/2010/main" val="245680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865575-49BA-4F38-8E31-C7F74B234AB7}" type="datetimeFigureOut">
              <a:rPr lang="en-US"/>
              <a:pPr>
                <a:defRPr/>
              </a:pPr>
              <a:t>1/30/2023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62512E-3D4F-4FCA-9040-2BCBC2D522EA}" type="slidenum">
              <a:rPr lang="en-US"/>
              <a:pPr>
                <a:defRPr/>
              </a:pPr>
              <a:t>‹#›</a:t>
            </a:fld>
            <a:endParaRPr lang="en-US"/>
          </a:p>
        </p:txBody>
      </p:sp>
    </p:spTree>
    <p:extLst>
      <p:ext uri="{BB962C8B-B14F-4D97-AF65-F5344CB8AC3E}">
        <p14:creationId xmlns:p14="http://schemas.microsoft.com/office/powerpoint/2010/main" val="2250641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24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点击编辑主标题样式</a:t>
            </a:r>
          </a:p>
        </p:txBody>
      </p:sp>
      <p:sp>
        <p:nvSpPr>
          <p:cNvPr id="3" name="Content Placeholder 2"/>
          <p:cNvSpPr>
            <a:spLocks noGrp="1"/>
          </p:cNvSpPr>
          <p:nvPr>
            <p:ph idx="1"/>
          </p:nvPr>
        </p:nvSpPr>
        <p:spPr/>
        <p:txBody>
          <a:bodyPr/>
          <a:lstStyle/>
          <a:p>
            <a:pPr lvl="0"/>
            <a:r>
              <a:t>单击以编辑主文本样式</a:t>
            </a:r>
          </a:p>
          <a:p>
            <a:pPr lvl="1"/>
            <a:r>
              <a:t>第二级</a:t>
            </a:r>
          </a:p>
          <a:p>
            <a:pPr lvl="2"/>
            <a:r>
              <a:t>第三级</a:t>
            </a:r>
          </a:p>
          <a:p>
            <a:pPr lvl="3"/>
            <a:r>
              <a:t>第四级</a:t>
            </a:r>
          </a:p>
          <a:p>
            <a:pPr lvl="4"/>
            <a:r>
              <a:t>第五级</a:t>
            </a:r>
          </a:p>
        </p:txBody>
      </p:sp>
      <p:sp>
        <p:nvSpPr>
          <p:cNvPr id="4" name="Date Placeholder 3"/>
          <p:cNvSpPr>
            <a:spLocks noGrp="1"/>
          </p:cNvSpPr>
          <p:nvPr>
            <p:ph type="dt" sz="half" idx="10"/>
          </p:nvPr>
        </p:nvSpPr>
        <p:spPr/>
        <p:txBody>
          <a:bodyPr/>
          <a:lstStyle/>
          <a:p>
            <a:r>
              <a:t>洛伦佐·卡利恩多</a:t>
            </a:r>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fld id="{83D716D3-9048-4335-8C63-1DFB742EED02}" type="slidenum">
              <a:rPr lang="en-US"/>
              <a:t>‹#›</a:t>
            </a:fld>
          </a:p>
        </p:txBody>
      </p:sp>
    </p:spTree>
    <p:extLst>
      <p:ext uri="{BB962C8B-B14F-4D97-AF65-F5344CB8AC3E}">
        <p14:creationId xmlns:p14="http://schemas.microsoft.com/office/powerpoint/2010/main" val="166811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dirty="0"/>
              <a:t>Caliendo Parro (2014)</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200A5C-EBD0-469C-A8F2-0BE682F11FC0}" type="slidenum">
              <a:rPr lang="en-US"/>
              <a:pPr>
                <a:defRPr/>
              </a:pPr>
              <a:t>‹#›</a:t>
            </a:fld>
            <a:endParaRPr lang="en-US"/>
          </a:p>
        </p:txBody>
      </p:sp>
    </p:spTree>
    <p:extLst>
      <p:ext uri="{BB962C8B-B14F-4D97-AF65-F5344CB8AC3E}">
        <p14:creationId xmlns:p14="http://schemas.microsoft.com/office/powerpoint/2010/main" val="87090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dirty="0"/>
              <a:t>Caliendo Parro (2014)</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5EB4FE-E139-4AC1-8158-0F0B22DEDF9C}" type="slidenum">
              <a:rPr lang="en-US"/>
              <a:pPr>
                <a:defRPr/>
              </a:pPr>
              <a:t>‹#›</a:t>
            </a:fld>
            <a:endParaRPr lang="en-US"/>
          </a:p>
        </p:txBody>
      </p:sp>
    </p:spTree>
    <p:extLst>
      <p:ext uri="{BB962C8B-B14F-4D97-AF65-F5344CB8AC3E}">
        <p14:creationId xmlns:p14="http://schemas.microsoft.com/office/powerpoint/2010/main" val="383820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5EC15FC-FA24-4B8E-B050-EC7FE11F61E9}" type="datetimeFigureOut">
              <a:rPr lang="en-US"/>
              <a:pPr>
                <a:defRPr/>
              </a:pPr>
              <a:t>1/30/2023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59496BB-A210-42AB-B3BF-DC6D4C2D5B3C}" type="slidenum">
              <a:rPr lang="en-US"/>
              <a:pPr>
                <a:defRPr/>
              </a:pPr>
              <a:t>‹#›</a:t>
            </a:fld>
            <a:endParaRPr lang="en-US"/>
          </a:p>
        </p:txBody>
      </p:sp>
    </p:spTree>
    <p:extLst>
      <p:ext uri="{BB962C8B-B14F-4D97-AF65-F5344CB8AC3E}">
        <p14:creationId xmlns:p14="http://schemas.microsoft.com/office/powerpoint/2010/main" val="204980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点击编辑主标题样式</a:t>
            </a:r>
          </a:p>
        </p:txBody>
      </p:sp>
      <p:sp>
        <p:nvSpPr>
          <p:cNvPr id="3" name="Date Placeholder 3"/>
          <p:cNvSpPr>
            <a:spLocks noGrp="1"/>
          </p:cNvSpPr>
          <p:nvPr>
            <p:ph type="dt" sz="half" idx="10"/>
          </p:nvPr>
        </p:nvSpPr>
        <p:spPr/>
        <p:txBody>
          <a:bodyPr/>
          <a:lstStyle/>
          <a:p>
            <a:fld id="{7AF6F745-0BBA-4F38-BE80-622A2F6A8670}" type="datetimeFigureOut">
              <a:rPr lang="en-US"/>
              <a:t>1/30/2023</a:t>
            </a:fld>
          </a:p>
        </p:txBody>
      </p:sp>
      <p:sp>
        <p:nvSpPr>
          <p:cNvPr id="4" name="Footer Placeholder 4"/>
          <p:cNvSpPr>
            <a:spLocks noGrp="1"/>
          </p:cNvSpPr>
          <p:nvPr>
            <p:ph type="ftr" sz="quarter" idx="11"/>
          </p:nvPr>
        </p:nvSpPr>
        <p:spPr/>
        <p:txBody>
          <a:bodyPr/>
          <a:lstStyle/>
          <a:p/>
        </p:txBody>
      </p:sp>
      <p:sp>
        <p:nvSpPr>
          <p:cNvPr id="5" name="Slide Number Placeholder 5"/>
          <p:cNvSpPr>
            <a:spLocks noGrp="1"/>
          </p:cNvSpPr>
          <p:nvPr>
            <p:ph type="sldNum" sz="quarter" idx="12"/>
          </p:nvPr>
        </p:nvSpPr>
        <p:spPr/>
        <p:txBody>
          <a:bodyPr/>
          <a:lstStyle/>
          <a:p>
            <a:fld id="{174022DD-AD45-43A7-A833-0836A52E6041}" type="slidenum">
              <a:rPr lang="en-US"/>
              <a:t>‹#›</a:t>
            </a:fld>
          </a:p>
        </p:txBody>
      </p:sp>
    </p:spTree>
    <p:extLst>
      <p:ext uri="{BB962C8B-B14F-4D97-AF65-F5344CB8AC3E}">
        <p14:creationId xmlns:p14="http://schemas.microsoft.com/office/powerpoint/2010/main" val="246304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35BA4F5-BEB5-41C1-B3ED-7CA5B6760F05}" type="datetimeFigureOut">
              <a:rPr lang="en-US"/>
              <a:pPr>
                <a:defRPr/>
              </a:pPr>
              <a:t>1/30/2023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717712C-EB39-46E3-9DA5-5009CD436150}" type="slidenum">
              <a:rPr lang="en-US"/>
              <a:pPr>
                <a:defRPr/>
              </a:pPr>
              <a:t>‹#›</a:t>
            </a:fld>
            <a:endParaRPr lang="en-US"/>
          </a:p>
        </p:txBody>
      </p:sp>
    </p:spTree>
    <p:extLst>
      <p:ext uri="{BB962C8B-B14F-4D97-AF65-F5344CB8AC3E}">
        <p14:creationId xmlns:p14="http://schemas.microsoft.com/office/powerpoint/2010/main" val="278256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C6B885-AD96-4EAE-90FA-D9B4FAD251F4}" type="datetimeFigureOut">
              <a:rPr lang="en-US"/>
              <a:pPr>
                <a:defRPr/>
              </a:pPr>
              <a:t>1/30/2023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7FE00AD-D9FF-4F90-BD2E-2A9C1C1FC911}" type="slidenum">
              <a:rPr lang="en-US"/>
              <a:pPr>
                <a:defRPr/>
              </a:pPr>
              <a:t>‹#›</a:t>
            </a:fld>
            <a:endParaRPr lang="en-US"/>
          </a:p>
        </p:txBody>
      </p:sp>
    </p:spTree>
    <p:extLst>
      <p:ext uri="{BB962C8B-B14F-4D97-AF65-F5344CB8AC3E}">
        <p14:creationId xmlns:p14="http://schemas.microsoft.com/office/powerpoint/2010/main" val="127393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6559556-66A7-4344-9419-0923225FBC52}" type="datetimeFigureOut">
              <a:rPr lang="en-US"/>
              <a:pPr>
                <a:defRPr/>
              </a:pPr>
              <a:t>1/30/2023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7E9075-0B81-4E63-92ED-1733C645B953}" type="slidenum">
              <a:rPr lang="en-US"/>
              <a:pPr>
                <a:defRPr/>
              </a:pPr>
              <a:t>‹#›</a:t>
            </a:fld>
            <a:endParaRPr lang="en-US"/>
          </a:p>
        </p:txBody>
      </p:sp>
    </p:spTree>
    <p:extLst>
      <p:ext uri="{BB962C8B-B14F-4D97-AF65-F5344CB8AC3E}">
        <p14:creationId xmlns:p14="http://schemas.microsoft.com/office/powerpoint/2010/main" val="250574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t>点击编辑主标题样式</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t>单击以编辑主文本样式</a:t>
            </a:r>
          </a:p>
          <a:p>
            <a:pPr lvl="1"/>
            <a:r>
              <a:t>第二级</a:t>
            </a:r>
          </a:p>
          <a:p>
            <a:pPr lvl="2"/>
            <a:r>
              <a:t>第三级</a:t>
            </a:r>
          </a:p>
          <a:p>
            <a:pPr lvl="3"/>
            <a:r>
              <a:t>第四级</a:t>
            </a:r>
          </a:p>
          <a:p>
            <a:pPr lvl="4"/>
            <a:r>
              <a:t>第五级</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anchor="ctr"/>
          <a:lstStyle>
            <a:lvl1pPr algn="l" fontAlgn="auto">
              <a:spcBef>
                <a:spcPts val="0"/>
              </a:spcBef>
              <a:spcAft>
                <a:spcPts val="0"/>
              </a:spcAft>
              <a:defRPr sz="1200">
                <a:solidFill>
                  <a:schemeClr val="tx1">
                    <a:tint val="75000"/>
                  </a:schemeClr>
                </a:solidFill>
                <a:latin typeface="+mn-lt"/>
                <a:cs typeface="+mn-cs"/>
              </a:defRPr>
            </a:lvl1pPr>
          </a:lstStyle>
          <a:p>
            <a:fld id="{B59ACA23-BF32-4AF3-8946-D2F6FFE1D729}" type="datetimeFigureOut">
              <a:rPr lang="en-US" smtClean="0"/>
              <a:t>1/30/2023</a:t>
            </a:fl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anchor="ctr"/>
          <a:lstStyle>
            <a:lvl1pPr algn="ctr" fontAlgn="auto">
              <a:spcBef>
                <a:spcPts val="0"/>
              </a:spcBef>
              <a:spcAft>
                <a:spcPts val="0"/>
              </a:spcAft>
              <a:defRPr sz="1200">
                <a:solidFill>
                  <a:schemeClr val="tx1">
                    <a:tint val="75000"/>
                  </a:schemeClr>
                </a:solidFill>
                <a:latin typeface="+mn-lt"/>
                <a:cs typeface="+mn-cs"/>
              </a:defRPr>
            </a:lvl1pPr>
          </a:lstStyl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anchor="ctr"/>
          <a:lstStyle>
            <a:lvl1pPr algn="r" fontAlgn="auto">
              <a:spcBef>
                <a:spcPts val="0"/>
              </a:spcBef>
              <a:spcAft>
                <a:spcPts val="0"/>
              </a:spcAft>
              <a:defRPr sz="1200">
                <a:solidFill>
                  <a:schemeClr val="tx1">
                    <a:tint val="75000"/>
                  </a:schemeClr>
                </a:solidFill>
                <a:latin typeface="+mn-lt"/>
                <a:cs typeface="+mn-cs"/>
              </a:defRPr>
            </a:lvl1pPr>
          </a:lstStyle>
          <a:p>
            <a:fld id="{36C335BA-DFB5-466D-B604-2058DA7DAF4F}" type="slidenum">
              <a:rPr lang="en-US"/>
              <a:t>‹#›</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5bf4a130-a-62cb3a1a-s-sites.googlegroups.com/site/thierrymayer/files/gravityHB_web.pdf?attachauth=ANoY7cotD7qT5gupVXSuyta7ojdOetWeh73MdKMVDTE-do7A9Fews4lnHt2uvEP2asqK55tOuQYi2d8Xzh-sKhAW1TSh-Gg30wNIQOT42uVjgbJjIKon4QjpzBRQZM8TVpGJPzt2u9TIpNkQOzreE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00200"/>
            <a:ext cx="9144000" cy="1470025"/>
          </a:xfrm>
        </p:spPr>
        <p:txBody>
          <a:bodyPr/>
          <a:lstStyle/>
          <a:p>
            <a:pPr>
              <a:defRPr sz="4000" b="1">
                <a:solidFill>
                  <a:srgbClr val="FFFF00"/>
                </a:solidFill>
              </a:defRPr>
            </a:pPr>
            <a:r>
              <a:t>国际贸易与移民</a:t>
            </a:r>
            <a:endParaRPr sz="4000" b="1">
              <a:solidFill>
                <a:srgbClr val="FFFF00"/>
              </a:solidFill>
              <a:effectLst/>
            </a:endParaRPr>
          </a:p>
        </p:txBody>
      </p:sp>
      <p:sp>
        <p:nvSpPr>
          <p:cNvPr id="3" name="Subtitle 2"/>
          <p:cNvSpPr>
            <a:spLocks noGrp="1"/>
          </p:cNvSpPr>
          <p:nvPr>
            <p:ph type="subTitle" idx="1"/>
          </p:nvPr>
        </p:nvSpPr>
        <p:spPr>
          <a:xfrm>
            <a:off x="762000" y="3352800"/>
            <a:ext cx="7620000" cy="2286000"/>
          </a:xfrm>
        </p:spPr>
        <p:txBody>
          <a:bodyPr>
            <a:normAutofit/>
          </a:bodyPr>
          <a:lstStyle/>
          <a:p>
            <a:pPr eaLnBrk="1" fontAlgn="auto" hangingPunct="1">
              <a:spcAft>
                <a:spcPts val="0"/>
              </a:spcAft>
              <a:buFont typeface="Arial" pitchFamily="34" charset="0"/>
              <a:buNone/>
            </a:pPr>
            <a:r>
              <a:t>洛伦佐·卡利恩多</a:t>
            </a:r>
          </a:p>
          <a:p>
            <a:pPr eaLnBrk="1" fontAlgn="auto" hangingPunct="1">
              <a:spcAft>
                <a:spcPts val="0"/>
              </a:spcAft>
              <a:buFont typeface="Arial" pitchFamily="34" charset="0"/>
              <a:buNone/>
              <a:defRPr sz="2200">
                <a:latin typeface="Times New Roman" panose="02020603050405020304" pitchFamily="18" charset="0"/>
                <a:cs typeface="Times New Roman" panose="02020603050405020304" pitchFamily="18" charset="0"/>
              </a:defRPr>
            </a:pPr>
            <a:r>
              <a:rPr i="1"/>
              <a:t>耶鲁大学</a:t>
            </a:r>
          </a:p>
          <a:p>
            <a:pPr eaLnBrk="1" fontAlgn="auto" hangingPunct="1">
              <a:spcAft>
                <a:spcPts val="0"/>
              </a:spcAft>
              <a:buFont typeface="Arial" pitchFamily="34" charset="0"/>
              <a:buNone/>
            </a:pPr>
            <a:endParaRPr sz="2200" i="1">
              <a:latin typeface="Times New Roman" panose="02020603050405020304" pitchFamily="18" charset="0"/>
              <a:cs typeface="Times New Roman" panose="02020603050405020304" pitchFamily="18" charset="0"/>
            </a:endParaRPr>
          </a:p>
          <a:p>
            <a:pPr eaLnBrk="1" fontAlgn="auto" hangingPunct="1">
              <a:spcAft>
                <a:spcPts val="0"/>
              </a:spcAft>
              <a:defRPr sz="2000"/>
            </a:pPr>
            <a:r>
              <a:t>2023年2月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28273DF5-6E23-CED4-D980-9887A752B96F}"/>
              </a:ext>
            </a:extLst>
          </p:cNvPr>
          <p:cNvSpPr txBox="1"/>
          <p:nvPr/>
        </p:nvSpPr>
        <p:spPr>
          <a:xfrm>
            <a:off x="4802505" y="6080760"/>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世界</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175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A98016DC-2794-EE54-A8A5-742DCD977B65}"/>
              </a:ext>
            </a:extLst>
          </p:cNvPr>
          <p:cNvSpPr txBox="1"/>
          <p:nvPr/>
        </p:nvSpPr>
        <p:spPr>
          <a:xfrm>
            <a:off x="5378450" y="6108700"/>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世界</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5E826F14-606A-2F1E-9900-8D73B6F1FA83}"/>
              </a:ext>
            </a:extLst>
          </p:cNvPr>
          <p:cNvSpPr txBox="1"/>
          <p:nvPr/>
        </p:nvSpPr>
        <p:spPr>
          <a:xfrm>
            <a:off x="3282950" y="6070600"/>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中国</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51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E690ADCC-E9BE-3B99-713C-2E5900F2BBE9}"/>
              </a:ext>
            </a:extLst>
          </p:cNvPr>
          <p:cNvSpPr txBox="1"/>
          <p:nvPr/>
        </p:nvSpPr>
        <p:spPr>
          <a:xfrm>
            <a:off x="4858546" y="6085844"/>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世界</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853CFAA7-E882-A7CD-0EEE-BD24399C2D8E}"/>
              </a:ext>
            </a:extLst>
          </p:cNvPr>
          <p:cNvSpPr txBox="1"/>
          <p:nvPr/>
        </p:nvSpPr>
        <p:spPr>
          <a:xfrm>
            <a:off x="2761456" y="6094411"/>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中国</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884CCF42-F2F1-372F-70FA-530C6B75E23C}"/>
              </a:ext>
            </a:extLst>
          </p:cNvPr>
          <p:cNvSpPr txBox="1"/>
          <p:nvPr/>
        </p:nvSpPr>
        <p:spPr>
          <a:xfrm>
            <a:off x="6110066" y="6103937"/>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印度</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900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047D4A98-C23D-0CD0-91CA-58C38DE926AD}"/>
              </a:ext>
            </a:extLst>
          </p:cNvPr>
          <p:cNvSpPr txBox="1"/>
          <p:nvPr/>
        </p:nvSpPr>
        <p:spPr>
          <a:xfrm>
            <a:off x="4858546" y="6085844"/>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世界</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4DCAB86A-BAAC-37AD-D404-8345F2434998}"/>
              </a:ext>
            </a:extLst>
          </p:cNvPr>
          <p:cNvSpPr txBox="1"/>
          <p:nvPr/>
        </p:nvSpPr>
        <p:spPr>
          <a:xfrm>
            <a:off x="2761456" y="6094411"/>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中国</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A6386EF-2CEE-5ACA-70A6-70574A830613}"/>
              </a:ext>
            </a:extLst>
          </p:cNvPr>
          <p:cNvSpPr txBox="1"/>
          <p:nvPr/>
        </p:nvSpPr>
        <p:spPr>
          <a:xfrm>
            <a:off x="6110066" y="6103937"/>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印度</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614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13CEC96A-76F7-B873-0BA0-BD9DFC142960}"/>
              </a:ext>
            </a:extLst>
          </p:cNvPr>
          <p:cNvSpPr txBox="1"/>
          <p:nvPr/>
        </p:nvSpPr>
        <p:spPr>
          <a:xfrm>
            <a:off x="5830096" y="6085844"/>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世界</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7A9BA789-4827-5F91-3A55-DB5BBF4068F4}"/>
              </a:ext>
            </a:extLst>
          </p:cNvPr>
          <p:cNvSpPr txBox="1"/>
          <p:nvPr/>
        </p:nvSpPr>
        <p:spPr>
          <a:xfrm>
            <a:off x="1737518" y="6089018"/>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中国</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1F6560F-0269-FC34-3A24-80C0D3D5E5D8}"/>
              </a:ext>
            </a:extLst>
          </p:cNvPr>
          <p:cNvSpPr txBox="1"/>
          <p:nvPr/>
        </p:nvSpPr>
        <p:spPr>
          <a:xfrm>
            <a:off x="7072091" y="6085844"/>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印度</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3A0DC6FD-0CAF-00CD-7F6E-A458358FBF51}"/>
              </a:ext>
            </a:extLst>
          </p:cNvPr>
          <p:cNvSpPr txBox="1"/>
          <p:nvPr/>
        </p:nvSpPr>
        <p:spPr>
          <a:xfrm>
            <a:off x="2960462" y="6085844"/>
            <a:ext cx="1551779"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韩国</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270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2FAF8880-9FCC-3A2F-9F95-72633B79AF32}"/>
              </a:ext>
            </a:extLst>
          </p:cNvPr>
          <p:cNvSpPr txBox="1"/>
          <p:nvPr/>
        </p:nvSpPr>
        <p:spPr>
          <a:xfrm>
            <a:off x="5830096" y="6085844"/>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世界</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26DC5667-B5FC-8924-EA00-E2A0D1CF3504}"/>
              </a:ext>
            </a:extLst>
          </p:cNvPr>
          <p:cNvSpPr txBox="1"/>
          <p:nvPr/>
        </p:nvSpPr>
        <p:spPr>
          <a:xfrm>
            <a:off x="1737518" y="6089018"/>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中国</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D379CCF-7888-C8BA-5F19-026DB2DB0026}"/>
              </a:ext>
            </a:extLst>
          </p:cNvPr>
          <p:cNvSpPr txBox="1"/>
          <p:nvPr/>
        </p:nvSpPr>
        <p:spPr>
          <a:xfrm>
            <a:off x="7072091" y="6085844"/>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印度</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0305F95-B9B1-947F-A852-9A0EC2E81887}"/>
              </a:ext>
            </a:extLst>
          </p:cNvPr>
          <p:cNvSpPr txBox="1"/>
          <p:nvPr/>
        </p:nvSpPr>
        <p:spPr>
          <a:xfrm>
            <a:off x="2960462" y="6085844"/>
            <a:ext cx="1551779"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韩国</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6591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7F3ADA1D-EA5B-7212-95E0-84ACC12761C9}"/>
              </a:ext>
            </a:extLst>
          </p:cNvPr>
          <p:cNvSpPr txBox="1"/>
          <p:nvPr/>
        </p:nvSpPr>
        <p:spPr>
          <a:xfrm>
            <a:off x="5051596" y="6085844"/>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世界</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60854B3C-298F-3A86-D8EE-B6E16D05BBA7}"/>
              </a:ext>
            </a:extLst>
          </p:cNvPr>
          <p:cNvSpPr txBox="1"/>
          <p:nvPr/>
        </p:nvSpPr>
        <p:spPr>
          <a:xfrm>
            <a:off x="1127915" y="6085844"/>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中国</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465AC6F-6C87-859B-2B64-101D4F2912F8}"/>
              </a:ext>
            </a:extLst>
          </p:cNvPr>
          <p:cNvSpPr txBox="1"/>
          <p:nvPr/>
        </p:nvSpPr>
        <p:spPr>
          <a:xfrm>
            <a:off x="6254221" y="6076318"/>
            <a:ext cx="689505"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印度</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AE08A9B4-C2E2-274B-7975-FF9455F3A86E}"/>
              </a:ext>
            </a:extLst>
          </p:cNvPr>
          <p:cNvSpPr txBox="1"/>
          <p:nvPr/>
        </p:nvSpPr>
        <p:spPr>
          <a:xfrm>
            <a:off x="2260374" y="6085844"/>
            <a:ext cx="1551779"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韩国</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6CAE5EC7-7562-07E3-F15D-B9D3842F64D7}"/>
              </a:ext>
            </a:extLst>
          </p:cNvPr>
          <p:cNvSpPr txBox="1"/>
          <p:nvPr/>
        </p:nvSpPr>
        <p:spPr>
          <a:xfrm>
            <a:off x="7301971" y="6085844"/>
            <a:ext cx="1053705"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越南</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3487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solidFill>
                  <a:srgbClr val="FFFF00"/>
                </a:solidFill>
              </a:defRPr>
            </a:pPr>
            <a:r>
              <a:t>世界变得更加开放！</a:t>
            </a:r>
          </a:p>
        </p:txBody>
      </p:sp>
      <p:sp>
        <p:nvSpPr>
          <p:cNvPr id="3" name="Content Placeholder 2"/>
          <p:cNvSpPr>
            <a:spLocks noGrp="1"/>
          </p:cNvSpPr>
          <p:nvPr>
            <p:ph idx="1"/>
          </p:nvPr>
        </p:nvSpPr>
        <p:spPr>
          <a:xfrm>
            <a:off x="114300" y="1828800"/>
            <a:ext cx="8915400" cy="4724400"/>
          </a:xfrm>
        </p:spPr>
        <p:txBody>
          <a:bodyPr/>
          <a:lstStyle/>
          <a:p>
            <a:r>
              <a:t>这种现象使得</a:t>
            </a:r>
            <a:r>
              <a:rPr>
                <a:solidFill>
                  <a:srgbClr val="FFFF00"/>
                </a:solidFill>
              </a:rPr>
              <a:t>产业/公司</a:t>
            </a:r>
            <a:r>
              <a:t>和劳动力</a:t>
            </a:r>
            <a:r>
              <a:rPr>
                <a:solidFill>
                  <a:srgbClr val="FFFF00"/>
                </a:solidFill>
              </a:rPr>
              <a:t>跨国</a:t>
            </a:r>
            <a:r>
              <a:t>转移</a:t>
            </a:r>
          </a:p>
          <a:p>
            <a:r>
              <a:rPr>
                <a:solidFill>
                  <a:srgbClr val="FFFF00"/>
                </a:solidFill>
              </a:rPr>
              <a:t>开放性</a:t>
            </a:r>
            <a:r>
              <a:t>带来了</a:t>
            </a:r>
            <a:r>
              <a:rPr>
                <a:solidFill>
                  <a:srgbClr val="FFFF00"/>
                </a:solidFill>
              </a:rPr>
              <a:t>总体福利增长</a:t>
            </a:r>
            <a:r>
              <a:t>并产生了</a:t>
            </a:r>
            <a:r>
              <a:rPr>
                <a:solidFill>
                  <a:srgbClr val="FFFF00"/>
                </a:solidFill>
              </a:rPr>
              <a:t>分配后果</a:t>
            </a:r>
          </a:p>
          <a:p>
            <a:pPr lvl="1"/>
            <a:r>
              <a:t>多项学术研究表明</a:t>
            </a:r>
          </a:p>
          <a:p>
            <a:r>
              <a:t>虽然贸易开放度处于历史高位，但在过去15年中，贸易开放度停滞不前</a:t>
            </a:r>
          </a:p>
          <a:p>
            <a:pPr lvl="1"/>
          </a:p>
          <a:p/>
        </p:txBody>
      </p:sp>
    </p:spTree>
    <p:extLst>
      <p:ext uri="{BB962C8B-B14F-4D97-AF65-F5344CB8AC3E}">
        <p14:creationId xmlns:p14="http://schemas.microsoft.com/office/powerpoint/2010/main" val="2067545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F64B-EFC3-5788-DCF9-F6FDC3FD2180}"/>
              </a:ext>
            </a:extLst>
          </p:cNvPr>
          <p:cNvSpPr>
            <a:spLocks noGrp="1"/>
          </p:cNvSpPr>
          <p:nvPr>
            <p:ph type="title"/>
          </p:nvPr>
        </p:nvSpPr>
        <p:spPr>
          <a:xfrm>
            <a:off x="457200" y="2438400"/>
            <a:ext cx="8229600" cy="1143000"/>
          </a:xfrm>
        </p:spPr>
        <p:txBody>
          <a:bodyPr/>
          <a:lstStyle/>
          <a:p>
            <a:pPr>
              <a:defRPr>
                <a:solidFill>
                  <a:srgbClr val="FFFF00"/>
                </a:solidFill>
              </a:defRPr>
            </a:pPr>
            <a:r>
              <a:t>价值链已全球化！</a:t>
            </a:r>
          </a:p>
        </p:txBody>
      </p:sp>
    </p:spTree>
    <p:extLst>
      <p:ext uri="{BB962C8B-B14F-4D97-AF65-F5344CB8AC3E}">
        <p14:creationId xmlns:p14="http://schemas.microsoft.com/office/powerpoint/2010/main" val="126847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t>世界地图</a:t>
            </a:r>
          </a:p>
        </p:txBody>
      </p:sp>
      <p:sp>
        <p:nvSpPr>
          <p:cNvPr id="25603" name="Text Box 3"/>
          <p:cNvSpPr txBox="1">
            <a:spLocks noChangeArrowheads="1"/>
          </p:cNvSpPr>
          <p:nvPr/>
        </p:nvSpPr>
        <p:spPr bwMode="auto">
          <a:xfrm>
            <a:off x="177800" y="5921086"/>
            <a:ext cx="3925888" cy="304800"/>
          </a:xfrm>
          <a:prstGeom prst="rect">
            <a:avLst/>
          </a:prstGeom>
          <a:noFill/>
          <a:ln w="12700">
            <a:noFill/>
            <a:miter lim="800000"/>
            <a:headEnd/>
            <a:tailEnd/>
          </a:ln>
        </p:spPr>
        <p:txBody>
          <a:bodyPr wrap="none" lIns="45720" rIns="45720" anchorCtr="1">
            <a:spAutoFit/>
          </a:bodyPr>
          <a:lstStyle/>
          <a:p>
            <a:pPr>
              <a:defRPr sz="1400">
                <a:solidFill>
                  <a:srgbClr val="FFFF00"/>
                </a:solidFill>
              </a:defRPr>
            </a:pPr>
            <a:r>
              <a:t>来源：</a:t>
            </a:r>
            <a:r>
              <a:rPr>
                <a:hlinkClick r:id="rId3">
                  <a:extLst>
                    <a:ext uri="{A12FA001-AC4F-418D-AE19-62706E023703}">
                      <ahyp:hlinkClr xmlns:ahyp="http://schemas.microsoft.com/office/drawing/2018/hyperlinkcolor" val="tx"/>
                    </a:ext>
                  </a:extLst>
                </a:hlinkClick>
              </a:rPr>
              <a:t>http://www.worldmapper.org/</a:t>
            </a:r>
            <a:r>
              <a:t>，维基百科</a:t>
            </a:r>
            <a:endParaRPr sz="1400">
              <a:solidFill>
                <a:srgbClr val="FFFF00"/>
              </a:solidFill>
            </a:endParaRPr>
          </a:p>
        </p:txBody>
      </p:sp>
      <p:pic>
        <p:nvPicPr>
          <p:cNvPr id="25604" name="Picture 4"/>
          <p:cNvPicPr>
            <a:picLocks noChangeAspect="1" noChangeArrowheads="1"/>
          </p:cNvPicPr>
          <p:nvPr/>
        </p:nvPicPr>
        <p:blipFill>
          <a:blip r:embed="rId4" cstate="print"/>
          <a:srcRect/>
          <a:stretch>
            <a:fillRect/>
          </a:stretch>
        </p:blipFill>
        <p:spPr bwMode="auto">
          <a:xfrm>
            <a:off x="169110" y="1152648"/>
            <a:ext cx="8758237" cy="4618760"/>
          </a:xfrm>
          <a:prstGeom prst="rect">
            <a:avLst/>
          </a:prstGeom>
          <a:noFill/>
          <a:ln w="12700">
            <a:noFill/>
            <a:miter lim="800000"/>
            <a:headEnd/>
            <a:tailEnd/>
          </a:ln>
        </p:spPr>
      </p:pic>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19</a:t>
            </a:fld>
          </a:p>
        </p:txBody>
      </p:sp>
    </p:spTree>
    <p:extLst>
      <p:ext uri="{BB962C8B-B14F-4D97-AF65-F5344CB8AC3E}">
        <p14:creationId xmlns:p14="http://schemas.microsoft.com/office/powerpoint/2010/main" val="201417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0A0A-E6DC-47A6-AB8B-6776CA2FF8F6}"/>
              </a:ext>
            </a:extLst>
          </p:cNvPr>
          <p:cNvSpPr>
            <a:spLocks noGrp="1"/>
          </p:cNvSpPr>
          <p:nvPr>
            <p:ph type="title"/>
          </p:nvPr>
        </p:nvSpPr>
        <p:spPr/>
        <p:txBody>
          <a:bodyPr/>
          <a:lstStyle/>
          <a:p>
            <a:r>
              <a:t>会话描述</a:t>
            </a:r>
            <a:br>
              <a:rPr lang="en-US" dirty="0"/>
            </a:br>
          </a:p>
        </p:txBody>
      </p:sp>
      <p:sp>
        <p:nvSpPr>
          <p:cNvPr id="3" name="Content Placeholder 2">
            <a:extLst>
              <a:ext uri="{FF2B5EF4-FFF2-40B4-BE49-F238E27FC236}">
                <a16:creationId xmlns:a16="http://schemas.microsoft.com/office/drawing/2014/main" id="{C3BB55BD-B234-4FAE-B998-1B0F51F492D8}"/>
              </a:ext>
            </a:extLst>
          </p:cNvPr>
          <p:cNvSpPr>
            <a:spLocks noGrp="1"/>
          </p:cNvSpPr>
          <p:nvPr>
            <p:ph idx="1"/>
          </p:nvPr>
        </p:nvSpPr>
        <p:spPr>
          <a:xfrm>
            <a:off x="449179" y="1166018"/>
            <a:ext cx="8229600" cy="4525963"/>
          </a:xfrm>
        </p:spPr>
        <p:txBody>
          <a:bodyPr/>
          <a:lstStyle/>
          <a:p>
            <a:r>
              <a:t>该模块将向参与者介绍基于最近的国际贸易和移民学术研究的新想法、工具和框架。</a:t>
            </a:r>
          </a:p>
          <a:p>
            <a:r>
              <a:t>希望会议期间能够积极参与并进行讨论。</a:t>
            </a:r>
          </a:p>
          <a:p>
            <a:r>
              <a:t>主要内容包括：各国为何进行贸易？了解关于谁从贸易和移民中获益、谁从中受损的最新发现是什么？</a:t>
            </a:r>
          </a:p>
        </p:txBody>
      </p:sp>
      <p:sp>
        <p:nvSpPr>
          <p:cNvPr id="4" name="Slide Number Placeholder 3">
            <a:extLst>
              <a:ext uri="{FF2B5EF4-FFF2-40B4-BE49-F238E27FC236}">
                <a16:creationId xmlns:a16="http://schemas.microsoft.com/office/drawing/2014/main" id="{09649F5D-42A7-4448-B41D-15D04E0047AC}"/>
              </a:ext>
            </a:extLst>
          </p:cNvPr>
          <p:cNvSpPr>
            <a:spLocks noGrp="1"/>
          </p:cNvSpPr>
          <p:nvPr>
            <p:ph type="sldNum" sz="quarter" idx="11"/>
          </p:nvPr>
        </p:nvSpPr>
        <p:spPr/>
        <p:txBody>
          <a:bodyPr/>
          <a:lstStyle/>
          <a:p/>
          <a:p>
            <a:fld id="{FC96386F-C149-48D8-92C5-2CFDBA85534B}" type="slidenum">
              <a:rPr lang="en-GB" smtClean="0"/>
              <a:t>2</a:t>
            </a:fld>
          </a:p>
        </p:txBody>
      </p:sp>
    </p:spTree>
    <p:extLst>
      <p:ext uri="{BB962C8B-B14F-4D97-AF65-F5344CB8AC3E}">
        <p14:creationId xmlns:p14="http://schemas.microsoft.com/office/powerpoint/2010/main" val="397221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玩具出口</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20</a:t>
            </a:fld>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pPr>
              <a:defRPr sz="1400">
                <a:solidFill>
                  <a:srgbClr val="FFFF00"/>
                </a:solidFill>
              </a:defRPr>
            </a:pPr>
            <a:r>
              <a:t>来源：</a:t>
            </a:r>
            <a:r>
              <a:rPr>
                <a:hlinkClick r:id="rId3">
                  <a:extLst>
                    <a:ext uri="{A12FA001-AC4F-418D-AE19-62706E023703}">
                      <ahyp:hlinkClr xmlns:ahyp="http://schemas.microsoft.com/office/drawing/2018/hyperlinkcolor" val="tx"/>
                    </a:ext>
                  </a:extLst>
                </a:hlinkClick>
              </a:rPr>
              <a:t>http://www.worldmapper.org/</a:t>
            </a:r>
            <a:endParaRPr sz="1400">
              <a:solidFill>
                <a:srgbClr val="FFFF00"/>
              </a:solidFill>
            </a:endParaRPr>
          </a:p>
        </p:txBody>
      </p:sp>
      <p:pic>
        <p:nvPicPr>
          <p:cNvPr id="5" name="Picture 2"/>
          <p:cNvPicPr>
            <a:picLocks noChangeAspect="1" noChangeArrowheads="1"/>
          </p:cNvPicPr>
          <p:nvPr/>
        </p:nvPicPr>
        <p:blipFill>
          <a:blip r:embed="rId4" cstate="print"/>
          <a:srcRect/>
          <a:stretch>
            <a:fillRect/>
          </a:stretch>
        </p:blipFill>
        <p:spPr bwMode="auto">
          <a:xfrm>
            <a:off x="188913" y="1425039"/>
            <a:ext cx="8751887" cy="4651220"/>
          </a:xfrm>
          <a:prstGeom prst="rect">
            <a:avLst/>
          </a:prstGeom>
          <a:noFill/>
          <a:ln w="12700">
            <a:noFill/>
            <a:miter lim="800000"/>
            <a:headEnd/>
            <a:tailEnd/>
          </a:ln>
        </p:spPr>
      </p:pic>
    </p:spTree>
    <p:extLst>
      <p:ext uri="{BB962C8B-B14F-4D97-AF65-F5344CB8AC3E}">
        <p14:creationId xmlns:p14="http://schemas.microsoft.com/office/powerpoint/2010/main" val="2836790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玩具进口</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21</a:t>
            </a:fld>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pPr>
              <a:defRPr sz="1400">
                <a:solidFill>
                  <a:srgbClr val="FFFF00"/>
                </a:solidFill>
              </a:defRPr>
            </a:pPr>
            <a:r>
              <a:t>来源：</a:t>
            </a:r>
            <a:r>
              <a:rPr>
                <a:hlinkClick r:id="rId3">
                  <a:extLst>
                    <a:ext uri="{A12FA001-AC4F-418D-AE19-62706E023703}">
                      <ahyp:hlinkClr xmlns:ahyp="http://schemas.microsoft.com/office/drawing/2018/hyperlinkcolor" val="tx"/>
                    </a:ext>
                  </a:extLst>
                </a:hlinkClick>
              </a:rPr>
              <a:t>http://www.worldmapper.org/</a:t>
            </a:r>
            <a:endParaRPr sz="1400">
              <a:solidFill>
                <a:srgbClr val="FFFF00"/>
              </a:solidFill>
            </a:endParaRPr>
          </a:p>
        </p:txBody>
      </p:sp>
      <p:pic>
        <p:nvPicPr>
          <p:cNvPr id="7" name="Picture 2" descr="http://www.worldmapper.org/images/largepng/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3" y="1442084"/>
            <a:ext cx="8751887" cy="465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25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原油出口</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22</a:t>
            </a:fld>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pPr>
              <a:defRPr sz="1400">
                <a:solidFill>
                  <a:srgbClr val="FFFF00"/>
                </a:solidFill>
              </a:defRPr>
            </a:pPr>
            <a:r>
              <a:t>来源：</a:t>
            </a:r>
            <a:r>
              <a:rPr>
                <a:hlinkClick r:id="rId3">
                  <a:extLst>
                    <a:ext uri="{A12FA001-AC4F-418D-AE19-62706E023703}">
                      <ahyp:hlinkClr xmlns:ahyp="http://schemas.microsoft.com/office/drawing/2018/hyperlinkcolor" val="tx"/>
                    </a:ext>
                  </a:extLst>
                </a:hlinkClick>
              </a:rPr>
              <a:t>http://www.worldmapper.org/</a:t>
            </a:r>
            <a:endParaRPr sz="1400">
              <a:solidFill>
                <a:srgbClr val="FFFF00"/>
              </a:solidFill>
            </a:endParaRPr>
          </a:p>
        </p:txBody>
      </p:sp>
      <p:sp>
        <p:nvSpPr>
          <p:cNvPr id="5" name="AutoShape 2" descr="http://www.worldmapper.org/images/largepng/75.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p:txBody>
      </p:sp>
      <p:pic>
        <p:nvPicPr>
          <p:cNvPr id="8" name="Picture 4" descr="http://www.worldmapper.org/images/largepng/7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50" y="1435689"/>
            <a:ext cx="8738750" cy="465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177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原油进口</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23</a:t>
            </a:fld>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pPr>
              <a:defRPr sz="1400">
                <a:solidFill>
                  <a:srgbClr val="FFFF00"/>
                </a:solidFill>
              </a:defRPr>
            </a:pPr>
            <a:r>
              <a:t>来源：</a:t>
            </a:r>
            <a:r>
              <a:rPr>
                <a:hlinkClick r:id="rId3">
                  <a:extLst>
                    <a:ext uri="{A12FA001-AC4F-418D-AE19-62706E023703}">
                      <ahyp:hlinkClr xmlns:ahyp="http://schemas.microsoft.com/office/drawing/2018/hyperlinkcolor" val="tx"/>
                    </a:ext>
                  </a:extLst>
                </a:hlinkClick>
              </a:rPr>
              <a:t>http://www.worldmapper.org/</a:t>
            </a:r>
            <a:endParaRPr sz="1400">
              <a:solidFill>
                <a:srgbClr val="FFFF00"/>
              </a:solidFill>
            </a:endParaRPr>
          </a:p>
        </p:txBody>
      </p:sp>
      <p:sp>
        <p:nvSpPr>
          <p:cNvPr id="5" name="AutoShape 2" descr="http://www.worldmapper.org/images/largepng/75.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p:txBody>
      </p:sp>
      <p:pic>
        <p:nvPicPr>
          <p:cNvPr id="9" name="Picture 2" descr="http://www.worldmapper.org/images/largepng/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50" y="1435689"/>
            <a:ext cx="8738750" cy="465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00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机器出口</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24</a:t>
            </a:fld>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pPr>
              <a:defRPr sz="1400">
                <a:solidFill>
                  <a:srgbClr val="FFFF00"/>
                </a:solidFill>
              </a:defRPr>
            </a:pPr>
            <a:r>
              <a:t>来源：</a:t>
            </a:r>
            <a:r>
              <a:rPr>
                <a:hlinkClick r:id="rId3">
                  <a:extLst>
                    <a:ext uri="{A12FA001-AC4F-418D-AE19-62706E023703}">
                      <ahyp:hlinkClr xmlns:ahyp="http://schemas.microsoft.com/office/drawing/2018/hyperlinkcolor" val="tx"/>
                    </a:ext>
                  </a:extLst>
                </a:hlinkClick>
              </a:rPr>
              <a:t>http://www.worldmapper.org/</a:t>
            </a:r>
            <a:endParaRPr sz="1400">
              <a:solidFill>
                <a:srgbClr val="FFFF00"/>
              </a:solidFill>
            </a:endParaRPr>
          </a:p>
        </p:txBody>
      </p:sp>
      <p:sp>
        <p:nvSpPr>
          <p:cNvPr id="5" name="AutoShape 2" descr="http://www.worldmapper.org/images/largepng/75.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p:txBody>
      </p:sp>
      <p:pic>
        <p:nvPicPr>
          <p:cNvPr id="8" name="Picture 2" descr="http://www.worldmapper.org/images/largepng/8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424787"/>
            <a:ext cx="8724900" cy="465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2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机器进口</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25</a:t>
            </a:fld>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pPr>
              <a:defRPr sz="1400">
                <a:solidFill>
                  <a:srgbClr val="FFFF00"/>
                </a:solidFill>
              </a:defRPr>
            </a:pPr>
            <a:r>
              <a:t>来源：</a:t>
            </a:r>
            <a:r>
              <a:rPr>
                <a:hlinkClick r:id="rId3">
                  <a:extLst>
                    <a:ext uri="{A12FA001-AC4F-418D-AE19-62706E023703}">
                      <ahyp:hlinkClr xmlns:ahyp="http://schemas.microsoft.com/office/drawing/2018/hyperlinkcolor" val="tx"/>
                    </a:ext>
                  </a:extLst>
                </a:hlinkClick>
              </a:rPr>
              <a:t>http://www.worldmapper.org/</a:t>
            </a:r>
            <a:endParaRPr sz="1400">
              <a:solidFill>
                <a:srgbClr val="FFFF00"/>
              </a:solidFill>
            </a:endParaRPr>
          </a:p>
        </p:txBody>
      </p:sp>
      <p:sp>
        <p:nvSpPr>
          <p:cNvPr id="5" name="AutoShape 2" descr="http://www.worldmapper.org/images/largepng/75.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p:txBody>
      </p:sp>
      <p:sp>
        <p:nvSpPr>
          <p:cNvPr id="6" name="AutoShape 2" descr="http://www.worldmapper.org/images/largepng/88.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p:txBody>
      </p:sp>
      <p:pic>
        <p:nvPicPr>
          <p:cNvPr id="9" name="Picture 4" descr="http://www.worldmapper.org/images/largepng/8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424787"/>
            <a:ext cx="8724900" cy="465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828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44000" cy="6858000"/>
          </a:xfrm>
          <a:prstGeom prst="rect">
            <a:avLst/>
          </a:prstGeom>
          <a:noFill/>
        </p:spPr>
      </p:pic>
      <p:sp>
        <p:nvSpPr>
          <p:cNvPr id="3" name="矩形 2"/>
          <p:cNvSpPr/>
          <p:nvPr/>
        </p:nvSpPr>
        <p:spPr>
          <a:xfrm>
            <a:off x="2955174" y="914400"/>
            <a:ext cx="1323802" cy="211974"/>
          </a:xfrm>
          <a:prstGeom prst="rect">
            <a:avLst/>
          </a:prstGeom>
          <a:noFill/>
        </p:spPr>
        <p:txBody>
          <a:bodyPr lIns="0" tIns="0" rIns="0" bIns="0">
            <a:noAutofit/>
          </a:bodyPr>
          <a:lstStyle/>
          <a:p>
            <a:pPr indent="0">
              <a:lnSpc>
                <a:spcPct val="105000"/>
              </a:lnSpc>
              <a:defRPr sz="650">
                <a:latin typeface="Times New Roman" panose="02020603050405020304" pitchFamily="18" charset="0"/>
                <a:ea typeface="宋体" panose="02010600030101010101" pitchFamily="2" charset="-122"/>
                <a:cs typeface="Times New Roman" panose="02020603050405020304" pitchFamily="18" charset="0"/>
              </a:defRPr>
            </a:pPr>
            <a:r>
              <a:t>2011年8月29日—9月4日</a:t>
            </a:r>
          </a:p>
          <a:p>
            <a:pPr indent="0">
              <a:lnSpc>
                <a:spcPct val="105000"/>
              </a:lnSpc>
              <a:defRPr sz="650">
                <a:latin typeface="Times New Roman" panose="02020603050405020304" pitchFamily="18" charset="0"/>
                <a:ea typeface="宋体" panose="02010600030101010101" pitchFamily="2" charset="-122"/>
                <a:cs typeface="Times New Roman" panose="02020603050405020304" pitchFamily="18" charset="0"/>
              </a:defRPr>
            </a:pPr>
            <a:r>
              <a:t>彭博商业周刊</a:t>
            </a:r>
          </a:p>
        </p:txBody>
      </p:sp>
      <p:sp>
        <p:nvSpPr>
          <p:cNvPr id="4" name="矩形 3"/>
          <p:cNvSpPr/>
          <p:nvPr/>
        </p:nvSpPr>
        <p:spPr>
          <a:xfrm>
            <a:off x="2961409" y="1219892"/>
            <a:ext cx="1244831" cy="232757"/>
          </a:xfrm>
          <a:prstGeom prst="rect">
            <a:avLst/>
          </a:prstGeom>
          <a:solidFill>
            <a:srgbClr val="FFFFFF"/>
          </a:solidFill>
        </p:spPr>
        <p:txBody>
          <a:bodyPr wrap="none" lIns="0" tIns="0" rIns="0" bIns="0">
            <a:noAutofit/>
          </a:bodyPr>
          <a:lstStyle/>
          <a:p>
            <a:pPr indent="0">
              <a:defRPr sz="1300" b="1">
                <a:solidFill>
                  <a:srgbClr val="4AA2A5"/>
                </a:solidFill>
                <a:latin typeface="Times New Roman" panose="02020603050405020304" pitchFamily="18" charset="0"/>
                <a:ea typeface="宋体" panose="02010600030101010101" pitchFamily="2" charset="-122"/>
                <a:cs typeface="Times New Roman" panose="02020603050405020304" pitchFamily="18" charset="0"/>
              </a:defRPr>
            </a:pPr>
            <a:r>
              <a:t>政治与政策</a:t>
            </a:r>
          </a:p>
        </p:txBody>
      </p:sp>
      <p:sp>
        <p:nvSpPr>
          <p:cNvPr id="5" name="矩形 4"/>
          <p:cNvSpPr/>
          <p:nvPr/>
        </p:nvSpPr>
        <p:spPr>
          <a:xfrm>
            <a:off x="3048692" y="1891145"/>
            <a:ext cx="579813" cy="114300"/>
          </a:xfrm>
          <a:prstGeom prst="rect">
            <a:avLst/>
          </a:prstGeom>
          <a:noFill/>
        </p:spPr>
        <p:txBody>
          <a:bodyPr wrap="none" lIns="0" tIns="0" rIns="0" bIns="0">
            <a:noAutofit/>
          </a:bodyPr>
          <a:lstStyle/>
          <a:p>
            <a:pPr indent="0">
              <a:defRPr sz="65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酵母：加拿大</a:t>
            </a:r>
          </a:p>
        </p:txBody>
      </p:sp>
      <p:sp>
        <p:nvSpPr>
          <p:cNvPr id="6" name="矩形 5"/>
          <p:cNvSpPr/>
          <p:nvPr/>
        </p:nvSpPr>
        <p:spPr>
          <a:xfrm>
            <a:off x="3144289" y="2315094"/>
            <a:ext cx="627611" cy="324196"/>
          </a:xfrm>
          <a:prstGeom prst="rect">
            <a:avLst/>
          </a:prstGeom>
          <a:noFill/>
        </p:spPr>
        <p:txBody>
          <a:bodyPr lIns="0" tIns="0" rIns="0" bIns="0">
            <a:noAutofit/>
          </a:bodyPr>
          <a:lstStyle/>
          <a:p>
            <a:pPr indent="0" algn="ctr">
              <a:lnSpc>
                <a:spcPct val="108000"/>
              </a:lnSpc>
              <a:defRPr sz="65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防霉剂：荷兰</a:t>
            </a:r>
          </a:p>
        </p:txBody>
      </p:sp>
      <p:sp>
        <p:nvSpPr>
          <p:cNvPr id="7" name="矩形 6"/>
          <p:cNvSpPr/>
          <p:nvPr/>
        </p:nvSpPr>
        <p:spPr>
          <a:xfrm>
            <a:off x="2842952" y="2909454"/>
            <a:ext cx="482138" cy="105987"/>
          </a:xfrm>
          <a:prstGeom prst="rect">
            <a:avLst/>
          </a:prstGeom>
          <a:noFill/>
        </p:spPr>
        <p:txBody>
          <a:bodyPr wrap="none" lIns="0" tIns="0" rIns="0" bIns="0">
            <a:noAutofit/>
          </a:bodyPr>
          <a:lstStyle/>
          <a:p>
            <a:pPr indent="0">
              <a:defRPr sz="65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pPr>
            <a:r>
              <a:t>危地马拉</a:t>
            </a:r>
          </a:p>
        </p:txBody>
      </p:sp>
      <p:sp>
        <p:nvSpPr>
          <p:cNvPr id="8" name="矩形 7"/>
          <p:cNvSpPr/>
          <p:nvPr/>
        </p:nvSpPr>
        <p:spPr>
          <a:xfrm>
            <a:off x="3138054" y="3214947"/>
            <a:ext cx="405246" cy="110143"/>
          </a:xfrm>
          <a:prstGeom prst="rect">
            <a:avLst/>
          </a:prstGeom>
          <a:noFill/>
        </p:spPr>
        <p:txBody>
          <a:bodyPr wrap="none" lIns="0" tIns="0" rIns="0" bIns="0">
            <a:noAutofit/>
          </a:bodyPr>
          <a:lstStyle/>
          <a:p>
            <a:pPr indent="0">
              <a:defRPr sz="65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pPr>
            <a:r>
              <a:t>哥伦比亚</a:t>
            </a:r>
          </a:p>
        </p:txBody>
      </p:sp>
      <p:sp>
        <p:nvSpPr>
          <p:cNvPr id="9" name="矩形 8"/>
          <p:cNvSpPr/>
          <p:nvPr/>
        </p:nvSpPr>
        <p:spPr>
          <a:xfrm>
            <a:off x="2838796" y="3605645"/>
            <a:ext cx="594360" cy="103909"/>
          </a:xfrm>
          <a:prstGeom prst="rect">
            <a:avLst/>
          </a:prstGeom>
          <a:noFill/>
        </p:spPr>
        <p:txBody>
          <a:bodyPr wrap="none" lIns="0" tIns="0" rIns="0" bIns="0">
            <a:noAutofit/>
          </a:bodyPr>
          <a:lstStyle/>
          <a:p>
            <a:pPr indent="0">
              <a:defRPr sz="65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主要来自墨西哥</a:t>
            </a:r>
          </a:p>
        </p:txBody>
      </p:sp>
      <p:sp>
        <p:nvSpPr>
          <p:cNvPr id="10" name="矩形 9"/>
          <p:cNvSpPr/>
          <p:nvPr/>
        </p:nvSpPr>
        <p:spPr>
          <a:xfrm>
            <a:off x="2994660" y="4143894"/>
            <a:ext cx="743989" cy="218209"/>
          </a:xfrm>
          <a:prstGeom prst="rect">
            <a:avLst/>
          </a:prstGeom>
          <a:noFill/>
        </p:spPr>
        <p:txBody>
          <a:bodyPr lIns="0" tIns="0" rIns="0" bIns="0">
            <a:noAutofit/>
          </a:bodyPr>
          <a:lstStyle/>
          <a:p>
            <a:pPr indent="0" algn="ctr">
              <a:defRPr sz="65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有时来自加拿大和秘鲁</a:t>
            </a:r>
          </a:p>
        </p:txBody>
      </p:sp>
      <p:sp>
        <p:nvSpPr>
          <p:cNvPr id="11" name="矩形 10"/>
          <p:cNvSpPr/>
          <p:nvPr/>
        </p:nvSpPr>
        <p:spPr>
          <a:xfrm>
            <a:off x="3048692" y="4966854"/>
            <a:ext cx="671253" cy="743989"/>
          </a:xfrm>
          <a:prstGeom prst="rect">
            <a:avLst/>
          </a:prstGeom>
          <a:noFill/>
        </p:spPr>
        <p:txBody>
          <a:bodyPr lIns="0" tIns="0" rIns="0" bIns="0">
            <a:noAutofit/>
          </a:bodyPr>
          <a:lstStyle/>
          <a:p>
            <a:pPr indent="0" algn="ctr">
              <a:lnSpc>
                <a:spcPct val="107000"/>
              </a:lnSpc>
              <a:defRPr sz="65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pPr>
            <a:r>
              <a:t>一包碎牛肉可能含有来自多个国家50多头牛的肉</a:t>
            </a:r>
          </a:p>
        </p:txBody>
      </p:sp>
      <p:sp>
        <p:nvSpPr>
          <p:cNvPr id="12" name="矩形 11"/>
          <p:cNvSpPr/>
          <p:nvPr/>
        </p:nvSpPr>
        <p:spPr>
          <a:xfrm>
            <a:off x="4705003" y="5929052"/>
            <a:ext cx="2333798" cy="99753"/>
          </a:xfrm>
          <a:prstGeom prst="rect">
            <a:avLst/>
          </a:prstGeom>
          <a:noFill/>
        </p:spPr>
        <p:txBody>
          <a:bodyPr wrap="none" lIns="0" tIns="0" rIns="0" bIns="0">
            <a:noAutofit/>
          </a:bodyPr>
          <a:lstStyle/>
          <a:p>
            <a:pPr indent="0">
              <a:defRPr sz="500" b="1">
                <a:latin typeface="Times New Roman" panose="02020603050405020304" pitchFamily="18" charset="0"/>
                <a:ea typeface="宋体" panose="02010600030101010101" pitchFamily="2" charset="-122"/>
                <a:cs typeface="Times New Roman" panose="02020603050405020304" pitchFamily="18" charset="0"/>
              </a:defRPr>
            </a:pPr>
            <a:r>
              <a:t>数据：美国农业部；国家食品保护与防御中心</a:t>
            </a:r>
          </a:p>
        </p:txBody>
      </p:sp>
      <p:sp>
        <p:nvSpPr>
          <p:cNvPr id="13" name="矩形 12"/>
          <p:cNvSpPr/>
          <p:nvPr/>
        </p:nvSpPr>
        <p:spPr>
          <a:xfrm>
            <a:off x="6348845" y="5509260"/>
            <a:ext cx="627611" cy="224443"/>
          </a:xfrm>
          <a:prstGeom prst="rect">
            <a:avLst/>
          </a:prstGeom>
          <a:noFill/>
        </p:spPr>
        <p:txBody>
          <a:bodyPr lIns="0" tIns="0" rIns="0" bIns="0">
            <a:noAutofit/>
          </a:bodyPr>
          <a:lstStyle/>
          <a:p>
            <a:pPr indent="0" algn="ctr">
              <a:lnSpc>
                <a:spcPct val="108000"/>
              </a:lnSpc>
              <a:defRPr sz="65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大蒜粉：澳大利亚</a:t>
            </a:r>
          </a:p>
        </p:txBody>
      </p:sp>
      <p:sp>
        <p:nvSpPr>
          <p:cNvPr id="14" name="矩形 13"/>
          <p:cNvSpPr/>
          <p:nvPr/>
        </p:nvSpPr>
        <p:spPr>
          <a:xfrm>
            <a:off x="6537960" y="4844241"/>
            <a:ext cx="353290" cy="222366"/>
          </a:xfrm>
          <a:prstGeom prst="rect">
            <a:avLst/>
          </a:prstGeom>
          <a:noFill/>
        </p:spPr>
        <p:txBody>
          <a:bodyPr lIns="0" tIns="0" rIns="0" bIns="0">
            <a:noAutofit/>
          </a:bodyPr>
          <a:lstStyle/>
          <a:p>
            <a:pPr indent="0" algn="ctr">
              <a:defRPr sz="65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醋：意大利</a:t>
            </a:r>
          </a:p>
        </p:txBody>
      </p:sp>
      <p:sp>
        <p:nvSpPr>
          <p:cNvPr id="15" name="矩形 14"/>
          <p:cNvSpPr/>
          <p:nvPr/>
        </p:nvSpPr>
        <p:spPr>
          <a:xfrm>
            <a:off x="6263640" y="4104409"/>
            <a:ext cx="380307" cy="315883"/>
          </a:xfrm>
          <a:prstGeom prst="rect">
            <a:avLst/>
          </a:prstGeom>
          <a:noFill/>
        </p:spPr>
        <p:txBody>
          <a:bodyPr lIns="0" tIns="0" rIns="0" bIns="0">
            <a:noAutofit/>
          </a:bodyPr>
          <a:lstStyle/>
          <a:p>
            <a:pPr indent="0" algn="ctr">
              <a:lnSpc>
                <a:spcPct val="106000"/>
              </a:lnSpc>
              <a:defRPr sz="65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芥菜籽：加拿大</a:t>
            </a:r>
          </a:p>
        </p:txBody>
      </p:sp>
      <p:sp>
        <p:nvSpPr>
          <p:cNvPr id="16" name="矩形 15"/>
          <p:cNvSpPr/>
          <p:nvPr/>
        </p:nvSpPr>
        <p:spPr>
          <a:xfrm>
            <a:off x="6448598" y="3605645"/>
            <a:ext cx="365760" cy="214053"/>
          </a:xfrm>
          <a:prstGeom prst="rect">
            <a:avLst/>
          </a:prstGeom>
          <a:noFill/>
        </p:spPr>
        <p:txBody>
          <a:bodyPr lIns="0" tIns="0" rIns="0" bIns="0">
            <a:noAutofit/>
          </a:bodyPr>
          <a:lstStyle/>
          <a:p>
            <a:pPr indent="0" algn="ctr">
              <a:lnSpc>
                <a:spcPct val="110000"/>
              </a:lnSpc>
              <a:defRPr sz="65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pPr>
            <a:r>
              <a:t>新西兰</a:t>
            </a:r>
          </a:p>
        </p:txBody>
      </p:sp>
      <p:sp>
        <p:nvSpPr>
          <p:cNvPr id="17" name="矩形 16"/>
          <p:cNvSpPr/>
          <p:nvPr/>
        </p:nvSpPr>
        <p:spPr>
          <a:xfrm>
            <a:off x="6338454" y="3071552"/>
            <a:ext cx="334587" cy="118457"/>
          </a:xfrm>
          <a:prstGeom prst="rect">
            <a:avLst/>
          </a:prstGeom>
          <a:noFill/>
        </p:spPr>
        <p:txBody>
          <a:bodyPr wrap="none" lIns="0" tIns="0" rIns="0" bIns="0">
            <a:noAutofit/>
          </a:bodyPr>
          <a:lstStyle/>
          <a:p>
            <a:pPr indent="0">
              <a:defRPr sz="65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pPr>
            <a:r>
              <a:t>墨西哥</a:t>
            </a:r>
          </a:p>
        </p:txBody>
      </p:sp>
      <p:sp>
        <p:nvSpPr>
          <p:cNvPr id="18" name="矩形 17"/>
          <p:cNvSpPr/>
          <p:nvPr/>
        </p:nvSpPr>
        <p:spPr>
          <a:xfrm>
            <a:off x="6267796" y="2566554"/>
            <a:ext cx="604751" cy="243147"/>
          </a:xfrm>
          <a:prstGeom prst="rect">
            <a:avLst/>
          </a:prstGeom>
          <a:noFill/>
        </p:spPr>
        <p:txBody>
          <a:bodyPr lIns="0" tIns="0" rIns="0" bIns="0">
            <a:noAutofit/>
          </a:bodyPr>
          <a:lstStyle/>
          <a:p>
            <a:pPr indent="0" algn="ctr">
              <a:lnSpc>
                <a:spcPct val="108000"/>
              </a:lnSpc>
              <a:defRPr sz="65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小麦面筋：波兰</a:t>
            </a:r>
          </a:p>
        </p:txBody>
      </p:sp>
      <p:sp>
        <p:nvSpPr>
          <p:cNvPr id="19" name="矩形 18"/>
          <p:cNvSpPr/>
          <p:nvPr/>
        </p:nvSpPr>
        <p:spPr>
          <a:xfrm>
            <a:off x="6411190" y="1990898"/>
            <a:ext cx="579813" cy="324196"/>
          </a:xfrm>
          <a:prstGeom prst="rect">
            <a:avLst/>
          </a:prstGeom>
          <a:noFill/>
        </p:spPr>
        <p:txBody>
          <a:bodyPr lIns="0" tIns="0" rIns="0" bIns="0">
            <a:noAutofit/>
          </a:bodyPr>
          <a:lstStyle/>
          <a:p>
            <a:pPr indent="0" algn="ctr">
              <a:lnSpc>
                <a:spcPct val="105000"/>
              </a:lnSpc>
              <a:defRPr sz="65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维生素强化剂：中国</a:t>
            </a:r>
          </a:p>
        </p:txBody>
      </p:sp>
      <p:sp>
        <p:nvSpPr>
          <p:cNvPr id="20" name="矩形 19"/>
          <p:cNvSpPr/>
          <p:nvPr/>
        </p:nvSpPr>
        <p:spPr>
          <a:xfrm>
            <a:off x="6190903" y="719050"/>
            <a:ext cx="891540" cy="361604"/>
          </a:xfrm>
          <a:prstGeom prst="rect">
            <a:avLst/>
          </a:prstGeom>
          <a:noFill/>
        </p:spPr>
        <p:txBody>
          <a:bodyPr lIns="0" tIns="0" rIns="0" bIns="0">
            <a:noAutofit/>
          </a:bodyPr>
          <a:lstStyle/>
          <a:p>
            <a:pPr indent="0" algn="ctr">
              <a:lnSpc>
                <a:spcPct val="94000"/>
              </a:lnSpc>
              <a:defRPr sz="1300" b="1">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pPr>
            <a:r>
              <a:t>世界美食</a:t>
            </a:r>
          </a:p>
        </p:txBody>
      </p:sp>
      <p:sp>
        <p:nvSpPr>
          <p:cNvPr id="21" name="矩形 20"/>
          <p:cNvSpPr/>
          <p:nvPr/>
        </p:nvSpPr>
        <p:spPr>
          <a:xfrm>
            <a:off x="6128558" y="1080654"/>
            <a:ext cx="1020387" cy="415636"/>
          </a:xfrm>
          <a:prstGeom prst="rect">
            <a:avLst/>
          </a:prstGeom>
          <a:noFill/>
        </p:spPr>
        <p:txBody>
          <a:bodyPr lIns="0" tIns="0" rIns="0" bIns="0">
            <a:noAutofit/>
          </a:bodyPr>
          <a:lstStyle/>
          <a:p>
            <a:pPr indent="0" algn="ctr">
              <a:lnSpc>
                <a:spcPct val="106000"/>
              </a:lnSpc>
              <a:defRPr sz="650">
                <a:solidFill>
                  <a:srgbClr val="FFFFFF"/>
                </a:solidFill>
                <a:latin typeface="Times New Roman" panose="02020603050405020304" pitchFamily="18" charset="0"/>
                <a:ea typeface="宋体" panose="02010600030101010101" pitchFamily="2" charset="-122"/>
                <a:cs typeface="Times New Roman" panose="02020603050405020304" pitchFamily="18" charset="0"/>
              </a:defRPr>
            </a:pPr>
            <a:r>
              <a:t>这份芝士汉堡中100多种食材跨越全球才到达您的餐桌</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1143000"/>
          </a:xfrm>
        </p:spPr>
        <p:txBody>
          <a:bodyPr/>
          <a:lstStyle/>
          <a:p>
            <a:pPr>
              <a:defRPr>
                <a:solidFill>
                  <a:srgbClr val="FFFF00"/>
                </a:solidFill>
              </a:defRPr>
            </a:pPr>
            <a:r>
              <a:t>价值链已全球化！</a:t>
            </a:r>
          </a:p>
        </p:txBody>
      </p:sp>
      <p:sp>
        <p:nvSpPr>
          <p:cNvPr id="3" name="Content Placeholder 2"/>
          <p:cNvSpPr>
            <a:spLocks noGrp="1"/>
          </p:cNvSpPr>
          <p:nvPr>
            <p:ph idx="1"/>
          </p:nvPr>
        </p:nvSpPr>
        <p:spPr>
          <a:xfrm>
            <a:off x="152400" y="1402716"/>
            <a:ext cx="8915400" cy="4724400"/>
          </a:xfrm>
        </p:spPr>
        <p:txBody>
          <a:bodyPr/>
          <a:lstStyle/>
          <a:p>
            <a:r>
              <a:t>这带来了经济收益</a:t>
            </a:r>
          </a:p>
          <a:p>
            <a:r>
              <a:t>在全球供应链中处于核心地位的国家获得了权力</a:t>
            </a:r>
            <a:endParaRPr>
              <a:solidFill>
                <a:srgbClr val="FFFF00"/>
              </a:solidFill>
            </a:endParaRPr>
          </a:p>
          <a:p>
            <a:r>
              <a:t>示例：</a:t>
            </a:r>
          </a:p>
          <a:p>
            <a:pPr marL="0" indent="0">
              <a:buNone/>
            </a:pPr>
            <a:r>
              <a:t>俄罗斯入侵乌克兰</a:t>
            </a:r>
            <a:endParaRPr>
              <a:solidFill>
                <a:srgbClr val="FFFF00"/>
              </a:solidFill>
            </a:endParaRPr>
          </a:p>
          <a:p>
            <a:pPr lvl="1"/>
            <a:r>
              <a:t>多年来，俄罗斯已成为主要的基本投入品（如天然气和石油）供应商之一</a:t>
            </a:r>
          </a:p>
          <a:p>
            <a:pPr lvl="1"/>
            <a:r>
              <a:t>一些国家不愿完全禁止从俄罗斯进口</a:t>
            </a:r>
          </a:p>
          <a:p>
            <a:pPr lvl="1"/>
            <a:r>
              <a:t>没有基于规则的对俄制裁方法</a:t>
            </a:r>
          </a:p>
          <a:p>
            <a:pPr marL="457200" lvl="1" indent="0">
              <a:buNone/>
            </a:pPr>
          </a:p>
        </p:txBody>
      </p:sp>
    </p:spTree>
    <p:extLst>
      <p:ext uri="{BB962C8B-B14F-4D97-AF65-F5344CB8AC3E}">
        <p14:creationId xmlns:p14="http://schemas.microsoft.com/office/powerpoint/2010/main" val="3511777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0071" y="1905000"/>
            <a:ext cx="8923858" cy="3940575"/>
          </a:xfrm>
          <a:prstGeom prst="rect">
            <a:avLst/>
          </a:prstGeom>
        </p:spPr>
      </p:pic>
      <p:sp>
        <p:nvSpPr>
          <p:cNvPr id="5" name="Title 1"/>
          <p:cNvSpPr>
            <a:spLocks noGrp="1"/>
          </p:cNvSpPr>
          <p:nvPr>
            <p:ph type="title"/>
          </p:nvPr>
        </p:nvSpPr>
        <p:spPr>
          <a:xfrm>
            <a:off x="457200" y="274638"/>
            <a:ext cx="8229600" cy="1143000"/>
          </a:xfrm>
        </p:spPr>
        <p:txBody>
          <a:bodyPr/>
          <a:lstStyle/>
          <a:p>
            <a:r>
              <a:t>禁止俄罗斯石油和天然气出口的全球影响</a:t>
            </a:r>
            <a:br>
              <a:rPr lang="en-US" dirty="0"/>
            </a:br>
            <a:r>
              <a:rPr sz="1600"/>
              <a:t>Caliendo 和 Parro (2022)</a:t>
            </a:r>
            <a:endParaRPr sz="1600">
              <a:effectLst/>
            </a:endParaRPr>
          </a:p>
        </p:txBody>
      </p:sp>
      <p:sp>
        <p:nvSpPr>
          <p:cNvPr id="6" name="Content Placeholder 2"/>
          <p:cNvSpPr>
            <a:spLocks noGrp="1"/>
          </p:cNvSpPr>
          <p:nvPr>
            <p:ph idx="1"/>
          </p:nvPr>
        </p:nvSpPr>
        <p:spPr>
          <a:xfrm>
            <a:off x="-25400" y="5943600"/>
            <a:ext cx="9144000" cy="488316"/>
          </a:xfrm>
        </p:spPr>
        <p:txBody>
          <a:bodyPr/>
          <a:lstStyle/>
          <a:p>
            <a:pPr marL="0" indent="0" algn="ctr">
              <a:buNone/>
              <a:defRPr sz="2800"/>
            </a:pPr>
            <a:r>
              <a:t>实际世界收入效应（不包括俄罗斯）= -0.008%</a:t>
            </a:r>
            <a:endParaRPr sz="2800">
              <a:effectLst/>
            </a:endParaRPr>
          </a:p>
        </p:txBody>
      </p:sp>
      <p:sp>
        <p:nvSpPr>
          <p:cNvPr id="3" name="文本框 2">
            <a:extLst>
              <a:ext uri="{FF2B5EF4-FFF2-40B4-BE49-F238E27FC236}">
                <a16:creationId xmlns:a16="http://schemas.microsoft.com/office/drawing/2014/main" id="{CC820051-F32E-F188-D7BE-6C58B46B38F8}"/>
              </a:ext>
            </a:extLst>
          </p:cNvPr>
          <p:cNvSpPr txBox="1"/>
          <p:nvPr/>
        </p:nvSpPr>
        <p:spPr>
          <a:xfrm>
            <a:off x="3782438" y="1914526"/>
            <a:ext cx="2084962" cy="161583"/>
          </a:xfrm>
          <a:prstGeom prst="rect">
            <a:avLst/>
          </a:prstGeom>
          <a:solidFill>
            <a:schemeClr val="bg1"/>
          </a:solidFill>
        </p:spPr>
        <p:txBody>
          <a:bodyPr wrap="square" lIns="0" tIns="0" rIns="0" bIns="0">
            <a:spAutoFit/>
          </a:bodyPr>
          <a:lstStyle/>
          <a:p>
            <a:pPr>
              <a:defRPr sz="1050">
                <a:solidFill>
                  <a:srgbClr val="002142"/>
                </a:solidFill>
                <a:latin typeface="Times New Roman" panose="02020603050405020304" pitchFamily="18" charset="0"/>
                <a:ea typeface="宋体" panose="02010600030101010101" pitchFamily="2" charset="-122"/>
                <a:cs typeface="Times New Roman" panose="02020603050405020304" pitchFamily="18" charset="0"/>
              </a:defRPr>
            </a:pPr>
            <a:r>
              <a:t>图1 实际收入变化 (%)</a:t>
            </a:r>
            <a:endParaRPr sz="1050">
              <a:solidFill>
                <a:srgbClr val="00214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3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115" y="136525"/>
            <a:ext cx="8229600" cy="1143000"/>
          </a:xfrm>
        </p:spPr>
        <p:txBody>
          <a:bodyPr>
            <a:normAutofit/>
          </a:bodyPr>
          <a:lstStyle/>
          <a:p>
            <a:pPr>
              <a:defRPr>
                <a:solidFill>
                  <a:srgbClr val="FFFF00"/>
                </a:solidFill>
              </a:defRPr>
            </a:pPr>
            <a:r>
              <a:t>国家为何进行贸易？</a:t>
            </a:r>
          </a:p>
        </p:txBody>
      </p:sp>
      <p:sp>
        <p:nvSpPr>
          <p:cNvPr id="3" name="Content Placeholder 2"/>
          <p:cNvSpPr>
            <a:spLocks noGrp="1"/>
          </p:cNvSpPr>
          <p:nvPr>
            <p:ph idx="1"/>
          </p:nvPr>
        </p:nvSpPr>
        <p:spPr>
          <a:xfrm>
            <a:off x="425115" y="1279525"/>
            <a:ext cx="8482263" cy="4525963"/>
          </a:xfrm>
        </p:spPr>
        <p:txBody>
          <a:bodyPr>
            <a:noAutofit/>
          </a:bodyPr>
          <a:lstStyle/>
          <a:p>
            <a:pPr>
              <a:defRPr sz="2800"/>
            </a:pPr>
            <a:r>
              <a:t>技术差异</a:t>
            </a:r>
          </a:p>
          <a:p>
            <a:pPr lvl="1"/>
            <a:r>
              <a:t>李嘉图贸易模型</a:t>
            </a:r>
          </a:p>
          <a:p>
            <a:endParaRPr sz="2800"/>
          </a:p>
          <a:p>
            <a:pPr>
              <a:defRPr sz="2800"/>
            </a:pPr>
            <a:r>
              <a:t>禀赋/资源差异</a:t>
            </a:r>
          </a:p>
          <a:p>
            <a:pPr lvl="1"/>
            <a:r>
              <a:t>赫克歇尔-俄林贸易模型</a:t>
            </a:r>
          </a:p>
          <a:p>
            <a:endParaRPr sz="2800"/>
          </a:p>
          <a:p>
            <a:pPr marL="57150" indent="-457200">
              <a:defRPr sz="2800"/>
            </a:pPr>
            <a:r>
              <a:t>收益递增/多样性</a:t>
            </a:r>
          </a:p>
          <a:p>
            <a:pPr lvl="1"/>
            <a:r>
              <a:t>克鲁格曼贸易模型</a:t>
            </a:r>
          </a:p>
          <a:p>
            <a:pPr algn="just">
              <a:defRPr>
                <a:solidFill>
                  <a:srgbClr val="FF0000"/>
                </a:solidFill>
              </a:defRPr>
            </a:pPr>
            <a:r>
              <a:t>如果能在我们开会前在线阅读这三种理论，那将是极好的。</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29</a:t>
            </a:fld>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CE97-0841-482B-916D-067DA1839BF5}"/>
              </a:ext>
            </a:extLst>
          </p:cNvPr>
          <p:cNvSpPr>
            <a:spLocks noGrp="1"/>
          </p:cNvSpPr>
          <p:nvPr>
            <p:ph type="title"/>
          </p:nvPr>
        </p:nvSpPr>
        <p:spPr/>
        <p:txBody>
          <a:bodyPr/>
          <a:lstStyle/>
          <a:p>
            <a:r>
              <a:t>耶鲁大学的使命宣言</a:t>
            </a:r>
          </a:p>
        </p:txBody>
      </p:sp>
      <p:sp>
        <p:nvSpPr>
          <p:cNvPr id="3" name="Content Placeholder 2">
            <a:extLst>
              <a:ext uri="{FF2B5EF4-FFF2-40B4-BE49-F238E27FC236}">
                <a16:creationId xmlns:a16="http://schemas.microsoft.com/office/drawing/2014/main" id="{F29B8F98-EEC1-4EB4-8BF4-B35C87DCE860}"/>
              </a:ext>
            </a:extLst>
          </p:cNvPr>
          <p:cNvSpPr>
            <a:spLocks noGrp="1"/>
          </p:cNvSpPr>
          <p:nvPr>
            <p:ph idx="1"/>
          </p:nvPr>
        </p:nvSpPr>
        <p:spPr/>
        <p:txBody>
          <a:bodyPr/>
          <a:lstStyle/>
          <a:p>
            <a:pPr marL="0" indent="0">
              <a:buNone/>
            </a:pPr>
            <a:r>
              <a:t>耶鲁大学致力于通过杰出的研究和学术、教育、保护和实践来改善当今和子孙后代的世界。耶鲁大学培养世界各地有抱负的领导者，服务于社会的各个领域。我们通过在由教职员工、学生和校友组成的道德、相互依存和多元化的社区中自由交流思想来完成这一使命。</a:t>
            </a:r>
          </a:p>
        </p:txBody>
      </p:sp>
      <p:sp>
        <p:nvSpPr>
          <p:cNvPr id="4" name="Slide Number Placeholder 3">
            <a:extLst>
              <a:ext uri="{FF2B5EF4-FFF2-40B4-BE49-F238E27FC236}">
                <a16:creationId xmlns:a16="http://schemas.microsoft.com/office/drawing/2014/main" id="{5D4FCBD5-588B-45A6-969D-4E3AE143EB74}"/>
              </a:ext>
            </a:extLst>
          </p:cNvPr>
          <p:cNvSpPr>
            <a:spLocks noGrp="1"/>
          </p:cNvSpPr>
          <p:nvPr>
            <p:ph type="sldNum" sz="quarter" idx="11"/>
          </p:nvPr>
        </p:nvSpPr>
        <p:spPr/>
        <p:txBody>
          <a:bodyPr/>
          <a:lstStyle/>
          <a:p/>
          <a:p>
            <a:fld id="{FC96386F-C149-48D8-92C5-2CFDBA85534B}" type="slidenum">
              <a:rPr lang="en-GB" smtClean="0"/>
              <a:t>3</a:t>
            </a:fld>
          </a:p>
        </p:txBody>
      </p:sp>
    </p:spTree>
    <p:extLst>
      <p:ext uri="{BB962C8B-B14F-4D97-AF65-F5344CB8AC3E}">
        <p14:creationId xmlns:p14="http://schemas.microsoft.com/office/powerpoint/2010/main" val="2900624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24" y="630898"/>
            <a:ext cx="8229600" cy="1143000"/>
          </a:xfrm>
        </p:spPr>
        <p:txBody>
          <a:bodyPr>
            <a:normAutofit fontScale="90000"/>
          </a:bodyPr>
          <a:lstStyle/>
          <a:p>
            <a:r>
              <a:rPr>
                <a:solidFill>
                  <a:srgbClr val="FFFF00"/>
                </a:solidFill>
              </a:rPr>
              <a:t>国际</a:t>
            </a:r>
            <a:r>
              <a:rPr>
                <a:solidFill>
                  <a:schemeClr val="accent1">
                    <a:lumMod val="75000"/>
                  </a:schemeClr>
                </a:solidFill>
              </a:rPr>
              <a:t> </a:t>
            </a:r>
            <a:r>
              <a:t>与“国内”经济学</a:t>
            </a:r>
          </a:p>
        </p:txBody>
      </p:sp>
      <p:sp>
        <p:nvSpPr>
          <p:cNvPr id="3" name="Content Placeholder 2"/>
          <p:cNvSpPr>
            <a:spLocks noGrp="1"/>
          </p:cNvSpPr>
          <p:nvPr>
            <p:ph idx="1"/>
          </p:nvPr>
        </p:nvSpPr>
        <p:spPr>
          <a:xfrm>
            <a:off x="457200" y="1968335"/>
            <a:ext cx="8229600" cy="4525963"/>
          </a:xfrm>
        </p:spPr>
        <p:txBody>
          <a:bodyPr/>
          <a:lstStyle/>
          <a:p>
            <a:r>
              <a:t>国际贸易与国内贸易有何不同？</a:t>
            </a:r>
          </a:p>
          <a:p/>
          <a:p>
            <a:r>
              <a:t>距离！</a:t>
            </a:r>
          </a:p>
          <a:p/>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30</a:t>
            </a:fld>
          </a:p>
        </p:txBody>
      </p:sp>
    </p:spTree>
    <p:extLst>
      <p:ext uri="{BB962C8B-B14F-4D97-AF65-F5344CB8AC3E}">
        <p14:creationId xmlns:p14="http://schemas.microsoft.com/office/powerpoint/2010/main" val="249863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引力</a:t>
            </a:r>
            <a:br>
              <a:rPr lang="en-US" dirty="0"/>
            </a:br>
            <a:r>
              <a:rPr sz="1400">
                <a:hlinkClick r:id="rId3"/>
              </a:rPr>
              <a:t>Head 和 Mayer 2013</a:t>
            </a:r>
          </a:p>
        </p:txBody>
      </p:sp>
      <p:sp>
        <p:nvSpPr>
          <p:cNvPr id="3" name="Content Placeholder 2"/>
          <p:cNvSpPr>
            <a:spLocks noGrp="1"/>
          </p:cNvSpPr>
          <p:nvPr>
            <p:ph idx="1"/>
          </p:nvPr>
        </p:nvSpPr>
        <p:spPr/>
        <p:txBody>
          <a:bodyPr>
            <a:normAutofit fontScale="77500" lnSpcReduction="20000"/>
          </a:bodyPr>
          <a:lstStyle/>
          <a:p>
            <a:r>
              <a:t>经济学中最有力的实证关系之一被称为“引力”</a:t>
            </a:r>
          </a:p>
          <a:p/>
          <a:p>
            <a:r>
              <a:t>来自物理学（牛顿 1687）</a:t>
            </a:r>
          </a:p>
          <a:p>
            <a:pPr lvl="1"/>
            <a:r>
              <a:t>两个物体之间的引力</a:t>
            </a:r>
            <a:br>
              <a:rPr lang="en-US" dirty="0"/>
            </a:br>
            <a:r>
              <a:t>随它们之间距离的增大而减小，并</a:t>
            </a:r>
            <a:br>
              <a:rPr lang="en-US" dirty="0"/>
            </a:br>
            <a:r>
              <a:t>随它们质量的增大而增大</a:t>
            </a:r>
          </a:p>
          <a:p/>
          <a:p/>
          <a:p>
            <a:r>
              <a:t>来自经济学（丁伯根 1962）</a:t>
            </a:r>
          </a:p>
          <a:p>
            <a:pPr lvl="1"/>
            <a:r>
              <a:t>两国之间的商业贸易</a:t>
            </a:r>
            <a:br>
              <a:rPr lang="en-US" dirty="0"/>
            </a:br>
            <a:r>
              <a:t>随它们之间距离的增大而减小，并随</a:t>
            </a:r>
            <a:br>
              <a:rPr lang="en-US" dirty="0"/>
            </a:br>
            <a:r>
              <a:t>它们经济规模的增大而增大</a:t>
            </a:r>
          </a:p>
          <a:p/>
          <a:p/>
          <a:p/>
          <a:p/>
          <a:p/>
        </p:txBody>
      </p:sp>
      <p:sp>
        <p:nvSpPr>
          <p:cNvPr id="4" name="Slide Number Placeholder 3"/>
          <p:cNvSpPr>
            <a:spLocks noGrp="1"/>
          </p:cNvSpPr>
          <p:nvPr>
            <p:ph type="sldNum" sz="quarter" idx="11"/>
          </p:nvPr>
        </p:nvSpPr>
        <p:spPr/>
        <p:txBody>
          <a:bodyPr/>
          <a:lstStyle/>
          <a:p/>
          <a:p>
            <a:fld id="{FC96386F-C149-48D8-92C5-2CFDBA85534B}" type="slidenum">
              <a:rPr lang="en-GB" smtClean="0"/>
              <a:t>31</a:t>
            </a:fld>
          </a:p>
        </p:txBody>
      </p:sp>
      <p:pic>
        <p:nvPicPr>
          <p:cNvPr id="2050" name="Picture 2" descr="http://static.bbc.co.uk/universe/img/ic/640/scientists/isaac_newton/isaac_newton_large.jpg"/>
          <p:cNvPicPr>
            <a:picLocks noChangeAspect="1" noChangeArrowheads="1"/>
          </p:cNvPicPr>
          <p:nvPr/>
        </p:nvPicPr>
        <p:blipFill>
          <a:blip r:embed="rId4" cstate="print"/>
          <a:srcRect/>
          <a:stretch>
            <a:fillRect/>
          </a:stretch>
        </p:blipFill>
        <p:spPr bwMode="auto">
          <a:xfrm flipH="1">
            <a:off x="6343650" y="1990725"/>
            <a:ext cx="2128697" cy="1313806"/>
          </a:xfrm>
          <a:prstGeom prst="rect">
            <a:avLst/>
          </a:prstGeom>
          <a:noFill/>
        </p:spPr>
      </p:pic>
      <p:pic>
        <p:nvPicPr>
          <p:cNvPr id="2052" name="Picture 4" descr="http://www.nndb.com/people/799/000113460/jan-tinbergen.jpg"/>
          <p:cNvPicPr>
            <a:picLocks noChangeAspect="1" noChangeArrowheads="1"/>
          </p:cNvPicPr>
          <p:nvPr/>
        </p:nvPicPr>
        <p:blipFill>
          <a:blip r:embed="rId5" cstate="print"/>
          <a:srcRect/>
          <a:stretch>
            <a:fillRect/>
          </a:stretch>
        </p:blipFill>
        <p:spPr bwMode="auto">
          <a:xfrm flipH="1">
            <a:off x="7289227" y="4182886"/>
            <a:ext cx="1183120" cy="1638569"/>
          </a:xfrm>
          <a:prstGeom prst="rect">
            <a:avLst/>
          </a:prstGeom>
          <a:noFill/>
        </p:spPr>
      </p:pic>
      <p:sp>
        <p:nvSpPr>
          <p:cNvPr id="7" name="TextBox 6"/>
          <p:cNvSpPr txBox="1"/>
          <p:nvPr/>
        </p:nvSpPr>
        <p:spPr>
          <a:xfrm>
            <a:off x="7557495" y="3305175"/>
            <a:ext cx="957378" cy="553998"/>
          </a:xfrm>
          <a:prstGeom prst="rect">
            <a:avLst/>
          </a:prstGeom>
          <a:noFill/>
        </p:spPr>
        <p:txBody>
          <a:bodyPr wrap="none">
            <a:spAutoFit/>
          </a:bodyPr>
          <a:lstStyle/>
          <a:p>
            <a:pPr algn="r">
              <a:defRPr sz="1000">
                <a:latin typeface="Arial" pitchFamily="34" charset="0"/>
                <a:cs typeface="Arial" pitchFamily="34" charset="0"/>
              </a:defRPr>
            </a:pPr>
            <a:r>
              <a:t>艾萨克·牛顿</a:t>
            </a:r>
          </a:p>
          <a:p>
            <a:pPr algn="r">
              <a:defRPr sz="1000">
                <a:latin typeface="Arial" pitchFamily="34" charset="0"/>
                <a:cs typeface="Arial" pitchFamily="34" charset="0"/>
              </a:defRPr>
            </a:pPr>
            <a:r>
              <a:t>1642-1727</a:t>
            </a:r>
          </a:p>
          <a:p>
            <a:pPr algn="r"/>
            <a:endParaRPr sz="1000" b="0" u="none">
              <a:latin typeface="Arial" pitchFamily="34" charset="0"/>
              <a:cs typeface="Arial" pitchFamily="34" charset="0"/>
            </a:endParaRPr>
          </a:p>
        </p:txBody>
      </p:sp>
      <p:sp>
        <p:nvSpPr>
          <p:cNvPr id="8" name="TextBox 7"/>
          <p:cNvSpPr txBox="1"/>
          <p:nvPr/>
        </p:nvSpPr>
        <p:spPr>
          <a:xfrm>
            <a:off x="7562869" y="5780959"/>
            <a:ext cx="999056" cy="553998"/>
          </a:xfrm>
          <a:prstGeom prst="rect">
            <a:avLst/>
          </a:prstGeom>
          <a:noFill/>
        </p:spPr>
        <p:txBody>
          <a:bodyPr wrap="none">
            <a:spAutoFit/>
          </a:bodyPr>
          <a:lstStyle/>
          <a:p>
            <a:pPr algn="r">
              <a:defRPr sz="1000">
                <a:latin typeface="Arial" pitchFamily="34" charset="0"/>
                <a:cs typeface="Arial" pitchFamily="34" charset="0"/>
              </a:defRPr>
            </a:pPr>
            <a:r>
              <a:t>扬·丁伯根</a:t>
            </a:r>
          </a:p>
          <a:p>
            <a:pPr algn="r">
              <a:defRPr sz="1000">
                <a:latin typeface="Arial" pitchFamily="34" charset="0"/>
                <a:cs typeface="Arial" pitchFamily="34" charset="0"/>
              </a:defRPr>
            </a:pPr>
            <a:r>
              <a:t>1903-94</a:t>
            </a:r>
          </a:p>
          <a:p>
            <a:pPr algn="r"/>
            <a:endParaRPr sz="1000" b="0" u="none">
              <a:latin typeface="Arial" pitchFamily="34" charset="0"/>
              <a:cs typeface="Arial" pitchFamily="34" charset="0"/>
            </a:endParaRPr>
          </a:p>
        </p:txBody>
      </p:sp>
    </p:spTree>
    <p:extLst>
      <p:ext uri="{BB962C8B-B14F-4D97-AF65-F5344CB8AC3E}">
        <p14:creationId xmlns:p14="http://schemas.microsoft.com/office/powerpoint/2010/main" val="12442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引力估计</a:t>
            </a:r>
          </a:p>
        </p:txBody>
      </p:sp>
      <p:sp>
        <p:nvSpPr>
          <p:cNvPr id="3" name="Content Placeholder 2"/>
          <p:cNvSpPr>
            <a:spLocks noGrp="1"/>
          </p:cNvSpPr>
          <p:nvPr>
            <p:ph idx="1"/>
          </p:nvPr>
        </p:nvSpPr>
        <p:spPr/>
        <p:txBody>
          <a:bodyPr/>
          <a:lstStyle/>
          <a:p>
            <a:r>
              <a:t>引力通常通过一个非常简单的回归来估计，即用两国</a:t>
            </a:r>
            <a:r>
              <a:rPr>
                <a:solidFill>
                  <a:srgbClr val="00B0F0"/>
                </a:solidFill>
              </a:rPr>
              <a:t>c</a:t>
            </a:r>
            <a:r>
              <a:t>和</a:t>
            </a:r>
            <a:r>
              <a:rPr>
                <a:solidFill>
                  <a:srgbClr val="00B0F0"/>
                </a:solidFill>
              </a:rPr>
              <a:t>d</a:t>
            </a:r>
            <a:r>
              <a:t>之间的双边贸易对距离和市场规模进行回归</a:t>
            </a:r>
          </a:p>
          <a:p/>
          <a:p>
            <a:pPr algn="ctr">
              <a:buNone/>
            </a:pPr>
            <a:r>
              <a:t>X</a:t>
            </a:r>
            <a:r>
              <a:rPr baseline="-25000"/>
              <a:t>cd</a:t>
            </a:r>
            <a:r>
              <a:t> = (GDP</a:t>
            </a:r>
            <a:r>
              <a:rPr baseline="-25000"/>
              <a:t>c</a:t>
            </a:r>
            <a:r>
              <a:t> * GDP</a:t>
            </a:r>
            <a:r>
              <a:rPr baseline="-25000"/>
              <a:t>d</a:t>
            </a:r>
            <a:r>
              <a:t>) / Distance</a:t>
            </a:r>
            <a:r>
              <a:rPr baseline="-25000"/>
              <a:t>cd</a:t>
            </a:r>
            <a:endParaRPr baseline="-25000"/>
          </a:p>
          <a:p>
            <a:pPr algn="ctr">
              <a:buNone/>
            </a:pPr>
            <a:endParaRPr baseline="-25000"/>
          </a:p>
          <a:p>
            <a:pPr algn="ctr">
              <a:buNone/>
            </a:pPr>
            <a:r>
              <a:t>ln(X</a:t>
            </a:r>
            <a:r>
              <a:rPr baseline="-25000"/>
              <a:t>cd</a:t>
            </a:r>
            <a:r>
              <a:t>) = </a:t>
            </a:r>
            <a:r>
              <a:rPr>
                <a:latin typeface="Symbol" pitchFamily="18" charset="2"/>
              </a:rPr>
              <a:t>a</a:t>
            </a:r>
            <a:r>
              <a:t>ln(GDP</a:t>
            </a:r>
            <a:r>
              <a:rPr baseline="-25000"/>
              <a:t>c</a:t>
            </a:r>
            <a:r>
              <a:t>) + </a:t>
            </a:r>
            <a:r>
              <a:rPr>
                <a:latin typeface="Symbol" pitchFamily="18" charset="2"/>
              </a:rPr>
              <a:t>b</a:t>
            </a:r>
            <a:r>
              <a:t>ln(GDP</a:t>
            </a:r>
            <a:r>
              <a:rPr baseline="-25000"/>
              <a:t>d</a:t>
            </a:r>
            <a:r>
              <a:t>) + </a:t>
            </a:r>
            <a:r>
              <a:rPr>
                <a:latin typeface="Symbol" pitchFamily="18" charset="2"/>
              </a:rPr>
              <a:t>g</a:t>
            </a:r>
            <a:r>
              <a:t>ln(Distance</a:t>
            </a:r>
            <a:r>
              <a:rPr baseline="-25000"/>
              <a:t>cd</a:t>
            </a:r>
            <a:r>
              <a:t>)</a:t>
            </a:r>
            <a:endParaRPr baseline="-25000"/>
          </a:p>
        </p:txBody>
      </p:sp>
      <p:sp>
        <p:nvSpPr>
          <p:cNvPr id="4" name="Slide Number Placeholder 3"/>
          <p:cNvSpPr>
            <a:spLocks noGrp="1"/>
          </p:cNvSpPr>
          <p:nvPr>
            <p:ph type="sldNum" sz="quarter" idx="11"/>
          </p:nvPr>
        </p:nvSpPr>
        <p:spPr/>
        <p:txBody>
          <a:bodyPr/>
          <a:lstStyle/>
          <a:p/>
          <a:p>
            <a:fld id="{FC96386F-C149-48D8-92C5-2CFDBA85534B}" type="slidenum">
              <a:rPr lang="en-GB" smtClean="0"/>
              <a:t>32</a:t>
            </a:fld>
          </a:p>
        </p:txBody>
      </p:sp>
    </p:spTree>
    <p:extLst>
      <p:ext uri="{BB962C8B-B14F-4D97-AF65-F5344CB8AC3E}">
        <p14:creationId xmlns:p14="http://schemas.microsoft.com/office/powerpoint/2010/main" val="25056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贸易与市场规模</a:t>
            </a:r>
          </a:p>
        </p:txBody>
      </p:sp>
      <p:sp>
        <p:nvSpPr>
          <p:cNvPr id="3" name="Slide Number Placeholder 2"/>
          <p:cNvSpPr>
            <a:spLocks noGrp="1"/>
          </p:cNvSpPr>
          <p:nvPr>
            <p:ph type="sldNum" sz="quarter" idx="11"/>
          </p:nvPr>
        </p:nvSpPr>
        <p:spPr/>
        <p:txBody>
          <a:bodyPr/>
          <a:lstStyle/>
          <a:p/>
          <a:p>
            <a:fld id="{B18DCB8B-D2FE-45D5-9D77-2EAE87C4CC26}" type="slidenum">
              <a:rPr lang="en-GB" smtClean="0"/>
              <a:t>33</a:t>
            </a:fld>
          </a:p>
        </p:txBody>
      </p:sp>
      <p:pic>
        <p:nvPicPr>
          <p:cNvPr id="4" name="Picture 3"/>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tx1"/>
            </a:solidFill>
            <a:miter lim="800000"/>
            <a:headEnd/>
            <a:tailEnd/>
          </a:ln>
          <a:effectLst/>
        </p:spPr>
      </p:pic>
      <p:sp>
        <p:nvSpPr>
          <p:cNvPr id="5" name="TextBox 4"/>
          <p:cNvSpPr txBox="1"/>
          <p:nvPr/>
        </p:nvSpPr>
        <p:spPr>
          <a:xfrm>
            <a:off x="1259823" y="5992268"/>
            <a:ext cx="2999539" cy="246221"/>
          </a:xfrm>
          <a:prstGeom prst="rect">
            <a:avLst/>
          </a:prstGeom>
          <a:solidFill>
            <a:schemeClr val="accent3"/>
          </a:solidFill>
        </p:spPr>
        <p:txBody>
          <a:bodyPr wrap="none">
            <a:spAutoFit/>
          </a:bodyPr>
          <a:lstStyle/>
          <a:p>
            <a:pPr>
              <a:defRPr sz="1000">
                <a:latin typeface="Arial" pitchFamily="34" charset="0"/>
                <a:cs typeface="Arial" pitchFamily="34" charset="0"/>
              </a:defRPr>
            </a:pPr>
            <a:r>
              <a:t>来源：数据来自 Mayer, Head 和 Ries (2010)。</a:t>
            </a:r>
          </a:p>
        </p:txBody>
      </p:sp>
      <p:sp>
        <p:nvSpPr>
          <p:cNvPr id="6" name="Rectangle 5"/>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4036" name="文本框 4035">
            <a:extLst>
              <a:ext uri="{FF2B5EF4-FFF2-40B4-BE49-F238E27FC236}">
                <a16:creationId xmlns:a16="http://schemas.microsoft.com/office/drawing/2014/main" id="{2A41D69A-3D0C-2953-8D9E-1A3A1E70F24B}"/>
              </a:ext>
            </a:extLst>
          </p:cNvPr>
          <p:cNvSpPr txBox="1"/>
          <p:nvPr/>
        </p:nvSpPr>
        <p:spPr>
          <a:xfrm>
            <a:off x="3890523" y="1520051"/>
            <a:ext cx="1862578" cy="276999"/>
          </a:xfrm>
          <a:prstGeom prst="rect">
            <a:avLst/>
          </a:prstGeom>
          <a:solidFill>
            <a:srgbClr val="FFFFFF"/>
          </a:solidFill>
        </p:spPr>
        <p:txBody>
          <a:bodyPr wrap="square" lIns="0" tIns="0" rIns="0" bIns="0">
            <a:spAutoFit/>
          </a:bodyPr>
          <a:lstStyle/>
          <a:p>
            <a:pPr>
              <a:defRPr>
                <a:solidFill>
                  <a:srgbClr val="1F497D"/>
                </a:solidFill>
                <a:latin typeface="Times New Roman" panose="02020603050405020304" pitchFamily="18" charset="0"/>
                <a:ea typeface="宋体" panose="02010600030101010101" pitchFamily="2" charset="-122"/>
                <a:cs typeface="Times New Roman" panose="02020603050405020304" pitchFamily="18" charset="0"/>
              </a:defRPr>
            </a:pPr>
            <a:r>
              <a:t>经济引力</a:t>
            </a:r>
            <a:endParaRPr>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37" name="文本框 4036">
            <a:extLst>
              <a:ext uri="{FF2B5EF4-FFF2-40B4-BE49-F238E27FC236}">
                <a16:creationId xmlns:a16="http://schemas.microsoft.com/office/drawing/2014/main" id="{E1734C25-46AE-4BD7-8CC0-43EC5772BBE0}"/>
              </a:ext>
            </a:extLst>
          </p:cNvPr>
          <p:cNvSpPr txBox="1"/>
          <p:nvPr/>
        </p:nvSpPr>
        <p:spPr>
          <a:xfrm>
            <a:off x="4032915" y="5379800"/>
            <a:ext cx="1650335" cy="215444"/>
          </a:xfrm>
          <a:prstGeom prst="rect">
            <a:avLst/>
          </a:prstGeom>
          <a:solidFill>
            <a:srgbClr val="FFFFFF"/>
          </a:solidFill>
        </p:spPr>
        <p:txBody>
          <a:bodyPr wrap="square" lIns="0" tIns="0" rIns="0" bIns="0">
            <a:spAutoFit/>
          </a:bodyPr>
          <a:lstStyle/>
          <a:p>
            <a:pPr>
              <a:def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总市场规模对数</a:t>
            </a:r>
            <a:endPar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38" name="文本框 4037">
            <a:extLst>
              <a:ext uri="{FF2B5EF4-FFF2-40B4-BE49-F238E27FC236}">
                <a16:creationId xmlns:a16="http://schemas.microsoft.com/office/drawing/2014/main" id="{FF420C79-63A5-85AD-3BA1-C72EE88A8B19}"/>
              </a:ext>
            </a:extLst>
          </p:cNvPr>
          <p:cNvSpPr txBox="1"/>
          <p:nvPr/>
        </p:nvSpPr>
        <p:spPr>
          <a:xfrm rot="16200000">
            <a:off x="888789" y="3519959"/>
            <a:ext cx="1549396" cy="230832"/>
          </a:xfrm>
          <a:prstGeom prst="rect">
            <a:avLst/>
          </a:prstGeom>
          <a:solidFill>
            <a:srgbClr val="FFFFFF"/>
          </a:solidFill>
        </p:spPr>
        <p:txBody>
          <a:bodyPr wrap="square" lIns="0" tIns="0" rIns="0" bIns="0">
            <a:spAutoFit/>
          </a:bodyPr>
          <a:lstStyle/>
          <a:p>
            <a:pPr>
              <a:def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双边贸易对数</a:t>
            </a:r>
            <a:endPar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4895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贸易与距离</a:t>
            </a:r>
          </a:p>
        </p:txBody>
      </p:sp>
      <p:sp>
        <p:nvSpPr>
          <p:cNvPr id="3" name="Slide Number Placeholder 2"/>
          <p:cNvSpPr>
            <a:spLocks noGrp="1"/>
          </p:cNvSpPr>
          <p:nvPr>
            <p:ph type="sldNum" sz="quarter" idx="11"/>
          </p:nvPr>
        </p:nvSpPr>
        <p:spPr/>
        <p:txBody>
          <a:bodyPr/>
          <a:lstStyle/>
          <a:p/>
          <a:p>
            <a:fld id="{B18DCB8B-D2FE-45D5-9D77-2EAE87C4CC26}" type="slidenum">
              <a:rPr lang="en-GB" smtClean="0"/>
              <a:t>34</a:t>
            </a:fld>
          </a:p>
        </p:txBody>
      </p:sp>
      <p:pic>
        <p:nvPicPr>
          <p:cNvPr id="5" name="Picture 4"/>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tx1"/>
            </a:solidFill>
            <a:miter lim="800000"/>
            <a:headEnd/>
            <a:tailEnd/>
          </a:ln>
          <a:effectLst/>
        </p:spPr>
      </p:pic>
      <p:sp>
        <p:nvSpPr>
          <p:cNvPr id="6" name="Rectangle 5"/>
          <p:cNvSpPr/>
          <p:nvPr/>
        </p:nvSpPr>
        <p:spPr>
          <a:xfrm>
            <a:off x="2161953" y="4042621"/>
            <a:ext cx="1890502" cy="954107"/>
          </a:xfrm>
          <a:prstGeom prst="rect">
            <a:avLst/>
          </a:prstGeom>
          <a:solidFill>
            <a:schemeClr val="bg1"/>
          </a:solidFill>
          <a:ln>
            <a:solidFill>
              <a:srgbClr val="FF0000"/>
            </a:solidFill>
          </a:ln>
        </p:spPr>
        <p:txBody>
          <a:bodyPr wrap="square">
            <a:spAutoFit/>
          </a:bodyPr>
          <a:lstStyle>
            <a:lvl1pPr algn="l" rtl="0" eaLnBrk="0" fontAlgn="base" hangingPunct="0">
              <a:spcBef>
                <a:spcPct val="20000"/>
              </a:spcBef>
              <a:spcAft>
                <a:spcPct val="0"/>
              </a:spcAft>
              <a:defRPr sz="1600" kern="1200">
                <a:solidFill>
                  <a:schemeClr val="tx1"/>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eaLnBrk="0" hangingPunct="0">
              <a:spcBef>
                <a:spcPct val="30000"/>
              </a:spcBef>
              <a:defRPr sz="1400">
                <a:solidFill>
                  <a:srgbClr val="FF0000"/>
                </a:solidFill>
                <a:latin typeface="Arial" panose="020B0604020202020204" pitchFamily="34" charset="0"/>
                <a:cs typeface="Arial" panose="020B0604020202020204" pitchFamily="34" charset="0"/>
              </a:defRPr>
            </a:pPr>
            <a:r>
              <a:t>弹性：距离每增加 1%，贸易量大约减少 1%</a:t>
            </a:r>
          </a:p>
        </p:txBody>
      </p:sp>
      <p:sp>
        <p:nvSpPr>
          <p:cNvPr id="7" name="Rectangle 6"/>
          <p:cNvSpPr/>
          <p:nvPr/>
        </p:nvSpPr>
        <p:spPr bwMode="auto">
          <a:xfrm>
            <a:off x="4562161" y="1786269"/>
            <a:ext cx="477671" cy="20201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8" name="TextBox 7"/>
          <p:cNvSpPr txBox="1"/>
          <p:nvPr/>
        </p:nvSpPr>
        <p:spPr>
          <a:xfrm>
            <a:off x="6152312" y="274638"/>
            <a:ext cx="2685301" cy="1200329"/>
          </a:xfrm>
          <a:prstGeom prst="rect">
            <a:avLst/>
          </a:prstGeom>
          <a:solidFill>
            <a:schemeClr val="accent3">
              <a:lumMod val="60000"/>
              <a:lumOff val="40000"/>
            </a:schemeClr>
          </a:solidFill>
          <a:ln w="6350">
            <a:solidFill>
              <a:srgbClr val="FF0000"/>
            </a:solidFill>
          </a:ln>
        </p:spPr>
        <p:txBody>
          <a:bodyPr wrap="square">
            <a:spAutoFit/>
          </a:bodyPr>
          <a:lstStyle/>
          <a:p>
            <a:pPr>
              <a:defRPr sz="1200">
                <a:solidFill>
                  <a:srgbClr val="FF0000"/>
                </a:solidFill>
                <a:latin typeface="Arial" pitchFamily="34" charset="0"/>
                <a:cs typeface="Arial" pitchFamily="34" charset="0"/>
              </a:defRPr>
            </a:pPr>
            <a:r>
              <a:t>自 1950 年以来，技术和促进全球化的政策都取得了长足进步，您认为当今贸易与距离之间的关系如何？</a:t>
            </a:r>
          </a:p>
        </p:txBody>
      </p:sp>
      <p:cxnSp>
        <p:nvCxnSpPr>
          <p:cNvPr id="10" name="Curved Connector 9"/>
          <p:cNvCxnSpPr>
            <a:stCxn id="7" idx="2"/>
            <a:endCxn id="8" idx="2"/>
          </p:cNvCxnSpPr>
          <p:nvPr/>
        </p:nvCxnSpPr>
        <p:spPr bwMode="auto">
          <a:xfrm rot="5400000" flipH="1" flipV="1">
            <a:off x="5891319" y="384645"/>
            <a:ext cx="513321" cy="2693966"/>
          </a:xfrm>
          <a:prstGeom prst="curvedConnector3">
            <a:avLst>
              <a:gd name="adj1" fmla="val -44534"/>
            </a:avLst>
          </a:prstGeom>
          <a:solidFill>
            <a:schemeClr val="accent1"/>
          </a:solidFill>
          <a:ln w="9525" cap="flat" cmpd="sng" algn="ctr">
            <a:solidFill>
              <a:srgbClr val="FF0000"/>
            </a:solidFill>
            <a:prstDash val="solid"/>
            <a:round/>
            <a:headEnd type="none" w="med" len="med"/>
            <a:tailEnd type="triangle"/>
          </a:ln>
          <a:effectLst/>
        </p:spPr>
      </p:cxnSp>
      <p:sp>
        <p:nvSpPr>
          <p:cNvPr id="12" name="TextBox 11"/>
          <p:cNvSpPr txBox="1"/>
          <p:nvPr/>
        </p:nvSpPr>
        <p:spPr>
          <a:xfrm>
            <a:off x="1259823" y="5992268"/>
            <a:ext cx="4828566" cy="246221"/>
          </a:xfrm>
          <a:prstGeom prst="rect">
            <a:avLst/>
          </a:prstGeom>
          <a:solidFill>
            <a:schemeClr val="accent3"/>
          </a:solidFill>
        </p:spPr>
        <p:txBody>
          <a:bodyPr wrap="none">
            <a:spAutoFit/>
          </a:bodyPr>
          <a:lstStyle/>
          <a:p>
            <a:pPr algn="ctr">
              <a:defRPr sz="1000">
                <a:latin typeface="Arial" pitchFamily="34" charset="0"/>
                <a:cs typeface="Arial" pitchFamily="34" charset="0"/>
              </a:defRPr>
            </a:pPr>
            <a:r>
              <a:t>来源：数据来自 Mayer, Head 和 Ries (2010)。以 GDP 为条件的贸易流量。</a:t>
            </a:r>
          </a:p>
        </p:txBody>
      </p:sp>
      <p:sp>
        <p:nvSpPr>
          <p:cNvPr id="13" name="Rectangle 12"/>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4148" name="文本框 4147">
            <a:extLst>
              <a:ext uri="{FF2B5EF4-FFF2-40B4-BE49-F238E27FC236}">
                <a16:creationId xmlns:a16="http://schemas.microsoft.com/office/drawing/2014/main" id="{E50F8BD9-57FD-385E-4FDE-D278BA158A7E}"/>
              </a:ext>
            </a:extLst>
          </p:cNvPr>
          <p:cNvSpPr txBox="1"/>
          <p:nvPr/>
        </p:nvSpPr>
        <p:spPr>
          <a:xfrm>
            <a:off x="3890523" y="1489571"/>
            <a:ext cx="1862578" cy="276999"/>
          </a:xfrm>
          <a:prstGeom prst="rect">
            <a:avLst/>
          </a:prstGeom>
          <a:solidFill>
            <a:srgbClr val="FFFFFF"/>
          </a:solidFill>
        </p:spPr>
        <p:txBody>
          <a:bodyPr wrap="square" lIns="0" tIns="0" rIns="0" bIns="0">
            <a:spAutoFit/>
          </a:bodyPr>
          <a:lstStyle/>
          <a:p>
            <a:pPr>
              <a:defRPr>
                <a:solidFill>
                  <a:srgbClr val="1F497D"/>
                </a:solidFill>
                <a:latin typeface="Times New Roman" panose="02020603050405020304" pitchFamily="18" charset="0"/>
                <a:ea typeface="宋体" panose="02010600030101010101" pitchFamily="2" charset="-122"/>
                <a:cs typeface="Times New Roman" panose="02020603050405020304" pitchFamily="18" charset="0"/>
              </a:defRPr>
            </a:pPr>
            <a:r>
              <a:t>经济引力</a:t>
            </a:r>
            <a:endParaRPr>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49" name="文本框 4148">
            <a:extLst>
              <a:ext uri="{FF2B5EF4-FFF2-40B4-BE49-F238E27FC236}">
                <a16:creationId xmlns:a16="http://schemas.microsoft.com/office/drawing/2014/main" id="{1C0FC362-4FCA-2EED-BA01-B0BBF20F6F40}"/>
              </a:ext>
            </a:extLst>
          </p:cNvPr>
          <p:cNvSpPr txBox="1"/>
          <p:nvPr/>
        </p:nvSpPr>
        <p:spPr>
          <a:xfrm>
            <a:off x="4288613" y="5348050"/>
            <a:ext cx="1136827" cy="215444"/>
          </a:xfrm>
          <a:prstGeom prst="rect">
            <a:avLst/>
          </a:prstGeom>
          <a:solidFill>
            <a:srgbClr val="FFFFFF"/>
          </a:solidFill>
        </p:spPr>
        <p:txBody>
          <a:bodyPr wrap="square" lIns="0" tIns="0" rIns="0" bIns="0">
            <a:spAutoFit/>
          </a:bodyPr>
          <a:lstStyle/>
          <a:p>
            <a:pPr>
              <a:def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距离对数</a:t>
            </a:r>
            <a:endPar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50" name="文本框 4149">
            <a:extLst>
              <a:ext uri="{FF2B5EF4-FFF2-40B4-BE49-F238E27FC236}">
                <a16:creationId xmlns:a16="http://schemas.microsoft.com/office/drawing/2014/main" id="{C622906D-D80F-2AC1-9C70-AA56F96BD4B6}"/>
              </a:ext>
            </a:extLst>
          </p:cNvPr>
          <p:cNvSpPr txBox="1"/>
          <p:nvPr/>
        </p:nvSpPr>
        <p:spPr>
          <a:xfrm rot="16200000">
            <a:off x="888789" y="3519959"/>
            <a:ext cx="1549396" cy="230832"/>
          </a:xfrm>
          <a:prstGeom prst="rect">
            <a:avLst/>
          </a:prstGeom>
          <a:solidFill>
            <a:srgbClr val="FFFFFF"/>
          </a:solidFill>
        </p:spPr>
        <p:txBody>
          <a:bodyPr wrap="square" lIns="0" tIns="0" rIns="0" bIns="0">
            <a:spAutoFit/>
          </a:bodyPr>
          <a:lstStyle/>
          <a:p>
            <a:pPr>
              <a:def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双边贸易对数</a:t>
            </a:r>
            <a:endPar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210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贸易与距离</a:t>
            </a:r>
          </a:p>
        </p:txBody>
      </p:sp>
      <p:sp>
        <p:nvSpPr>
          <p:cNvPr id="3" name="Slide Number Placeholder 2"/>
          <p:cNvSpPr>
            <a:spLocks noGrp="1"/>
          </p:cNvSpPr>
          <p:nvPr>
            <p:ph type="sldNum" sz="quarter" idx="11"/>
          </p:nvPr>
        </p:nvSpPr>
        <p:spPr/>
        <p:txBody>
          <a:bodyPr/>
          <a:lstStyle/>
          <a:p/>
          <a:p>
            <a:fld id="{B18DCB8B-D2FE-45D5-9D77-2EAE87C4CC26}" type="slidenum">
              <a:rPr lang="en-GB" smtClean="0"/>
              <a:t>35</a:t>
            </a:fld>
          </a:p>
        </p:txBody>
      </p:sp>
      <p:pic>
        <p:nvPicPr>
          <p:cNvPr id="5" name="Picture 4"/>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bg1">
                <a:lumMod val="65000"/>
              </a:schemeClr>
            </a:solidFill>
            <a:miter lim="800000"/>
            <a:headEnd/>
            <a:tailEnd/>
          </a:ln>
          <a:effectLst/>
        </p:spPr>
      </p:pic>
      <p:sp>
        <p:nvSpPr>
          <p:cNvPr id="6" name="TextBox 5"/>
          <p:cNvSpPr txBox="1"/>
          <p:nvPr/>
        </p:nvSpPr>
        <p:spPr>
          <a:xfrm>
            <a:off x="1259823" y="5992268"/>
            <a:ext cx="4828566" cy="246221"/>
          </a:xfrm>
          <a:prstGeom prst="rect">
            <a:avLst/>
          </a:prstGeom>
          <a:solidFill>
            <a:schemeClr val="accent3"/>
          </a:solidFill>
        </p:spPr>
        <p:txBody>
          <a:bodyPr wrap="none">
            <a:spAutoFit/>
          </a:bodyPr>
          <a:lstStyle/>
          <a:p>
            <a:pPr algn="ctr">
              <a:defRPr sz="1000">
                <a:latin typeface="Arial" pitchFamily="34" charset="0"/>
                <a:cs typeface="Arial" pitchFamily="34" charset="0"/>
              </a:defRPr>
            </a:pPr>
            <a:r>
              <a:t>来源：数据来自 Mayer, Head 和 Ries (2010)。以 GDP 为条件的贸易流量。</a:t>
            </a:r>
          </a:p>
        </p:txBody>
      </p:sp>
      <p:sp>
        <p:nvSpPr>
          <p:cNvPr id="7" name="Rectangle 6"/>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3B682590-0967-0257-3666-5726BE830E2D}"/>
              </a:ext>
            </a:extLst>
          </p:cNvPr>
          <p:cNvSpPr txBox="1"/>
          <p:nvPr/>
        </p:nvSpPr>
        <p:spPr>
          <a:xfrm>
            <a:off x="3890523" y="1489571"/>
            <a:ext cx="1862578" cy="276999"/>
          </a:xfrm>
          <a:prstGeom prst="rect">
            <a:avLst/>
          </a:prstGeom>
          <a:solidFill>
            <a:srgbClr val="FFFFFF"/>
          </a:solidFill>
        </p:spPr>
        <p:txBody>
          <a:bodyPr wrap="square" lIns="0" tIns="0" rIns="0" bIns="0">
            <a:spAutoFit/>
          </a:bodyPr>
          <a:lstStyle/>
          <a:p>
            <a:pPr>
              <a:defRPr>
                <a:solidFill>
                  <a:srgbClr val="1F497D"/>
                </a:solidFill>
                <a:latin typeface="Times New Roman" panose="02020603050405020304" pitchFamily="18" charset="0"/>
                <a:ea typeface="宋体" panose="02010600030101010101" pitchFamily="2" charset="-122"/>
                <a:cs typeface="Times New Roman" panose="02020603050405020304" pitchFamily="18" charset="0"/>
              </a:defRPr>
            </a:pPr>
            <a:r>
              <a:t>经济引力</a:t>
            </a:r>
            <a:endParaRPr>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FF3FC58-E978-F737-25A3-F3E1AD498FEA}"/>
              </a:ext>
            </a:extLst>
          </p:cNvPr>
          <p:cNvSpPr txBox="1"/>
          <p:nvPr/>
        </p:nvSpPr>
        <p:spPr>
          <a:xfrm>
            <a:off x="4288613" y="5348050"/>
            <a:ext cx="1136827" cy="215444"/>
          </a:xfrm>
          <a:prstGeom prst="rect">
            <a:avLst/>
          </a:prstGeom>
          <a:solidFill>
            <a:srgbClr val="FFFFFF"/>
          </a:solidFill>
        </p:spPr>
        <p:txBody>
          <a:bodyPr wrap="square" lIns="0" tIns="0" rIns="0" bIns="0">
            <a:spAutoFit/>
          </a:bodyPr>
          <a:lstStyle/>
          <a:p>
            <a:pPr>
              <a:def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距离对数</a:t>
            </a:r>
            <a:endPar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FD434D5C-B509-8161-37FF-CFF2A9EE2382}"/>
              </a:ext>
            </a:extLst>
          </p:cNvPr>
          <p:cNvSpPr txBox="1"/>
          <p:nvPr/>
        </p:nvSpPr>
        <p:spPr>
          <a:xfrm rot="16200000">
            <a:off x="888789" y="3519959"/>
            <a:ext cx="1549396" cy="230832"/>
          </a:xfrm>
          <a:prstGeom prst="rect">
            <a:avLst/>
          </a:prstGeom>
          <a:solidFill>
            <a:srgbClr val="FFFFFF"/>
          </a:solidFill>
        </p:spPr>
        <p:txBody>
          <a:bodyPr wrap="square" lIns="0" tIns="0" rIns="0" bIns="0">
            <a:spAutoFit/>
          </a:bodyPr>
          <a:lstStyle/>
          <a:p>
            <a:pPr>
              <a:def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双边贸易对数</a:t>
            </a:r>
            <a:endPar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90000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贸易与距离</a:t>
            </a:r>
          </a:p>
        </p:txBody>
      </p:sp>
      <p:sp>
        <p:nvSpPr>
          <p:cNvPr id="3" name="Slide Number Placeholder 2"/>
          <p:cNvSpPr>
            <a:spLocks noGrp="1"/>
          </p:cNvSpPr>
          <p:nvPr>
            <p:ph type="sldNum" sz="quarter" idx="11"/>
          </p:nvPr>
        </p:nvSpPr>
        <p:spPr/>
        <p:txBody>
          <a:bodyPr/>
          <a:lstStyle/>
          <a:p/>
          <a:p>
            <a:fld id="{B18DCB8B-D2FE-45D5-9D77-2EAE87C4CC26}" type="slidenum">
              <a:rPr lang="en-GB" smtClean="0"/>
              <a:t>36</a:t>
            </a:fld>
          </a:p>
        </p:txBody>
      </p:sp>
      <p:pic>
        <p:nvPicPr>
          <p:cNvPr id="6" name="Picture 5"/>
          <p:cNvPicPr>
            <a:picLocks noChangeAspect="1" noChangeArrowheads="1"/>
          </p:cNvPicPr>
          <p:nvPr/>
        </p:nvPicPr>
        <p:blipFill>
          <a:blip r:embed="rId2" cstate="screen"/>
          <a:srcRect/>
          <a:stretch>
            <a:fillRect/>
          </a:stretch>
        </p:blipFill>
        <p:spPr bwMode="auto">
          <a:xfrm>
            <a:off x="1374483"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a:spAutoFit/>
          </a:bodyPr>
          <a:lstStyle/>
          <a:p>
            <a:pPr algn="ctr">
              <a:defRPr sz="1000">
                <a:latin typeface="Arial" pitchFamily="34" charset="0"/>
                <a:cs typeface="Arial" pitchFamily="34" charset="0"/>
              </a:defRPr>
            </a:pPr>
            <a:r>
              <a:t>来源：数据来自 Mayer, Head 和 Ries (2010)。以 GDP 为条件的贸易流量。</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AA39DEA5-BD00-8461-FE2F-08694B9A9235}"/>
              </a:ext>
            </a:extLst>
          </p:cNvPr>
          <p:cNvSpPr txBox="1"/>
          <p:nvPr/>
        </p:nvSpPr>
        <p:spPr>
          <a:xfrm>
            <a:off x="3890523" y="1489571"/>
            <a:ext cx="1862578" cy="276999"/>
          </a:xfrm>
          <a:prstGeom prst="rect">
            <a:avLst/>
          </a:prstGeom>
          <a:solidFill>
            <a:srgbClr val="FFFFFF"/>
          </a:solidFill>
        </p:spPr>
        <p:txBody>
          <a:bodyPr wrap="square" lIns="0" tIns="0" rIns="0" bIns="0">
            <a:spAutoFit/>
          </a:bodyPr>
          <a:lstStyle/>
          <a:p>
            <a:pPr>
              <a:defRPr>
                <a:solidFill>
                  <a:srgbClr val="1F497D"/>
                </a:solidFill>
                <a:latin typeface="Times New Roman" panose="02020603050405020304" pitchFamily="18" charset="0"/>
                <a:ea typeface="宋体" panose="02010600030101010101" pitchFamily="2" charset="-122"/>
                <a:cs typeface="Times New Roman" panose="02020603050405020304" pitchFamily="18" charset="0"/>
              </a:defRPr>
            </a:pPr>
            <a:r>
              <a:t>经济引力</a:t>
            </a:r>
            <a:endParaRPr>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B0707FE-2A16-679B-DDDC-47E6D875C87E}"/>
              </a:ext>
            </a:extLst>
          </p:cNvPr>
          <p:cNvSpPr txBox="1"/>
          <p:nvPr/>
        </p:nvSpPr>
        <p:spPr>
          <a:xfrm>
            <a:off x="4288613" y="5348050"/>
            <a:ext cx="1136827" cy="215444"/>
          </a:xfrm>
          <a:prstGeom prst="rect">
            <a:avLst/>
          </a:prstGeom>
          <a:solidFill>
            <a:srgbClr val="FFFFFF"/>
          </a:solidFill>
        </p:spPr>
        <p:txBody>
          <a:bodyPr wrap="square" lIns="0" tIns="0" rIns="0" bIns="0">
            <a:spAutoFit/>
          </a:bodyPr>
          <a:lstStyle/>
          <a:p>
            <a:pPr>
              <a:def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距离对数</a:t>
            </a:r>
            <a:endPar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F29B3B96-7900-3A4C-B067-6F75F2DCC6A8}"/>
              </a:ext>
            </a:extLst>
          </p:cNvPr>
          <p:cNvSpPr txBox="1"/>
          <p:nvPr/>
        </p:nvSpPr>
        <p:spPr>
          <a:xfrm rot="16200000">
            <a:off x="888789" y="3519959"/>
            <a:ext cx="1549396" cy="230832"/>
          </a:xfrm>
          <a:prstGeom prst="rect">
            <a:avLst/>
          </a:prstGeom>
          <a:solidFill>
            <a:srgbClr val="FFFFFF"/>
          </a:solidFill>
        </p:spPr>
        <p:txBody>
          <a:bodyPr wrap="square" lIns="0" tIns="0" rIns="0" bIns="0">
            <a:spAutoFit/>
          </a:bodyPr>
          <a:lstStyle/>
          <a:p>
            <a:pPr>
              <a:def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双边贸易对数</a:t>
            </a:r>
            <a:endPar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48817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贸易与距离</a:t>
            </a:r>
          </a:p>
        </p:txBody>
      </p:sp>
      <p:sp>
        <p:nvSpPr>
          <p:cNvPr id="3" name="Slide Number Placeholder 2"/>
          <p:cNvSpPr>
            <a:spLocks noGrp="1"/>
          </p:cNvSpPr>
          <p:nvPr>
            <p:ph type="sldNum" sz="quarter" idx="11"/>
          </p:nvPr>
        </p:nvSpPr>
        <p:spPr/>
        <p:txBody>
          <a:bodyPr/>
          <a:lstStyle/>
          <a:p/>
          <a:p>
            <a:fld id="{B18DCB8B-D2FE-45D5-9D77-2EAE87C4CC26}" type="slidenum">
              <a:rPr lang="en-GB" smtClean="0"/>
              <a:t>37</a:t>
            </a:fld>
          </a:p>
        </p:txBody>
      </p:sp>
      <p:pic>
        <p:nvPicPr>
          <p:cNvPr id="5" name="Picture 4"/>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a:spAutoFit/>
          </a:bodyPr>
          <a:lstStyle/>
          <a:p>
            <a:pPr algn="ctr">
              <a:defRPr sz="1000">
                <a:latin typeface="Arial" pitchFamily="34" charset="0"/>
                <a:cs typeface="Arial" pitchFamily="34" charset="0"/>
              </a:defRPr>
            </a:pPr>
            <a:r>
              <a:t>来源：数据来自 Mayer, Head 和 Ries (2010)。以 GDP 为条件的贸易流量。</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38B8D94F-BC5A-467A-A782-72B461592FC8}"/>
              </a:ext>
            </a:extLst>
          </p:cNvPr>
          <p:cNvSpPr txBox="1"/>
          <p:nvPr/>
        </p:nvSpPr>
        <p:spPr>
          <a:xfrm>
            <a:off x="3890523" y="1489571"/>
            <a:ext cx="1862578" cy="276999"/>
          </a:xfrm>
          <a:prstGeom prst="rect">
            <a:avLst/>
          </a:prstGeom>
          <a:solidFill>
            <a:srgbClr val="FFFFFF"/>
          </a:solidFill>
        </p:spPr>
        <p:txBody>
          <a:bodyPr wrap="square" lIns="0" tIns="0" rIns="0" bIns="0">
            <a:spAutoFit/>
          </a:bodyPr>
          <a:lstStyle/>
          <a:p>
            <a:pPr>
              <a:defRPr>
                <a:solidFill>
                  <a:srgbClr val="1F497D"/>
                </a:solidFill>
                <a:latin typeface="Times New Roman" panose="02020603050405020304" pitchFamily="18" charset="0"/>
                <a:ea typeface="宋体" panose="02010600030101010101" pitchFamily="2" charset="-122"/>
                <a:cs typeface="Times New Roman" panose="02020603050405020304" pitchFamily="18" charset="0"/>
              </a:defRPr>
            </a:pPr>
            <a:r>
              <a:t>经济引力</a:t>
            </a:r>
            <a:endParaRPr>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38C3097-60C8-CA47-510F-0749BACF23BF}"/>
              </a:ext>
            </a:extLst>
          </p:cNvPr>
          <p:cNvSpPr txBox="1"/>
          <p:nvPr/>
        </p:nvSpPr>
        <p:spPr>
          <a:xfrm>
            <a:off x="4288613" y="5348050"/>
            <a:ext cx="1136827" cy="215444"/>
          </a:xfrm>
          <a:prstGeom prst="rect">
            <a:avLst/>
          </a:prstGeom>
          <a:solidFill>
            <a:srgbClr val="FFFFFF"/>
          </a:solidFill>
        </p:spPr>
        <p:txBody>
          <a:bodyPr wrap="square" lIns="0" tIns="0" rIns="0" bIns="0">
            <a:spAutoFit/>
          </a:bodyPr>
          <a:lstStyle/>
          <a:p>
            <a:pPr>
              <a:def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距离对数</a:t>
            </a:r>
            <a:endPar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A58CD242-1BC2-4A8C-94F8-83381C69A881}"/>
              </a:ext>
            </a:extLst>
          </p:cNvPr>
          <p:cNvSpPr txBox="1"/>
          <p:nvPr/>
        </p:nvSpPr>
        <p:spPr>
          <a:xfrm rot="16200000">
            <a:off x="888789" y="3519959"/>
            <a:ext cx="1549396" cy="230832"/>
          </a:xfrm>
          <a:prstGeom prst="rect">
            <a:avLst/>
          </a:prstGeom>
          <a:solidFill>
            <a:srgbClr val="FFFFFF"/>
          </a:solidFill>
        </p:spPr>
        <p:txBody>
          <a:bodyPr wrap="square" lIns="0" tIns="0" rIns="0" bIns="0">
            <a:spAutoFit/>
          </a:bodyPr>
          <a:lstStyle/>
          <a:p>
            <a:pPr>
              <a:def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双边贸易对数</a:t>
            </a:r>
            <a:endPar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41184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贸易与距离</a:t>
            </a:r>
          </a:p>
        </p:txBody>
      </p:sp>
      <p:sp>
        <p:nvSpPr>
          <p:cNvPr id="3" name="Slide Number Placeholder 2"/>
          <p:cNvSpPr>
            <a:spLocks noGrp="1"/>
          </p:cNvSpPr>
          <p:nvPr>
            <p:ph type="sldNum" sz="quarter" idx="11"/>
          </p:nvPr>
        </p:nvSpPr>
        <p:spPr/>
        <p:txBody>
          <a:bodyPr/>
          <a:lstStyle/>
          <a:p/>
          <a:p>
            <a:fld id="{B18DCB8B-D2FE-45D5-9D77-2EAE87C4CC26}" type="slidenum">
              <a:rPr lang="en-GB" smtClean="0"/>
              <a:t>38</a:t>
            </a:fld>
          </a:p>
        </p:txBody>
      </p:sp>
      <p:pic>
        <p:nvPicPr>
          <p:cNvPr id="6" name="Picture 5"/>
          <p:cNvPicPr>
            <a:picLocks noChangeAspect="1" noChangeArrowheads="1"/>
          </p:cNvPicPr>
          <p:nvPr/>
        </p:nvPicPr>
        <p:blipFill>
          <a:blip r:embed="rId2" cstate="screen"/>
          <a:srcRect/>
          <a:stretch>
            <a:fillRect/>
          </a:stretch>
        </p:blipFill>
        <p:spPr bwMode="auto">
          <a:xfrm>
            <a:off x="1374483"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a:spAutoFit/>
          </a:bodyPr>
          <a:lstStyle/>
          <a:p>
            <a:pPr algn="ctr">
              <a:defRPr sz="1000">
                <a:latin typeface="Arial" pitchFamily="34" charset="0"/>
                <a:cs typeface="Arial" pitchFamily="34" charset="0"/>
              </a:defRPr>
            </a:pPr>
            <a:r>
              <a:t>来源：数据来自 Mayer, Head 和 Ries (2010)。以 GDP 为条件的贸易流量。</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06FAFFE9-094C-E846-1E34-35951C196471}"/>
              </a:ext>
            </a:extLst>
          </p:cNvPr>
          <p:cNvSpPr txBox="1"/>
          <p:nvPr/>
        </p:nvSpPr>
        <p:spPr>
          <a:xfrm>
            <a:off x="3890523" y="1489571"/>
            <a:ext cx="1862578" cy="276999"/>
          </a:xfrm>
          <a:prstGeom prst="rect">
            <a:avLst/>
          </a:prstGeom>
          <a:solidFill>
            <a:srgbClr val="FFFFFF"/>
          </a:solidFill>
        </p:spPr>
        <p:txBody>
          <a:bodyPr wrap="square" lIns="0" tIns="0" rIns="0" bIns="0">
            <a:spAutoFit/>
          </a:bodyPr>
          <a:lstStyle/>
          <a:p>
            <a:pPr>
              <a:defRPr>
                <a:solidFill>
                  <a:srgbClr val="1F497D"/>
                </a:solidFill>
                <a:latin typeface="Times New Roman" panose="02020603050405020304" pitchFamily="18" charset="0"/>
                <a:ea typeface="宋体" panose="02010600030101010101" pitchFamily="2" charset="-122"/>
                <a:cs typeface="Times New Roman" panose="02020603050405020304" pitchFamily="18" charset="0"/>
              </a:defRPr>
            </a:pPr>
            <a:r>
              <a:t>经济引力</a:t>
            </a:r>
            <a:endParaRPr>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BFF6194-3E44-3B99-6FB8-88D29FD35F4F}"/>
              </a:ext>
            </a:extLst>
          </p:cNvPr>
          <p:cNvSpPr txBox="1"/>
          <p:nvPr/>
        </p:nvSpPr>
        <p:spPr>
          <a:xfrm>
            <a:off x="4288613" y="5348050"/>
            <a:ext cx="1136827" cy="215444"/>
          </a:xfrm>
          <a:prstGeom prst="rect">
            <a:avLst/>
          </a:prstGeom>
          <a:solidFill>
            <a:srgbClr val="FFFFFF"/>
          </a:solidFill>
        </p:spPr>
        <p:txBody>
          <a:bodyPr wrap="square" lIns="0" tIns="0" rIns="0" bIns="0">
            <a:spAutoFit/>
          </a:bodyPr>
          <a:lstStyle/>
          <a:p>
            <a:pPr>
              <a:def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距离对数</a:t>
            </a:r>
            <a:endPar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9F6995C6-725C-513E-08B3-E2DE309D1399}"/>
              </a:ext>
            </a:extLst>
          </p:cNvPr>
          <p:cNvSpPr txBox="1"/>
          <p:nvPr/>
        </p:nvSpPr>
        <p:spPr>
          <a:xfrm rot="16200000">
            <a:off x="897842" y="3519959"/>
            <a:ext cx="1549396" cy="230832"/>
          </a:xfrm>
          <a:prstGeom prst="rect">
            <a:avLst/>
          </a:prstGeom>
          <a:solidFill>
            <a:srgbClr val="FFFFFF"/>
          </a:solidFill>
        </p:spPr>
        <p:txBody>
          <a:bodyPr wrap="square" lIns="0" tIns="0" rIns="0" bIns="0">
            <a:spAutoFit/>
          </a:bodyPr>
          <a:lstStyle/>
          <a:p>
            <a:pPr>
              <a:def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双边贸易对数</a:t>
            </a:r>
            <a:endPar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7656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贸易与距离</a:t>
            </a:r>
          </a:p>
        </p:txBody>
      </p:sp>
      <p:sp>
        <p:nvSpPr>
          <p:cNvPr id="3" name="Slide Number Placeholder 2"/>
          <p:cNvSpPr>
            <a:spLocks noGrp="1"/>
          </p:cNvSpPr>
          <p:nvPr>
            <p:ph type="sldNum" sz="quarter" idx="11"/>
          </p:nvPr>
        </p:nvSpPr>
        <p:spPr/>
        <p:txBody>
          <a:bodyPr/>
          <a:lstStyle/>
          <a:p/>
          <a:p>
            <a:fld id="{B18DCB8B-D2FE-45D5-9D77-2EAE87C4CC26}" type="slidenum">
              <a:rPr lang="en-GB" smtClean="0"/>
              <a:t>39</a:t>
            </a:fld>
          </a:p>
        </p:txBody>
      </p:sp>
      <p:pic>
        <p:nvPicPr>
          <p:cNvPr id="5" name="Picture 4"/>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a:spAutoFit/>
          </a:bodyPr>
          <a:lstStyle/>
          <a:p>
            <a:pPr algn="ctr">
              <a:defRPr sz="1000">
                <a:latin typeface="Arial" pitchFamily="34" charset="0"/>
                <a:cs typeface="Arial" pitchFamily="34" charset="0"/>
              </a:defRPr>
            </a:pPr>
            <a:r>
              <a:t>来源：数据来自 Mayer, Head 和 Ries (2010)。以 GDP 为条件的贸易流量。</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F68BF5AB-14B5-E34C-3472-361904ABBFEF}"/>
              </a:ext>
            </a:extLst>
          </p:cNvPr>
          <p:cNvSpPr txBox="1"/>
          <p:nvPr/>
        </p:nvSpPr>
        <p:spPr>
          <a:xfrm>
            <a:off x="3890523" y="1489571"/>
            <a:ext cx="1862578" cy="276999"/>
          </a:xfrm>
          <a:prstGeom prst="rect">
            <a:avLst/>
          </a:prstGeom>
          <a:solidFill>
            <a:srgbClr val="FFFFFF"/>
          </a:solidFill>
        </p:spPr>
        <p:txBody>
          <a:bodyPr wrap="square" lIns="0" tIns="0" rIns="0" bIns="0">
            <a:spAutoFit/>
          </a:bodyPr>
          <a:lstStyle/>
          <a:p>
            <a:pPr>
              <a:defRPr>
                <a:solidFill>
                  <a:srgbClr val="1F497D"/>
                </a:solidFill>
                <a:latin typeface="Times New Roman" panose="02020603050405020304" pitchFamily="18" charset="0"/>
                <a:ea typeface="宋体" panose="02010600030101010101" pitchFamily="2" charset="-122"/>
                <a:cs typeface="Times New Roman" panose="02020603050405020304" pitchFamily="18" charset="0"/>
              </a:defRPr>
            </a:pPr>
            <a:r>
              <a:t>经济引力</a:t>
            </a:r>
            <a:endParaRPr>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56ADB970-139C-EBDC-346F-556350366923}"/>
              </a:ext>
            </a:extLst>
          </p:cNvPr>
          <p:cNvSpPr txBox="1"/>
          <p:nvPr/>
        </p:nvSpPr>
        <p:spPr>
          <a:xfrm>
            <a:off x="4288613" y="5348050"/>
            <a:ext cx="1136827" cy="215444"/>
          </a:xfrm>
          <a:prstGeom prst="rect">
            <a:avLst/>
          </a:prstGeom>
          <a:solidFill>
            <a:srgbClr val="FFFFFF"/>
          </a:solidFill>
        </p:spPr>
        <p:txBody>
          <a:bodyPr wrap="square" lIns="0" tIns="0" rIns="0" bIns="0">
            <a:spAutoFit/>
          </a:bodyPr>
          <a:lstStyle/>
          <a:p>
            <a:pPr>
              <a:def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距离对数</a:t>
            </a:r>
            <a:endPar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66436C6E-8A90-64F3-7735-D57DBA807811}"/>
              </a:ext>
            </a:extLst>
          </p:cNvPr>
          <p:cNvSpPr txBox="1"/>
          <p:nvPr/>
        </p:nvSpPr>
        <p:spPr>
          <a:xfrm rot="16200000">
            <a:off x="897842" y="3519959"/>
            <a:ext cx="1549396" cy="230832"/>
          </a:xfrm>
          <a:prstGeom prst="rect">
            <a:avLst/>
          </a:prstGeom>
          <a:solidFill>
            <a:srgbClr val="FFFFFF"/>
          </a:solidFill>
        </p:spPr>
        <p:txBody>
          <a:bodyPr wrap="square" lIns="0" tIns="0" rIns="0" bIns="0">
            <a:spAutoFit/>
          </a:bodyPr>
          <a:lstStyle/>
          <a:p>
            <a:pPr>
              <a:def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双边贸易对数</a:t>
            </a:r>
            <a:endPar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500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让我们开始吧</a:t>
            </a:r>
          </a:p>
        </p:txBody>
      </p:sp>
      <p:sp>
        <p:nvSpPr>
          <p:cNvPr id="3" name="Content Placeholder 2"/>
          <p:cNvSpPr>
            <a:spLocks noGrp="1"/>
          </p:cNvSpPr>
          <p:nvPr>
            <p:ph idx="1"/>
          </p:nvPr>
        </p:nvSpPr>
        <p:spPr/>
        <p:txBody>
          <a:bodyPr/>
          <a:lstStyle/>
          <a:p>
            <a:r>
              <a:t>今天的目标：</a:t>
            </a:r>
          </a:p>
          <a:p>
            <a:pPr lvl="1"/>
            <a:r>
              <a:t>全球贸易视角</a:t>
            </a:r>
          </a:p>
          <a:p>
            <a:pPr lvl="1"/>
            <a:r>
              <a:t>数据中的一般模式</a:t>
            </a:r>
          </a:p>
          <a:p>
            <a:pPr lvl="1"/>
            <a:r>
              <a:t>了解贸易政策的重要性</a:t>
            </a:r>
          </a:p>
          <a:p>
            <a:pPr lvl="1"/>
            <a:r>
              <a:t>距离的重要性</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4</a:t>
            </a:fld>
          </a:p>
        </p:txBody>
      </p:sp>
    </p:spTree>
    <p:extLst>
      <p:ext uri="{BB962C8B-B14F-4D97-AF65-F5344CB8AC3E}">
        <p14:creationId xmlns:p14="http://schemas.microsoft.com/office/powerpoint/2010/main" val="4198002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贸易与距离</a:t>
            </a:r>
          </a:p>
        </p:txBody>
      </p:sp>
      <p:sp>
        <p:nvSpPr>
          <p:cNvPr id="3" name="Slide Number Placeholder 2"/>
          <p:cNvSpPr>
            <a:spLocks noGrp="1"/>
          </p:cNvSpPr>
          <p:nvPr>
            <p:ph type="sldNum" sz="quarter" idx="11"/>
          </p:nvPr>
        </p:nvSpPr>
        <p:spPr/>
        <p:txBody>
          <a:bodyPr/>
          <a:lstStyle/>
          <a:p/>
          <a:p>
            <a:fld id="{B18DCB8B-D2FE-45D5-9D77-2EAE87C4CC26}" type="slidenum">
              <a:rPr lang="en-GB" smtClean="0"/>
              <a:t>40</a:t>
            </a:fld>
          </a:p>
        </p:txBody>
      </p:sp>
      <p:pic>
        <p:nvPicPr>
          <p:cNvPr id="6" name="Picture 5"/>
          <p:cNvPicPr>
            <a:picLocks noChangeAspect="1" noChangeArrowheads="1"/>
          </p:cNvPicPr>
          <p:nvPr/>
        </p:nvPicPr>
        <p:blipFill>
          <a:blip r:embed="rId2" cstate="screen"/>
          <a:srcRect/>
          <a:stretch>
            <a:fillRect/>
          </a:stretch>
        </p:blipFill>
        <p:spPr bwMode="auto">
          <a:xfrm>
            <a:off x="1374483"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a:spAutoFit/>
          </a:bodyPr>
          <a:lstStyle/>
          <a:p>
            <a:pPr algn="ctr">
              <a:defRPr sz="1000">
                <a:latin typeface="Arial" pitchFamily="34" charset="0"/>
                <a:cs typeface="Arial" pitchFamily="34" charset="0"/>
              </a:defRPr>
            </a:pPr>
            <a:r>
              <a:t>来源：数据来自 Mayer, Head 和 Ries (2010)。以 GDP 为条件的贸易流量。</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64FFAD22-3456-647A-00E4-335C6D824988}"/>
              </a:ext>
            </a:extLst>
          </p:cNvPr>
          <p:cNvSpPr txBox="1"/>
          <p:nvPr/>
        </p:nvSpPr>
        <p:spPr>
          <a:xfrm>
            <a:off x="3890523" y="1489571"/>
            <a:ext cx="1862578" cy="276999"/>
          </a:xfrm>
          <a:prstGeom prst="rect">
            <a:avLst/>
          </a:prstGeom>
          <a:solidFill>
            <a:srgbClr val="FFFFFF"/>
          </a:solidFill>
        </p:spPr>
        <p:txBody>
          <a:bodyPr wrap="square" lIns="0" tIns="0" rIns="0" bIns="0">
            <a:spAutoFit/>
          </a:bodyPr>
          <a:lstStyle/>
          <a:p>
            <a:pPr>
              <a:defRPr>
                <a:solidFill>
                  <a:srgbClr val="1F497D"/>
                </a:solidFill>
                <a:latin typeface="Times New Roman" panose="02020603050405020304" pitchFamily="18" charset="0"/>
                <a:ea typeface="宋体" panose="02010600030101010101" pitchFamily="2" charset="-122"/>
                <a:cs typeface="Times New Roman" panose="02020603050405020304" pitchFamily="18" charset="0"/>
              </a:defRPr>
            </a:pPr>
            <a:r>
              <a:t>经济引力</a:t>
            </a:r>
            <a:endParaRPr>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CCA6F7F-8B1C-7888-A973-0F493BA8DA32}"/>
              </a:ext>
            </a:extLst>
          </p:cNvPr>
          <p:cNvSpPr txBox="1"/>
          <p:nvPr/>
        </p:nvSpPr>
        <p:spPr>
          <a:xfrm>
            <a:off x="4288613" y="5348050"/>
            <a:ext cx="1136827" cy="215444"/>
          </a:xfrm>
          <a:prstGeom prst="rect">
            <a:avLst/>
          </a:prstGeom>
          <a:solidFill>
            <a:srgbClr val="FFFFFF"/>
          </a:solidFill>
        </p:spPr>
        <p:txBody>
          <a:bodyPr wrap="square" lIns="0" tIns="0" rIns="0" bIns="0">
            <a:spAutoFit/>
          </a:bodyPr>
          <a:lstStyle/>
          <a:p>
            <a:pPr>
              <a:def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距离对数</a:t>
            </a:r>
            <a:endPar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DDE597D4-C056-417D-1B25-03CA1327C3A7}"/>
              </a:ext>
            </a:extLst>
          </p:cNvPr>
          <p:cNvSpPr txBox="1"/>
          <p:nvPr/>
        </p:nvSpPr>
        <p:spPr>
          <a:xfrm rot="16200000">
            <a:off x="888789" y="3519959"/>
            <a:ext cx="1549396" cy="230832"/>
          </a:xfrm>
          <a:prstGeom prst="rect">
            <a:avLst/>
          </a:prstGeom>
          <a:solidFill>
            <a:srgbClr val="FFFFFF"/>
          </a:solidFill>
        </p:spPr>
        <p:txBody>
          <a:bodyPr wrap="square" lIns="0" tIns="0" rIns="0" bIns="0">
            <a:spAutoFit/>
          </a:bodyPr>
          <a:lstStyle/>
          <a:p>
            <a:pPr>
              <a:def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双边贸易对数</a:t>
            </a:r>
            <a:endPar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5393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贸易与距离</a:t>
            </a:r>
          </a:p>
        </p:txBody>
      </p:sp>
      <p:sp>
        <p:nvSpPr>
          <p:cNvPr id="3" name="Slide Number Placeholder 2"/>
          <p:cNvSpPr>
            <a:spLocks noGrp="1"/>
          </p:cNvSpPr>
          <p:nvPr>
            <p:ph type="sldNum" sz="quarter" idx="11"/>
          </p:nvPr>
        </p:nvSpPr>
        <p:spPr/>
        <p:txBody>
          <a:bodyPr/>
          <a:lstStyle/>
          <a:p/>
          <a:p>
            <a:fld id="{B18DCB8B-D2FE-45D5-9D77-2EAE87C4CC26}" type="slidenum">
              <a:rPr lang="en-GB" smtClean="0"/>
              <a:t>41</a:t>
            </a:fld>
          </a:p>
        </p:txBody>
      </p:sp>
      <p:pic>
        <p:nvPicPr>
          <p:cNvPr id="5" name="Picture 4"/>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a:spAutoFit/>
          </a:bodyPr>
          <a:lstStyle/>
          <a:p>
            <a:pPr algn="ctr">
              <a:defRPr sz="1000">
                <a:latin typeface="Arial" pitchFamily="34" charset="0"/>
                <a:cs typeface="Arial" pitchFamily="34" charset="0"/>
              </a:defRPr>
            </a:pPr>
            <a:r>
              <a:t>来源：数据来自 Mayer, Head 和 Ries (2010)。以 GDP 为条件的贸易流量。</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CBF79963-00D4-08C9-B271-DF42CCF3C680}"/>
              </a:ext>
            </a:extLst>
          </p:cNvPr>
          <p:cNvSpPr txBox="1"/>
          <p:nvPr/>
        </p:nvSpPr>
        <p:spPr>
          <a:xfrm>
            <a:off x="3890523" y="1489571"/>
            <a:ext cx="1862578" cy="276999"/>
          </a:xfrm>
          <a:prstGeom prst="rect">
            <a:avLst/>
          </a:prstGeom>
          <a:solidFill>
            <a:srgbClr val="FFFFFF"/>
          </a:solidFill>
        </p:spPr>
        <p:txBody>
          <a:bodyPr wrap="square" lIns="0" tIns="0" rIns="0" bIns="0">
            <a:spAutoFit/>
          </a:bodyPr>
          <a:lstStyle/>
          <a:p>
            <a:pPr>
              <a:defRPr>
                <a:solidFill>
                  <a:srgbClr val="1F497D"/>
                </a:solidFill>
                <a:latin typeface="Times New Roman" panose="02020603050405020304" pitchFamily="18" charset="0"/>
                <a:ea typeface="宋体" panose="02010600030101010101" pitchFamily="2" charset="-122"/>
                <a:cs typeface="Times New Roman" panose="02020603050405020304" pitchFamily="18" charset="0"/>
              </a:defRPr>
            </a:pPr>
            <a:r>
              <a:t>经济引力</a:t>
            </a:r>
            <a:endParaRPr>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2A5CD45-02FA-58A6-3707-DC9D8DA29C3B}"/>
              </a:ext>
            </a:extLst>
          </p:cNvPr>
          <p:cNvSpPr txBox="1"/>
          <p:nvPr/>
        </p:nvSpPr>
        <p:spPr>
          <a:xfrm>
            <a:off x="4288613" y="5348050"/>
            <a:ext cx="1136827" cy="215444"/>
          </a:xfrm>
          <a:prstGeom prst="rect">
            <a:avLst/>
          </a:prstGeom>
          <a:solidFill>
            <a:srgbClr val="FFFFFF"/>
          </a:solidFill>
        </p:spPr>
        <p:txBody>
          <a:bodyPr wrap="square" lIns="0" tIns="0" rIns="0" bIns="0">
            <a:spAutoFit/>
          </a:bodyPr>
          <a:lstStyle/>
          <a:p>
            <a:pPr>
              <a:def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距离对数</a:t>
            </a:r>
            <a:endPar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D371120F-D53D-3609-5424-4A6193656CE7}"/>
              </a:ext>
            </a:extLst>
          </p:cNvPr>
          <p:cNvSpPr txBox="1"/>
          <p:nvPr/>
        </p:nvSpPr>
        <p:spPr>
          <a:xfrm rot="16200000">
            <a:off x="888789" y="3519959"/>
            <a:ext cx="1549396" cy="230832"/>
          </a:xfrm>
          <a:prstGeom prst="rect">
            <a:avLst/>
          </a:prstGeom>
          <a:solidFill>
            <a:srgbClr val="FFFFFF"/>
          </a:solidFill>
        </p:spPr>
        <p:txBody>
          <a:bodyPr wrap="square" lIns="0" tIns="0" rIns="0" bIns="0">
            <a:spAutoFit/>
          </a:bodyPr>
          <a:lstStyle/>
          <a:p>
            <a:pPr>
              <a:def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pPr>
            <a:r>
              <a:t>双边贸易对数</a:t>
            </a:r>
            <a:endPar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3786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Trade and Distance</a:t>
            </a:r>
          </a:p>
        </p:txBody>
      </p:sp>
      <p:sp>
        <p:nvSpPr>
          <p:cNvPr id="3" name="Slide Number Placeholder 2"/>
          <p:cNvSpPr>
            <a:spLocks noGrp="1"/>
          </p:cNvSpPr>
          <p:nvPr>
            <p:ph type="sldNum" sz="quarter" idx="11"/>
          </p:nvPr>
        </p:nvSpPr>
        <p:spPr/>
        <p:txBody>
          <a:bodyPr/>
          <a:lstStyle/>
          <a:p>
            <a:pPr>
              <a:defRPr/>
            </a:pPr>
          </a:p>
          <a:p>
            <a:pPr>
              <a:defRPr/>
            </a:pPr>
            <a:fld id="{B18DCB8B-D2FE-45D5-9D77-2EAE87C4CC26}" type="slidenum">
              <a:pPr>
                <a:defRPr/>
              </a:pPr>
              <a:t>42</a:t>
            </a:fld>
          </a:p>
        </p:txBody>
      </p:sp>
      <p:pic>
        <p:nvPicPr>
          <p:cNvPr id="6" name="Picture 5"/>
          <p:cNvPicPr>
            <a:picLocks noChangeAspect="1" noChangeArrowheads="1"/>
          </p:cNvPicPr>
          <p:nvPr/>
        </p:nvPicPr>
        <p:blipFill>
          <a:blip r:embed="rId2" cstate="screen"/>
          <a:srcRect/>
          <a:stretch>
            <a:fillRect/>
          </a:stretch>
        </p:blipFill>
        <p:spPr bwMode="auto">
          <a:xfrm>
            <a:off x="1374483" y="1294506"/>
            <a:ext cx="6395034" cy="4681738"/>
          </a:xfrm>
          <a:prstGeom prst="rect">
            <a:avLst/>
          </a:prstGeom>
          <a:noFill/>
          <a:ln w="9525">
            <a:solidFill>
              <a:schemeClr val="bg1">
                <a:lumMod val="65000"/>
              </a:schemeClr>
            </a:solidFill>
            <a:miter lim="800000"/>
            <a:headEnd/>
            <a:tailEnd/>
          </a:ln>
          <a:effectLst/>
        </p:spPr>
      </p:pic>
      <p:sp>
        <p:nvSpPr>
          <p:cNvPr id="4" name="TextBox 3"/>
          <p:cNvSpPr txBox="1"/>
          <p:nvPr/>
        </p:nvSpPr>
        <p:spPr>
          <a:xfrm>
            <a:off x="1259823" y="5992268"/>
            <a:ext cx="4828566" cy="246221"/>
          </a:xfrm>
          <a:prstGeom prst="rect">
            <a:avLst/>
          </a:prstGeom>
          <a:solidFill>
            <a:schemeClr val="accent3"/>
          </a:solidFill>
        </p:spPr>
        <p:txBody>
          <a:bodyPr wrap="none" rtlCol="0">
            <a:spAutoFit/>
          </a:bodyPr>
          <a:lstStyle/>
          <a:p>
            <a:pPr algn="ctr"/>
            <a:r>
              <a:rPr sz="1000" b="0" u="none">
                <a:latin typeface="Arial" pitchFamily="34" charset="0"/>
                <a:cs typeface="Arial" pitchFamily="34" charset="0"/>
              </a:rPr>
              <a:t>Source: Data from Mayer, Head and </a:t>
            </a:r>
            <a:r>
              <a:rPr sz="1000" b="0" u="none">
                <a:latin typeface="Arial" pitchFamily="34" charset="0"/>
                <a:cs typeface="Arial" pitchFamily="34" charset="0"/>
              </a:rPr>
              <a:t>Ries</a:t>
            </a:r>
            <a:r>
              <a:rPr sz="1000" b="0" u="none">
                <a:latin typeface="Arial" pitchFamily="34" charset="0"/>
                <a:cs typeface="Arial" pitchFamily="34" charset="0"/>
              </a:rPr>
              <a:t> (2010). Trade flows conditional on GDP.</a:t>
            </a:r>
          </a:p>
        </p:txBody>
      </p:sp>
      <p:sp>
        <p:nvSpPr>
          <p:cNvPr id="7" name="Rectangle 6"/>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5" name="文本框 4">
            <a:extLst>
              <a:ext uri="{FF2B5EF4-FFF2-40B4-BE49-F238E27FC236}">
                <a16:creationId xmlns:a16="http://schemas.microsoft.com/office/drawing/2014/main" id="{FF8E33E7-8C78-7912-BCF0-E8324040E510}"/>
              </a:ext>
            </a:extLst>
          </p:cNvPr>
          <p:cNvSpPr txBox="1"/>
          <p:nvPr/>
        </p:nvSpPr>
        <p:spPr>
          <a:xfrm>
            <a:off x="3890523" y="1489571"/>
            <a:ext cx="1862578" cy="276999"/>
          </a:xfrm>
          <a:prstGeom prst="rect">
            <a:avLst/>
          </a:prstGeom>
          <a:solidFill>
            <a:srgbClr val="FFFFFF"/>
          </a:solidFill>
        </p:spPr>
        <p:txBody>
          <a:bodyPr wrap="square" lIns="0" tIns="0" rIns="0" bIns="0" rtlCol="0">
            <a:spAutoFit/>
          </a:bodyPr>
          <a:lstStyle/>
          <a:p>
            <a:r>
              <a:rPr>
                <a:solidFill>
                  <a:srgbClr val="002142"/>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a:solidFill>
                <a:srgbClr val="00214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4969028A-8359-C02B-09A7-75ABFB6F371D}"/>
              </a:ext>
            </a:extLst>
          </p:cNvPr>
          <p:cNvSpPr txBox="1"/>
          <p:nvPr/>
        </p:nvSpPr>
        <p:spPr>
          <a:xfrm>
            <a:off x="4288613" y="5348050"/>
            <a:ext cx="1136827" cy="215444"/>
          </a:xfrm>
          <a:prstGeom prst="rect">
            <a:avLst/>
          </a:prstGeom>
          <a:solidFill>
            <a:srgbClr val="FFFFFF"/>
          </a:solidFill>
        </p:spPr>
        <p:txBody>
          <a:bodyPr wrap="square" lIns="0" tIns="0" rIns="0" bIns="0" rtlCol="0">
            <a:spAutoFit/>
          </a:bodyPr>
          <a:lstStyle/>
          <a:p>
            <a:r>
              <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Distance</a:t>
            </a:r>
            <a:endParaRPr sz="14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1C2A5510-F7AA-4EFA-DA57-F854D719FA6D}"/>
              </a:ext>
            </a:extLst>
          </p:cNvPr>
          <p:cNvSpPr txBox="1"/>
          <p:nvPr/>
        </p:nvSpPr>
        <p:spPr>
          <a:xfrm rot="16200000">
            <a:off x="888789" y="3519959"/>
            <a:ext cx="1549396" cy="230832"/>
          </a:xfrm>
          <a:prstGeom prst="rect">
            <a:avLst/>
          </a:prstGeom>
          <a:solidFill>
            <a:srgbClr val="FFFFFF"/>
          </a:solidFill>
        </p:spPr>
        <p:txBody>
          <a:bodyPr wrap="square" lIns="0" tIns="0" rIns="0" bIns="0" rtlCol="0">
            <a:spAutoFit/>
          </a:bodyPr>
          <a:lstStyle/>
          <a:p>
            <a:r>
              <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sz="15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AC19131D-E22A-94E0-1B52-AE588EE6541D}"/>
              </a:ext>
            </a:extLst>
          </p:cNvPr>
          <p:cNvSpPr txBox="1"/>
          <p:nvPr/>
        </p:nvSpPr>
        <p:spPr>
          <a:xfrm>
            <a:off x="3272350" y="1782594"/>
            <a:ext cx="3271326" cy="246221"/>
          </a:xfrm>
          <a:prstGeom prst="rect">
            <a:avLst/>
          </a:prstGeom>
          <a:solidFill>
            <a:srgbClr val="FFFFFF"/>
          </a:solidFill>
        </p:spPr>
        <p:txBody>
          <a:bodyPr wrap="square" lIns="0" tIns="0" rIns="0" bIns="0" rtlCol="0">
            <a:spAutoFit/>
          </a:bodyPr>
          <a:lstStyle/>
          <a:p>
            <a:pPr algn="ctr"/>
            <a:r>
              <a:rPr sz="1600">
                <a:solidFill>
                  <a:srgbClr val="002142"/>
                </a:solidFill>
                <a:latin typeface="Times New Roman" panose="02020603050405020304" pitchFamily="18" charset="0"/>
                <a:ea typeface="宋体" panose="02010600030101010101" pitchFamily="2" charset="-122"/>
                <a:cs typeface="Times New Roman" panose="02020603050405020304" pitchFamily="18" charset="0"/>
              </a:rPr>
              <a:t>2006, Original 1950 Trading Pairs</a:t>
            </a:r>
            <a:endParaRPr sz="1600">
              <a:solidFill>
                <a:srgbClr val="00214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49603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服务贸易中的引力……</a:t>
            </a:r>
          </a:p>
        </p:txBody>
      </p:sp>
      <p:sp>
        <p:nvSpPr>
          <p:cNvPr id="3" name="Slide Number Placeholder 2"/>
          <p:cNvSpPr>
            <a:spLocks noGrp="1"/>
          </p:cNvSpPr>
          <p:nvPr>
            <p:ph type="sldNum" sz="quarter" idx="11"/>
          </p:nvPr>
        </p:nvSpPr>
        <p:spPr/>
        <p:txBody>
          <a:bodyPr/>
          <a:lstStyle/>
          <a:p/>
          <a:p>
            <a:fld id="{B18DCB8B-D2FE-45D5-9D77-2EAE87C4CC26}" type="slidenum">
              <a:rPr lang="en-GB" smtClean="0"/>
              <a:t>43</a:t>
            </a:fld>
          </a:p>
        </p:txBody>
      </p:sp>
      <p:pic>
        <p:nvPicPr>
          <p:cNvPr id="4" name="Picture 3"/>
          <p:cNvPicPr>
            <a:picLocks noChangeAspect="1" noChangeArrowheads="1"/>
          </p:cNvPicPr>
          <p:nvPr/>
        </p:nvPicPr>
        <p:blipFill>
          <a:blip r:embed="rId2" cstate="screen"/>
          <a:srcRect/>
          <a:stretch>
            <a:fillRect/>
          </a:stretch>
        </p:blipFill>
        <p:spPr bwMode="auto">
          <a:xfrm>
            <a:off x="246173" y="1572018"/>
            <a:ext cx="6184900" cy="4485190"/>
          </a:xfrm>
          <a:prstGeom prst="rect">
            <a:avLst/>
          </a:prstGeom>
          <a:noFill/>
          <a:ln w="9525">
            <a:noFill/>
            <a:miter lim="800000"/>
            <a:headEnd/>
            <a:tailEnd/>
          </a:ln>
        </p:spPr>
      </p:pic>
      <p:sp>
        <p:nvSpPr>
          <p:cNvPr id="5" name="TextBox 6"/>
          <p:cNvSpPr txBox="1"/>
          <p:nvPr/>
        </p:nvSpPr>
        <p:spPr>
          <a:xfrm>
            <a:off x="325657" y="6114740"/>
            <a:ext cx="5016500" cy="261610"/>
          </a:xfrm>
          <a:prstGeom prst="rect">
            <a:avLst/>
          </a:prstGeom>
          <a:noFill/>
        </p:spPr>
        <p:txBody>
          <a:bodyPr wrap="square">
            <a:spAutoFit/>
          </a:bodyPr>
          <a:lstStyle>
            <a:lvl1pPr algn="l" rtl="0" eaLnBrk="0" fontAlgn="base" hangingPunct="0">
              <a:spcBef>
                <a:spcPct val="20000"/>
              </a:spcBef>
              <a:spcAft>
                <a:spcPct val="0"/>
              </a:spcAft>
              <a:defRPr sz="1600" kern="1200">
                <a:solidFill>
                  <a:schemeClr val="tx1"/>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a:defRPr sz="1050"/>
            </a:pPr>
            <a:r>
              <a:t>来源：Kumura 和 Lee (2006)</a:t>
            </a:r>
          </a:p>
        </p:txBody>
      </p:sp>
      <p:sp>
        <p:nvSpPr>
          <p:cNvPr id="6" name="Rectangle 5"/>
          <p:cNvSpPr/>
          <p:nvPr/>
        </p:nvSpPr>
        <p:spPr bwMode="auto">
          <a:xfrm>
            <a:off x="369998" y="2961583"/>
            <a:ext cx="5956300" cy="1095375"/>
          </a:xfrm>
          <a:prstGeom prst="rect">
            <a:avLst/>
          </a:prstGeom>
          <a:solidFill>
            <a:schemeClr val="bg1">
              <a:alpha val="64000"/>
            </a:schemeClr>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defRPr sz="1600" kern="1200">
                <a:solidFill>
                  <a:schemeClr val="tx1"/>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7" name="Rectangle 6"/>
          <p:cNvSpPr/>
          <p:nvPr/>
        </p:nvSpPr>
        <p:spPr bwMode="auto">
          <a:xfrm>
            <a:off x="341423" y="4228408"/>
            <a:ext cx="5956300" cy="1666875"/>
          </a:xfrm>
          <a:prstGeom prst="rect">
            <a:avLst/>
          </a:prstGeom>
          <a:solidFill>
            <a:schemeClr val="bg1">
              <a:alpha val="64000"/>
            </a:schemeClr>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algn="l" rtl="0" eaLnBrk="0" fontAlgn="base" hangingPunct="0">
              <a:spcBef>
                <a:spcPct val="20000"/>
              </a:spcBef>
              <a:spcAft>
                <a:spcPct val="0"/>
              </a:spcAft>
              <a:defRPr sz="1600" kern="1200">
                <a:solidFill>
                  <a:schemeClr val="tx1"/>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sz="2000" b="1" i="0" u="sng" strike="noStrike" cap="none" normalizeH="0" baseline="0">
              <a:ln>
                <a:noFill/>
              </a:ln>
              <a:solidFill>
                <a:schemeClr val="tx1"/>
              </a:solidFill>
              <a:effectLst/>
              <a:latin typeface="Tahoma" charset="0"/>
            </a:endParaRPr>
          </a:p>
        </p:txBody>
      </p:sp>
      <p:sp>
        <p:nvSpPr>
          <p:cNvPr id="8" name="Content Placeholder 3"/>
          <p:cNvSpPr txBox="1">
            <a:spLocks/>
          </p:cNvSpPr>
          <p:nvPr/>
        </p:nvSpPr>
        <p:spPr>
          <a:xfrm>
            <a:off x="6421548" y="1089025"/>
            <a:ext cx="2722452" cy="5768975"/>
          </a:xfrm>
          <a:prstGeom prst="rect">
            <a:avLst/>
          </a:prstGeom>
        </p:spPr>
        <p:txBody>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endParaRPr sz="1400" b="0" u="none" kern="0">
              <a:solidFill>
                <a:schemeClr val="bg1"/>
              </a:solidFill>
            </a:endParaRPr>
          </a:p>
          <a:p>
            <a:endParaRPr sz="1400" b="0" u="none" kern="0">
              <a:solidFill>
                <a:schemeClr val="bg1"/>
              </a:solidFill>
            </a:endParaRPr>
          </a:p>
          <a:p>
            <a:pPr>
              <a:defRPr sz="1400">
                <a:solidFill>
                  <a:schemeClr val="bg1"/>
                </a:solidFill>
              </a:defRPr>
            </a:pPr>
            <a:r>
              <a:t>值得注意的是，服务贸易也受到距离的阻碍！</a:t>
            </a:r>
          </a:p>
          <a:p>
            <a:endParaRPr sz="1400" b="0" u="none" kern="0">
              <a:solidFill>
                <a:schemeClr val="bg1"/>
              </a:solidFill>
            </a:endParaRPr>
          </a:p>
          <a:p>
            <a:pPr>
              <a:defRPr sz="1400">
                <a:solidFill>
                  <a:schemeClr val="bg1"/>
                </a:solidFill>
              </a:defRPr>
            </a:pPr>
            <a:r>
              <a:t>上网冲浪也是如此！</a:t>
            </a:r>
          </a:p>
          <a:p>
            <a:endParaRPr sz="1400" b="0" u="none" kern="0">
              <a:solidFill>
                <a:schemeClr val="bg1"/>
              </a:solidFill>
            </a:endParaRPr>
          </a:p>
          <a:p>
            <a:pPr lvl="1">
              <a:defRPr sz="1400">
                <a:solidFill>
                  <a:schemeClr val="bg1"/>
                </a:solidFill>
              </a:defRPr>
            </a:pPr>
            <a:r>
              <a:t>Blume和Goldfarb（2005）的研究表明，在控制了语言、收入等因素后，美国人更有可能访问来自邻近国家的网站。</a:t>
            </a:r>
          </a:p>
          <a:p>
            <a:pPr lvl="1">
              <a:defRPr sz="1400">
                <a:solidFill>
                  <a:schemeClr val="bg1"/>
                </a:solidFill>
              </a:defRPr>
            </a:pPr>
            <a:r>
              <a:t>游戏、音乐等的弹性为3.25%</a:t>
            </a:r>
          </a:p>
          <a:p>
            <a:pPr lvl="1">
              <a:defRPr sz="1400">
                <a:solidFill>
                  <a:schemeClr val="bg1"/>
                </a:solidFill>
              </a:defRPr>
            </a:pPr>
            <a:r>
              <a:t>软件：无影响</a:t>
            </a:r>
          </a:p>
          <a:p>
            <a:endParaRPr sz="1400" b="0" u="none" kern="0">
              <a:solidFill>
                <a:schemeClr val="bg1"/>
              </a:solidFill>
            </a:endParaRPr>
          </a:p>
        </p:txBody>
      </p:sp>
      <p:sp>
        <p:nvSpPr>
          <p:cNvPr id="9" name="矩形 8">
            <a:extLst>
              <a:ext uri="{FF2B5EF4-FFF2-40B4-BE49-F238E27FC236}">
                <a16:creationId xmlns:a16="http://schemas.microsoft.com/office/drawing/2014/main" id="{284ED5DB-740A-AEDD-B596-70D6C0EE5649}"/>
              </a:ext>
            </a:extLst>
          </p:cNvPr>
          <p:cNvSpPr/>
          <p:nvPr/>
        </p:nvSpPr>
        <p:spPr>
          <a:xfrm>
            <a:off x="524256" y="1725168"/>
            <a:ext cx="5629656" cy="246888"/>
          </a:xfrm>
          <a:prstGeom prst="rect">
            <a:avLst/>
          </a:prstGeom>
          <a:solidFill>
            <a:srgbClr val="FFFFFF"/>
          </a:solidFill>
        </p:spPr>
        <p:txBody>
          <a:bodyPr wrap="none" lIns="0" tIns="0" rIns="0" bIns="0">
            <a:noAutofit/>
          </a:bodyPr>
          <a:lstStyle/>
          <a:p>
            <a:pPr indent="0">
              <a:defRPr sz="1300">
                <a:solidFill>
                  <a:srgbClr val="282C3E"/>
                </a:solidFill>
                <a:latin typeface="Times New Roman"/>
              </a:defRPr>
            </a:pPr>
            <a:r>
              <a:t>表5：</a:t>
            </a:r>
            <a:r>
              <a:rPr i="1"/>
              <a:t>不同类型交易的估计系数汇总</a:t>
            </a:r>
          </a:p>
        </p:txBody>
      </p:sp>
      <p:graphicFrame>
        <p:nvGraphicFramePr>
          <p:cNvPr id="10" name="表格 9">
            <a:extLst>
              <a:ext uri="{FF2B5EF4-FFF2-40B4-BE49-F238E27FC236}">
                <a16:creationId xmlns:a16="http://schemas.microsoft.com/office/drawing/2014/main" id="{A3181F01-2BB3-CC4B-3658-9C3FA7A33BC8}"/>
              </a:ext>
            </a:extLst>
          </p:cNvPr>
          <p:cNvGraphicFramePr>
            <a:graphicFrameLocks noGrp="1"/>
          </p:cNvGraphicFramePr>
          <p:nvPr>
            <p:extLst>
              <p:ext uri="{D42A27DB-BD31-4B8C-83A1-F6EECF244321}">
                <p14:modId xmlns:p14="http://schemas.microsoft.com/office/powerpoint/2010/main" val="4109189756"/>
              </p:ext>
            </p:extLst>
          </p:nvPr>
        </p:nvGraphicFramePr>
        <p:xfrm>
          <a:off x="362632" y="2051537"/>
          <a:ext cx="5971032" cy="3913632"/>
        </p:xfrm>
        <a:graphic>
          <a:graphicData uri="http://schemas.openxmlformats.org/drawingml/2006/table">
            <a:tbl>
              <a:tblGrid>
                <a:gridCol w="1207008">
                  <a:extLst>
                    <a:ext uri="{9D8B030D-6E8A-4147-A177-3AD203B41FA5}">
                      <a16:colId xmlns:a16="http://schemas.microsoft.com/office/drawing/2014/main" val="20000"/>
                    </a:ext>
                  </a:extLst>
                </a:gridCol>
                <a:gridCol w="941832">
                  <a:extLst>
                    <a:ext uri="{9D8B030D-6E8A-4147-A177-3AD203B41FA5}">
                      <a16:colId xmlns:a16="http://schemas.microsoft.com/office/drawing/2014/main" val="20001"/>
                    </a:ext>
                  </a:extLst>
                </a:gridCol>
                <a:gridCol w="539496">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84504">
                  <a:extLst>
                    <a:ext uri="{9D8B030D-6E8A-4147-A177-3AD203B41FA5}">
                      <a16:colId xmlns:a16="http://schemas.microsoft.com/office/drawing/2014/main" val="20004"/>
                    </a:ext>
                  </a:extLst>
                </a:gridCol>
                <a:gridCol w="512064">
                  <a:extLst>
                    <a:ext uri="{9D8B030D-6E8A-4147-A177-3AD203B41FA5}">
                      <a16:colId xmlns:a16="http://schemas.microsoft.com/office/drawing/2014/main" val="20005"/>
                    </a:ext>
                  </a:extLst>
                </a:gridCol>
                <a:gridCol w="871728">
                  <a:extLst>
                    <a:ext uri="{9D8B030D-6E8A-4147-A177-3AD203B41FA5}">
                      <a16:colId xmlns:a16="http://schemas.microsoft.com/office/drawing/2014/main" val="20006"/>
                    </a:ext>
                  </a:extLst>
                </a:gridCol>
              </a:tblGrid>
              <a:tr h="335280">
                <a:tc rowSpan="2">
                  <a:txBody>
                    <a:bodyPr/>
                    <a:lstStyle/>
                    <a:p>
                      <a:endParaRPr sz="16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indent="0" algn="ctr">
                        <a:defRPr sz="110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出口</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1600"/>
                    </a:p>
                  </a:txBody>
                  <a:tcPr marL="0" marR="0" marT="0" marB="0"/>
                </a:tc>
                <a:tc hMerge="1">
                  <a:txBody>
                    <a:bodyPr/>
                    <a:lstStyle/>
                    <a:p>
                      <a:endParaRPr sz="1600"/>
                    </a:p>
                  </a:txBody>
                  <a:tcPr marL="0" marR="0" marT="0" marB="0"/>
                </a:tc>
                <a:tc gridSpan="3">
                  <a:txBody>
                    <a:bodyPr/>
                    <a:lstStyle/>
                    <a:p>
                      <a:pPr indent="0" algn="ctr">
                        <a:defRPr sz="110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进口</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1600"/>
                    </a:p>
                  </a:txBody>
                  <a:tcPr marL="0" marR="0" marT="0" marB="0"/>
                </a:tc>
                <a:tc hMerge="1">
                  <a:txBody>
                    <a:bodyPr/>
                    <a:lstStyle/>
                    <a:p>
                      <a:endParaRPr sz="1600"/>
                    </a:p>
                  </a:txBody>
                  <a:tcPr marL="0" marR="0" marT="0" marB="0"/>
                </a:tc>
                <a:extLst>
                  <a:ext uri="{0D108BD9-81ED-4DB2-BD59-A6C34878D82A}">
                    <a16:rowId xmlns:a16="http://schemas.microsoft.com/office/drawing/2014/main" val="10000"/>
                  </a:ext>
                </a:extLst>
              </a:tr>
              <a:tr h="509016">
                <a:tc vMerge="1">
                  <a:txBody>
                    <a:bodyPr/>
                    <a:lstStyle/>
                    <a:p>
                      <a:endParaRPr sz="2500"/>
                    </a:p>
                  </a:txBody>
                  <a:tcPr marL="0" marR="0" marT="0" marB="0"/>
                </a:tc>
                <a:tc>
                  <a:txBody>
                    <a:bodyPr/>
                    <a:lstStyle/>
                    <a:p>
                      <a:pPr indent="342900">
                        <a:spcAft>
                          <a:spcPts val="210"/>
                        </a:spcAft>
                        <a:defRPr sz="110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服务</a:t>
                      </a:r>
                    </a:p>
                    <a:p>
                      <a:pPr indent="469900">
                        <a:defRPr sz="1100">
                          <a:solidFill>
                            <a:srgbClr val="55424B"/>
                          </a:solidFill>
                          <a:latin typeface="Times New Roman" panose="02020603050405020304" pitchFamily="18" charset="0"/>
                          <a:ea typeface="宋体" panose="02010600030101010101" pitchFamily="2" charset="-122"/>
                          <a:cs typeface="Times New Roman" panose="02020603050405020304" pitchFamily="18" charset="0"/>
                        </a:defRPr>
                      </a:pPr>
                      <a:r>
                        <a:t>（1）</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611700" indent="0">
                        <a:spcAft>
                          <a:spcPts val="140"/>
                        </a:spcAft>
                        <a:defRPr sz="110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商品</a:t>
                      </a:r>
                    </a:p>
                    <a:p>
                      <a:pPr indent="0" algn="ctr">
                        <a:defRPr sz="1100">
                          <a:latin typeface="Times New Roman" panose="02020603050405020304" pitchFamily="18" charset="0"/>
                          <a:ea typeface="宋体" panose="02010600030101010101" pitchFamily="2" charset="-122"/>
                          <a:cs typeface="Times New Roman" panose="02020603050405020304" pitchFamily="18" charset="0"/>
                        </a:defRPr>
                      </a:pPr>
                      <a:r>
                        <a:t>（2）</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2500"/>
                    </a:p>
                  </a:txBody>
                  <a:tcPr marL="0" marR="0" marT="0" marB="0"/>
                </a:tc>
                <a:tc>
                  <a:txBody>
                    <a:bodyPr/>
                    <a:lstStyle/>
                    <a:p>
                      <a:pPr indent="342900">
                        <a:spcAft>
                          <a:spcPts val="140"/>
                        </a:spcAft>
                        <a:defRPr sz="110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服务</a:t>
                      </a:r>
                    </a:p>
                    <a:p>
                      <a:pPr indent="482600">
                        <a:defRPr sz="1100">
                          <a:solidFill>
                            <a:srgbClr val="55424B"/>
                          </a:solidFill>
                          <a:latin typeface="Times New Roman" panose="02020603050405020304" pitchFamily="18" charset="0"/>
                          <a:ea typeface="宋体" panose="02010600030101010101" pitchFamily="2" charset="-122"/>
                          <a:cs typeface="Times New Roman" panose="02020603050405020304" pitchFamily="18" charset="0"/>
                        </a:defRPr>
                      </a:pPr>
                      <a:r>
                        <a:t>（3）</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indent="622300">
                        <a:spcAft>
                          <a:spcPts val="140"/>
                        </a:spcAft>
                        <a:defRPr sz="1100">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商品</a:t>
                      </a:r>
                    </a:p>
                    <a:p>
                      <a:pPr marL="713300" indent="0">
                        <a:defRPr sz="1100">
                          <a:latin typeface="Times New Roman" panose="02020603050405020304" pitchFamily="18" charset="0"/>
                          <a:ea typeface="宋体" panose="02010600030101010101" pitchFamily="2" charset="-122"/>
                          <a:cs typeface="Times New Roman" panose="02020603050405020304" pitchFamily="18" charset="0"/>
                        </a:defRPr>
                      </a:pPr>
                      <a:r>
                        <a:t>（4）</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2500"/>
                    </a:p>
                  </a:txBody>
                  <a:tcPr marL="0" marR="0" marT="0" marB="0"/>
                </a:tc>
                <a:extLst>
                  <a:ext uri="{0D108BD9-81ED-4DB2-BD59-A6C34878D82A}">
                    <a16:rowId xmlns:a16="http://schemas.microsoft.com/office/drawing/2014/main" val="10001"/>
                  </a:ext>
                </a:extLst>
              </a:tr>
              <a:tr h="259080">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GDPi</a:t>
                      </a:r>
                      <a:endPara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0.811***</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&lt;***</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0.950***</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0.759***</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3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0.821***</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79832">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GDPi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0.697***</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0.696***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0.708***</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0.668***</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82880">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人口i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0.820***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&lt;**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0.930***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0.790***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0.778***</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82880">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人口i</a:t>
                      </a:r>
                      <a:endPara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0.704***</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0.734***</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0.726***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0.715***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79832">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人均GDPi</a:t>
                      </a:r>
                      <a:endPara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0.695***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5240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&lt;*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1.184***</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429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0.855**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1.335***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182880">
                <a:tc>
                  <a:txBody>
                    <a:bodyPr/>
                    <a:lstStyle/>
                    <a:p>
                      <a:pPr indent="0">
                        <a:defRPr sz="1100" i="1">
                          <a:solidFill>
                            <a:srgbClr val="B6B3BA"/>
                          </a:solidFill>
                          <a:latin typeface="Times New Roman" panose="02020603050405020304" pitchFamily="18" charset="0"/>
                          <a:cs typeface="Times New Roman" panose="02020603050405020304" pitchFamily="18" charset="0"/>
                        </a:defRPr>
                      </a:pPr>
                      <a:r>
                        <a:rPr>
                          <a:ea typeface="宋体" panose="02010600030101010101" pitchFamily="2" charset="-122"/>
                        </a:rPr>
                        <a:t>人均GDP</a:t>
                      </a:r>
                      <a:r>
                        <a:t>i</a:t>
                      </a:r>
                      <a:endPara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0.665***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0.494***</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0.610***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0.409***</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182880">
                <a:tc>
                  <a:txBody>
                    <a:bodyPr/>
                    <a:lstStyle/>
                    <a:p>
                      <a:pPr indent="0">
                        <a:defRPr sz="1100" i="1">
                          <a:solidFill>
                            <a:srgbClr val="282C3E"/>
                          </a:solidFill>
                          <a:latin typeface="Times New Roman" panose="02020603050405020304" pitchFamily="18" charset="0"/>
                          <a:ea typeface="宋体" panose="02010600030101010101" pitchFamily="2" charset="-122"/>
                          <a:cs typeface="Times New Roman" panose="02020603050405020304" pitchFamily="18" charset="0"/>
                        </a:defRPr>
                      </a:pPr>
                      <a:r>
                        <a:t>距离</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241300">
                        <a:defRPr sz="1100">
                          <a:solidFill>
                            <a:srgbClr val="55424B"/>
                          </a:solidFill>
                          <a:latin typeface="Times New Roman" panose="02020603050405020304" pitchFamily="18" charset="0"/>
                          <a:ea typeface="宋体" panose="02010600030101010101" pitchFamily="2" charset="-122"/>
                          <a:cs typeface="Times New Roman" panose="02020603050405020304" pitchFamily="18" charset="0"/>
                        </a:defRPr>
                      </a:pPr>
                      <a:r>
                        <a:t>-0.691***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defRPr sz="1100">
                          <a:solidFill>
                            <a:srgbClr val="002142"/>
                          </a:solidFill>
                          <a:latin typeface="Times New Roman" panose="02020603050405020304" pitchFamily="18" charset="0"/>
                          <a:ea typeface="宋体" panose="02010600030101010101" pitchFamily="2" charset="-122"/>
                          <a:cs typeface="Times New Roman" panose="02020603050405020304" pitchFamily="18" charset="0"/>
                        </a:defRPr>
                      </a:pPr>
                      <a: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002142"/>
                          </a:solidFill>
                          <a:latin typeface="Times New Roman" panose="02020603050405020304" pitchFamily="18" charset="0"/>
                          <a:ea typeface="宋体" panose="02010600030101010101" pitchFamily="2" charset="-122"/>
                          <a:cs typeface="Times New Roman" panose="02020603050405020304" pitchFamily="18" charset="0"/>
                        </a:defRPr>
                      </a:pPr>
                      <a:r>
                        <a:t>-0.510***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241300">
                        <a:defRPr sz="1100">
                          <a:solidFill>
                            <a:srgbClr val="002142"/>
                          </a:solidFill>
                          <a:latin typeface="Times New Roman" panose="02020603050405020304" pitchFamily="18" charset="0"/>
                          <a:ea typeface="宋体" panose="02010600030101010101" pitchFamily="2" charset="-122"/>
                          <a:cs typeface="Times New Roman" panose="02020603050405020304" pitchFamily="18" charset="0"/>
                        </a:defRPr>
                      </a:pPr>
                      <a:r>
                        <a:t>-0.666***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002142"/>
                          </a:solidFill>
                          <a:latin typeface="Times New Roman" panose="02020603050405020304" pitchFamily="18" charset="0"/>
                          <a:ea typeface="宋体" panose="02010600030101010101" pitchFamily="2" charset="-122"/>
                          <a:cs typeface="Times New Roman" panose="02020603050405020304" pitchFamily="18" charset="0"/>
                        </a:defRPr>
                      </a:pPr>
                      <a: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002142"/>
                          </a:solidFill>
                          <a:latin typeface="Times New Roman" panose="02020603050405020304" pitchFamily="18" charset="0"/>
                          <a:ea typeface="宋体" panose="02010600030101010101" pitchFamily="2" charset="-122"/>
                          <a:cs typeface="Times New Roman" panose="02020603050405020304" pitchFamily="18" charset="0"/>
                        </a:defRPr>
                      </a:pPr>
                      <a:r>
                        <a:t>-0.450***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182880">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偏远度i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429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0.081*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889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-0.059</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0.161***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016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-0.040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182880">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偏远度i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0.287***</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0.306***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0.175***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016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0.159*</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182880">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邻接</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429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0.246*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5240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&lt;*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0.562***</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4064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0.140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&lt;***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0.757***</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179832">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RTA</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429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0.248**</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889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0.278**</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0.310***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016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0.247*</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179832">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EFWi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0.590***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889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-0.066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0.220***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0.293***</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182880">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EFWi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0.375***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889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0.296**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0.409***</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0.250***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
                  </a:ext>
                </a:extLst>
              </a:tr>
              <a:tr h="182880">
                <a:tc>
                  <a:txBody>
                    <a:bodyPr/>
                    <a:lstStyle/>
                    <a:p>
                      <a:pPr indent="0">
                        <a:defRPr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语言</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0.421***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defRPr sz="11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defRPr>
                      </a:pPr>
                      <a: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397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0.051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0.417***</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524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0.191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5"/>
                  </a:ext>
                </a:extLst>
              </a:tr>
              <a:tr h="207264">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范围</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6"/>
                  </a:ext>
                </a:extLst>
              </a:tr>
              <a:tr h="237744">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调整后的 </a:t>
                      </a:r>
                      <a:r>
                        <a:rPr i="1"/>
                        <a:t>R</a:t>
                      </a:r>
                      <a:r>
                        <a:rPr i="1" baseline="30000"/>
                        <a:t>2</a:t>
                      </a:r>
                    </a:p>
                  </a:txBody>
                  <a:tcPr marL="36000" marR="36000" marT="0" marB="0" anchor="ctr">
                    <a:lnL w="12700" cmpd="sng">
                      <a:noFill/>
                      <a:prstDash val="solid"/>
                    </a:lnL>
                    <a:lnR w="12700" cmpd="sng">
                      <a:noFill/>
                      <a:prstDash val="solid"/>
                    </a:lnR>
                    <a:lnT w="12700" cmpd="sng">
                      <a:noFill/>
                      <a:prstDash val="soli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indent="1270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0.796 ~ 0.825</a:t>
                      </a:r>
                    </a:p>
                  </a:txBody>
                  <a:tcPr marL="36000" marR="36000" marT="0" marB="0" anchor="ctr">
                    <a:lnL w="12700" cmpd="sng">
                      <a:noFill/>
                      <a:prstDash val="solid"/>
                    </a:lnL>
                    <a:lnR w="12700" cmpd="sng">
                      <a:noFill/>
                      <a:prstDash val="solid"/>
                    </a:lnR>
                    <a:lnT w="12700" cmpd="sng">
                      <a:noFill/>
                      <a:prstDash val="soli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1200"/>
                    </a:p>
                  </a:txBody>
                  <a:tcPr marL="0" marR="0" marT="0" marB="0"/>
                </a:tc>
                <a:tc>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0.695 ~ 0.702</a:t>
                      </a:r>
                    </a:p>
                  </a:txBody>
                  <a:tcPr marL="36000" marR="36000" marT="0" marB="0" anchor="ctr">
                    <a:lnL w="12700" cmpd="sng">
                      <a:noFill/>
                      <a:prstDash val="solid"/>
                    </a:lnL>
                    <a:lnR w="12700" cmpd="sng">
                      <a:noFill/>
                      <a:prstDash val="solid"/>
                    </a:lnR>
                    <a:lnT w="12700" cmpd="sng">
                      <a:noFill/>
                      <a:prstDash val="soli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12700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0.801 ~ 0.829</a:t>
                      </a:r>
                    </a:p>
                  </a:txBody>
                  <a:tcPr marL="36000" marR="36000" marT="0" marB="0" anchor="ctr">
                    <a:lnL w="12700" cmpd="sng">
                      <a:noFill/>
                      <a:prstDash val="solid"/>
                    </a:lnL>
                    <a:lnR w="12700" cmpd="sng">
                      <a:noFill/>
                      <a:prstDash val="solid"/>
                    </a:lnR>
                    <a:lnT w="12700" cmpd="sng">
                      <a:noFill/>
                      <a:prstDash val="soli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indent="0">
                        <a:defRPr sz="1100">
                          <a:solidFill>
                            <a:srgbClr val="B6B3BA"/>
                          </a:solidFill>
                          <a:latin typeface="Times New Roman" panose="02020603050405020304" pitchFamily="18" charset="0"/>
                          <a:ea typeface="宋体" panose="02010600030101010101" pitchFamily="2" charset="-122"/>
                          <a:cs typeface="Times New Roman" panose="02020603050405020304" pitchFamily="18" charset="0"/>
                        </a:defRPr>
                      </a:pPr>
                      <a:r>
                        <a:t>0.637 ~ 0.652</a:t>
                      </a:r>
                    </a:p>
                  </a:txBody>
                  <a:tcPr marL="36000" marR="36000" marT="0" marB="0" anchor="ctr">
                    <a:lnL w="12700" cmpd="sng">
                      <a:noFill/>
                      <a:prstDash val="solid"/>
                    </a:lnL>
                    <a:lnR w="12700" cmpd="sng">
                      <a:noFill/>
                      <a:prstDash val="solid"/>
                    </a:lnR>
                    <a:lnT w="12700" cmpd="sng">
                      <a:noFill/>
                      <a:prstDash val="soli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1200"/>
                    </a:p>
                  </a:txBody>
                  <a:tcPr marL="0" marR="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99111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77" y="642774"/>
            <a:ext cx="8229600" cy="1143000"/>
          </a:xfrm>
        </p:spPr>
        <p:txBody>
          <a:bodyPr/>
          <a:lstStyle/>
          <a:p>
            <a:r>
              <a:t>距离的四个维度</a:t>
            </a:r>
            <a:br>
              <a:rPr lang="en-US" dirty="0"/>
            </a:br>
            <a:r>
              <a:rPr sz="1200"/>
              <a:t>(Ghemawat 2001)</a:t>
            </a:r>
            <a:endParaRPr sz="1400"/>
          </a:p>
        </p:txBody>
      </p:sp>
      <p:sp>
        <p:nvSpPr>
          <p:cNvPr id="3" name="Slide Number Placeholder 2"/>
          <p:cNvSpPr>
            <a:spLocks noGrp="1"/>
          </p:cNvSpPr>
          <p:nvPr>
            <p:ph type="sldNum" sz="quarter" idx="12"/>
          </p:nvPr>
        </p:nvSpPr>
        <p:spPr/>
        <p:txBody>
          <a:bodyPr/>
          <a:lstStyle/>
          <a:p>
            <a:fld id="{DAAB52B3-DAB6-4180-8D63-6F2C54DC4D3B}" type="slidenum">
              <a:rPr lang="en-GB" smtClean="0"/>
              <a:t>44</a:t>
            </a:fld>
          </a:p>
        </p:txBody>
      </p:sp>
      <p:graphicFrame>
        <p:nvGraphicFramePr>
          <p:cNvPr id="4" name="Table 3"/>
          <p:cNvGraphicFramePr>
            <a:graphicFrameLocks noGrp="1"/>
          </p:cNvGraphicFramePr>
          <p:nvPr>
            <p:extLst>
              <p:ext uri="{D42A27DB-BD31-4B8C-83A1-F6EECF244321}">
                <p14:modId xmlns:p14="http://schemas.microsoft.com/office/powerpoint/2010/main" val="2776017763"/>
              </p:ext>
            </p:extLst>
          </p:nvPr>
        </p:nvGraphicFramePr>
        <p:xfrm>
          <a:off x="698376" y="2362613"/>
          <a:ext cx="7810500" cy="3323112"/>
        </p:xfrm>
        <a:graphic>
          <a:graphicData uri="http://schemas.openxmlformats.org/drawingml/2006/table">
            <a:tbl>
              <a:tblPr firstRow="1" bandRow="1">
                <a:tableStyleId>{5C22544A-7EE6-4342-B048-85BDC9FD1C3A}</a:tableStyleId>
              </a:tblPr>
              <a:tblGrid>
                <a:gridCol w="1952625">
                  <a:extLst>
                    <a:ext uri="{9D8B030D-6E8A-4147-A177-3AD203B41FA5}">
                      <a16:colId xmlns:a16="http://schemas.microsoft.com/office/drawing/2014/main" val="20000"/>
                    </a:ext>
                  </a:extLst>
                </a:gridCol>
                <a:gridCol w="1952625">
                  <a:extLst>
                    <a:ext uri="{9D8B030D-6E8A-4147-A177-3AD203B41FA5}">
                      <a16:colId xmlns:a16="http://schemas.microsoft.com/office/drawing/2014/main" val="20001"/>
                    </a:ext>
                  </a:extLst>
                </a:gridCol>
                <a:gridCol w="1952625">
                  <a:extLst>
                    <a:ext uri="{9D8B030D-6E8A-4147-A177-3AD203B41FA5}">
                      <a16:colId xmlns:a16="http://schemas.microsoft.com/office/drawing/2014/main" val="20002"/>
                    </a:ext>
                  </a:extLst>
                </a:gridCol>
                <a:gridCol w="1952625">
                  <a:extLst>
                    <a:ext uri="{9D8B030D-6E8A-4147-A177-3AD203B41FA5}">
                      <a16:colId xmlns:a16="http://schemas.microsoft.com/office/drawing/2014/main" val="20003"/>
                    </a:ext>
                  </a:extLst>
                </a:gridCol>
              </a:tblGrid>
              <a:tr h="546100">
                <a:tc>
                  <a:txBody>
                    <a:bodyPr/>
                    <a:lstStyle/>
                    <a:p>
                      <a:pPr algn="ctr"/>
                      <a:r>
                        <a:t>地理</a:t>
                      </a:r>
                      <a:endParaRPr b="0"/>
                    </a:p>
                  </a:txBody>
                  <a:tcPr anchor="ctr"/>
                </a:tc>
                <a:tc>
                  <a:txBody>
                    <a:bodyPr/>
                    <a:lstStyle/>
                    <a:p>
                      <a:pPr algn="ctr"/>
                      <a:r>
                        <a:t>行政</a:t>
                      </a:r>
                      <a:endParaRPr b="0"/>
                    </a:p>
                  </a:txBody>
                  <a:tcPr anchor="ctr"/>
                </a:tc>
                <a:tc>
                  <a:txBody>
                    <a:bodyPr/>
                    <a:lstStyle/>
                    <a:p>
                      <a:pPr algn="ctr"/>
                      <a:r>
                        <a:t>文化</a:t>
                      </a:r>
                      <a:endParaRPr b="0"/>
                    </a:p>
                  </a:txBody>
                  <a:tcPr anchor="ctr"/>
                </a:tc>
                <a:tc>
                  <a:txBody>
                    <a:bodyPr/>
                    <a:lstStyle/>
                    <a:p>
                      <a:pPr algn="ctr"/>
                      <a:r>
                        <a:t>经济</a:t>
                      </a:r>
                      <a:endParaRPr b="0"/>
                    </a:p>
                  </a:txBody>
                  <a:tcPr anchor="ctr"/>
                </a:tc>
                <a:extLst>
                  <a:ext uri="{0D108BD9-81ED-4DB2-BD59-A6C34878D82A}">
                    <a16:rowId xmlns:a16="http://schemas.microsoft.com/office/drawing/2014/main" val="10000"/>
                  </a:ext>
                </a:extLst>
              </a:tr>
              <a:tr h="534233">
                <a:tc>
                  <a:txBody>
                    <a:bodyPr/>
                    <a:lstStyle/>
                    <a:p>
                      <a:pPr algn="ctr">
                        <a:defRPr>
                          <a:solidFill>
                            <a:srgbClr val="002060"/>
                          </a:solidFill>
                        </a:defRPr>
                      </a:pPr>
                      <a:r>
                        <a:t>物理距离</a:t>
                      </a:r>
                    </a:p>
                  </a:txBody>
                  <a:tcPr anchor="ctr"/>
                </a:tc>
                <a:tc>
                  <a:txBody>
                    <a:bodyPr/>
                    <a:lstStyle/>
                    <a:p>
                      <a:pPr algn="ctr">
                        <a:defRPr>
                          <a:solidFill>
                            <a:srgbClr val="002060"/>
                          </a:solidFill>
                        </a:defRPr>
                      </a:pPr>
                      <a:r>
                        <a:t>殖民关系</a:t>
                      </a:r>
                    </a:p>
                  </a:txBody>
                  <a:tcPr anchor="ctr"/>
                </a:tc>
                <a:tc>
                  <a:txBody>
                    <a:bodyPr/>
                    <a:lstStyle/>
                    <a:p>
                      <a:pPr algn="ctr">
                        <a:defRPr>
                          <a:solidFill>
                            <a:srgbClr val="002060"/>
                          </a:solidFill>
                        </a:defRPr>
                      </a:pPr>
                      <a:r>
                        <a:t>语言</a:t>
                      </a:r>
                    </a:p>
                  </a:txBody>
                  <a:tcPr anchor="ctr"/>
                </a:tc>
                <a:tc>
                  <a:txBody>
                    <a:bodyPr/>
                    <a:lstStyle/>
                    <a:p>
                      <a:pPr algn="ctr">
                        <a:defRPr>
                          <a:solidFill>
                            <a:srgbClr val="002060"/>
                          </a:solidFill>
                        </a:defRPr>
                      </a:pPr>
                      <a:r>
                        <a:t>禀赋</a:t>
                      </a:r>
                      <a:endParaRPr baseline="0">
                        <a:solidFill>
                          <a:srgbClr val="002060"/>
                        </a:solidFill>
                      </a:endParaRPr>
                    </a:p>
                  </a:txBody>
                  <a:tcPr anchor="ctr"/>
                </a:tc>
                <a:extLst>
                  <a:ext uri="{0D108BD9-81ED-4DB2-BD59-A6C34878D82A}">
                    <a16:rowId xmlns:a16="http://schemas.microsoft.com/office/drawing/2014/main" val="10001"/>
                  </a:ext>
                </a:extLst>
              </a:tr>
              <a:tr h="534233">
                <a:tc>
                  <a:txBody>
                    <a:bodyPr/>
                    <a:lstStyle/>
                    <a:p>
                      <a:pPr algn="ctr">
                        <a:defRPr>
                          <a:solidFill>
                            <a:srgbClr val="002060"/>
                          </a:solidFill>
                        </a:defRPr>
                      </a:pPr>
                      <a:r>
                        <a:t>共同边界</a:t>
                      </a:r>
                      <a:endParaRPr>
                        <a:solidFill>
                          <a:srgbClr val="002060"/>
                        </a:solidFill>
                      </a:endParaRPr>
                    </a:p>
                  </a:txBody>
                  <a:tcPr anchor="ctr"/>
                </a:tc>
                <a:tc>
                  <a:txBody>
                    <a:bodyPr/>
                    <a:lstStyle/>
                    <a:p>
                      <a:pPr algn="ctr">
                        <a:defRPr>
                          <a:solidFill>
                            <a:srgbClr val="002060"/>
                          </a:solidFill>
                        </a:defRPr>
                      </a:pPr>
                      <a:r>
                        <a:t>监管/</a:t>
                      </a:r>
                    </a:p>
                    <a:p>
                      <a:pPr algn="ctr">
                        <a:defRPr>
                          <a:solidFill>
                            <a:srgbClr val="002060"/>
                          </a:solidFill>
                        </a:defRPr>
                      </a:pPr>
                      <a:r>
                        <a:t>法律体系</a:t>
                      </a:r>
                      <a:endParaRPr>
                        <a:solidFill>
                          <a:srgbClr val="002060"/>
                        </a:solidFill>
                      </a:endParaRPr>
                    </a:p>
                  </a:txBody>
                  <a:tcPr anchor="ctr"/>
                </a:tc>
                <a:tc>
                  <a:txBody>
                    <a:bodyPr/>
                    <a:lstStyle/>
                    <a:p>
                      <a:pPr algn="ctr">
                        <a:defRPr>
                          <a:solidFill>
                            <a:srgbClr val="002060"/>
                          </a:solidFill>
                        </a:defRPr>
                      </a:pPr>
                      <a:r>
                        <a:t>民族</a:t>
                      </a:r>
                    </a:p>
                  </a:txBody>
                  <a:tcPr anchor="ctr"/>
                </a:tc>
                <a:tc>
                  <a:txBody>
                    <a:bodyPr/>
                    <a:lstStyle/>
                    <a:p>
                      <a:pPr algn="ctr">
                        <a:defRPr>
                          <a:solidFill>
                            <a:srgbClr val="002060"/>
                          </a:solidFill>
                        </a:defRPr>
                      </a:pPr>
                      <a:r>
                        <a:t>市场规模</a:t>
                      </a:r>
                      <a:endParaRPr>
                        <a:solidFill>
                          <a:srgbClr val="002060"/>
                        </a:solidFill>
                      </a:endParaRPr>
                    </a:p>
                  </a:txBody>
                  <a:tcPr anchor="ctr"/>
                </a:tc>
                <a:extLst>
                  <a:ext uri="{0D108BD9-81ED-4DB2-BD59-A6C34878D82A}">
                    <a16:rowId xmlns:a16="http://schemas.microsoft.com/office/drawing/2014/main" val="10002"/>
                  </a:ext>
                </a:extLst>
              </a:tr>
              <a:tr h="534233">
                <a:tc>
                  <a:txBody>
                    <a:bodyPr/>
                    <a:lstStyle/>
                    <a:p>
                      <a:pPr algn="ctr">
                        <a:defRPr>
                          <a:solidFill>
                            <a:srgbClr val="002060"/>
                          </a:solidFill>
                        </a:defRPr>
                      </a:pPr>
                      <a:r>
                        <a:t>港口通达性</a:t>
                      </a:r>
                    </a:p>
                  </a:txBody>
                  <a:tcPr anchor="ctr"/>
                </a:tc>
                <a:tc>
                  <a:txBody>
                    <a:bodyPr/>
                    <a:lstStyle/>
                    <a:p>
                      <a:pPr algn="ctr">
                        <a:defRPr>
                          <a:solidFill>
                            <a:srgbClr val="002060"/>
                          </a:solidFill>
                        </a:defRPr>
                      </a:pPr>
                      <a:r>
                        <a:t>敌意</a:t>
                      </a:r>
                    </a:p>
                  </a:txBody>
                  <a:tcPr anchor="ctr"/>
                </a:tc>
                <a:tc>
                  <a:txBody>
                    <a:bodyPr/>
                    <a:lstStyle/>
                    <a:p>
                      <a:pPr algn="ctr">
                        <a:defRPr>
                          <a:solidFill>
                            <a:srgbClr val="002060"/>
                          </a:solidFill>
                        </a:defRPr>
                      </a:pPr>
                      <a:r>
                        <a:t>宗教</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solidFill>
                            <a:srgbClr val="002060"/>
                          </a:solidFill>
                        </a:defRPr>
                      </a:pPr>
                      <a:r>
                        <a:t>外汇波动性</a:t>
                      </a:r>
                      <a:endParaRPr>
                        <a:solidFill>
                          <a:srgbClr val="002060"/>
                        </a:solidFill>
                      </a:endParaRPr>
                    </a:p>
                  </a:txBody>
                  <a:tcPr anchor="ctr"/>
                </a:tc>
                <a:extLst>
                  <a:ext uri="{0D108BD9-81ED-4DB2-BD59-A6C34878D82A}">
                    <a16:rowId xmlns:a16="http://schemas.microsoft.com/office/drawing/2014/main" val="10003"/>
                  </a:ext>
                </a:extLst>
              </a:tr>
              <a:tr h="534233">
                <a:tc>
                  <a:txBody>
                    <a:bodyPr/>
                    <a:lstStyle/>
                    <a:p>
                      <a:pPr algn="ctr">
                        <a:defRPr>
                          <a:solidFill>
                            <a:srgbClr val="002060"/>
                          </a:solidFill>
                        </a:defRPr>
                      </a:pPr>
                      <a:r>
                        <a:t>气候</a:t>
                      </a:r>
                    </a:p>
                  </a:txBody>
                  <a:tcPr anchor="ctr"/>
                </a:tc>
                <a:tc>
                  <a:txBody>
                    <a:bodyPr/>
                    <a:lstStyle/>
                    <a:p>
                      <a:pPr algn="ctr">
                        <a:defRPr>
                          <a:solidFill>
                            <a:srgbClr val="002060"/>
                          </a:solidFill>
                        </a:defRPr>
                      </a:pPr>
                      <a:r>
                        <a:t>货币制度</a:t>
                      </a:r>
                    </a:p>
                  </a:txBody>
                  <a:tcPr anchor="ctr"/>
                </a:tc>
                <a:tc>
                  <a:txBody>
                    <a:bodyPr/>
                    <a:lstStyle/>
                    <a:p>
                      <a:pPr algn="ctr">
                        <a:defRPr>
                          <a:solidFill>
                            <a:srgbClr val="002060"/>
                          </a:solidFill>
                        </a:defRPr>
                      </a:pPr>
                      <a:r>
                        <a:t>规范</a:t>
                      </a:r>
                    </a:p>
                  </a:txBody>
                  <a:tcPr anchor="ctr"/>
                </a:tc>
                <a:tc>
                  <a:txBody>
                    <a:bodyPr/>
                    <a:lstStyle/>
                    <a:p>
                      <a:pPr algn="ctr">
                        <a:defRPr>
                          <a:solidFill>
                            <a:srgbClr val="002060"/>
                          </a:solidFill>
                        </a:defRPr>
                      </a:pPr>
                      <a:r>
                        <a:t>基础设施</a:t>
                      </a:r>
                    </a:p>
                  </a:txBody>
                  <a:tcPr anchor="ctr"/>
                </a:tc>
                <a:extLst>
                  <a:ext uri="{0D108BD9-81ED-4DB2-BD59-A6C34878D82A}">
                    <a16:rowId xmlns:a16="http://schemas.microsoft.com/office/drawing/2014/main" val="10004"/>
                  </a:ext>
                </a:extLst>
              </a:tr>
              <a:tr h="534233">
                <a:tc>
                  <a:txBody>
                    <a:bodyPr/>
                    <a:lstStyle/>
                    <a:p>
                      <a:pPr algn="ctr"/>
                      <a:endParaRPr>
                        <a:solidFill>
                          <a:srgbClr val="002060"/>
                        </a:solidFill>
                      </a:endParaRPr>
                    </a:p>
                  </a:txBody>
                  <a:tcPr anchor="ctr"/>
                </a:tc>
                <a:tc>
                  <a:txBody>
                    <a:bodyPr/>
                    <a:lstStyle/>
                    <a:p>
                      <a:pPr algn="ctr">
                        <a:defRPr>
                          <a:solidFill>
                            <a:srgbClr val="002060"/>
                          </a:solidFill>
                        </a:defRPr>
                      </a:pPr>
                      <a:r>
                        <a:t>贸易壁垒</a:t>
                      </a:r>
                    </a:p>
                  </a:txBody>
                  <a:tcPr anchor="ctr"/>
                </a:tc>
                <a:tc>
                  <a:txBody>
                    <a:bodyPr/>
                    <a:lstStyle/>
                    <a:p>
                      <a:pPr algn="ctr"/>
                      <a:endParaRPr>
                        <a:solidFill>
                          <a:srgbClr val="002060"/>
                        </a:solidFill>
                      </a:endParaRPr>
                    </a:p>
                  </a:txBody>
                  <a:tcPr anchor="ctr"/>
                </a:tc>
                <a:tc>
                  <a:txBody>
                    <a:bodyPr/>
                    <a:lstStyle/>
                    <a:p>
                      <a:pPr algn="ctr"/>
                      <a:endParaRPr>
                        <a:solidFill>
                          <a:srgbClr val="002060"/>
                        </a:solidFill>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94197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ECAE-1FD4-4AD4-24F8-BD6E8A9C1E8E}"/>
              </a:ext>
            </a:extLst>
          </p:cNvPr>
          <p:cNvSpPr>
            <a:spLocks noGrp="1"/>
          </p:cNvSpPr>
          <p:nvPr>
            <p:ph type="title"/>
          </p:nvPr>
        </p:nvSpPr>
        <p:spPr/>
        <p:txBody>
          <a:bodyPr/>
          <a:lstStyle/>
          <a:p>
            <a:r>
              <a:t>要点</a:t>
            </a:r>
          </a:p>
        </p:txBody>
      </p:sp>
      <p:sp>
        <p:nvSpPr>
          <p:cNvPr id="4" name="TextBox 3">
            <a:extLst>
              <a:ext uri="{FF2B5EF4-FFF2-40B4-BE49-F238E27FC236}">
                <a16:creationId xmlns:a16="http://schemas.microsoft.com/office/drawing/2014/main" id="{4A1786AD-28C5-4814-E39B-B96F11EB5C70}"/>
              </a:ext>
            </a:extLst>
          </p:cNvPr>
          <p:cNvSpPr txBox="1"/>
          <p:nvPr/>
        </p:nvSpPr>
        <p:spPr>
          <a:xfrm>
            <a:off x="762000" y="1600200"/>
            <a:ext cx="7543800" cy="4154984"/>
          </a:xfrm>
          <a:prstGeom prst="rect">
            <a:avLst/>
          </a:prstGeom>
          <a:noFill/>
        </p:spPr>
        <p:txBody>
          <a:bodyPr wrap="square">
            <a:spAutoFit/>
          </a:bodyPr>
          <a:lstStyle/>
          <a:p>
            <a:pPr marL="342900" indent="-342900">
              <a:buFont typeface="+mj-lt"/>
              <a:buAutoNum type="arabicPeriod"/>
              <a:defRPr sz="2400">
                <a:solidFill>
                  <a:srgbClr val="FFFF00"/>
                </a:solidFill>
              </a:defRPr>
            </a:pPr>
            <a:r>
              <a:t>世界变得更加开放</a:t>
            </a:r>
          </a:p>
          <a:p>
            <a:pPr marL="342900" indent="-342900">
              <a:buFont typeface="+mj-lt"/>
              <a:buAutoNum type="arabicPeriod"/>
            </a:pPr>
            <a:endParaRPr sz="2400">
              <a:solidFill>
                <a:srgbClr val="FFFF00"/>
              </a:solidFill>
            </a:endParaRPr>
          </a:p>
          <a:p>
            <a:pPr marL="342900" indent="-342900">
              <a:buFont typeface="+mj-lt"/>
              <a:buAutoNum type="arabicPeriod"/>
              <a:defRPr sz="2400">
                <a:solidFill>
                  <a:srgbClr val="FFFF00"/>
                </a:solidFill>
              </a:defRPr>
            </a:pPr>
            <a:r>
              <a:t>过去15年，开放程度停滞不前</a:t>
            </a:r>
          </a:p>
          <a:p>
            <a:pPr marL="342900" indent="-342900">
              <a:buFont typeface="+mj-lt"/>
              <a:buAutoNum type="arabicPeriod"/>
            </a:pPr>
            <a:endParaRPr sz="2400">
              <a:solidFill>
                <a:srgbClr val="FFFF00"/>
              </a:solidFill>
            </a:endParaRPr>
          </a:p>
          <a:p>
            <a:pPr marL="342900" indent="-342900">
              <a:buFont typeface="+mj-lt"/>
              <a:buAutoNum type="arabicPeriod"/>
              <a:defRPr sz="2400">
                <a:solidFill>
                  <a:srgbClr val="FFFF00"/>
                </a:solidFill>
              </a:defRPr>
            </a:pPr>
            <a:r>
              <a:t>价值链已全球化</a:t>
            </a:r>
          </a:p>
          <a:p>
            <a:pPr marL="342900" indent="-342900">
              <a:buFont typeface="+mj-lt"/>
              <a:buAutoNum type="arabicPeriod"/>
            </a:pPr>
            <a:endParaRPr sz="2400">
              <a:solidFill>
                <a:srgbClr val="FFFF00"/>
              </a:solidFill>
            </a:endParaRPr>
          </a:p>
          <a:p>
            <a:pPr marL="342900" indent="-342900">
              <a:buFont typeface="+mj-lt"/>
              <a:buAutoNum type="arabicPeriod"/>
              <a:defRPr sz="2400">
                <a:solidFill>
                  <a:srgbClr val="FFFF00"/>
                </a:solidFill>
              </a:defRPr>
            </a:pPr>
            <a:r>
              <a:t>距离是贸易成本（商品和服务）最重要的决定因素之一</a:t>
            </a:r>
          </a:p>
          <a:p>
            <a:pPr marL="342900" indent="-342900">
              <a:buFont typeface="+mj-lt"/>
              <a:buAutoNum type="arabicPeriod"/>
            </a:pPr>
            <a:endParaRPr sz="2400">
              <a:solidFill>
                <a:srgbClr val="FFFF00"/>
              </a:solidFill>
            </a:endParaRPr>
          </a:p>
          <a:p>
            <a:endParaRPr sz="2400">
              <a:solidFill>
                <a:srgbClr val="FFFF00"/>
              </a:solidFill>
            </a:endParaRPr>
          </a:p>
          <a:p>
            <a:pPr marL="342900" indent="-342900">
              <a:buFont typeface="+mj-lt"/>
              <a:buAutoNum type="arabicPeriod"/>
            </a:pPr>
            <a:endParaRPr sz="2400">
              <a:solidFill>
                <a:srgbClr val="FFFF00"/>
              </a:solidFill>
            </a:endParaRPr>
          </a:p>
        </p:txBody>
      </p:sp>
    </p:spTree>
    <p:extLst>
      <p:ext uri="{BB962C8B-B14F-4D97-AF65-F5344CB8AC3E}">
        <p14:creationId xmlns:p14="http://schemas.microsoft.com/office/powerpoint/2010/main" val="3311379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229600" cy="944562"/>
          </a:xfrm>
        </p:spPr>
        <p:txBody>
          <a:bodyPr/>
          <a:lstStyle/>
          <a:p>
            <a:br>
              <a:rPr lang="ja-JP" altLang="en-US" dirty="0"/>
            </a:br>
            <a:r>
              <a:t>谢谢！</a:t>
            </a:r>
          </a:p>
        </p:txBody>
      </p:sp>
    </p:spTree>
    <p:extLst>
      <p:ext uri="{BB962C8B-B14F-4D97-AF65-F5344CB8AC3E}">
        <p14:creationId xmlns:p14="http://schemas.microsoft.com/office/powerpoint/2010/main" val="350189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a:defRPr sz="3600">
                <a:solidFill>
                  <a:srgbClr val="FFFF00"/>
                </a:solidFill>
              </a:defRPr>
            </a:pPr>
            <a:r>
              <a:t>世界贸易与GDP——长远观点</a:t>
            </a:r>
          </a:p>
        </p:txBody>
      </p:sp>
      <p:sp>
        <p:nvSpPr>
          <p:cNvPr id="5"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anchor="ctr"/>
          <a:lstStyle>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t>5</a:t>
            </a:fld>
          </a:p>
        </p:txBody>
      </p:sp>
      <p:pic>
        <p:nvPicPr>
          <p:cNvPr id="3" name="Picture 2">
            <a:extLst>
              <a:ext uri="{FF2B5EF4-FFF2-40B4-BE49-F238E27FC236}">
                <a16:creationId xmlns:a16="http://schemas.microsoft.com/office/drawing/2014/main" id="{443BCC14-BB31-F0F2-111C-426C4D42A63B}"/>
              </a:ext>
            </a:extLst>
          </p:cNvPr>
          <p:cNvPicPr>
            <a:picLocks noChangeAspect="1"/>
          </p:cNvPicPr>
          <p:nvPr/>
        </p:nvPicPr>
        <p:blipFill>
          <a:blip r:embed="rId3"/>
          <a:stretch>
            <a:fillRect/>
          </a:stretch>
        </p:blipFill>
        <p:spPr>
          <a:xfrm>
            <a:off x="481263" y="1393575"/>
            <a:ext cx="7923608" cy="4655751"/>
          </a:xfrm>
          <a:prstGeom prst="rect">
            <a:avLst/>
          </a:prstGeom>
        </p:spPr>
      </p:pic>
      <p:sp>
        <p:nvSpPr>
          <p:cNvPr id="2" name="矩形 1">
            <a:extLst>
              <a:ext uri="{FF2B5EF4-FFF2-40B4-BE49-F238E27FC236}">
                <a16:creationId xmlns:a16="http://schemas.microsoft.com/office/drawing/2014/main" id="{3C87C897-9B17-3B56-41CF-CBFD6C64373C}"/>
              </a:ext>
            </a:extLst>
          </p:cNvPr>
          <p:cNvSpPr/>
          <p:nvPr/>
        </p:nvSpPr>
        <p:spPr>
          <a:xfrm>
            <a:off x="1344168" y="5001768"/>
            <a:ext cx="6766560" cy="243840"/>
          </a:xfrm>
          <a:prstGeom prst="rect">
            <a:avLst/>
          </a:prstGeom>
          <a:solidFill>
            <a:srgbClr val="FFFFFF"/>
          </a:solidFill>
        </p:spPr>
        <p:txBody>
          <a:bodyPr wrap="none" lIns="0" tIns="0" rIns="0" bIns="0">
            <a:noAutofit/>
          </a:bodyPr>
          <a:lstStyle/>
          <a:p>
            <a:pPr indent="0">
              <a:defRPr>
                <a:latin typeface="Times New Roman" panose="02020603050405020304" pitchFamily="18" charset="0"/>
                <a:ea typeface="宋体" panose="02010600030101010101" pitchFamily="2" charset="-122"/>
                <a:cs typeface="Times New Roman" panose="02020603050405020304" pitchFamily="18" charset="0"/>
              </a:defRPr>
            </a:pPr>
            <a:r>
              <a:rPr sz="1100">
                <a:solidFill>
                  <a:srgbClr val="282C3E"/>
                </a:solidFill>
              </a:rPr>
              <a:t>图</a:t>
            </a:r>
            <a:r>
              <a:rPr sz="1200" b="1">
                <a:solidFill>
                  <a:srgbClr val="47160B"/>
                </a:solidFill>
              </a:rPr>
              <a:t>1</a:t>
            </a:r>
            <a:r>
              <a:rPr sz="1200" b="1">
                <a:solidFill>
                  <a:srgbClr val="00238B"/>
                </a:solidFill>
              </a:rPr>
              <a:t>。</a:t>
            </a:r>
            <a:r>
              <a:rPr sz="1100">
                <a:solidFill>
                  <a:srgbClr val="282C3E"/>
                </a:solidFill>
              </a:rPr>
              <a:t>世界贸易（出口</a:t>
            </a:r>
            <a:r>
              <a:rPr sz="1100"/>
              <a:t>+ </a:t>
            </a:r>
            <a:r>
              <a:rPr sz="1100">
                <a:solidFill>
                  <a:srgbClr val="282C3E"/>
                </a:solidFill>
              </a:rPr>
              <a:t>进口）占世界</a:t>
            </a:r>
            <a:r>
              <a:rPr sz="1200" b="1">
                <a:solidFill>
                  <a:srgbClr val="282C3E"/>
                </a:solidFill>
              </a:rPr>
              <a:t>GDP的百分比。1870-2020</a:t>
            </a:r>
          </a:p>
        </p:txBody>
      </p:sp>
      <p:sp>
        <p:nvSpPr>
          <p:cNvPr id="4" name="矩形 3">
            <a:extLst>
              <a:ext uri="{FF2B5EF4-FFF2-40B4-BE49-F238E27FC236}">
                <a16:creationId xmlns:a16="http://schemas.microsoft.com/office/drawing/2014/main" id="{8C18AD41-7532-5D82-214B-0E4822DA2975}"/>
              </a:ext>
            </a:extLst>
          </p:cNvPr>
          <p:cNvSpPr/>
          <p:nvPr/>
        </p:nvSpPr>
        <p:spPr>
          <a:xfrm>
            <a:off x="609600" y="5547360"/>
            <a:ext cx="7577328" cy="435864"/>
          </a:xfrm>
          <a:prstGeom prst="rect">
            <a:avLst/>
          </a:prstGeom>
          <a:solidFill>
            <a:srgbClr val="FFFFFF"/>
          </a:solidFill>
        </p:spPr>
        <p:txBody>
          <a:bodyPr lIns="0" tIns="0" rIns="0" bIns="0">
            <a:noAutofit/>
          </a:bodyPr>
          <a:lstStyle/>
          <a:p>
            <a:pPr indent="584200">
              <a:lnSpc>
                <a:spcPct val="122000"/>
              </a:lnSpc>
              <a:defRPr sz="1200">
                <a:latin typeface="Times New Roman" panose="02020603050405020304" pitchFamily="18" charset="0"/>
                <a:ea typeface="宋体" panose="02010600030101010101" pitchFamily="2" charset="-122"/>
                <a:cs typeface="Times New Roman" panose="02020603050405020304" pitchFamily="18" charset="0"/>
              </a:defRPr>
            </a:pPr>
            <a:r>
              <a:rPr>
                <a:solidFill>
                  <a:srgbClr val="55424B"/>
                </a:solidFill>
              </a:rPr>
              <a:t>资料来源：</a:t>
            </a:r>
            <a:r>
              <a:rPr>
                <a:solidFill>
                  <a:srgbClr val="282C3E"/>
                </a:solidFill>
              </a:rPr>
              <a:t>Klasing 和 Milionis (2014) 的 1870-1949 年数据（蓝色）。1950 年至 2017 年的宾夕法尼亚世界银行世界银行数据（红色</a:t>
            </a:r>
            <a:r>
              <a:rPr>
                <a:solidFill>
                  <a:srgbClr val="55424B"/>
                </a:solidFill>
              </a:rPr>
              <a:t>）</a:t>
            </a:r>
            <a:r>
              <a:rPr baseline="-25000">
                <a:solidFill>
                  <a:srgbClr val="55424B"/>
                </a:solidFill>
              </a:rPr>
              <a:t> </a:t>
            </a:r>
            <a:r>
              <a:rPr>
                <a:solidFill>
                  <a:srgbClr val="282C3E"/>
                </a:solidFill>
              </a:rPr>
              <a:t>和 1960 年至 2020 年的</a:t>
            </a:r>
            <a:r>
              <a:rPr>
                <a:solidFill>
                  <a:srgbClr val="55424B"/>
                </a:solidFill>
              </a:rPr>
              <a:t>世界银行数据（绿色）。</a:t>
            </a:r>
          </a:p>
        </p:txBody>
      </p:sp>
    </p:spTree>
    <p:extLst>
      <p:ext uri="{BB962C8B-B14F-4D97-AF65-F5344CB8AC3E}">
        <p14:creationId xmlns:p14="http://schemas.microsoft.com/office/powerpoint/2010/main" val="168719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1143000"/>
          </a:xfrm>
        </p:spPr>
        <p:txBody>
          <a:bodyPr/>
          <a:lstStyle/>
          <a:p>
            <a:pPr>
              <a:defRPr sz="3600">
                <a:solidFill>
                  <a:srgbClr val="FFFF00"/>
                </a:solidFill>
              </a:defRPr>
            </a:pPr>
            <a:r>
              <a:t>过去 30 年，世界经历了一系列前所未有的事件</a:t>
            </a:r>
            <a:endParaRPr sz="3600">
              <a:solidFill>
                <a:srgbClr val="FFFF00"/>
              </a:solidFill>
            </a:endParaRPr>
          </a:p>
        </p:txBody>
      </p:sp>
      <p:sp>
        <p:nvSpPr>
          <p:cNvPr id="3" name="Content Placeholder 2"/>
          <p:cNvSpPr>
            <a:spLocks noGrp="1"/>
          </p:cNvSpPr>
          <p:nvPr>
            <p:ph idx="1"/>
          </p:nvPr>
        </p:nvSpPr>
        <p:spPr>
          <a:xfrm>
            <a:off x="304800" y="1453733"/>
            <a:ext cx="8229600" cy="4449763"/>
          </a:xfrm>
        </p:spPr>
        <p:txBody>
          <a:bodyPr/>
          <a:lstStyle/>
          <a:p>
            <a:r>
              <a:t>生效的区域贸易协定累计数量从 2000 年的 82 个增加到今天的 355 个</a:t>
            </a:r>
          </a:p>
          <a:p>
            <a:r>
              <a:t>中国加入世贸组织</a:t>
            </a:r>
          </a:p>
          <a:p>
            <a:r>
              <a:t>大衰退</a:t>
            </a:r>
          </a:p>
          <a:p>
            <a:r>
              <a:t>英国脱欧——重新谈判北美自由贸易协定、</a:t>
            </a:r>
            <a:r>
              <a:rPr strike="sngStrike"/>
              <a:t>TPP</a:t>
            </a:r>
          </a:p>
          <a:p>
            <a:r>
              <a:t>中美贸易战</a:t>
            </a:r>
          </a:p>
          <a:p>
            <a:r>
              <a:t>新冠肺炎</a:t>
            </a:r>
          </a:p>
          <a:p>
            <a:r>
              <a:t>俄罗斯入侵乌克兰</a:t>
            </a:r>
          </a:p>
        </p:txBody>
      </p:sp>
    </p:spTree>
    <p:extLst>
      <p:ext uri="{BB962C8B-B14F-4D97-AF65-F5344CB8AC3E}">
        <p14:creationId xmlns:p14="http://schemas.microsoft.com/office/powerpoint/2010/main" val="170380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1143000"/>
          </a:xfrm>
        </p:spPr>
        <p:txBody>
          <a:bodyPr/>
          <a:lstStyle/>
          <a:p>
            <a:pPr>
              <a:defRPr sz="3600">
                <a:solidFill>
                  <a:srgbClr val="FFFF00"/>
                </a:solidFill>
              </a:defRPr>
            </a:pPr>
            <a:r>
              <a:t>过去 30 年，世界经历了一系列前所未有的事件</a:t>
            </a:r>
            <a:endParaRPr sz="3600">
              <a:solidFill>
                <a:srgbClr val="FFFF00"/>
              </a:solidFill>
            </a:endParaRPr>
          </a:p>
        </p:txBody>
      </p:sp>
      <p:sp>
        <p:nvSpPr>
          <p:cNvPr id="3" name="Content Placeholder 2"/>
          <p:cNvSpPr>
            <a:spLocks noGrp="1"/>
          </p:cNvSpPr>
          <p:nvPr>
            <p:ph idx="1"/>
          </p:nvPr>
        </p:nvSpPr>
        <p:spPr>
          <a:xfrm>
            <a:off x="304800" y="1453733"/>
            <a:ext cx="8229600" cy="4449763"/>
          </a:xfrm>
        </p:spPr>
        <p:txBody>
          <a:bodyPr/>
          <a:lstStyle/>
          <a:p/>
          <a:p>
            <a:r>
              <a:t>近期的不稳定事件产生了</a:t>
            </a:r>
            <a:r>
              <a:rPr>
                <a:solidFill>
                  <a:srgbClr val="FFFF00"/>
                </a:solidFill>
              </a:rPr>
              <a:t>不确定性</a:t>
            </a:r>
            <a:r>
              <a:t>并</a:t>
            </a:r>
            <a:r>
              <a:rPr>
                <a:solidFill>
                  <a:srgbClr val="FFFF00"/>
                </a:solidFill>
              </a:rPr>
              <a:t>削弱了贸易增长</a:t>
            </a:r>
          </a:p>
          <a:p/>
          <a:p>
            <a:r>
              <a:t>地缘政治动机似乎主导着贸易政策</a:t>
            </a:r>
          </a:p>
          <a:p/>
          <a:p>
            <a:pPr marL="0" indent="0">
              <a:buNone/>
            </a:pPr>
          </a:p>
        </p:txBody>
      </p:sp>
    </p:spTree>
    <p:extLst>
      <p:ext uri="{BB962C8B-B14F-4D97-AF65-F5344CB8AC3E}">
        <p14:creationId xmlns:p14="http://schemas.microsoft.com/office/powerpoint/2010/main" val="382407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3813277051"/>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953000" y="3581400"/>
            <a:ext cx="1295399" cy="646331"/>
          </a:xfrm>
          <a:prstGeom prst="rect">
            <a:avLst/>
          </a:prstGeom>
          <a:solidFill>
            <a:schemeClr val="tx2"/>
          </a:solidFill>
        </p:spPr>
        <p:txBody>
          <a:bodyPr wrap="square">
            <a:spAutoFit/>
          </a:bodyPr>
          <a:lstStyle/>
          <a:p>
            <a:pPr algn="ctr">
              <a:defRPr>
                <a:solidFill>
                  <a:srgbClr val="FFFF00"/>
                </a:solidFill>
              </a:defRPr>
            </a:pPr>
            <a:r>
              <a:t>大衰退</a:t>
            </a:r>
            <a:endParaRPr>
              <a:solidFill>
                <a:srgbClr val="FFFF00"/>
              </a:solidFill>
            </a:endParaRPr>
          </a:p>
        </p:txBody>
      </p:sp>
      <p:sp>
        <p:nvSpPr>
          <p:cNvPr id="6" name="TextBox 5"/>
          <p:cNvSpPr txBox="1"/>
          <p:nvPr/>
        </p:nvSpPr>
        <p:spPr>
          <a:xfrm>
            <a:off x="2971800" y="1847165"/>
            <a:ext cx="838200" cy="923330"/>
          </a:xfrm>
          <a:prstGeom prst="rect">
            <a:avLst/>
          </a:prstGeom>
          <a:solidFill>
            <a:schemeClr val="tx2"/>
          </a:solidFill>
        </p:spPr>
        <p:txBody>
          <a:bodyPr wrap="square">
            <a:spAutoFit/>
          </a:bodyPr>
          <a:lstStyle/>
          <a:p>
            <a:pPr algn="ctr">
              <a:defRPr>
                <a:solidFill>
                  <a:srgbClr val="FFFF00"/>
                </a:solidFill>
              </a:defRPr>
            </a:pPr>
            <a:r>
              <a:t>中国加入世贸组织</a:t>
            </a:r>
            <a:endParaRPr>
              <a:solidFill>
                <a:srgbClr val="FFFF00"/>
              </a:solidFill>
            </a:endParaRPr>
          </a:p>
        </p:txBody>
      </p:sp>
      <p:sp>
        <p:nvSpPr>
          <p:cNvPr id="7" name="TextBox 7"/>
          <p:cNvSpPr txBox="1"/>
          <p:nvPr/>
        </p:nvSpPr>
        <p:spPr>
          <a:xfrm>
            <a:off x="7086600" y="1361231"/>
            <a:ext cx="1496661" cy="646331"/>
          </a:xfrm>
          <a:prstGeom prst="rect">
            <a:avLst/>
          </a:prstGeom>
          <a:solidFill>
            <a:schemeClr val="tx2"/>
          </a:solidFill>
        </p:spPr>
        <p:txBody>
          <a:bodyPr wrap="square">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defRPr sz="1800">
                <a:solidFill>
                  <a:srgbClr val="FFFF00"/>
                </a:solidFill>
              </a:defRPr>
            </a:pPr>
            <a:r>
              <a:t>中美关系</a:t>
            </a:r>
          </a:p>
          <a:p>
            <a:pPr algn="ctr">
              <a:defRPr sz="1800">
                <a:solidFill>
                  <a:srgbClr val="FFFF00"/>
                </a:solidFill>
              </a:defRPr>
            </a:pPr>
            <a:r>
              <a:t>贸易战</a:t>
            </a:r>
            <a:endParaRPr sz="1800">
              <a:solidFill>
                <a:srgbClr val="FFFF00"/>
              </a:solidFill>
            </a:endParaRPr>
          </a:p>
        </p:txBody>
      </p:sp>
      <p:sp>
        <p:nvSpPr>
          <p:cNvPr id="8" name="TextBox 7"/>
          <p:cNvSpPr txBox="1"/>
          <p:nvPr/>
        </p:nvSpPr>
        <p:spPr>
          <a:xfrm>
            <a:off x="7609239" y="3352800"/>
            <a:ext cx="1295399" cy="369332"/>
          </a:xfrm>
          <a:prstGeom prst="rect">
            <a:avLst/>
          </a:prstGeom>
          <a:solidFill>
            <a:schemeClr val="tx2"/>
          </a:solidFill>
        </p:spPr>
        <p:txBody>
          <a:bodyPr wrap="square">
            <a:spAutoFit/>
          </a:bodyPr>
          <a:lstStyle/>
          <a:p>
            <a:pPr algn="ctr">
              <a:defRPr>
                <a:solidFill>
                  <a:srgbClr val="FFFF00"/>
                </a:solidFill>
              </a:defRPr>
            </a:pPr>
            <a:r>
              <a:t>新冠肺炎</a:t>
            </a:r>
            <a:endParaRPr>
              <a:solidFill>
                <a:srgbClr val="FFFF00"/>
              </a:solidFill>
            </a:endParaRPr>
          </a:p>
        </p:txBody>
      </p:sp>
      <p:sp>
        <p:nvSpPr>
          <p:cNvPr id="2" name="文本框 1">
            <a:extLst>
              <a:ext uri="{FF2B5EF4-FFF2-40B4-BE49-F238E27FC236}">
                <a16:creationId xmlns:a16="http://schemas.microsoft.com/office/drawing/2014/main" id="{4C44C331-8C20-EEAC-23BE-B34D77ABB8AE}"/>
              </a:ext>
            </a:extLst>
          </p:cNvPr>
          <p:cNvSpPr txBox="1"/>
          <p:nvPr/>
        </p:nvSpPr>
        <p:spPr>
          <a:xfrm>
            <a:off x="4352925" y="6096000"/>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世界</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4498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4BA7AD30-1310-7F91-F4C1-15F5B1FE2513}"/>
              </a:ext>
            </a:extLst>
          </p:cNvPr>
          <p:cNvSpPr txBox="1"/>
          <p:nvPr/>
        </p:nvSpPr>
        <p:spPr>
          <a:xfrm>
            <a:off x="4352925" y="6096000"/>
            <a:ext cx="762000" cy="369332"/>
          </a:xfrm>
          <a:prstGeom prst="rect">
            <a:avLst/>
          </a:prstGeom>
          <a:solidFill>
            <a:srgbClr val="1F497D"/>
          </a:solidFill>
        </p:spPr>
        <p:txBody>
          <a:bodyPr wrap="square" lIns="0" tIns="0" rIns="0" bIns="0">
            <a:spAutoFit/>
          </a:bodyPr>
          <a:lstStyle/>
          <a:p>
            <a:pPr>
              <a:defRPr sz="2400">
                <a:latin typeface="Times New Roman" panose="02020603050405020304" pitchFamily="18" charset="0"/>
                <a:ea typeface="宋体" panose="02010600030101010101" pitchFamily="2" charset="-122"/>
                <a:cs typeface="Times New Roman" panose="02020603050405020304" pitchFamily="18" charset="0"/>
              </a:defRPr>
            </a:pPr>
            <a:r>
              <a:t>世界</a:t>
            </a:r>
            <a:endParaRPr sz="24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21744929"/>
      </p:ext>
    </p:extLst>
  </p:cSld>
  <p:clrMapOvr>
    <a:masterClrMapping/>
  </p:clrMapOvr>
</p:sld>
</file>

<file path=ppt/theme/theme1.xml><?xml version="1.0" encoding="utf-8"?>
<a:theme xmlns:a="http://schemas.openxmlformats.org/drawingml/2006/main" name="Office Theme">
  <a:themeElements>
    <a:clrScheme name="Custom 3">
      <a:dk1>
        <a:srgbClr val="FFFFFF"/>
      </a:dk1>
      <a:lt1>
        <a:sysClr val="window" lastClr="FFFFFF"/>
      </a:lt1>
      <a:dk2>
        <a:srgbClr val="1F497D"/>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77a26ff-56a7-47b7-ba72-6a48e6d76c9a">
      <Terms xmlns="http://schemas.microsoft.com/office/infopath/2007/PartnerControls"/>
    </lcf76f155ced4ddcb4097134ff3c332f>
    <TaxCatchAll xmlns="5348f4f6-fef2-4225-a7b4-5911dc76991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434741E7BD2D45B6F741F2F674B77C" ma:contentTypeVersion="16" ma:contentTypeDescription="Create a new document." ma:contentTypeScope="" ma:versionID="157c9ed016fe929437ee29858f017fcf">
  <xsd:schema xmlns:xsd="http://www.w3.org/2001/XMLSchema" xmlns:xs="http://www.w3.org/2001/XMLSchema" xmlns:p="http://schemas.microsoft.com/office/2006/metadata/properties" xmlns:ns2="b77a26ff-56a7-47b7-ba72-6a48e6d76c9a" xmlns:ns3="5348f4f6-fef2-4225-a7b4-5911dc76991f" targetNamespace="http://schemas.microsoft.com/office/2006/metadata/properties" ma:root="true" ma:fieldsID="4877b56489ea95ccd7014f681f29b042" ns2:_="" ns3:_="">
    <xsd:import namespace="b77a26ff-56a7-47b7-ba72-6a48e6d76c9a"/>
    <xsd:import namespace="5348f4f6-fef2-4225-a7b4-5911dc76991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7a26ff-56a7-47b7-ba72-6a48e6d76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d9ce95e-1345-4484-817e-41007f75531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48f4f6-fef2-4225-a7b4-5911dc76991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3c855ff-b064-4996-82d2-0747a6f0067d}" ma:internalName="TaxCatchAll" ma:showField="CatchAllData" ma:web="5348f4f6-fef2-4225-a7b4-5911dc7699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836E45-F7E0-49B6-8AEE-B8E952129A9B}">
  <ds:schemaRefs>
    <ds:schemaRef ds:uri="http://schemas.microsoft.com/sharepoint/v3/contenttype/forms"/>
  </ds:schemaRefs>
</ds:datastoreItem>
</file>

<file path=customXml/itemProps2.xml><?xml version="1.0" encoding="utf-8"?>
<ds:datastoreItem xmlns:ds="http://schemas.openxmlformats.org/officeDocument/2006/customXml" ds:itemID="{8A64473E-EA29-4FF5-9739-0EF6814CB6A0}">
  <ds:schemaRefs>
    <ds:schemaRef ds:uri="http://schemas.microsoft.com/office/2006/metadata/properties"/>
    <ds:schemaRef ds:uri="http://schemas.microsoft.com/office/infopath/2007/PartnerControls"/>
    <ds:schemaRef ds:uri="b77a26ff-56a7-47b7-ba72-6a48e6d76c9a"/>
    <ds:schemaRef ds:uri="5348f4f6-fef2-4225-a7b4-5911dc76991f"/>
  </ds:schemaRefs>
</ds:datastoreItem>
</file>

<file path=customXml/itemProps3.xml><?xml version="1.0" encoding="utf-8"?>
<ds:datastoreItem xmlns:ds="http://schemas.openxmlformats.org/officeDocument/2006/customXml" ds:itemID="{942E4837-0FE6-4087-874B-33A6AF2C44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7a26ff-56a7-47b7-ba72-6a48e6d76c9a"/>
    <ds:schemaRef ds:uri="5348f4f6-fef2-4225-a7b4-5911dc7699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12693</TotalTime>
  <Words>1833</Words>
  <Application>Microsoft Office PowerPoint</Application>
  <PresentationFormat>全屏显示(4:3)</PresentationFormat>
  <Paragraphs>468</Paragraphs>
  <Slides>46</Slides>
  <Notes>28</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Arial Unicode MS</vt:lpstr>
      <vt:lpstr>Arial</vt:lpstr>
      <vt:lpstr>Calibri</vt:lpstr>
      <vt:lpstr>Symbol</vt:lpstr>
      <vt:lpstr>Tahoma</vt:lpstr>
      <vt:lpstr>Times New Roman</vt:lpstr>
      <vt:lpstr>Office Theme</vt:lpstr>
      <vt:lpstr>International Trade and Migration</vt:lpstr>
      <vt:lpstr>Session description </vt:lpstr>
      <vt:lpstr>Yale’s Mission Statement</vt:lpstr>
      <vt:lpstr>Let’s get started</vt:lpstr>
      <vt:lpstr>World Trade vs GDP – The Long View</vt:lpstr>
      <vt:lpstr>Over the last 30 years, the World has experienced a series of unprecedented events</vt:lpstr>
      <vt:lpstr>Over the last 30 years, the World has experienced a series of unprecedented events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world has become more open!</vt:lpstr>
      <vt:lpstr>Value chains have become global!</vt:lpstr>
      <vt:lpstr>Map of the world</vt:lpstr>
      <vt:lpstr>Toy exports</vt:lpstr>
      <vt:lpstr>Toy imports</vt:lpstr>
      <vt:lpstr>Crude petroleum exports</vt:lpstr>
      <vt:lpstr>Crude petroleum imports</vt:lpstr>
      <vt:lpstr>Machines exports</vt:lpstr>
      <vt:lpstr>Machines imports</vt:lpstr>
      <vt:lpstr>PowerPoint 演示文稿</vt:lpstr>
      <vt:lpstr>Value chains have become global!</vt:lpstr>
      <vt:lpstr>Global effects of a ban to exports of Russia's Oil and Gas Caliendo and Parro (2022)</vt:lpstr>
      <vt:lpstr>Why do countries trade?</vt:lpstr>
      <vt:lpstr>International vs “Domestic” Economics</vt:lpstr>
      <vt:lpstr>Gravity Head and Mayer 2013</vt:lpstr>
      <vt:lpstr>Estimating Gravity</vt:lpstr>
      <vt:lpstr>Trade and Market Size</vt:lpstr>
      <vt:lpstr>Trade and Distance</vt:lpstr>
      <vt:lpstr>Trade and Distance</vt:lpstr>
      <vt:lpstr>Trade and Distance</vt:lpstr>
      <vt:lpstr>Trade and Distance</vt:lpstr>
      <vt:lpstr>Trade and Distance</vt:lpstr>
      <vt:lpstr>Trade and Distance</vt:lpstr>
      <vt:lpstr>Trade and Distance</vt:lpstr>
      <vt:lpstr>Trade and Distance</vt:lpstr>
      <vt:lpstr>Trade and Distance</vt:lpstr>
      <vt:lpstr>Gravity in Services Trade…</vt:lpstr>
      <vt:lpstr>Four Dimensions of Distance (Ghemawat 2001)</vt:lpstr>
      <vt:lpstr>Take aways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tbl2</dc:creator>
  <cp:lastModifiedBy>Jiang Bonnie</cp:lastModifiedBy>
  <cp:revision>305</cp:revision>
  <cp:lastPrinted>2011-07-11T17:53:29Z</cp:lastPrinted>
  <dcterms:created xsi:type="dcterms:W3CDTF">2009-04-17T16:00:02Z</dcterms:created>
  <dcterms:modified xsi:type="dcterms:W3CDTF">2023-01-30T02:32:34Z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0x010100E5434741E7BD2D45B6F741F2F674B77C</vt:lpwstr>
  </property>
</Properties>
</file>