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4.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5.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6.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7.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8.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9.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0.xml" ContentType="application/vnd.openxmlformats-officedocument.themeOverride+xml"/>
  <Override PartName="/ppt/drawings/drawing2.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2.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3.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4.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5.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6.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7.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28.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29.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30.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1.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2.xml" ContentType="application/vnd.openxmlformats-officedocument.themeOverr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3.xml" ContentType="application/vnd.openxmlformats-officedocument.themeOverr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heme/themeOverride34.xml" ContentType="application/vnd.openxmlformats-officedocument.themeOverr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heme/themeOverride35.xml" ContentType="application/vnd.openxmlformats-officedocument.themeOverr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36.xml" ContentType="application/vnd.openxmlformats-officedocument.themeOverr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37.xml" ContentType="application/vnd.openxmlformats-officedocument.themeOverr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38.xml" ContentType="application/vnd.openxmlformats-officedocument.themeOverr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39.xml" ContentType="application/vnd.openxmlformats-officedocument.themeOverr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heme/themeOverride40.xml" ContentType="application/vnd.openxmlformats-officedocument.themeOverr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4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66" r:id="rId6"/>
  </p:sldMasterIdLst>
  <p:notesMasterIdLst>
    <p:notesMasterId r:id="rId55"/>
  </p:notesMasterIdLst>
  <p:handoutMasterIdLst>
    <p:handoutMasterId r:id="rId56"/>
  </p:handoutMasterIdLst>
  <p:sldIdLst>
    <p:sldId id="262" r:id="rId7"/>
    <p:sldId id="403" r:id="rId8"/>
    <p:sldId id="391" r:id="rId9"/>
    <p:sldId id="398" r:id="rId10"/>
    <p:sldId id="390" r:id="rId11"/>
    <p:sldId id="347" r:id="rId12"/>
    <p:sldId id="359" r:id="rId13"/>
    <p:sldId id="263" r:id="rId14"/>
    <p:sldId id="265" r:id="rId15"/>
    <p:sldId id="264" r:id="rId16"/>
    <p:sldId id="362" r:id="rId17"/>
    <p:sldId id="387" r:id="rId18"/>
    <p:sldId id="388" r:id="rId19"/>
    <p:sldId id="389" r:id="rId20"/>
    <p:sldId id="378" r:id="rId21"/>
    <p:sldId id="379" r:id="rId22"/>
    <p:sldId id="393" r:id="rId23"/>
    <p:sldId id="381" r:id="rId24"/>
    <p:sldId id="395" r:id="rId25"/>
    <p:sldId id="363" r:id="rId26"/>
    <p:sldId id="374" r:id="rId27"/>
    <p:sldId id="335" r:id="rId28"/>
    <p:sldId id="336" r:id="rId29"/>
    <p:sldId id="365" r:id="rId30"/>
    <p:sldId id="337" r:id="rId31"/>
    <p:sldId id="338" r:id="rId32"/>
    <p:sldId id="346" r:id="rId33"/>
    <p:sldId id="339" r:id="rId34"/>
    <p:sldId id="343" r:id="rId35"/>
    <p:sldId id="340" r:id="rId36"/>
    <p:sldId id="344" r:id="rId37"/>
    <p:sldId id="345" r:id="rId38"/>
    <p:sldId id="367" r:id="rId39"/>
    <p:sldId id="353" r:id="rId40"/>
    <p:sldId id="349" r:id="rId41"/>
    <p:sldId id="369" r:id="rId42"/>
    <p:sldId id="348" r:id="rId43"/>
    <p:sldId id="351" r:id="rId44"/>
    <p:sldId id="352" r:id="rId45"/>
    <p:sldId id="355" r:id="rId46"/>
    <p:sldId id="406" r:id="rId47"/>
    <p:sldId id="371" r:id="rId48"/>
    <p:sldId id="356" r:id="rId49"/>
    <p:sldId id="357" r:id="rId50"/>
    <p:sldId id="358" r:id="rId51"/>
    <p:sldId id="373" r:id="rId52"/>
    <p:sldId id="400" r:id="rId53"/>
    <p:sldId id="401" r:id="rId54"/>
  </p:sldIdLst>
  <p:sldSz cx="12192000" cy="6858000"/>
  <p:notesSz cx="7315200" cy="96012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AFF"/>
    <a:srgbClr val="B9B9B9"/>
    <a:srgbClr val="000000"/>
    <a:srgbClr val="595959"/>
    <a:srgbClr val="1D355F"/>
    <a:srgbClr val="456CBA"/>
    <a:srgbClr val="102856"/>
    <a:srgbClr val="4E77C3"/>
    <a:srgbClr val="2E466B"/>
    <a:srgbClr val="1A31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14" autoAdjust="0"/>
    <p:restoredTop sz="94660"/>
  </p:normalViewPr>
  <p:slideViewPr>
    <p:cSldViewPr snapToGrid="0" showGuides="1">
      <p:cViewPr varScale="1">
        <p:scale>
          <a:sx n="157" d="100"/>
          <a:sy n="157" d="100"/>
        </p:scale>
        <p:origin x="-2718" y="15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104"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SOM%20Computer%20Lab\Downloads\Commodities%20Charts.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SOM%20Computer%20Lab\Downloads\russia_oil_data.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SOM%20Computer%20Lab\Downloads\Bloomberg%20in%20Excel.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SOM%20Computer%20Lab\Downloads\Bloomberg%20in%20Excel.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SOM%20Computer%20Lab\Downloads\Commodities%20Charts.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SOM%20Computer%20Lab\Downloads\Bloomberg%20in%20Excel.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SOM%20Computer%20Lab\Downloads\Bloomberg%20in%20Excel.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SOM%20Computer%20Lab\Downloads\Bloomberg%20in%20Excel.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SOM%20Computer%20Lab\Downloads\Bloomberg%20in%20Excel.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SOM%20Computer%20Lab\Downloads\Bloomberg%20in%20Excel.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5"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SOM%20Computer%20Lab\Downloads\Bloomberg%20in%20Excel.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1.xml"/><Relationship Id="rId1" Type="http://schemas.microsoft.com/office/2011/relationships/chartStyle" Target="style21.xml"/><Relationship Id="rId5" Type="http://schemas.openxmlformats.org/officeDocument/2006/relationships/chartUserShapes" Target="../drawings/drawing2.xml"/><Relationship Id="rId4" Type="http://schemas.openxmlformats.org/officeDocument/2006/relationships/oleObject" Target="file:///C:\Users\SOM%20Computer%20Lab\Downloads\Bloomberg%20in%20Excel.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steve\Downloads\for%20Mateusz%20-%20retail%20sales%20mk.xlsx"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file:///C:\Users\SOM%20Computer%20Lab\Downloads\Bloomberg%20in%20Excel.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SOM%20Computer%20Lab\Downloads\Bloomberg%20in%20Excel.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blp\data\grid1_wv5nlwds.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blp\data\grid1_wv5nlwds.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blp\data\grid1_wv5nlwds.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SOM%20Computer%20Lab\Downloads\Bloomberg%20in%20Excel.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file:///C:\Users\SOM%20Computer%20Lab\Downloads\russian%20domestic%20car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Book5"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steve\Downloads\for%20Mateusz%20-%20retail%20sales%20mk.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steve\Downloads\for%20Mateusz%20-%20retail%20sales%20mk.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SOM%20Computer%20Lab\Downloads\Bloomberg%20in%20Excel.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SOM%20Computer%20Lab\Downloads\Bloomberg%20in%20Excel.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file:///C:\Users\SOM%20Computer%20Lab\Downloads\Bloomberg%20in%20Excel.xlsx" TargetMode="Externa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file:///C:\Users\SOM%20Computer%20Lab\Downloads\Bloomberg%20in%20Excel.xlsx" TargetMode="External"/></Relationships>
</file>

<file path=ppt/charts/_rels/chart36.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oleObject" Target="file:///C:\Users\SOM%20Computer%20Lab\Downloads\Bloomberg%20in%20Excel.xlsx" TargetMode="External"/></Relationships>
</file>

<file path=ppt/charts/_rels/chart37.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oleObject" Target="file:///C:\Users\SOM%20Computer%20Lab\Downloads\Bloomberg%20in%20Excel.xlsx" TargetMode="External"/></Relationships>
</file>

<file path=ppt/charts/_rels/chart38.xml.rels><?xml version="1.0" encoding="UTF-8" standalone="yes"?>
<Relationships xmlns="http://schemas.openxmlformats.org/package/2006/relationships"><Relationship Id="rId3" Type="http://schemas.openxmlformats.org/officeDocument/2006/relationships/oleObject" Target="https://d.docs.live.net/107c2446b5b51955/projects/Yale/russia_budget_deficit.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steve\Downloads\Ural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Book5"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file:///C:\Users\SOM%20Computer%20Lab\Downloads\Bloomberg%20in%20Excel.xlsx" TargetMode="External"/></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oleObject" Target="file:///C:\Users\SOM%20Computer%20Lab\Downloads\Bloomberg%20in%20Excel.xlsx" TargetMode="External"/></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39.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file:///C:\Users\SOM%20Computer%20Lab\Downloads\Bloomberg%20in%20Excel.xlsx" TargetMode="External"/></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40.xml"/><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oleObject" Target="file:///C:\Users\SOM%20Computer%20Lab\Downloads\Bloomberg%20in%20Excel.xlsx" TargetMode="External"/></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41.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file:///C:\Users\SOM%20Computer%20Lab\Downloads\Bloomberg%20in%20Excel.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1.xml"/><Relationship Id="rId4" Type="http://schemas.openxmlformats.org/officeDocument/2006/relationships/oleObject" Target="file:///C:\Users\SOM%20Computer%20Lab\Downloads\Commodities%20Char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SOM%20Computer%20Lab\Downloads\Bloomberg%20in%20Excel.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SOM%20Computer%20Lab\Downloads\Commodities%20Chart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SOM%20Computer%20Lab\Downloads\Commodities%20Char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SOM%20Computer%20Lab\Downloads\Commodities%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t>俄罗斯月度石油和天然气收入</a:t>
            </a:r>
            <a:endParaRPr>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4"/>
              </a:solidFill>
              <a:latin typeface="+mn-lt"/>
              <a:ea typeface="+mn-ea"/>
              <a:cs typeface="+mn-cs"/>
            </a:defRPr>
          </a:pPr>
        </a:p>
      </c:txPr>
    </c:title>
    <c:autoTitleDeleted val="0"/>
    <c:plotArea>
      <c:layout/>
      <c:barChart>
        <c:barDir val="col"/>
        <c:grouping val="clustered"/>
        <c:varyColors val="0"/>
        <c:ser>
          <c:idx val="0"/>
          <c:order val="0"/>
          <c:spPr>
            <a:solidFill>
              <a:schemeClr val="accent4"/>
            </a:solidFill>
            <a:ln>
              <a:noFill/>
            </a:ln>
            <a:effectLst/>
          </c:spPr>
          <c:invertIfNegative val="0"/>
          <c:cat>
            <c:strRef>
              <c:f>Sheet1!$C$7:$C$8</c:f>
              <c:strCache>
                <c:ptCount val="2"/>
                <c:pt idx="0">
                  <c:v>March</c:v>
                </c:pt>
                <c:pt idx="1">
                  <c:v>May</c:v>
                </c:pt>
              </c:strCache>
            </c:strRef>
          </c:cat>
          <c:val>
            <c:numRef>
              <c:f>Sheet1!$D$7:$D$8</c:f>
              <c:numCache>
                <c:formatCode>General</c:formatCode>
                <c:ptCount val="2"/>
                <c:pt idx="0">
                  <c:v>50</c:v>
                </c:pt>
                <c:pt idx="1">
                  <c:v>20</c:v>
                </c:pt>
              </c:numCache>
            </c:numRef>
          </c:val>
          <c:extLst>
            <c:ext xmlns:c16="http://schemas.microsoft.com/office/drawing/2014/chart" uri="{C3380CC4-5D6E-409C-BE32-E72D297353CC}">
              <c16:uniqueId val="{00000000-2053-480E-91DC-F48D8EDF1F0C}"/>
            </c:ext>
          </c:extLst>
        </c:ser>
        <c:dLbls>
          <c:showLegendKey val="0"/>
          <c:showVal val="0"/>
          <c:showCatName val="0"/>
          <c:showSerName val="0"/>
          <c:showPercent val="0"/>
          <c:showBubbleSize val="0"/>
        </c:dLbls>
        <c:gapWidth val="219"/>
        <c:overlap val="-27"/>
        <c:axId val="21592367"/>
        <c:axId val="21593199"/>
      </c:barChart>
      <c:catAx>
        <c:axId val="2159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4"/>
                </a:solidFill>
                <a:latin typeface="+mn-lt"/>
                <a:ea typeface="+mn-ea"/>
                <a:cs typeface="+mn-cs"/>
              </a:defRPr>
            </a:pPr>
          </a:p>
        </c:txPr>
        <c:crossAx val="21593199"/>
        <c:crosses val="autoZero"/>
        <c:auto val="1"/>
        <c:lblAlgn val="ctr"/>
        <c:lblOffset val="100"/>
        <c:noMultiLvlLbl val="0"/>
      </c:catAx>
      <c:valAx>
        <c:axId val="21593199"/>
        <c:scaling>
          <c:orientation val="minMax"/>
        </c:scaling>
        <c:delete val="1"/>
        <c:axPos val="l"/>
        <c:numFmt formatCode="General" sourceLinked="1"/>
        <c:majorTickMark val="none"/>
        <c:minorTickMark val="none"/>
        <c:tickLblPos val="nextTo"/>
        <c:crossAx val="21592367"/>
        <c:crosses val="autoZero"/>
        <c:crossBetween val="between"/>
      </c:valAx>
      <c:spPr>
        <a:noFill/>
        <a:ln>
          <a:noFill/>
        </a:ln>
        <a:effectLst/>
      </c:spPr>
    </c:plotArea>
    <c:plotVisOnly val="1"/>
    <c:dispBlanksAs val="gap"/>
    <c:showDLblsOverMax val="0"/>
  </c:chart>
  <c:spPr>
    <a:noFill/>
    <a:ln>
      <a:noFill/>
    </a:ln>
    <a:effectLst/>
  </c:spPr>
  <c:txPr>
    <a:bodyPr/>
    <a:lstStyl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spPr>
            <a:solidFill>
              <a:schemeClr val="accent1"/>
            </a:solidFill>
            <a:ln>
              <a:noFill/>
            </a:ln>
            <a:effectLst/>
          </c:spPr>
          <c:invertIfNegative val="0"/>
          <c:dLbls>
            <c:dLbl>
              <c:idx val="0"/>
              <c:tx>
                <c:rich>
                  <a:bodyPr/>
                  <a:lstStyle/>
                  <a:p>
                    <a:r>
                      <a:t>世界其他地区，88%</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EAE-4C1F-9130-28B4C1CFF9F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Sheet2!$H$92</c:f>
              <c:numCache>
                <c:formatCode>0%</c:formatCode>
                <c:ptCount val="1"/>
                <c:pt idx="0">
                  <c:v>0.88</c:v>
                </c:pt>
              </c:numCache>
            </c:numRef>
          </c:val>
          <c:extLst>
            <c:ext xmlns:c16="http://schemas.microsoft.com/office/drawing/2014/chart" uri="{C3380CC4-5D6E-409C-BE32-E72D297353CC}">
              <c16:uniqueId val="{00000001-DEAE-4C1F-9130-28B4C1CFF9FF}"/>
            </c:ext>
          </c:extLst>
        </c:ser>
        <c:ser>
          <c:idx val="1"/>
          <c:order val="1"/>
          <c:spPr>
            <a:solidFill>
              <a:schemeClr val="accent2"/>
            </a:solidFill>
            <a:ln>
              <a:noFill/>
            </a:ln>
            <a:effectLst/>
          </c:spPr>
          <c:invertIfNegative val="0"/>
          <c:dLbls>
            <c:dLbl>
              <c:idx val="0"/>
              <c:tx>
                <c:rich>
                  <a:bodyPr/>
                  <a:lstStyle/>
                  <a:p>
                    <a:r>
                      <a:t>俄罗斯，12%</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EAE-4C1F-9130-28B4C1CFF9F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Sheet2!$H$93</c:f>
              <c:numCache>
                <c:formatCode>0%</c:formatCode>
                <c:ptCount val="1"/>
                <c:pt idx="0">
                  <c:v>0.12</c:v>
                </c:pt>
              </c:numCache>
            </c:numRef>
          </c:val>
          <c:extLst>
            <c:ext xmlns:c16="http://schemas.microsoft.com/office/drawing/2014/chart" uri="{C3380CC4-5D6E-409C-BE32-E72D297353CC}">
              <c16:uniqueId val="{00000003-DEAE-4C1F-9130-28B4C1CFF9FF}"/>
            </c:ext>
          </c:extLst>
        </c:ser>
        <c:dLbls>
          <c:showLegendKey val="0"/>
          <c:showVal val="0"/>
          <c:showCatName val="0"/>
          <c:showSerName val="0"/>
          <c:showPercent val="0"/>
          <c:showBubbleSize val="0"/>
        </c:dLbls>
        <c:gapWidth val="150"/>
        <c:overlap val="100"/>
        <c:axId val="1010786656"/>
        <c:axId val="1010788624"/>
      </c:barChart>
      <c:catAx>
        <c:axId val="1010786656"/>
        <c:scaling>
          <c:orientation val="minMax"/>
        </c:scaling>
        <c:delete val="1"/>
        <c:axPos val="b"/>
        <c:numFmt formatCode="General" sourceLinked="1"/>
        <c:majorTickMark val="none"/>
        <c:minorTickMark val="none"/>
        <c:tickLblPos val="nextTo"/>
        <c:crossAx val="1010788624"/>
        <c:crosses val="autoZero"/>
        <c:auto val="1"/>
        <c:lblAlgn val="ctr"/>
        <c:lblOffset val="100"/>
        <c:noMultiLvlLbl val="0"/>
      </c:catAx>
      <c:valAx>
        <c:axId val="1010788624"/>
        <c:scaling>
          <c:orientation val="minMax"/>
          <c:max val="1"/>
          <c:min val="0"/>
        </c:scaling>
        <c:delete val="1"/>
        <c:axPos val="l"/>
        <c:numFmt formatCode="0%" sourceLinked="1"/>
        <c:majorTickMark val="none"/>
        <c:minorTickMark val="none"/>
        <c:tickLblPos val="nextTo"/>
        <c:crossAx val="10107866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[russia_oil_data.xlsx]SKOLKOVO!$C$19</c:f>
              <c:strCache>
                <c:ptCount val="1"/>
                <c:pt idx="0">
                  <c:v>Historical Data</c:v>
                </c:pt>
              </c:strCache>
            </c:strRef>
          </c:tx>
          <c:spPr>
            <a:ln w="28575" cap="rnd">
              <a:solidFill>
                <a:schemeClr val="accent1"/>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[russia_oil_data.xlsx]SKOLKOVO!$C$20:$C$32</c:f>
              <c:numCache>
                <c:formatCode>General</c:formatCode>
                <c:ptCount val="13"/>
                <c:pt idx="0">
                  <c:v>11.1</c:v>
                </c:pt>
                <c:pt idx="1">
                  <c:v>11.5</c:v>
                </c:pt>
                <c:pt idx="2">
                  <c:v>10.5</c:v>
                </c:pt>
                <c:pt idx="3">
                  <c:v>11.3</c:v>
                </c:pt>
              </c:numCache>
            </c:numRef>
          </c:val>
          <c:smooth val="0"/>
          <c:extLst>
            <c:ext xmlns:c16="http://schemas.microsoft.com/office/drawing/2014/chart" uri="{C3380CC4-5D6E-409C-BE32-E72D297353CC}">
              <c16:uniqueId val="{00000000-5A2B-466F-ABBE-EFAC463E2BD8}"/>
            </c:ext>
          </c:extLst>
        </c:ser>
        <c:ser>
          <c:idx val="1"/>
          <c:order val="1"/>
          <c:tx>
            <c:strRef>
              <c:f>[russia_oil_data.xlsx]SKOLKOVO!$D$19</c:f>
              <c:strCache>
                <c:ptCount val="1"/>
                <c:pt idx="0">
                  <c:v>Base Case</c:v>
                </c:pt>
              </c:strCache>
            </c:strRef>
          </c:tx>
          <c:spPr>
            <a:ln w="28575" cap="rnd">
              <a:solidFill>
                <a:schemeClr val="accent3"/>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[russia_oil_data.xlsx]SKOLKOVO!$D$20:$D$32</c:f>
              <c:numCache>
                <c:formatCode>General</c:formatCode>
                <c:ptCount val="13"/>
                <c:pt idx="3">
                  <c:v>11.3</c:v>
                </c:pt>
                <c:pt idx="4">
                  <c:v>11.100000000000001</c:v>
                </c:pt>
                <c:pt idx="5">
                  <c:v>10.8</c:v>
                </c:pt>
                <c:pt idx="6">
                  <c:v>10.5</c:v>
                </c:pt>
                <c:pt idx="7">
                  <c:v>10.3</c:v>
                </c:pt>
                <c:pt idx="8">
                  <c:v>9.8999999999999986</c:v>
                </c:pt>
                <c:pt idx="9">
                  <c:v>9.6</c:v>
                </c:pt>
                <c:pt idx="10">
                  <c:v>9.3000000000000007</c:v>
                </c:pt>
                <c:pt idx="11">
                  <c:v>8.9</c:v>
                </c:pt>
                <c:pt idx="12">
                  <c:v>8.6</c:v>
                </c:pt>
              </c:numCache>
            </c:numRef>
          </c:val>
          <c:smooth val="0"/>
          <c:extLst>
            <c:ext xmlns:c16="http://schemas.microsoft.com/office/drawing/2014/chart" uri="{C3380CC4-5D6E-409C-BE32-E72D297353CC}">
              <c16:uniqueId val="{00000001-5A2B-466F-ABBE-EFAC463E2BD8}"/>
            </c:ext>
          </c:extLst>
        </c:ser>
        <c:ser>
          <c:idx val="2"/>
          <c:order val="2"/>
          <c:tx>
            <c:strRef>
              <c:f>[russia_oil_data.xlsx]SKOLKOVO!$E$19</c:f>
              <c:strCache>
                <c:ptCount val="1"/>
                <c:pt idx="0">
                  <c:v>Brownfield +2% decline</c:v>
                </c:pt>
              </c:strCache>
            </c:strRef>
          </c:tx>
          <c:spPr>
            <a:ln w="28575" cap="rnd">
              <a:solidFill>
                <a:schemeClr val="accent4"/>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[russia_oil_data.xlsx]SKOLKOVO!$E$20:$E$32</c:f>
              <c:numCache>
                <c:formatCode>General</c:formatCode>
                <c:ptCount val="13"/>
                <c:pt idx="3">
                  <c:v>11.3</c:v>
                </c:pt>
                <c:pt idx="4" formatCode="0.0">
                  <c:v>10.878000000000002</c:v>
                </c:pt>
                <c:pt idx="5" formatCode="0.0">
                  <c:v>10.37232</c:v>
                </c:pt>
                <c:pt idx="6" formatCode="0.0">
                  <c:v>9.882515999999999</c:v>
                </c:pt>
                <c:pt idx="7" formatCode="0.0">
                  <c:v>9.5003920480000001</c:v>
                </c:pt>
                <c:pt idx="8" formatCode="0.0">
                  <c:v>8.9488158883199969</c:v>
                </c:pt>
                <c:pt idx="9" formatCode="0.0">
                  <c:v>8.5040868562943981</c:v>
                </c:pt>
                <c:pt idx="10" formatCode="0.0">
                  <c:v>8.0735674591944946</c:v>
                </c:pt>
                <c:pt idx="11" formatCode="0.0">
                  <c:v>7.5717909009778905</c:v>
                </c:pt>
                <c:pt idx="12" formatCode="0.0">
                  <c:v>7.1702307543192871</c:v>
                </c:pt>
              </c:numCache>
            </c:numRef>
          </c:val>
          <c:smooth val="0"/>
          <c:extLst>
            <c:ext xmlns:c16="http://schemas.microsoft.com/office/drawing/2014/chart" uri="{C3380CC4-5D6E-409C-BE32-E72D297353CC}">
              <c16:uniqueId val="{00000002-5A2B-466F-ABBE-EFAC463E2BD8}"/>
            </c:ext>
          </c:extLst>
        </c:ser>
        <c:ser>
          <c:idx val="3"/>
          <c:order val="3"/>
          <c:tx>
            <c:strRef>
              <c:f>[russia_oil_data.xlsx]SKOLKOVO!$F$19</c:f>
              <c:strCache>
                <c:ptCount val="1"/>
                <c:pt idx="0">
                  <c:v>Brownfield +4% decline</c:v>
                </c:pt>
              </c:strCache>
            </c:strRef>
          </c:tx>
          <c:spPr>
            <a:ln w="28575" cap="rnd">
              <a:solidFill>
                <a:schemeClr val="accent5"/>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[russia_oil_data.xlsx]SKOLKOVO!$F$20:$F$32</c:f>
              <c:numCache>
                <c:formatCode>General</c:formatCode>
                <c:ptCount val="13"/>
                <c:pt idx="3">
                  <c:v>11.3</c:v>
                </c:pt>
                <c:pt idx="4" formatCode="0.0">
                  <c:v>10.656000000000001</c:v>
                </c:pt>
                <c:pt idx="5" formatCode="0.0">
                  <c:v>9.9532800000000012</c:v>
                </c:pt>
                <c:pt idx="6" formatCode="0.0">
                  <c:v>9.2897280000000002</c:v>
                </c:pt>
                <c:pt idx="7" formatCode="0.0">
                  <c:v>8.7482695679999996</c:v>
                </c:pt>
                <c:pt idx="8" formatCode="0.0">
                  <c:v>8.0721897062399979</c:v>
                </c:pt>
                <c:pt idx="9" formatCode="0.0">
                  <c:v>7.5144747810815993</c:v>
                </c:pt>
                <c:pt idx="10" formatCode="0.0">
                  <c:v>6.9884615464058877</c:v>
                </c:pt>
                <c:pt idx="11" formatCode="0.0">
                  <c:v>6.4203672529561189</c:v>
                </c:pt>
                <c:pt idx="12" formatCode="0.0">
                  <c:v>5.9557923640905299</c:v>
                </c:pt>
              </c:numCache>
            </c:numRef>
          </c:val>
          <c:smooth val="0"/>
          <c:extLst>
            <c:ext xmlns:c16="http://schemas.microsoft.com/office/drawing/2014/chart" uri="{C3380CC4-5D6E-409C-BE32-E72D297353CC}">
              <c16:uniqueId val="{00000003-5A2B-466F-ABBE-EFAC463E2BD8}"/>
            </c:ext>
          </c:extLst>
        </c:ser>
        <c:dLbls>
          <c:showLegendKey val="0"/>
          <c:showVal val="0"/>
          <c:showCatName val="0"/>
          <c:showSerName val="0"/>
          <c:showPercent val="0"/>
          <c:showBubbleSize val="0"/>
        </c:dLbls>
        <c:smooth val="0"/>
        <c:axId val="1613560496"/>
        <c:axId val="1613559248"/>
      </c:lineChart>
      <c:catAx>
        <c:axId val="1613560496"/>
        <c:scaling>
          <c:orientation val="minMax"/>
        </c:scaling>
        <c:delete val="0"/>
        <c:axPos val="b"/>
        <c:numFmt formatCode="General" sourceLinked="1"/>
        <c:majorTickMark val="in"/>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Arial" panose="020B0604020202020204" pitchFamily="34" charset="0"/>
              </a:defRPr>
            </a:pPr>
          </a:p>
        </c:txPr>
        <c:crossAx val="1613559248"/>
        <c:crosses val="autoZero"/>
        <c:auto val="1"/>
        <c:lblAlgn val="ctr"/>
        <c:lblOffset val="100"/>
        <c:noMultiLvlLbl val="0"/>
      </c:catAx>
      <c:valAx>
        <c:axId val="1613559248"/>
        <c:scaling>
          <c:orientation val="minMax"/>
          <c:max val="12"/>
          <c:min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Arial" panose="020B0604020202020204" pitchFamily="34" charset="0"/>
              </a:defRPr>
            </a:pPr>
          </a:p>
        </c:txPr>
        <c:crossAx val="1613560496"/>
        <c:crosses val="autoZero"/>
        <c:crossBetween val="between"/>
        <c:majorUnit val="3"/>
      </c:valAx>
      <c:spPr>
        <a:noFill/>
        <a:ln>
          <a:noFill/>
        </a:ln>
        <a:effectLst/>
      </c:spPr>
    </c:plotArea>
    <c:legend>
      <c:legendPos val="t"/>
      <c:legendEntry>
        <c:idx val="0"/>
        <c:delete val="1"/>
      </c:legendEntry>
      <c:layout>
        <c:manualLayout>
          <c:xMode val="edge"/>
          <c:yMode val="edge"/>
          <c:x val="0.10013739415903312"/>
          <c:y val="2.3351173659397501E-2"/>
          <c:w val="0.80901972578072279"/>
          <c:h val="0.33285104888994549"/>
        </c:manualLayout>
      </c:layou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Arial" panose="020B0604020202020204" pitchFamily="34" charset="0"/>
            </a:defRPr>
          </a:pPr>
        </a:p>
      </c:txPr>
    </c:legend>
    <c:plotVisOnly val="1"/>
    <c:dispBlanksAs val="gap"/>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'urals (2)'!$A$6:$A$85</c:f>
              <c:numCache>
                <c:formatCode>mm/dd/yy;@</c:formatCode>
                <c:ptCount val="80"/>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numCache>
            </c:numRef>
          </c:cat>
          <c:val>
            <c:numRef>
              <c:f>'urals (2)'!$B$6:$B$85</c:f>
              <c:numCache>
                <c:formatCode>0.00</c:formatCode>
                <c:ptCount val="80"/>
                <c:pt idx="0">
                  <c:v>-32.5</c:v>
                </c:pt>
                <c:pt idx="1">
                  <c:v>-32.49</c:v>
                </c:pt>
                <c:pt idx="2">
                  <c:v>-34.69</c:v>
                </c:pt>
                <c:pt idx="3">
                  <c:v>-34.700000000000003</c:v>
                </c:pt>
                <c:pt idx="4">
                  <c:v>-34.68</c:v>
                </c:pt>
                <c:pt idx="5">
                  <c:v>-29</c:v>
                </c:pt>
                <c:pt idx="6">
                  <c:v>-29.7</c:v>
                </c:pt>
                <c:pt idx="7">
                  <c:v>-29.7</c:v>
                </c:pt>
                <c:pt idx="8">
                  <c:v>-29.7</c:v>
                </c:pt>
                <c:pt idx="9">
                  <c:v>-24.2</c:v>
                </c:pt>
                <c:pt idx="10">
                  <c:v>-32</c:v>
                </c:pt>
                <c:pt idx="11">
                  <c:v>-31</c:v>
                </c:pt>
                <c:pt idx="12">
                  <c:v>-30</c:v>
                </c:pt>
                <c:pt idx="13">
                  <c:v>-20.9</c:v>
                </c:pt>
                <c:pt idx="14">
                  <c:v>-20.18</c:v>
                </c:pt>
                <c:pt idx="15">
                  <c:v>-30.8</c:v>
                </c:pt>
                <c:pt idx="16">
                  <c:v>-20.309999999999999</c:v>
                </c:pt>
                <c:pt idx="17">
                  <c:v>-14.72</c:v>
                </c:pt>
                <c:pt idx="18">
                  <c:v>-7</c:v>
                </c:pt>
                <c:pt idx="19">
                  <c:v>-9.5500000000000007</c:v>
                </c:pt>
                <c:pt idx="20">
                  <c:v>-3.16</c:v>
                </c:pt>
                <c:pt idx="21">
                  <c:v>-2.48</c:v>
                </c:pt>
                <c:pt idx="22">
                  <c:v>-1.45</c:v>
                </c:pt>
                <c:pt idx="23">
                  <c:v>-0.66</c:v>
                </c:pt>
                <c:pt idx="24">
                  <c:v>-0.72</c:v>
                </c:pt>
                <c:pt idx="25">
                  <c:v>-0.92</c:v>
                </c:pt>
                <c:pt idx="26">
                  <c:v>-1.34</c:v>
                </c:pt>
                <c:pt idx="27">
                  <c:v>-1.25</c:v>
                </c:pt>
                <c:pt idx="28">
                  <c:v>-1.39</c:v>
                </c:pt>
                <c:pt idx="29">
                  <c:v>-1.21</c:v>
                </c:pt>
                <c:pt idx="30">
                  <c:v>-1.34</c:v>
                </c:pt>
                <c:pt idx="31">
                  <c:v>-1.49</c:v>
                </c:pt>
                <c:pt idx="32">
                  <c:v>-1.45</c:v>
                </c:pt>
                <c:pt idx="33">
                  <c:v>-1.38</c:v>
                </c:pt>
                <c:pt idx="34">
                  <c:v>-1.08</c:v>
                </c:pt>
                <c:pt idx="35">
                  <c:v>-1.45</c:v>
                </c:pt>
                <c:pt idx="36">
                  <c:v>-1.18</c:v>
                </c:pt>
                <c:pt idx="37">
                  <c:v>-1.7</c:v>
                </c:pt>
                <c:pt idx="38">
                  <c:v>-2.1</c:v>
                </c:pt>
                <c:pt idx="39">
                  <c:v>-2.15</c:v>
                </c:pt>
                <c:pt idx="40">
                  <c:v>-2.0299999999999998</c:v>
                </c:pt>
                <c:pt idx="41">
                  <c:v>-2.4500000000000002</c:v>
                </c:pt>
                <c:pt idx="42">
                  <c:v>-2.21</c:v>
                </c:pt>
                <c:pt idx="43">
                  <c:v>-1.68</c:v>
                </c:pt>
                <c:pt idx="44">
                  <c:v>-2</c:v>
                </c:pt>
                <c:pt idx="45">
                  <c:v>-2.2999999999999998</c:v>
                </c:pt>
                <c:pt idx="46">
                  <c:v>-2.37</c:v>
                </c:pt>
                <c:pt idx="47">
                  <c:v>-2.2999999999999998</c:v>
                </c:pt>
                <c:pt idx="48">
                  <c:v>-2.11</c:v>
                </c:pt>
                <c:pt idx="49">
                  <c:v>-2.12</c:v>
                </c:pt>
                <c:pt idx="50">
                  <c:v>-1.95</c:v>
                </c:pt>
                <c:pt idx="51">
                  <c:v>-1.56</c:v>
                </c:pt>
                <c:pt idx="52">
                  <c:v>-1.52</c:v>
                </c:pt>
                <c:pt idx="53">
                  <c:v>-0.85</c:v>
                </c:pt>
                <c:pt idx="54">
                  <c:v>-0.78</c:v>
                </c:pt>
                <c:pt idx="55">
                  <c:v>-1.01</c:v>
                </c:pt>
                <c:pt idx="56">
                  <c:v>-1.03</c:v>
                </c:pt>
                <c:pt idx="57">
                  <c:v>-1.05</c:v>
                </c:pt>
                <c:pt idx="58">
                  <c:v>-1.33</c:v>
                </c:pt>
                <c:pt idx="59">
                  <c:v>-1.2</c:v>
                </c:pt>
                <c:pt idx="60">
                  <c:v>-1.35</c:v>
                </c:pt>
                <c:pt idx="61">
                  <c:v>-1.5</c:v>
                </c:pt>
                <c:pt idx="62">
                  <c:v>-2.52</c:v>
                </c:pt>
                <c:pt idx="63">
                  <c:v>-1.75</c:v>
                </c:pt>
                <c:pt idx="64">
                  <c:v>-1.9</c:v>
                </c:pt>
                <c:pt idx="65">
                  <c:v>-1.77</c:v>
                </c:pt>
                <c:pt idx="66">
                  <c:v>-1.25</c:v>
                </c:pt>
                <c:pt idx="67">
                  <c:v>-1.17</c:v>
                </c:pt>
                <c:pt idx="68">
                  <c:v>-1.01</c:v>
                </c:pt>
                <c:pt idx="69">
                  <c:v>-1.1200000000000001</c:v>
                </c:pt>
                <c:pt idx="70">
                  <c:v>-1.1000000000000001</c:v>
                </c:pt>
                <c:pt idx="71">
                  <c:v>-1.03</c:v>
                </c:pt>
                <c:pt idx="72">
                  <c:v>-0.5</c:v>
                </c:pt>
                <c:pt idx="73">
                  <c:v>-0.67</c:v>
                </c:pt>
                <c:pt idx="74">
                  <c:v>-0.19</c:v>
                </c:pt>
                <c:pt idx="75">
                  <c:v>-0.06</c:v>
                </c:pt>
                <c:pt idx="76">
                  <c:v>0.35</c:v>
                </c:pt>
                <c:pt idx="77">
                  <c:v>0.3</c:v>
                </c:pt>
                <c:pt idx="78">
                  <c:v>-0.17</c:v>
                </c:pt>
                <c:pt idx="79">
                  <c:v>-0.6</c:v>
                </c:pt>
              </c:numCache>
            </c:numRef>
          </c:val>
          <c:smooth val="0"/>
          <c:extLst>
            <c:ext xmlns:c16="http://schemas.microsoft.com/office/drawing/2014/chart" uri="{C3380CC4-5D6E-409C-BE32-E72D297353CC}">
              <c16:uniqueId val="{00000000-D1DD-4B5C-AAE9-6A2F2B761111}"/>
            </c:ext>
          </c:extLst>
        </c:ser>
        <c:dLbls>
          <c:showLegendKey val="0"/>
          <c:showVal val="0"/>
          <c:showCatName val="0"/>
          <c:showSerName val="0"/>
          <c:showPercent val="0"/>
          <c:showBubbleSize val="0"/>
        </c:dLbls>
        <c:smooth val="0"/>
        <c:axId val="1000908296"/>
        <c:axId val="1000908624"/>
      </c:lineChart>
      <c:dateAx>
        <c:axId val="1000908296"/>
        <c:scaling>
          <c:orientation val="minMax"/>
        </c:scaling>
        <c:delete val="0"/>
        <c:axPos val="b"/>
        <c:numFmt formatCode="mmm\ \'yy" sourceLinked="0"/>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908624"/>
        <c:crosses val="autoZero"/>
        <c:auto val="1"/>
        <c:lblOffset val="100"/>
        <c:baseTimeUnit val="days"/>
        <c:majorUnit val="3"/>
        <c:majorTimeUnit val="months"/>
      </c:dateAx>
      <c:valAx>
        <c:axId val="100090862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908296"/>
        <c:crosses val="autoZero"/>
        <c:crossBetween val="between"/>
        <c:majorUnit val="10"/>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'china oil buy'!$A$7:$A$95</c:f>
              <c:numCache>
                <c:formatCode>mm/dd/yy;@</c:formatCode>
                <c:ptCount val="89"/>
                <c:pt idx="0">
                  <c:v>44712</c:v>
                </c:pt>
                <c:pt idx="1">
                  <c:v>44681</c:v>
                </c:pt>
                <c:pt idx="2">
                  <c:v>44651</c:v>
                </c:pt>
                <c:pt idx="3">
                  <c:v>44620</c:v>
                </c:pt>
                <c:pt idx="4">
                  <c:v>44592</c:v>
                </c:pt>
                <c:pt idx="5">
                  <c:v>44561</c:v>
                </c:pt>
                <c:pt idx="6">
                  <c:v>44530</c:v>
                </c:pt>
                <c:pt idx="7">
                  <c:v>44500</c:v>
                </c:pt>
                <c:pt idx="8">
                  <c:v>44469</c:v>
                </c:pt>
                <c:pt idx="9">
                  <c:v>44439</c:v>
                </c:pt>
                <c:pt idx="10">
                  <c:v>44408</c:v>
                </c:pt>
                <c:pt idx="11">
                  <c:v>44377</c:v>
                </c:pt>
                <c:pt idx="12">
                  <c:v>44347</c:v>
                </c:pt>
                <c:pt idx="13">
                  <c:v>44316</c:v>
                </c:pt>
                <c:pt idx="14">
                  <c:v>44286</c:v>
                </c:pt>
                <c:pt idx="15">
                  <c:v>44255</c:v>
                </c:pt>
                <c:pt idx="16">
                  <c:v>44227</c:v>
                </c:pt>
                <c:pt idx="17">
                  <c:v>44196</c:v>
                </c:pt>
                <c:pt idx="18">
                  <c:v>44165</c:v>
                </c:pt>
                <c:pt idx="19">
                  <c:v>44135</c:v>
                </c:pt>
                <c:pt idx="20">
                  <c:v>44104</c:v>
                </c:pt>
                <c:pt idx="21">
                  <c:v>44074</c:v>
                </c:pt>
                <c:pt idx="22">
                  <c:v>44043</c:v>
                </c:pt>
                <c:pt idx="23">
                  <c:v>44012</c:v>
                </c:pt>
                <c:pt idx="24">
                  <c:v>43982</c:v>
                </c:pt>
                <c:pt idx="25">
                  <c:v>43951</c:v>
                </c:pt>
                <c:pt idx="26">
                  <c:v>43921</c:v>
                </c:pt>
                <c:pt idx="27">
                  <c:v>43890</c:v>
                </c:pt>
                <c:pt idx="28">
                  <c:v>43861</c:v>
                </c:pt>
                <c:pt idx="29">
                  <c:v>43830</c:v>
                </c:pt>
                <c:pt idx="30">
                  <c:v>43799</c:v>
                </c:pt>
                <c:pt idx="31">
                  <c:v>43769</c:v>
                </c:pt>
                <c:pt idx="32">
                  <c:v>43738</c:v>
                </c:pt>
                <c:pt idx="33">
                  <c:v>43708</c:v>
                </c:pt>
                <c:pt idx="34">
                  <c:v>43677</c:v>
                </c:pt>
                <c:pt idx="35">
                  <c:v>43646</c:v>
                </c:pt>
                <c:pt idx="36">
                  <c:v>43616</c:v>
                </c:pt>
                <c:pt idx="37">
                  <c:v>43585</c:v>
                </c:pt>
                <c:pt idx="38">
                  <c:v>43555</c:v>
                </c:pt>
                <c:pt idx="39">
                  <c:v>43524</c:v>
                </c:pt>
                <c:pt idx="40">
                  <c:v>43496</c:v>
                </c:pt>
                <c:pt idx="41">
                  <c:v>43465</c:v>
                </c:pt>
                <c:pt idx="42">
                  <c:v>43434</c:v>
                </c:pt>
                <c:pt idx="43">
                  <c:v>43404</c:v>
                </c:pt>
                <c:pt idx="44">
                  <c:v>43373</c:v>
                </c:pt>
                <c:pt idx="45">
                  <c:v>43343</c:v>
                </c:pt>
                <c:pt idx="46">
                  <c:v>43312</c:v>
                </c:pt>
                <c:pt idx="47">
                  <c:v>43281</c:v>
                </c:pt>
                <c:pt idx="48">
                  <c:v>43251</c:v>
                </c:pt>
                <c:pt idx="49">
                  <c:v>43220</c:v>
                </c:pt>
                <c:pt idx="50">
                  <c:v>43190</c:v>
                </c:pt>
                <c:pt idx="51">
                  <c:v>43159</c:v>
                </c:pt>
                <c:pt idx="52">
                  <c:v>43131</c:v>
                </c:pt>
                <c:pt idx="53">
                  <c:v>43100</c:v>
                </c:pt>
                <c:pt idx="54">
                  <c:v>43069</c:v>
                </c:pt>
                <c:pt idx="55">
                  <c:v>43039</c:v>
                </c:pt>
                <c:pt idx="56">
                  <c:v>43008</c:v>
                </c:pt>
                <c:pt idx="57">
                  <c:v>42978</c:v>
                </c:pt>
                <c:pt idx="58">
                  <c:v>42947</c:v>
                </c:pt>
                <c:pt idx="59">
                  <c:v>42916</c:v>
                </c:pt>
                <c:pt idx="60">
                  <c:v>42886</c:v>
                </c:pt>
                <c:pt idx="61">
                  <c:v>42855</c:v>
                </c:pt>
                <c:pt idx="62">
                  <c:v>42825</c:v>
                </c:pt>
                <c:pt idx="63">
                  <c:v>42794</c:v>
                </c:pt>
                <c:pt idx="64">
                  <c:v>42766</c:v>
                </c:pt>
                <c:pt idx="65">
                  <c:v>42735</c:v>
                </c:pt>
                <c:pt idx="66">
                  <c:v>42704</c:v>
                </c:pt>
                <c:pt idx="67">
                  <c:v>42674</c:v>
                </c:pt>
                <c:pt idx="68">
                  <c:v>42643</c:v>
                </c:pt>
                <c:pt idx="69">
                  <c:v>42613</c:v>
                </c:pt>
                <c:pt idx="70">
                  <c:v>42582</c:v>
                </c:pt>
                <c:pt idx="71">
                  <c:v>42551</c:v>
                </c:pt>
                <c:pt idx="72">
                  <c:v>42521</c:v>
                </c:pt>
                <c:pt idx="73">
                  <c:v>42490</c:v>
                </c:pt>
                <c:pt idx="74">
                  <c:v>42460</c:v>
                </c:pt>
                <c:pt idx="75">
                  <c:v>42429</c:v>
                </c:pt>
                <c:pt idx="76">
                  <c:v>42400</c:v>
                </c:pt>
                <c:pt idx="77">
                  <c:v>42369</c:v>
                </c:pt>
                <c:pt idx="78">
                  <c:v>42338</c:v>
                </c:pt>
                <c:pt idx="79">
                  <c:v>42308</c:v>
                </c:pt>
                <c:pt idx="80">
                  <c:v>42277</c:v>
                </c:pt>
                <c:pt idx="81">
                  <c:v>42247</c:v>
                </c:pt>
                <c:pt idx="82">
                  <c:v>42216</c:v>
                </c:pt>
                <c:pt idx="83">
                  <c:v>42185</c:v>
                </c:pt>
                <c:pt idx="84">
                  <c:v>42155</c:v>
                </c:pt>
                <c:pt idx="85">
                  <c:v>42124</c:v>
                </c:pt>
                <c:pt idx="86">
                  <c:v>42094</c:v>
                </c:pt>
                <c:pt idx="87">
                  <c:v>42063</c:v>
                </c:pt>
                <c:pt idx="88">
                  <c:v>42035</c:v>
                </c:pt>
              </c:numCache>
            </c:numRef>
          </c:cat>
          <c:val>
            <c:numRef>
              <c:f>'china oil buy'!$B$7:$B$95</c:f>
              <c:numCache>
                <c:formatCode>0.00</c:formatCode>
                <c:ptCount val="89"/>
                <c:pt idx="0">
                  <c:v>8919436</c:v>
                </c:pt>
                <c:pt idx="1">
                  <c:v>6550769</c:v>
                </c:pt>
                <c:pt idx="2">
                  <c:v>6387550</c:v>
                </c:pt>
                <c:pt idx="3">
                  <c:v>5410749</c:v>
                </c:pt>
                <c:pt idx="4">
                  <c:v>7256503</c:v>
                </c:pt>
                <c:pt idx="5">
                  <c:v>7236537</c:v>
                </c:pt>
                <c:pt idx="6">
                  <c:v>6702972</c:v>
                </c:pt>
                <c:pt idx="7">
                  <c:v>6643226</c:v>
                </c:pt>
                <c:pt idx="8">
                  <c:v>6140282</c:v>
                </c:pt>
                <c:pt idx="9">
                  <c:v>6530466</c:v>
                </c:pt>
                <c:pt idx="10">
                  <c:v>6639379</c:v>
                </c:pt>
                <c:pt idx="11">
                  <c:v>6654700</c:v>
                </c:pt>
                <c:pt idx="12">
                  <c:v>5437227</c:v>
                </c:pt>
                <c:pt idx="13">
                  <c:v>6299069</c:v>
                </c:pt>
                <c:pt idx="14">
                  <c:v>7439263</c:v>
                </c:pt>
                <c:pt idx="15">
                  <c:v>7322901</c:v>
                </c:pt>
                <c:pt idx="16">
                  <c:v>6609086</c:v>
                </c:pt>
                <c:pt idx="17">
                  <c:v>6204929</c:v>
                </c:pt>
                <c:pt idx="18">
                  <c:v>6104824</c:v>
                </c:pt>
                <c:pt idx="19">
                  <c:v>6640388</c:v>
                </c:pt>
                <c:pt idx="20">
                  <c:v>7478331</c:v>
                </c:pt>
                <c:pt idx="21">
                  <c:v>5800189</c:v>
                </c:pt>
                <c:pt idx="22">
                  <c:v>7381560</c:v>
                </c:pt>
                <c:pt idx="23">
                  <c:v>7978454</c:v>
                </c:pt>
                <c:pt idx="24">
                  <c:v>7707716</c:v>
                </c:pt>
                <c:pt idx="25">
                  <c:v>7204272</c:v>
                </c:pt>
                <c:pt idx="26">
                  <c:v>7019940</c:v>
                </c:pt>
                <c:pt idx="27">
                  <c:v>6588928</c:v>
                </c:pt>
                <c:pt idx="28">
                  <c:v>7463752</c:v>
                </c:pt>
                <c:pt idx="29">
                  <c:v>7362321</c:v>
                </c:pt>
                <c:pt idx="30">
                  <c:v>7640942</c:v>
                </c:pt>
                <c:pt idx="31">
                  <c:v>6967668</c:v>
                </c:pt>
                <c:pt idx="32">
                  <c:v>6305555</c:v>
                </c:pt>
                <c:pt idx="33">
                  <c:v>6022349</c:v>
                </c:pt>
                <c:pt idx="34">
                  <c:v>5673063</c:v>
                </c:pt>
                <c:pt idx="35">
                  <c:v>7152628</c:v>
                </c:pt>
                <c:pt idx="36">
                  <c:v>6356500</c:v>
                </c:pt>
                <c:pt idx="37">
                  <c:v>6123312</c:v>
                </c:pt>
                <c:pt idx="38">
                  <c:v>5349908</c:v>
                </c:pt>
                <c:pt idx="39">
                  <c:v>5744787</c:v>
                </c:pt>
                <c:pt idx="40">
                  <c:v>6965884</c:v>
                </c:pt>
                <c:pt idx="41">
                  <c:v>7039834</c:v>
                </c:pt>
                <c:pt idx="42">
                  <c:v>6548836</c:v>
                </c:pt>
                <c:pt idx="43">
                  <c:v>7346718</c:v>
                </c:pt>
                <c:pt idx="44">
                  <c:v>6807926</c:v>
                </c:pt>
                <c:pt idx="45">
                  <c:v>5703304</c:v>
                </c:pt>
                <c:pt idx="46">
                  <c:v>5326082</c:v>
                </c:pt>
                <c:pt idx="47">
                  <c:v>4916799</c:v>
                </c:pt>
                <c:pt idx="48">
                  <c:v>5834645</c:v>
                </c:pt>
                <c:pt idx="49">
                  <c:v>5549902</c:v>
                </c:pt>
                <c:pt idx="50">
                  <c:v>5793729</c:v>
                </c:pt>
                <c:pt idx="51">
                  <c:v>5052118</c:v>
                </c:pt>
                <c:pt idx="52">
                  <c:v>5574736</c:v>
                </c:pt>
                <c:pt idx="53">
                  <c:v>5030915</c:v>
                </c:pt>
                <c:pt idx="54">
                  <c:v>5120141</c:v>
                </c:pt>
                <c:pt idx="55">
                  <c:v>4648661</c:v>
                </c:pt>
                <c:pt idx="56">
                  <c:v>6349891</c:v>
                </c:pt>
                <c:pt idx="57">
                  <c:v>4425817</c:v>
                </c:pt>
                <c:pt idx="58">
                  <c:v>4973851</c:v>
                </c:pt>
                <c:pt idx="59">
                  <c:v>5220663</c:v>
                </c:pt>
                <c:pt idx="60">
                  <c:v>5736127</c:v>
                </c:pt>
                <c:pt idx="61">
                  <c:v>4715289</c:v>
                </c:pt>
                <c:pt idx="62">
                  <c:v>4689059</c:v>
                </c:pt>
                <c:pt idx="63">
                  <c:v>4290503</c:v>
                </c:pt>
                <c:pt idx="64">
                  <c:v>4595487</c:v>
                </c:pt>
                <c:pt idx="65">
                  <c:v>5040687</c:v>
                </c:pt>
                <c:pt idx="66">
                  <c:v>4603326</c:v>
                </c:pt>
                <c:pt idx="67">
                  <c:v>4739328</c:v>
                </c:pt>
                <c:pt idx="68">
                  <c:v>3955863</c:v>
                </c:pt>
                <c:pt idx="69">
                  <c:v>4635395</c:v>
                </c:pt>
                <c:pt idx="70">
                  <c:v>3227631</c:v>
                </c:pt>
                <c:pt idx="71">
                  <c:v>4107236</c:v>
                </c:pt>
                <c:pt idx="72">
                  <c:v>5244942</c:v>
                </c:pt>
                <c:pt idx="73">
                  <c:v>4806423</c:v>
                </c:pt>
                <c:pt idx="74">
                  <c:v>4645336</c:v>
                </c:pt>
                <c:pt idx="75">
                  <c:v>4105205</c:v>
                </c:pt>
                <c:pt idx="76">
                  <c:v>3367692</c:v>
                </c:pt>
                <c:pt idx="77">
                  <c:v>4810536</c:v>
                </c:pt>
                <c:pt idx="78">
                  <c:v>3903797</c:v>
                </c:pt>
                <c:pt idx="79">
                  <c:v>3412065</c:v>
                </c:pt>
                <c:pt idx="80">
                  <c:v>4042159</c:v>
                </c:pt>
                <c:pt idx="81">
                  <c:v>3086723</c:v>
                </c:pt>
                <c:pt idx="82">
                  <c:v>3766643</c:v>
                </c:pt>
                <c:pt idx="83">
                  <c:v>3780962</c:v>
                </c:pt>
                <c:pt idx="84">
                  <c:v>3921353</c:v>
                </c:pt>
                <c:pt idx="85">
                  <c:v>3153261</c:v>
                </c:pt>
                <c:pt idx="86">
                  <c:v>2942348</c:v>
                </c:pt>
                <c:pt idx="87">
                  <c:v>2682658</c:v>
                </c:pt>
                <c:pt idx="88">
                  <c:v>2929216</c:v>
                </c:pt>
              </c:numCache>
            </c:numRef>
          </c:val>
          <c:smooth val="0"/>
          <c:extLst>
            <c:ext xmlns:c16="http://schemas.microsoft.com/office/drawing/2014/chart" uri="{C3380CC4-5D6E-409C-BE32-E72D297353CC}">
              <c16:uniqueId val="{00000000-73E7-40F7-A22C-B48F763DFD5F}"/>
            </c:ext>
          </c:extLst>
        </c:ser>
        <c:dLbls>
          <c:showLegendKey val="0"/>
          <c:showVal val="0"/>
          <c:showCatName val="0"/>
          <c:showSerName val="0"/>
          <c:showPercent val="0"/>
          <c:showBubbleSize val="0"/>
        </c:dLbls>
        <c:smooth val="0"/>
        <c:axId val="1000807928"/>
        <c:axId val="1000812520"/>
      </c:lineChart>
      <c:dateAx>
        <c:axId val="1000807928"/>
        <c:scaling>
          <c:orientation val="minMax"/>
        </c:scaling>
        <c:delete val="0"/>
        <c:axPos val="b"/>
        <c:numFmt formatCode="mmm\ \'yy" sourceLinked="0"/>
        <c:majorTickMark val="out"/>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812520"/>
        <c:crosses val="autoZero"/>
        <c:auto val="1"/>
        <c:lblOffset val="100"/>
        <c:baseTimeUnit val="months"/>
        <c:majorUnit val="8"/>
        <c:majorTimeUnit val="months"/>
      </c:dateAx>
      <c:valAx>
        <c:axId val="1000812520"/>
        <c:scaling>
          <c:orientation val="minMax"/>
          <c:max val="10000000"/>
          <c:min val="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807928"/>
        <c:crosses val="autoZero"/>
        <c:crossBetween val="between"/>
        <c:majorUnit val="2000000"/>
        <c:dispUnits>
          <c:builtInUnit val="millions"/>
        </c:dispUnits>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Sheet2!$J$108:$J$114</c:f>
              <c:strCache>
                <c:ptCount val="7"/>
                <c:pt idx="0">
                  <c:v>Eastern Europe</c:v>
                </c:pt>
                <c:pt idx="1">
                  <c:v>Northern Europe</c:v>
                </c:pt>
                <c:pt idx="2">
                  <c:v>Western Europe </c:v>
                </c:pt>
                <c:pt idx="3">
                  <c:v>North America</c:v>
                </c:pt>
                <c:pt idx="4">
                  <c:v>Middle East</c:v>
                </c:pt>
                <c:pt idx="5">
                  <c:v>Southeast Asia</c:v>
                </c:pt>
                <c:pt idx="6">
                  <c:v>East Asia</c:v>
                </c:pt>
              </c:strCache>
            </c:strRef>
          </c:cat>
          <c:val>
            <c:numRef>
              <c:f>Sheet2!$K$108:$K$114</c:f>
              <c:numCache>
                <c:formatCode>General</c:formatCode>
                <c:ptCount val="7"/>
                <c:pt idx="0">
                  <c:v>2</c:v>
                </c:pt>
                <c:pt idx="1">
                  <c:v>4</c:v>
                </c:pt>
                <c:pt idx="2">
                  <c:v>7</c:v>
                </c:pt>
                <c:pt idx="3">
                  <c:v>18</c:v>
                </c:pt>
                <c:pt idx="4">
                  <c:v>20</c:v>
                </c:pt>
                <c:pt idx="5">
                  <c:v>27</c:v>
                </c:pt>
                <c:pt idx="6">
                  <c:v>35</c:v>
                </c:pt>
              </c:numCache>
            </c:numRef>
          </c:val>
          <c:extLst>
            <c:ext xmlns:c16="http://schemas.microsoft.com/office/drawing/2014/chart" uri="{C3380CC4-5D6E-409C-BE32-E72D297353CC}">
              <c16:uniqueId val="{00000000-F473-41D2-AF44-1029FA1266BF}"/>
            </c:ext>
          </c:extLst>
        </c:ser>
        <c:dLbls>
          <c:dLblPos val="outEnd"/>
          <c:showLegendKey val="0"/>
          <c:showVal val="1"/>
          <c:showCatName val="0"/>
          <c:showSerName val="0"/>
          <c:showPercent val="0"/>
          <c:showBubbleSize val="0"/>
        </c:dLbls>
        <c:gapWidth val="219"/>
        <c:overlap val="-27"/>
        <c:axId val="1000875168"/>
        <c:axId val="1000868280"/>
      </c:barChart>
      <c:catAx>
        <c:axId val="100087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868280"/>
        <c:crosses val="autoZero"/>
        <c:auto val="1"/>
        <c:lblAlgn val="ctr"/>
        <c:lblOffset val="100"/>
        <c:noMultiLvlLbl val="0"/>
      </c:catAx>
      <c:valAx>
        <c:axId val="1000868280"/>
        <c:scaling>
          <c:orientation val="minMax"/>
        </c:scaling>
        <c:delete val="1"/>
        <c:axPos val="l"/>
        <c:numFmt formatCode="General" sourceLinked="1"/>
        <c:majorTickMark val="none"/>
        <c:minorTickMark val="none"/>
        <c:tickLblPos val="nextTo"/>
        <c:crossAx val="10008751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'urals (3)'!$A$6:$A$203</c:f>
              <c:numCache>
                <c:formatCode>mm/dd/yy;@</c:formatCode>
                <c:ptCount val="198"/>
                <c:pt idx="0">
                  <c:v>44742</c:v>
                </c:pt>
                <c:pt idx="1">
                  <c:v>44712</c:v>
                </c:pt>
                <c:pt idx="2">
                  <c:v>44680</c:v>
                </c:pt>
                <c:pt idx="3">
                  <c:v>44651</c:v>
                </c:pt>
                <c:pt idx="4">
                  <c:v>44620</c:v>
                </c:pt>
                <c:pt idx="5">
                  <c:v>44592</c:v>
                </c:pt>
                <c:pt idx="6">
                  <c:v>44561</c:v>
                </c:pt>
                <c:pt idx="7">
                  <c:v>44530</c:v>
                </c:pt>
                <c:pt idx="8">
                  <c:v>44498</c:v>
                </c:pt>
                <c:pt idx="9">
                  <c:v>44469</c:v>
                </c:pt>
                <c:pt idx="10">
                  <c:v>44439</c:v>
                </c:pt>
                <c:pt idx="11">
                  <c:v>44407</c:v>
                </c:pt>
                <c:pt idx="12">
                  <c:v>44377</c:v>
                </c:pt>
                <c:pt idx="13">
                  <c:v>44347</c:v>
                </c:pt>
                <c:pt idx="14">
                  <c:v>44316</c:v>
                </c:pt>
                <c:pt idx="15">
                  <c:v>44286</c:v>
                </c:pt>
                <c:pt idx="16">
                  <c:v>44253</c:v>
                </c:pt>
                <c:pt idx="17">
                  <c:v>44225</c:v>
                </c:pt>
                <c:pt idx="18">
                  <c:v>44196</c:v>
                </c:pt>
                <c:pt idx="19">
                  <c:v>44165</c:v>
                </c:pt>
                <c:pt idx="20">
                  <c:v>44134</c:v>
                </c:pt>
                <c:pt idx="21">
                  <c:v>44104</c:v>
                </c:pt>
                <c:pt idx="22">
                  <c:v>44074</c:v>
                </c:pt>
                <c:pt idx="23">
                  <c:v>44043</c:v>
                </c:pt>
                <c:pt idx="24">
                  <c:v>44012</c:v>
                </c:pt>
                <c:pt idx="25">
                  <c:v>43980</c:v>
                </c:pt>
                <c:pt idx="26">
                  <c:v>43951</c:v>
                </c:pt>
                <c:pt idx="27">
                  <c:v>43921</c:v>
                </c:pt>
                <c:pt idx="28">
                  <c:v>43889</c:v>
                </c:pt>
                <c:pt idx="29">
                  <c:v>43861</c:v>
                </c:pt>
                <c:pt idx="30">
                  <c:v>43830</c:v>
                </c:pt>
                <c:pt idx="31">
                  <c:v>43798</c:v>
                </c:pt>
                <c:pt idx="32">
                  <c:v>43769</c:v>
                </c:pt>
                <c:pt idx="33">
                  <c:v>43738</c:v>
                </c:pt>
                <c:pt idx="34">
                  <c:v>43707</c:v>
                </c:pt>
                <c:pt idx="35">
                  <c:v>43677</c:v>
                </c:pt>
                <c:pt idx="36">
                  <c:v>43644</c:v>
                </c:pt>
                <c:pt idx="37">
                  <c:v>43616</c:v>
                </c:pt>
                <c:pt idx="38">
                  <c:v>43585</c:v>
                </c:pt>
                <c:pt idx="39">
                  <c:v>43553</c:v>
                </c:pt>
                <c:pt idx="40">
                  <c:v>43524</c:v>
                </c:pt>
                <c:pt idx="41">
                  <c:v>43496</c:v>
                </c:pt>
                <c:pt idx="42">
                  <c:v>43465</c:v>
                </c:pt>
                <c:pt idx="43">
                  <c:v>43434</c:v>
                </c:pt>
                <c:pt idx="44">
                  <c:v>43404</c:v>
                </c:pt>
                <c:pt idx="45">
                  <c:v>43371</c:v>
                </c:pt>
                <c:pt idx="46">
                  <c:v>43343</c:v>
                </c:pt>
                <c:pt idx="47">
                  <c:v>43312</c:v>
                </c:pt>
                <c:pt idx="48">
                  <c:v>43280</c:v>
                </c:pt>
                <c:pt idx="49">
                  <c:v>43251</c:v>
                </c:pt>
                <c:pt idx="50">
                  <c:v>43220</c:v>
                </c:pt>
                <c:pt idx="51">
                  <c:v>43189</c:v>
                </c:pt>
                <c:pt idx="52">
                  <c:v>43159</c:v>
                </c:pt>
                <c:pt idx="53">
                  <c:v>43131</c:v>
                </c:pt>
                <c:pt idx="54">
                  <c:v>43098</c:v>
                </c:pt>
                <c:pt idx="55">
                  <c:v>43069</c:v>
                </c:pt>
                <c:pt idx="56">
                  <c:v>43039</c:v>
                </c:pt>
                <c:pt idx="57">
                  <c:v>43007</c:v>
                </c:pt>
                <c:pt idx="58">
                  <c:v>42978</c:v>
                </c:pt>
                <c:pt idx="59">
                  <c:v>42947</c:v>
                </c:pt>
                <c:pt idx="60">
                  <c:v>42916</c:v>
                </c:pt>
                <c:pt idx="61">
                  <c:v>42886</c:v>
                </c:pt>
                <c:pt idx="62">
                  <c:v>42853</c:v>
                </c:pt>
                <c:pt idx="63">
                  <c:v>42825</c:v>
                </c:pt>
                <c:pt idx="64">
                  <c:v>42794</c:v>
                </c:pt>
                <c:pt idx="65">
                  <c:v>42766</c:v>
                </c:pt>
                <c:pt idx="66">
                  <c:v>42734</c:v>
                </c:pt>
                <c:pt idx="67">
                  <c:v>42704</c:v>
                </c:pt>
                <c:pt idx="68">
                  <c:v>42674</c:v>
                </c:pt>
                <c:pt idx="69">
                  <c:v>42643</c:v>
                </c:pt>
                <c:pt idx="70">
                  <c:v>42613</c:v>
                </c:pt>
                <c:pt idx="71">
                  <c:v>42580</c:v>
                </c:pt>
                <c:pt idx="72">
                  <c:v>42551</c:v>
                </c:pt>
                <c:pt idx="73">
                  <c:v>42521</c:v>
                </c:pt>
                <c:pt idx="74">
                  <c:v>42489</c:v>
                </c:pt>
                <c:pt idx="75">
                  <c:v>42460</c:v>
                </c:pt>
                <c:pt idx="76">
                  <c:v>42429</c:v>
                </c:pt>
                <c:pt idx="77">
                  <c:v>42398</c:v>
                </c:pt>
                <c:pt idx="78">
                  <c:v>42369</c:v>
                </c:pt>
                <c:pt idx="79">
                  <c:v>42338</c:v>
                </c:pt>
                <c:pt idx="80">
                  <c:v>42307</c:v>
                </c:pt>
                <c:pt idx="81">
                  <c:v>42277</c:v>
                </c:pt>
                <c:pt idx="82">
                  <c:v>42247</c:v>
                </c:pt>
                <c:pt idx="83">
                  <c:v>42216</c:v>
                </c:pt>
                <c:pt idx="84">
                  <c:v>42185</c:v>
                </c:pt>
                <c:pt idx="85">
                  <c:v>42153</c:v>
                </c:pt>
                <c:pt idx="86">
                  <c:v>42124</c:v>
                </c:pt>
                <c:pt idx="87">
                  <c:v>42094</c:v>
                </c:pt>
                <c:pt idx="88">
                  <c:v>42062</c:v>
                </c:pt>
                <c:pt idx="89">
                  <c:v>42034</c:v>
                </c:pt>
                <c:pt idx="90">
                  <c:v>42004</c:v>
                </c:pt>
                <c:pt idx="91">
                  <c:v>41971</c:v>
                </c:pt>
                <c:pt idx="92">
                  <c:v>41943</c:v>
                </c:pt>
                <c:pt idx="93">
                  <c:v>41912</c:v>
                </c:pt>
                <c:pt idx="94">
                  <c:v>41880</c:v>
                </c:pt>
                <c:pt idx="95">
                  <c:v>41851</c:v>
                </c:pt>
                <c:pt idx="96">
                  <c:v>41820</c:v>
                </c:pt>
                <c:pt idx="97">
                  <c:v>41789</c:v>
                </c:pt>
                <c:pt idx="98">
                  <c:v>41759</c:v>
                </c:pt>
                <c:pt idx="99">
                  <c:v>41729</c:v>
                </c:pt>
                <c:pt idx="100">
                  <c:v>41698</c:v>
                </c:pt>
                <c:pt idx="101">
                  <c:v>41670</c:v>
                </c:pt>
                <c:pt idx="102">
                  <c:v>41639</c:v>
                </c:pt>
                <c:pt idx="103">
                  <c:v>41607</c:v>
                </c:pt>
                <c:pt idx="104">
                  <c:v>41578</c:v>
                </c:pt>
                <c:pt idx="105">
                  <c:v>41547</c:v>
                </c:pt>
                <c:pt idx="106">
                  <c:v>41516</c:v>
                </c:pt>
                <c:pt idx="107">
                  <c:v>41486</c:v>
                </c:pt>
                <c:pt idx="108">
                  <c:v>41453</c:v>
                </c:pt>
                <c:pt idx="109">
                  <c:v>41425</c:v>
                </c:pt>
                <c:pt idx="110">
                  <c:v>41394</c:v>
                </c:pt>
                <c:pt idx="111">
                  <c:v>41362</c:v>
                </c:pt>
                <c:pt idx="112">
                  <c:v>41333</c:v>
                </c:pt>
                <c:pt idx="113">
                  <c:v>41305</c:v>
                </c:pt>
                <c:pt idx="114">
                  <c:v>41274</c:v>
                </c:pt>
                <c:pt idx="115">
                  <c:v>41243</c:v>
                </c:pt>
                <c:pt idx="116">
                  <c:v>41213</c:v>
                </c:pt>
                <c:pt idx="117">
                  <c:v>41180</c:v>
                </c:pt>
                <c:pt idx="118">
                  <c:v>41152</c:v>
                </c:pt>
                <c:pt idx="119">
                  <c:v>41121</c:v>
                </c:pt>
                <c:pt idx="120">
                  <c:v>41089</c:v>
                </c:pt>
                <c:pt idx="121">
                  <c:v>41060</c:v>
                </c:pt>
                <c:pt idx="122">
                  <c:v>41029</c:v>
                </c:pt>
                <c:pt idx="123">
                  <c:v>40998</c:v>
                </c:pt>
                <c:pt idx="124">
                  <c:v>40968</c:v>
                </c:pt>
                <c:pt idx="125">
                  <c:v>40939</c:v>
                </c:pt>
                <c:pt idx="126">
                  <c:v>40907</c:v>
                </c:pt>
                <c:pt idx="127">
                  <c:v>40877</c:v>
                </c:pt>
                <c:pt idx="128">
                  <c:v>40847</c:v>
                </c:pt>
                <c:pt idx="129">
                  <c:v>40816</c:v>
                </c:pt>
                <c:pt idx="130">
                  <c:v>40786</c:v>
                </c:pt>
                <c:pt idx="131">
                  <c:v>40753</c:v>
                </c:pt>
                <c:pt idx="132">
                  <c:v>40724</c:v>
                </c:pt>
                <c:pt idx="133">
                  <c:v>40694</c:v>
                </c:pt>
                <c:pt idx="134">
                  <c:v>40662</c:v>
                </c:pt>
                <c:pt idx="135">
                  <c:v>40633</c:v>
                </c:pt>
                <c:pt idx="136">
                  <c:v>40602</c:v>
                </c:pt>
                <c:pt idx="137">
                  <c:v>40574</c:v>
                </c:pt>
                <c:pt idx="138">
                  <c:v>40543</c:v>
                </c:pt>
                <c:pt idx="139">
                  <c:v>40512</c:v>
                </c:pt>
                <c:pt idx="140">
                  <c:v>40480</c:v>
                </c:pt>
                <c:pt idx="141">
                  <c:v>40451</c:v>
                </c:pt>
                <c:pt idx="142">
                  <c:v>40421</c:v>
                </c:pt>
                <c:pt idx="143">
                  <c:v>40389</c:v>
                </c:pt>
                <c:pt idx="144">
                  <c:v>40359</c:v>
                </c:pt>
                <c:pt idx="145">
                  <c:v>40329</c:v>
                </c:pt>
                <c:pt idx="146">
                  <c:v>40298</c:v>
                </c:pt>
                <c:pt idx="147">
                  <c:v>40268</c:v>
                </c:pt>
                <c:pt idx="148">
                  <c:v>40235</c:v>
                </c:pt>
                <c:pt idx="149">
                  <c:v>40207</c:v>
                </c:pt>
                <c:pt idx="150">
                  <c:v>40178</c:v>
                </c:pt>
                <c:pt idx="151">
                  <c:v>40147</c:v>
                </c:pt>
                <c:pt idx="152">
                  <c:v>40116</c:v>
                </c:pt>
                <c:pt idx="153">
                  <c:v>40086</c:v>
                </c:pt>
                <c:pt idx="154">
                  <c:v>40056</c:v>
                </c:pt>
                <c:pt idx="155">
                  <c:v>40025</c:v>
                </c:pt>
                <c:pt idx="156">
                  <c:v>39994</c:v>
                </c:pt>
                <c:pt idx="157">
                  <c:v>39962</c:v>
                </c:pt>
                <c:pt idx="158">
                  <c:v>39933</c:v>
                </c:pt>
                <c:pt idx="159">
                  <c:v>39903</c:v>
                </c:pt>
                <c:pt idx="160">
                  <c:v>39871</c:v>
                </c:pt>
                <c:pt idx="161">
                  <c:v>39843</c:v>
                </c:pt>
                <c:pt idx="162">
                  <c:v>39813</c:v>
                </c:pt>
                <c:pt idx="163">
                  <c:v>39780</c:v>
                </c:pt>
                <c:pt idx="164">
                  <c:v>39752</c:v>
                </c:pt>
                <c:pt idx="165">
                  <c:v>39721</c:v>
                </c:pt>
                <c:pt idx="166">
                  <c:v>39689</c:v>
                </c:pt>
                <c:pt idx="167">
                  <c:v>39660</c:v>
                </c:pt>
                <c:pt idx="168">
                  <c:v>39629</c:v>
                </c:pt>
                <c:pt idx="169">
                  <c:v>39598</c:v>
                </c:pt>
                <c:pt idx="170">
                  <c:v>39568</c:v>
                </c:pt>
                <c:pt idx="171">
                  <c:v>39538</c:v>
                </c:pt>
                <c:pt idx="172">
                  <c:v>39507</c:v>
                </c:pt>
                <c:pt idx="173">
                  <c:v>39478</c:v>
                </c:pt>
                <c:pt idx="174">
                  <c:v>39447</c:v>
                </c:pt>
                <c:pt idx="175">
                  <c:v>39416</c:v>
                </c:pt>
                <c:pt idx="176">
                  <c:v>39386</c:v>
                </c:pt>
                <c:pt idx="177">
                  <c:v>39353</c:v>
                </c:pt>
                <c:pt idx="178">
                  <c:v>39325</c:v>
                </c:pt>
                <c:pt idx="179">
                  <c:v>39294</c:v>
                </c:pt>
                <c:pt idx="180">
                  <c:v>39262</c:v>
                </c:pt>
                <c:pt idx="181">
                  <c:v>39233</c:v>
                </c:pt>
                <c:pt idx="182">
                  <c:v>39202</c:v>
                </c:pt>
                <c:pt idx="183">
                  <c:v>39171</c:v>
                </c:pt>
                <c:pt idx="184">
                  <c:v>39141</c:v>
                </c:pt>
                <c:pt idx="185">
                  <c:v>39113</c:v>
                </c:pt>
                <c:pt idx="186">
                  <c:v>39080</c:v>
                </c:pt>
                <c:pt idx="187">
                  <c:v>39051</c:v>
                </c:pt>
                <c:pt idx="188">
                  <c:v>39021</c:v>
                </c:pt>
                <c:pt idx="189">
                  <c:v>38989</c:v>
                </c:pt>
                <c:pt idx="190">
                  <c:v>38960</c:v>
                </c:pt>
                <c:pt idx="191">
                  <c:v>38929</c:v>
                </c:pt>
                <c:pt idx="192">
                  <c:v>38898</c:v>
                </c:pt>
                <c:pt idx="193">
                  <c:v>38868</c:v>
                </c:pt>
                <c:pt idx="194">
                  <c:v>38835</c:v>
                </c:pt>
                <c:pt idx="195">
                  <c:v>38807</c:v>
                </c:pt>
                <c:pt idx="196">
                  <c:v>38776</c:v>
                </c:pt>
                <c:pt idx="197">
                  <c:v>38748</c:v>
                </c:pt>
              </c:numCache>
            </c:numRef>
          </c:cat>
          <c:val>
            <c:numRef>
              <c:f>'urals (3)'!$B$6:$B$203</c:f>
              <c:numCache>
                <c:formatCode>0.00</c:formatCode>
                <c:ptCount val="198"/>
                <c:pt idx="0">
                  <c:v>-34.700000000000003</c:v>
                </c:pt>
                <c:pt idx="1">
                  <c:v>-30.7</c:v>
                </c:pt>
                <c:pt idx="2">
                  <c:v>-32.200000000000003</c:v>
                </c:pt>
                <c:pt idx="3">
                  <c:v>-29.7</c:v>
                </c:pt>
                <c:pt idx="4">
                  <c:v>-7.5</c:v>
                </c:pt>
                <c:pt idx="5">
                  <c:v>-1.05</c:v>
                </c:pt>
                <c:pt idx="6">
                  <c:v>-1.25</c:v>
                </c:pt>
                <c:pt idx="7">
                  <c:v>-1.2</c:v>
                </c:pt>
                <c:pt idx="8">
                  <c:v>-1.1499999999999999</c:v>
                </c:pt>
                <c:pt idx="9">
                  <c:v>-2.4500000000000002</c:v>
                </c:pt>
                <c:pt idx="10">
                  <c:v>-2.15</c:v>
                </c:pt>
                <c:pt idx="11">
                  <c:v>-2.0699999999999998</c:v>
                </c:pt>
                <c:pt idx="12">
                  <c:v>-0.8</c:v>
                </c:pt>
                <c:pt idx="13">
                  <c:v>-1.33</c:v>
                </c:pt>
                <c:pt idx="14">
                  <c:v>-2.15</c:v>
                </c:pt>
                <c:pt idx="15">
                  <c:v>-1.58</c:v>
                </c:pt>
                <c:pt idx="16">
                  <c:v>-1.03</c:v>
                </c:pt>
                <c:pt idx="17">
                  <c:v>-0.15</c:v>
                </c:pt>
                <c:pt idx="18">
                  <c:v>-0.3</c:v>
                </c:pt>
                <c:pt idx="19">
                  <c:v>0.37</c:v>
                </c:pt>
                <c:pt idx="20">
                  <c:v>0.7</c:v>
                </c:pt>
                <c:pt idx="21">
                  <c:v>0.2</c:v>
                </c:pt>
                <c:pt idx="22">
                  <c:v>0.95</c:v>
                </c:pt>
                <c:pt idx="23">
                  <c:v>0.6</c:v>
                </c:pt>
                <c:pt idx="24">
                  <c:v>2.5</c:v>
                </c:pt>
                <c:pt idx="25">
                  <c:v>1.8</c:v>
                </c:pt>
                <c:pt idx="26">
                  <c:v>0.7</c:v>
                </c:pt>
                <c:pt idx="27">
                  <c:v>-4.3499999999999996</c:v>
                </c:pt>
                <c:pt idx="28">
                  <c:v>-1.35</c:v>
                </c:pt>
                <c:pt idx="29">
                  <c:v>-0.2</c:v>
                </c:pt>
                <c:pt idx="30">
                  <c:v>-1.5</c:v>
                </c:pt>
                <c:pt idx="31">
                  <c:v>0.1</c:v>
                </c:pt>
                <c:pt idx="32">
                  <c:v>1.05</c:v>
                </c:pt>
                <c:pt idx="33">
                  <c:v>-0.8</c:v>
                </c:pt>
                <c:pt idx="34">
                  <c:v>0</c:v>
                </c:pt>
                <c:pt idx="35">
                  <c:v>0.9</c:v>
                </c:pt>
                <c:pt idx="36">
                  <c:v>-0.8</c:v>
                </c:pt>
                <c:pt idx="37">
                  <c:v>0.35</c:v>
                </c:pt>
                <c:pt idx="38">
                  <c:v>0.93</c:v>
                </c:pt>
                <c:pt idx="39">
                  <c:v>0.69</c:v>
                </c:pt>
                <c:pt idx="40">
                  <c:v>-0.15</c:v>
                </c:pt>
                <c:pt idx="41">
                  <c:v>0.35</c:v>
                </c:pt>
                <c:pt idx="42">
                  <c:v>0.1</c:v>
                </c:pt>
                <c:pt idx="43">
                  <c:v>0.15</c:v>
                </c:pt>
                <c:pt idx="44">
                  <c:v>-0.6</c:v>
                </c:pt>
                <c:pt idx="45">
                  <c:v>-0.71</c:v>
                </c:pt>
                <c:pt idx="46">
                  <c:v>-0.35</c:v>
                </c:pt>
                <c:pt idx="47">
                  <c:v>-1.43</c:v>
                </c:pt>
                <c:pt idx="48">
                  <c:v>-0.9</c:v>
                </c:pt>
                <c:pt idx="49">
                  <c:v>-0.8</c:v>
                </c:pt>
                <c:pt idx="50">
                  <c:v>-2.1</c:v>
                </c:pt>
                <c:pt idx="51">
                  <c:v>-1.7</c:v>
                </c:pt>
                <c:pt idx="52">
                  <c:v>-1.85</c:v>
                </c:pt>
                <c:pt idx="53">
                  <c:v>-1.35</c:v>
                </c:pt>
                <c:pt idx="54">
                  <c:v>-0.4</c:v>
                </c:pt>
                <c:pt idx="55">
                  <c:v>-0.4</c:v>
                </c:pt>
                <c:pt idx="56">
                  <c:v>-0.4</c:v>
                </c:pt>
                <c:pt idx="57">
                  <c:v>-0.57999999999999996</c:v>
                </c:pt>
                <c:pt idx="58">
                  <c:v>-0.75</c:v>
                </c:pt>
                <c:pt idx="59">
                  <c:v>-0.3</c:v>
                </c:pt>
                <c:pt idx="60">
                  <c:v>-0.9</c:v>
                </c:pt>
                <c:pt idx="61">
                  <c:v>-0.95</c:v>
                </c:pt>
                <c:pt idx="62">
                  <c:v>-1.38</c:v>
                </c:pt>
                <c:pt idx="63">
                  <c:v>-1.38</c:v>
                </c:pt>
                <c:pt idx="64">
                  <c:v>-1.35</c:v>
                </c:pt>
                <c:pt idx="65">
                  <c:v>-1.23</c:v>
                </c:pt>
                <c:pt idx="66">
                  <c:v>-1.45</c:v>
                </c:pt>
                <c:pt idx="67">
                  <c:v>-0.98</c:v>
                </c:pt>
                <c:pt idx="68">
                  <c:v>-1.47</c:v>
                </c:pt>
                <c:pt idx="69">
                  <c:v>-1.78</c:v>
                </c:pt>
                <c:pt idx="70">
                  <c:v>-1.9</c:v>
                </c:pt>
                <c:pt idx="71">
                  <c:v>-1.55</c:v>
                </c:pt>
                <c:pt idx="72">
                  <c:v>-1.65</c:v>
                </c:pt>
                <c:pt idx="73">
                  <c:v>-1.7</c:v>
                </c:pt>
                <c:pt idx="74">
                  <c:v>-1.55</c:v>
                </c:pt>
                <c:pt idx="75">
                  <c:v>-1.9</c:v>
                </c:pt>
                <c:pt idx="76">
                  <c:v>-2.1</c:v>
                </c:pt>
                <c:pt idx="77">
                  <c:v>-1.65</c:v>
                </c:pt>
                <c:pt idx="78">
                  <c:v>-1.7</c:v>
                </c:pt>
                <c:pt idx="79">
                  <c:v>-1.1499999999999999</c:v>
                </c:pt>
                <c:pt idx="80">
                  <c:v>-1.7</c:v>
                </c:pt>
                <c:pt idx="81">
                  <c:v>-1.08</c:v>
                </c:pt>
                <c:pt idx="82">
                  <c:v>-1.05</c:v>
                </c:pt>
                <c:pt idx="83">
                  <c:v>-0.7</c:v>
                </c:pt>
                <c:pt idx="84">
                  <c:v>-0.19</c:v>
                </c:pt>
                <c:pt idx="85">
                  <c:v>-0.55000000000000004</c:v>
                </c:pt>
                <c:pt idx="86">
                  <c:v>-0.9</c:v>
                </c:pt>
                <c:pt idx="87">
                  <c:v>-0.95</c:v>
                </c:pt>
                <c:pt idx="88">
                  <c:v>-1.25</c:v>
                </c:pt>
                <c:pt idx="89">
                  <c:v>-0.45</c:v>
                </c:pt>
                <c:pt idx="90">
                  <c:v>-1.95</c:v>
                </c:pt>
                <c:pt idx="91">
                  <c:v>-0.4</c:v>
                </c:pt>
                <c:pt idx="92">
                  <c:v>-0.9</c:v>
                </c:pt>
                <c:pt idx="93">
                  <c:v>-1.4</c:v>
                </c:pt>
                <c:pt idx="94">
                  <c:v>-0.75</c:v>
                </c:pt>
                <c:pt idx="95">
                  <c:v>-0.45</c:v>
                </c:pt>
                <c:pt idx="96">
                  <c:v>-1.7</c:v>
                </c:pt>
                <c:pt idx="97">
                  <c:v>-1.75</c:v>
                </c:pt>
                <c:pt idx="98">
                  <c:v>-0.7</c:v>
                </c:pt>
                <c:pt idx="99">
                  <c:v>-0.8</c:v>
                </c:pt>
                <c:pt idx="100">
                  <c:v>-1.25</c:v>
                </c:pt>
                <c:pt idx="101">
                  <c:v>-0.7</c:v>
                </c:pt>
                <c:pt idx="102">
                  <c:v>-0.8</c:v>
                </c:pt>
                <c:pt idx="103">
                  <c:v>-0.25</c:v>
                </c:pt>
                <c:pt idx="104">
                  <c:v>-0.35</c:v>
                </c:pt>
                <c:pt idx="105">
                  <c:v>-0.3</c:v>
                </c:pt>
                <c:pt idx="106">
                  <c:v>-0.3</c:v>
                </c:pt>
                <c:pt idx="107">
                  <c:v>0.15</c:v>
                </c:pt>
                <c:pt idx="108">
                  <c:v>-0.22</c:v>
                </c:pt>
                <c:pt idx="109">
                  <c:v>-0.35</c:v>
                </c:pt>
                <c:pt idx="110">
                  <c:v>-0.4</c:v>
                </c:pt>
                <c:pt idx="111">
                  <c:v>-1.4</c:v>
                </c:pt>
                <c:pt idx="112">
                  <c:v>-1.5</c:v>
                </c:pt>
                <c:pt idx="113">
                  <c:v>-0.65</c:v>
                </c:pt>
                <c:pt idx="114">
                  <c:v>-0.95</c:v>
                </c:pt>
                <c:pt idx="115">
                  <c:v>-0.9</c:v>
                </c:pt>
                <c:pt idx="116">
                  <c:v>-0.45</c:v>
                </c:pt>
                <c:pt idx="117">
                  <c:v>-1.3</c:v>
                </c:pt>
                <c:pt idx="118">
                  <c:v>-0.5</c:v>
                </c:pt>
                <c:pt idx="119">
                  <c:v>-0.1</c:v>
                </c:pt>
                <c:pt idx="120">
                  <c:v>-0.6</c:v>
                </c:pt>
                <c:pt idx="121">
                  <c:v>-0.9</c:v>
                </c:pt>
                <c:pt idx="122">
                  <c:v>-1.4</c:v>
                </c:pt>
                <c:pt idx="123">
                  <c:v>-2.4</c:v>
                </c:pt>
                <c:pt idx="124">
                  <c:v>-0.75</c:v>
                </c:pt>
                <c:pt idx="125">
                  <c:v>-0.15</c:v>
                </c:pt>
                <c:pt idx="126">
                  <c:v>-1.4</c:v>
                </c:pt>
                <c:pt idx="127">
                  <c:v>0.2</c:v>
                </c:pt>
                <c:pt idx="128">
                  <c:v>-0.45</c:v>
                </c:pt>
                <c:pt idx="129">
                  <c:v>-0.8</c:v>
                </c:pt>
                <c:pt idx="130">
                  <c:v>-0.7</c:v>
                </c:pt>
                <c:pt idx="131">
                  <c:v>-1.75</c:v>
                </c:pt>
                <c:pt idx="132">
                  <c:v>-2.1</c:v>
                </c:pt>
                <c:pt idx="133">
                  <c:v>-2.5</c:v>
                </c:pt>
                <c:pt idx="134">
                  <c:v>-3.6</c:v>
                </c:pt>
                <c:pt idx="135">
                  <c:v>-3.4</c:v>
                </c:pt>
                <c:pt idx="136">
                  <c:v>-1.9</c:v>
                </c:pt>
                <c:pt idx="137">
                  <c:v>-3.4</c:v>
                </c:pt>
                <c:pt idx="138">
                  <c:v>-1.9</c:v>
                </c:pt>
                <c:pt idx="139">
                  <c:v>-0.9</c:v>
                </c:pt>
                <c:pt idx="140">
                  <c:v>-0.9</c:v>
                </c:pt>
                <c:pt idx="141">
                  <c:v>-1.2</c:v>
                </c:pt>
                <c:pt idx="142">
                  <c:v>-0.5</c:v>
                </c:pt>
                <c:pt idx="143">
                  <c:v>-1.5</c:v>
                </c:pt>
                <c:pt idx="144">
                  <c:v>-1.1499999999999999</c:v>
                </c:pt>
                <c:pt idx="145">
                  <c:v>-1.5</c:v>
                </c:pt>
                <c:pt idx="146">
                  <c:v>-2.75</c:v>
                </c:pt>
                <c:pt idx="147">
                  <c:v>-2.6</c:v>
                </c:pt>
                <c:pt idx="148">
                  <c:v>-1.4</c:v>
                </c:pt>
                <c:pt idx="149">
                  <c:v>-0.75</c:v>
                </c:pt>
                <c:pt idx="150">
                  <c:v>-0.65</c:v>
                </c:pt>
                <c:pt idx="151">
                  <c:v>-0.65</c:v>
                </c:pt>
                <c:pt idx="152">
                  <c:v>-0.55000000000000004</c:v>
                </c:pt>
                <c:pt idx="153">
                  <c:v>-0.5</c:v>
                </c:pt>
                <c:pt idx="154">
                  <c:v>-0.6</c:v>
                </c:pt>
                <c:pt idx="155">
                  <c:v>-0.45</c:v>
                </c:pt>
                <c:pt idx="156">
                  <c:v>-0.35</c:v>
                </c:pt>
                <c:pt idx="157">
                  <c:v>-0.6</c:v>
                </c:pt>
                <c:pt idx="158">
                  <c:v>-1.5</c:v>
                </c:pt>
                <c:pt idx="159">
                  <c:v>-1.55</c:v>
                </c:pt>
                <c:pt idx="160">
                  <c:v>-0.55000000000000004</c:v>
                </c:pt>
                <c:pt idx="161">
                  <c:v>-1.5</c:v>
                </c:pt>
                <c:pt idx="162">
                  <c:v>-1.75</c:v>
                </c:pt>
                <c:pt idx="163">
                  <c:v>-2.1</c:v>
                </c:pt>
                <c:pt idx="164">
                  <c:v>-0.8</c:v>
                </c:pt>
                <c:pt idx="165">
                  <c:v>-2.2000000000000002</c:v>
                </c:pt>
                <c:pt idx="166">
                  <c:v>-2.1</c:v>
                </c:pt>
                <c:pt idx="167">
                  <c:v>-3.3</c:v>
                </c:pt>
                <c:pt idx="168">
                  <c:v>-5.25</c:v>
                </c:pt>
                <c:pt idx="169">
                  <c:v>-5</c:v>
                </c:pt>
                <c:pt idx="170">
                  <c:v>-4.05</c:v>
                </c:pt>
                <c:pt idx="171">
                  <c:v>-3.55</c:v>
                </c:pt>
                <c:pt idx="172">
                  <c:v>-3.1</c:v>
                </c:pt>
                <c:pt idx="173">
                  <c:v>-2.2000000000000002</c:v>
                </c:pt>
                <c:pt idx="174">
                  <c:v>-2.5</c:v>
                </c:pt>
                <c:pt idx="175">
                  <c:v>-2.5</c:v>
                </c:pt>
                <c:pt idx="176">
                  <c:v>-2.4</c:v>
                </c:pt>
                <c:pt idx="177">
                  <c:v>-2.75</c:v>
                </c:pt>
                <c:pt idx="178">
                  <c:v>-1.9</c:v>
                </c:pt>
                <c:pt idx="179">
                  <c:v>-2</c:v>
                </c:pt>
                <c:pt idx="180">
                  <c:v>-2.9</c:v>
                </c:pt>
                <c:pt idx="181">
                  <c:v>-3.2</c:v>
                </c:pt>
                <c:pt idx="182">
                  <c:v>-3.75</c:v>
                </c:pt>
                <c:pt idx="183">
                  <c:v>-3.4</c:v>
                </c:pt>
                <c:pt idx="184">
                  <c:v>-3.95</c:v>
                </c:pt>
                <c:pt idx="185">
                  <c:v>-4</c:v>
                </c:pt>
                <c:pt idx="186">
                  <c:v>-4.0999999999999996</c:v>
                </c:pt>
                <c:pt idx="187">
                  <c:v>-3.5</c:v>
                </c:pt>
                <c:pt idx="188">
                  <c:v>-3.4</c:v>
                </c:pt>
                <c:pt idx="189">
                  <c:v>-3.4</c:v>
                </c:pt>
                <c:pt idx="190">
                  <c:v>-4.8499999999999996</c:v>
                </c:pt>
                <c:pt idx="191">
                  <c:v>0</c:v>
                </c:pt>
                <c:pt idx="192">
                  <c:v>0</c:v>
                </c:pt>
                <c:pt idx="193">
                  <c:v>0</c:v>
                </c:pt>
                <c:pt idx="194">
                  <c:v>0</c:v>
                </c:pt>
                <c:pt idx="195">
                  <c:v>0</c:v>
                </c:pt>
                <c:pt idx="196">
                  <c:v>0</c:v>
                </c:pt>
                <c:pt idx="197">
                  <c:v>0</c:v>
                </c:pt>
              </c:numCache>
            </c:numRef>
          </c:val>
          <c:smooth val="0"/>
          <c:extLst>
            <c:ext xmlns:c16="http://schemas.microsoft.com/office/drawing/2014/chart" uri="{C3380CC4-5D6E-409C-BE32-E72D297353CC}">
              <c16:uniqueId val="{00000000-2504-48C6-A50A-03C3DB78C93D}"/>
            </c:ext>
          </c:extLst>
        </c:ser>
        <c:dLbls>
          <c:showLegendKey val="0"/>
          <c:showVal val="0"/>
          <c:showCatName val="0"/>
          <c:showSerName val="0"/>
          <c:showPercent val="0"/>
          <c:showBubbleSize val="0"/>
        </c:dLbls>
        <c:smooth val="0"/>
        <c:axId val="1019242912"/>
        <c:axId val="1019243568"/>
      </c:lineChart>
      <c:dateAx>
        <c:axId val="1019242912"/>
        <c:scaling>
          <c:orientation val="minMax"/>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9243568"/>
        <c:crosses val="autoZero"/>
        <c:auto val="1"/>
        <c:lblOffset val="100"/>
        <c:baseTimeUnit val="months"/>
        <c:majorUnit val="2"/>
        <c:majorTimeUnit val="years"/>
      </c:dateAx>
      <c:valAx>
        <c:axId val="101924356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924291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dPt>
            <c:idx val="61"/>
            <c:marker>
              <c:symbol val="none"/>
            </c:marker>
            <c:bubble3D val="0"/>
            <c:spPr>
              <a:ln w="28575" cap="rnd">
                <a:solidFill>
                  <a:schemeClr val="accent1"/>
                </a:solidFill>
                <a:prstDash val="sysDash"/>
                <a:round/>
              </a:ln>
              <a:effectLst/>
            </c:spPr>
            <c:extLst>
              <c:ext xmlns:c16="http://schemas.microsoft.com/office/drawing/2014/chart" uri="{C3380CC4-5D6E-409C-BE32-E72D297353CC}">
                <c16:uniqueId val="{00000001-1203-48B2-8FAB-8D10ACF88472}"/>
              </c:ext>
            </c:extLst>
          </c:dPt>
          <c:cat>
            <c:numRef>
              <c:f>'Imports (4)'!$A$6:$A$67</c:f>
              <c:numCache>
                <c:formatCode>mm/dd/yy;@</c:formatCode>
                <c:ptCount val="62"/>
                <c:pt idx="0">
                  <c:v>44742</c:v>
                </c:pt>
                <c:pt idx="1">
                  <c:v>44651</c:v>
                </c:pt>
                <c:pt idx="2">
                  <c:v>44561</c:v>
                </c:pt>
                <c:pt idx="3">
                  <c:v>44469</c:v>
                </c:pt>
                <c:pt idx="4">
                  <c:v>44377</c:v>
                </c:pt>
                <c:pt idx="5">
                  <c:v>44286</c:v>
                </c:pt>
                <c:pt idx="6">
                  <c:v>44196</c:v>
                </c:pt>
                <c:pt idx="7">
                  <c:v>44104</c:v>
                </c:pt>
                <c:pt idx="8">
                  <c:v>44012</c:v>
                </c:pt>
                <c:pt idx="9">
                  <c:v>43921</c:v>
                </c:pt>
                <c:pt idx="10">
                  <c:v>43830</c:v>
                </c:pt>
                <c:pt idx="11">
                  <c:v>43738</c:v>
                </c:pt>
                <c:pt idx="12">
                  <c:v>43644</c:v>
                </c:pt>
                <c:pt idx="13">
                  <c:v>43553</c:v>
                </c:pt>
                <c:pt idx="14">
                  <c:v>43465</c:v>
                </c:pt>
                <c:pt idx="15">
                  <c:v>43371</c:v>
                </c:pt>
                <c:pt idx="16">
                  <c:v>43280</c:v>
                </c:pt>
                <c:pt idx="17">
                  <c:v>43189</c:v>
                </c:pt>
                <c:pt idx="18">
                  <c:v>43098</c:v>
                </c:pt>
                <c:pt idx="19">
                  <c:v>43007</c:v>
                </c:pt>
                <c:pt idx="20">
                  <c:v>42916</c:v>
                </c:pt>
                <c:pt idx="21">
                  <c:v>42825</c:v>
                </c:pt>
                <c:pt idx="22">
                  <c:v>42734</c:v>
                </c:pt>
                <c:pt idx="23">
                  <c:v>42643</c:v>
                </c:pt>
                <c:pt idx="24">
                  <c:v>42551</c:v>
                </c:pt>
                <c:pt idx="25">
                  <c:v>42460</c:v>
                </c:pt>
                <c:pt idx="26">
                  <c:v>42369</c:v>
                </c:pt>
                <c:pt idx="27">
                  <c:v>42277</c:v>
                </c:pt>
                <c:pt idx="28">
                  <c:v>42185</c:v>
                </c:pt>
                <c:pt idx="29">
                  <c:v>42094</c:v>
                </c:pt>
                <c:pt idx="30">
                  <c:v>42004</c:v>
                </c:pt>
                <c:pt idx="31">
                  <c:v>41912</c:v>
                </c:pt>
                <c:pt idx="32">
                  <c:v>41820</c:v>
                </c:pt>
                <c:pt idx="33">
                  <c:v>41729</c:v>
                </c:pt>
                <c:pt idx="34">
                  <c:v>41639</c:v>
                </c:pt>
                <c:pt idx="35">
                  <c:v>41547</c:v>
                </c:pt>
                <c:pt idx="36">
                  <c:v>41453</c:v>
                </c:pt>
                <c:pt idx="37">
                  <c:v>41362</c:v>
                </c:pt>
                <c:pt idx="38">
                  <c:v>41274</c:v>
                </c:pt>
                <c:pt idx="39">
                  <c:v>41180</c:v>
                </c:pt>
                <c:pt idx="40">
                  <c:v>41089</c:v>
                </c:pt>
                <c:pt idx="41">
                  <c:v>40998</c:v>
                </c:pt>
                <c:pt idx="42">
                  <c:v>40907</c:v>
                </c:pt>
                <c:pt idx="43">
                  <c:v>40816</c:v>
                </c:pt>
                <c:pt idx="44">
                  <c:v>40724</c:v>
                </c:pt>
                <c:pt idx="45">
                  <c:v>40633</c:v>
                </c:pt>
                <c:pt idx="46">
                  <c:v>40543</c:v>
                </c:pt>
                <c:pt idx="47">
                  <c:v>40451</c:v>
                </c:pt>
                <c:pt idx="48">
                  <c:v>40359</c:v>
                </c:pt>
                <c:pt idx="49">
                  <c:v>40268</c:v>
                </c:pt>
                <c:pt idx="50">
                  <c:v>40178</c:v>
                </c:pt>
                <c:pt idx="51">
                  <c:v>40086</c:v>
                </c:pt>
                <c:pt idx="52">
                  <c:v>39994</c:v>
                </c:pt>
                <c:pt idx="53">
                  <c:v>39903</c:v>
                </c:pt>
                <c:pt idx="54">
                  <c:v>39813</c:v>
                </c:pt>
                <c:pt idx="55">
                  <c:v>39721</c:v>
                </c:pt>
                <c:pt idx="56">
                  <c:v>39629</c:v>
                </c:pt>
                <c:pt idx="57">
                  <c:v>39538</c:v>
                </c:pt>
                <c:pt idx="58">
                  <c:v>39447</c:v>
                </c:pt>
                <c:pt idx="59">
                  <c:v>39353</c:v>
                </c:pt>
                <c:pt idx="60">
                  <c:v>39262</c:v>
                </c:pt>
                <c:pt idx="61">
                  <c:v>39171</c:v>
                </c:pt>
              </c:numCache>
            </c:numRef>
          </c:cat>
          <c:val>
            <c:numRef>
              <c:f>'Imports (4)'!$B$6:$B$67</c:f>
              <c:numCache>
                <c:formatCode>0.00</c:formatCode>
                <c:ptCount val="62"/>
                <c:pt idx="0">
                  <c:v>150</c:v>
                </c:pt>
                <c:pt idx="1">
                  <c:v>311.10000000000002</c:v>
                </c:pt>
                <c:pt idx="2">
                  <c:v>304</c:v>
                </c:pt>
                <c:pt idx="3">
                  <c:v>288.2</c:v>
                </c:pt>
                <c:pt idx="4">
                  <c:v>270.5</c:v>
                </c:pt>
                <c:pt idx="5">
                  <c:v>248.3</c:v>
                </c:pt>
                <c:pt idx="6">
                  <c:v>239.6</c:v>
                </c:pt>
                <c:pt idx="7">
                  <c:v>241.3</c:v>
                </c:pt>
                <c:pt idx="8">
                  <c:v>246.3</c:v>
                </c:pt>
                <c:pt idx="9">
                  <c:v>254.4</c:v>
                </c:pt>
                <c:pt idx="10">
                  <c:v>253.9</c:v>
                </c:pt>
                <c:pt idx="11">
                  <c:v>247.7</c:v>
                </c:pt>
                <c:pt idx="12">
                  <c:v>245.2</c:v>
                </c:pt>
                <c:pt idx="13">
                  <c:v>246.8</c:v>
                </c:pt>
                <c:pt idx="14">
                  <c:v>248.9</c:v>
                </c:pt>
                <c:pt idx="15">
                  <c:v>251.4</c:v>
                </c:pt>
                <c:pt idx="16">
                  <c:v>252.5</c:v>
                </c:pt>
                <c:pt idx="17">
                  <c:v>247.8</c:v>
                </c:pt>
                <c:pt idx="18">
                  <c:v>238.4</c:v>
                </c:pt>
                <c:pt idx="19">
                  <c:v>226</c:v>
                </c:pt>
                <c:pt idx="20">
                  <c:v>214.7</c:v>
                </c:pt>
                <c:pt idx="21">
                  <c:v>201.5</c:v>
                </c:pt>
                <c:pt idx="22">
                  <c:v>191.5</c:v>
                </c:pt>
                <c:pt idx="23">
                  <c:v>187</c:v>
                </c:pt>
                <c:pt idx="24">
                  <c:v>184.3</c:v>
                </c:pt>
                <c:pt idx="25">
                  <c:v>186.4</c:v>
                </c:pt>
                <c:pt idx="26">
                  <c:v>193</c:v>
                </c:pt>
                <c:pt idx="27">
                  <c:v>216.5</c:v>
                </c:pt>
                <c:pt idx="28">
                  <c:v>247.1</c:v>
                </c:pt>
                <c:pt idx="29">
                  <c:v>280.10000000000002</c:v>
                </c:pt>
                <c:pt idx="30">
                  <c:v>307.89999999999998</c:v>
                </c:pt>
                <c:pt idx="31">
                  <c:v>326.5</c:v>
                </c:pt>
                <c:pt idx="32">
                  <c:v>333.3</c:v>
                </c:pt>
                <c:pt idx="33">
                  <c:v>337.1</c:v>
                </c:pt>
                <c:pt idx="34">
                  <c:v>341.3</c:v>
                </c:pt>
                <c:pt idx="35">
                  <c:v>342.9</c:v>
                </c:pt>
                <c:pt idx="36">
                  <c:v>342.7</c:v>
                </c:pt>
                <c:pt idx="37">
                  <c:v>340.1</c:v>
                </c:pt>
                <c:pt idx="38">
                  <c:v>335.8</c:v>
                </c:pt>
                <c:pt idx="39">
                  <c:v>329.6</c:v>
                </c:pt>
                <c:pt idx="40">
                  <c:v>325.7</c:v>
                </c:pt>
                <c:pt idx="41">
                  <c:v>326.10000000000002</c:v>
                </c:pt>
                <c:pt idx="42">
                  <c:v>318.60000000000002</c:v>
                </c:pt>
                <c:pt idx="43">
                  <c:v>306.10000000000002</c:v>
                </c:pt>
                <c:pt idx="44">
                  <c:v>290.60000000000002</c:v>
                </c:pt>
                <c:pt idx="45">
                  <c:v>265.60000000000002</c:v>
                </c:pt>
                <c:pt idx="46">
                  <c:v>245.7</c:v>
                </c:pt>
                <c:pt idx="47">
                  <c:v>227.2</c:v>
                </c:pt>
                <c:pt idx="48">
                  <c:v>206.4</c:v>
                </c:pt>
                <c:pt idx="49">
                  <c:v>191</c:v>
                </c:pt>
                <c:pt idx="50">
                  <c:v>183.9</c:v>
                </c:pt>
                <c:pt idx="51">
                  <c:v>197.5</c:v>
                </c:pt>
                <c:pt idx="52">
                  <c:v>233.7</c:v>
                </c:pt>
                <c:pt idx="53">
                  <c:v>266.60000000000002</c:v>
                </c:pt>
                <c:pt idx="54">
                  <c:v>288.7</c:v>
                </c:pt>
                <c:pt idx="55">
                  <c:v>287.39999999999998</c:v>
                </c:pt>
                <c:pt idx="56">
                  <c:v>262.39999999999998</c:v>
                </c:pt>
                <c:pt idx="57">
                  <c:v>240.2</c:v>
                </c:pt>
                <c:pt idx="58">
                  <c:v>223.1</c:v>
                </c:pt>
                <c:pt idx="59">
                  <c:v>204.9</c:v>
                </c:pt>
                <c:pt idx="60">
                  <c:v>189</c:v>
                </c:pt>
                <c:pt idx="61">
                  <c:v>175.1</c:v>
                </c:pt>
              </c:numCache>
            </c:numRef>
          </c:val>
          <c:smooth val="0"/>
          <c:extLst>
            <c:ext xmlns:c16="http://schemas.microsoft.com/office/drawing/2014/chart" uri="{C3380CC4-5D6E-409C-BE32-E72D297353CC}">
              <c16:uniqueId val="{00000002-1203-48B2-8FAB-8D10ACF88472}"/>
            </c:ext>
          </c:extLst>
        </c:ser>
        <c:dLbls>
          <c:showLegendKey val="0"/>
          <c:showVal val="0"/>
          <c:showCatName val="0"/>
          <c:showSerName val="0"/>
          <c:showPercent val="0"/>
          <c:showBubbleSize val="0"/>
        </c:dLbls>
        <c:smooth val="0"/>
        <c:axId val="804147848"/>
        <c:axId val="804138008"/>
      </c:lineChart>
      <c:dateAx>
        <c:axId val="804147848"/>
        <c:scaling>
          <c:orientation val="minMax"/>
          <c:min val="42795"/>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04138008"/>
        <c:crosses val="autoZero"/>
        <c:auto val="1"/>
        <c:lblOffset val="100"/>
        <c:baseTimeUnit val="months"/>
        <c:majorUnit val="1"/>
        <c:majorTimeUnit val="years"/>
      </c:dateAx>
      <c:valAx>
        <c:axId val="804138008"/>
        <c:scaling>
          <c:orientation val="minMax"/>
          <c:min val="1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04147848"/>
        <c:crosses val="autoZero"/>
        <c:crossBetween val="between"/>
        <c:majorUnit val="100"/>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rgbClr val="000F9F"/>
              </a:solidFill>
              <a:round/>
            </a:ln>
            <a:effectLst/>
          </c:spPr>
          <c:marker>
            <c:symbol val="none"/>
          </c:marker>
          <c:dPt>
            <c:idx val="6"/>
            <c:marker>
              <c:symbol val="diamond"/>
              <c:size val="15"/>
              <c:spPr>
                <a:solidFill>
                  <a:srgbClr val="FFD000"/>
                </a:solidFill>
                <a:ln w="9525">
                  <a:solidFill>
                    <a:srgbClr val="FFD000"/>
                  </a:solidFill>
                </a:ln>
                <a:effectLst/>
              </c:spPr>
            </c:marker>
            <c:bubble3D val="0"/>
            <c:extLst>
              <c:ext xmlns:c16="http://schemas.microsoft.com/office/drawing/2014/chart" uri="{C3380CC4-5D6E-409C-BE32-E72D297353CC}">
                <c16:uniqueId val="{00000002-C9BA-4A3D-809A-D1641816FFB2}"/>
              </c:ext>
            </c:extLst>
          </c:dPt>
          <c:dPt>
            <c:idx val="10"/>
            <c:marker>
              <c:symbol val="diamond"/>
              <c:size val="15"/>
              <c:spPr>
                <a:solidFill>
                  <a:srgbClr val="FFC000"/>
                </a:solidFill>
                <a:ln w="9525">
                  <a:solidFill>
                    <a:srgbClr val="FFC000"/>
                  </a:solidFill>
                </a:ln>
                <a:effectLst/>
              </c:spPr>
            </c:marker>
            <c:bubble3D val="0"/>
            <c:extLst>
              <c:ext xmlns:c16="http://schemas.microsoft.com/office/drawing/2014/chart" uri="{C3380CC4-5D6E-409C-BE32-E72D297353CC}">
                <c16:uniqueId val="{00000001-C9BA-4A3D-809A-D1641816FFB2}"/>
              </c:ext>
            </c:extLst>
          </c:dPt>
          <c:dLbls>
            <c:dLbl>
              <c:idx val="6"/>
              <c:layout>
                <c:manualLayout>
                  <c:x val="2.9411764705882235E-2"/>
                  <c:y val="-5.2469135802469147E-2"/>
                </c:manualLayout>
              </c:layout>
              <c:tx>
                <c:rich>
                  <a:bodyPr rot="0" spcFirstLastPara="1" vertOverflow="clip" horzOverflow="clip" vert="horz" wrap="square" lIns="38100" tIns="19050" rIns="38100" bIns="19050" anchor="ctr" anchorCtr="1">
                    <a:spAutoFit/>
                  </a:bodyPr>
                  <a:lstStyle/>
                  <a:p>
                    <a:pPr>
                      <a:defRPr sz="1200" b="1" i="0" u="none" strike="noStrike" kern="1200" baseline="0">
                        <a:solidFill>
                          <a:schemeClr val="dk1">
                            <a:lumMod val="65000"/>
                            <a:lumOff val="35000"/>
                          </a:schemeClr>
                        </a:solidFill>
                        <a:latin typeface="Georgia" panose="02040502050405020303" pitchFamily="18" charset="0"/>
                        <a:ea typeface="+mn-ea"/>
                        <a:cs typeface="+mn-cs"/>
                      </a:defRPr>
                    </a:pPr>
                    <a:fld id="{EC4A8A0E-866C-434B-9AD1-F6769B0EFD02}" type="VALUE">
                      <a:rPr lang="en-US" sz="1200" b="1" baseline="0" smtClean="0">
                        <a:solidFill>
                          <a:srgbClr val="EEB500"/>
                        </a:solidFill>
                        <a:latin typeface="Georgia" panose="02040502050405020303" pitchFamily="18" charset="0"/>
                      </a:rPr>
                      <a:pPr>
                        <a:defRPr sz="1200" b="1">
                          <a:latin typeface="Georgia" panose="02040502050405020303" pitchFamily="18" charset="0"/>
                        </a:defRPr>
                      </a:pPr>
                      <a:t>[值]</a:t>
                    </a:fld>
                  </a:p>
                </c:rich>
              </c:tx>
              <c:spPr>
                <a:solidFill>
                  <a:srgbClr val="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2-C9BA-4A3D-809A-D1641816FFB2}"/>
                </c:ext>
              </c:extLst>
            </c:dLbl>
            <c:dLbl>
              <c:idx val="10"/>
              <c:layout>
                <c:manualLayout>
                  <c:x val="-6.699346405228758E-2"/>
                  <c:y val="6.790123456790112E-2"/>
                </c:manualLayout>
              </c:layout>
              <c:tx>
                <c:rich>
                  <a:bodyPr rot="0" spcFirstLastPara="1" vertOverflow="clip" horzOverflow="clip" vert="horz" wrap="square" lIns="38100" tIns="19050" rIns="38100" bIns="19050" anchor="ctr" anchorCtr="1">
                    <a:spAutoFit/>
                  </a:bodyPr>
                  <a:lstStyle/>
                  <a:p>
                    <a:pPr>
                      <a:defRPr sz="1200" b="1" i="0" u="none" strike="noStrike" kern="1200" baseline="0">
                        <a:solidFill>
                          <a:srgbClr val="EEB500"/>
                        </a:solidFill>
                        <a:latin typeface="Georgia" panose="02040502050405020303" pitchFamily="18" charset="0"/>
                        <a:ea typeface="+mn-ea"/>
                        <a:cs typeface="+mn-cs"/>
                      </a:defRPr>
                    </a:pPr>
                    <a:fld id="{B9E653CF-6AB9-45CE-9AF7-45EF425C4913}" type="VALUE">
                      <a:rPr lang="en-US" sz="1200" b="1" baseline="0" smtClean="0">
                        <a:solidFill>
                          <a:srgbClr val="EEB500"/>
                        </a:solidFill>
                        <a:latin typeface="Georgia" panose="02040502050405020303" pitchFamily="18" charset="0"/>
                      </a:rPr>
                      <a:pPr>
                        <a:defRPr sz="1200" b="1">
                          <a:solidFill>
                            <a:srgbClr val="EEB500"/>
                          </a:solidFill>
                          <a:latin typeface="Georgia" panose="02040502050405020303" pitchFamily="18" charset="0"/>
                        </a:defRPr>
                      </a:pPr>
                      <a:t>[值]</a:t>
                    </a:fld>
                  </a:p>
                </c:rich>
              </c:tx>
              <c:spPr>
                <a:solidFill>
                  <a:prstClr val="white"/>
                </a:solidFill>
                <a:ln>
                  <a:solidFill>
                    <a:srgbClr val="FFC000"/>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EEB500"/>
                      </a:solidFill>
                      <a:latin typeface="Georgia" panose="02040502050405020303" pitchFamily="18" charset="0"/>
                      <a:ea typeface="+mn-ea"/>
                      <a:cs typeface="+mn-cs"/>
                    </a:defRPr>
                  </a:pPr>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C9BA-4A3D-809A-D1641816FFB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'Imports from China (2)'!$A$6:$A$18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'Imports from China (2)'!$B$6:$B$18</c:f>
              <c:numCache>
                <c:formatCode>0.00</c:formatCode>
                <c:ptCount val="13"/>
                <c:pt idx="0">
                  <c:v>5002.5330000000004</c:v>
                </c:pt>
                <c:pt idx="1">
                  <c:v>3324.0949999999998</c:v>
                </c:pt>
                <c:pt idx="2">
                  <c:v>3801.7469999999998</c:v>
                </c:pt>
                <c:pt idx="3">
                  <c:v>3825.2550000000001</c:v>
                </c:pt>
                <c:pt idx="4">
                  <c:v>5237.0910000000003</c:v>
                </c:pt>
                <c:pt idx="5">
                  <c:v>7380.6180000000004</c:v>
                </c:pt>
                <c:pt idx="6">
                  <c:v>8136.777</c:v>
                </c:pt>
                <c:pt idx="7">
                  <c:v>6540.9359999999997</c:v>
                </c:pt>
                <c:pt idx="8">
                  <c:v>5504.576</c:v>
                </c:pt>
                <c:pt idx="9">
                  <c:v>6601.0569999999998</c:v>
                </c:pt>
                <c:pt idx="10">
                  <c:v>6321.6369999999997</c:v>
                </c:pt>
                <c:pt idx="11">
                  <c:v>5539.5919999999996</c:v>
                </c:pt>
                <c:pt idx="12">
                  <c:v>6028.2939999999999</c:v>
                </c:pt>
              </c:numCache>
            </c:numRef>
          </c:val>
          <c:smooth val="0"/>
          <c:extLst>
            <c:ext xmlns:c16="http://schemas.microsoft.com/office/drawing/2014/chart" uri="{C3380CC4-5D6E-409C-BE32-E72D297353CC}">
              <c16:uniqueId val="{00000000-C9BA-4A3D-809A-D1641816FFB2}"/>
            </c:ext>
          </c:extLst>
        </c:ser>
        <c:dLbls>
          <c:showLegendKey val="0"/>
          <c:showVal val="0"/>
          <c:showCatName val="0"/>
          <c:showSerName val="0"/>
          <c:showPercent val="0"/>
          <c:showBubbleSize val="0"/>
        </c:dLbls>
        <c:smooth val="0"/>
        <c:axId val="691804024"/>
        <c:axId val="691800416"/>
      </c:lineChart>
      <c:dateAx>
        <c:axId val="691804024"/>
        <c:scaling>
          <c:orientation val="minMax"/>
          <c:max val="44652"/>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91800416"/>
        <c:crosses val="autoZero"/>
        <c:auto val="1"/>
        <c:lblOffset val="100"/>
        <c:baseTimeUnit val="months"/>
        <c:majorUnit val="1"/>
        <c:majorTimeUnit val="months"/>
      </c:dateAx>
      <c:valAx>
        <c:axId val="691800416"/>
        <c:scaling>
          <c:orientation val="minMax"/>
          <c:min val="3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91804024"/>
        <c:crosses val="autoZero"/>
        <c:crossBetween val="midCat"/>
        <c:dispUnits>
          <c:builtInUnit val="thousands"/>
        </c:dispUnits>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rgbClr val="FF0000"/>
                      </a:solidFill>
                      <a:latin typeface="+mn-lt"/>
                      <a:ea typeface="+mn-ea"/>
                      <a:cs typeface="+mn-cs"/>
                    </a:defRPr>
                  </a:pPr>
                </a:p>
              </c:txPr>
              <c:dLblPos val="outEnd"/>
              <c:showLegendKey val="0"/>
              <c:showVal val="1"/>
              <c:showCatName val="0"/>
              <c:showSerName val="0"/>
              <c:showPercent val="0"/>
              <c:showBubbleSize val="0"/>
              <c:extLst>
                <c:ext xmlns:c16="http://schemas.microsoft.com/office/drawing/2014/chart" uri="{C3380CC4-5D6E-409C-BE32-E72D297353CC}">
                  <c16:uniqueId val="{00000001-1859-4A65-B14D-37D2E50284A4}"/>
                </c:ext>
              </c:extLst>
            </c:dLbl>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bg1">
                        <a:lumMod val="7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Sheet9!$B$5:$B$19</c:f>
              <c:strCache>
                <c:ptCount val="15"/>
                <c:pt idx="0">
                  <c:v>1. China</c:v>
                </c:pt>
                <c:pt idx="1">
                  <c:v>2. Germany</c:v>
                </c:pt>
                <c:pt idx="2">
                  <c:v>3. United States</c:v>
                </c:pt>
                <c:pt idx="3">
                  <c:v>4. Belarus</c:v>
                </c:pt>
                <c:pt idx="4">
                  <c:v>5. South Korea</c:v>
                </c:pt>
                <c:pt idx="5">
                  <c:v>6. France</c:v>
                </c:pt>
                <c:pt idx="6">
                  <c:v>7. Italy</c:v>
                </c:pt>
                <c:pt idx="7">
                  <c:v>8. Japan</c:v>
                </c:pt>
                <c:pt idx="8">
                  <c:v>9. Kazakhstan</c:v>
                </c:pt>
                <c:pt idx="9">
                  <c:v>10. Turkey</c:v>
                </c:pt>
                <c:pt idx="10">
                  <c:v>11. Poland</c:v>
                </c:pt>
                <c:pt idx="11">
                  <c:v>12. Vietnam</c:v>
                </c:pt>
                <c:pt idx="12">
                  <c:v>13. United Kingdom</c:v>
                </c:pt>
                <c:pt idx="13">
                  <c:v>14. India</c:v>
                </c:pt>
                <c:pt idx="14">
                  <c:v>15. Netherlands</c:v>
                </c:pt>
              </c:strCache>
            </c:strRef>
          </c:cat>
          <c:val>
            <c:numRef>
              <c:f>Sheet9!$C$5:$C$19</c:f>
              <c:numCache>
                <c:formatCode>General</c:formatCode>
                <c:ptCount val="15"/>
                <c:pt idx="0">
                  <c:v>72.685000000000002</c:v>
                </c:pt>
                <c:pt idx="1">
                  <c:v>27.338999999999999</c:v>
                </c:pt>
                <c:pt idx="2">
                  <c:v>17.518999999999998</c:v>
                </c:pt>
                <c:pt idx="3">
                  <c:v>15.619</c:v>
                </c:pt>
                <c:pt idx="4">
                  <c:v>12.981999999999999</c:v>
                </c:pt>
                <c:pt idx="5">
                  <c:v>12.21</c:v>
                </c:pt>
                <c:pt idx="6">
                  <c:v>12.025</c:v>
                </c:pt>
                <c:pt idx="7">
                  <c:v>9.125</c:v>
                </c:pt>
                <c:pt idx="8">
                  <c:v>7.1310000000000002</c:v>
                </c:pt>
                <c:pt idx="9">
                  <c:v>6.5110000000000001</c:v>
                </c:pt>
                <c:pt idx="10">
                  <c:v>5.8079999999999998</c:v>
                </c:pt>
                <c:pt idx="11">
                  <c:v>4.8929999999999998</c:v>
                </c:pt>
                <c:pt idx="12">
                  <c:v>4.4640000000000004</c:v>
                </c:pt>
                <c:pt idx="13">
                  <c:v>4.4269999999999996</c:v>
                </c:pt>
                <c:pt idx="14">
                  <c:v>4.282</c:v>
                </c:pt>
              </c:numCache>
            </c:numRef>
          </c:val>
          <c:extLst>
            <c:ext xmlns:c16="http://schemas.microsoft.com/office/drawing/2014/chart" uri="{C3380CC4-5D6E-409C-BE32-E72D297353CC}">
              <c16:uniqueId val="{00000000-1859-4A65-B14D-37D2E50284A4}"/>
            </c:ext>
          </c:extLst>
        </c:ser>
        <c:dLbls>
          <c:showLegendKey val="0"/>
          <c:showVal val="0"/>
          <c:showCatName val="0"/>
          <c:showSerName val="0"/>
          <c:showPercent val="0"/>
          <c:showBubbleSize val="0"/>
        </c:dLbls>
        <c:gapWidth val="182"/>
        <c:axId val="570505360"/>
        <c:axId val="570496832"/>
      </c:barChart>
      <c:catAx>
        <c:axId val="5705053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570496832"/>
        <c:crosses val="autoZero"/>
        <c:auto val="1"/>
        <c:lblAlgn val="ctr"/>
        <c:lblOffset val="100"/>
        <c:noMultiLvlLbl val="0"/>
      </c:catAx>
      <c:valAx>
        <c:axId val="570496832"/>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p>
        </c:txPr>
        <c:crossAx val="57050536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10"/>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rgbClr val="FF0000"/>
                      </a:solidFill>
                      <a:latin typeface="+mn-lt"/>
                      <a:ea typeface="+mn-ea"/>
                      <a:cs typeface="+mn-cs"/>
                    </a:defRPr>
                  </a:pPr>
                </a:p>
              </c:txPr>
              <c:dLblPos val="outEnd"/>
              <c:showLegendKey val="0"/>
              <c:showVal val="1"/>
              <c:showCatName val="0"/>
              <c:showSerName val="0"/>
              <c:showPercent val="0"/>
              <c:showBubbleSize val="0"/>
              <c:extLst>
                <c:ext xmlns:c16="http://schemas.microsoft.com/office/drawing/2014/chart" uri="{C3380CC4-5D6E-409C-BE32-E72D297353CC}">
                  <c16:uniqueId val="{00000001-66B1-43DF-8719-259E71F5E752}"/>
                </c:ext>
              </c:extLst>
            </c:dLbl>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bg1">
                        <a:lumMod val="7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Sheet9!$B$30:$B$44</c:f>
              <c:strCache>
                <c:ptCount val="15"/>
                <c:pt idx="0">
                  <c:v>1. United States</c:v>
                </c:pt>
                <c:pt idx="1">
                  <c:v>2. Hong Kong</c:v>
                </c:pt>
                <c:pt idx="2">
                  <c:v>3. Japan</c:v>
                </c:pt>
                <c:pt idx="3">
                  <c:v>4. South Korea</c:v>
                </c:pt>
                <c:pt idx="4">
                  <c:v>5. Netherlands</c:v>
                </c:pt>
                <c:pt idx="5">
                  <c:v>6. Germany</c:v>
                </c:pt>
                <c:pt idx="6">
                  <c:v>7. Vietnam</c:v>
                </c:pt>
                <c:pt idx="7">
                  <c:v>8. Mexico</c:v>
                </c:pt>
                <c:pt idx="8">
                  <c:v>9. United Kingdom</c:v>
                </c:pt>
                <c:pt idx="9">
                  <c:v>10. India</c:v>
                </c:pt>
                <c:pt idx="10">
                  <c:v>11. Russia</c:v>
                </c:pt>
                <c:pt idx="11">
                  <c:v>12. Australia</c:v>
                </c:pt>
                <c:pt idx="12">
                  <c:v>13. Canada</c:v>
                </c:pt>
                <c:pt idx="13">
                  <c:v>14. Thailand</c:v>
                </c:pt>
                <c:pt idx="14">
                  <c:v>15. Singapore</c:v>
                </c:pt>
              </c:strCache>
            </c:strRef>
          </c:cat>
          <c:val>
            <c:numRef>
              <c:f>Sheet9!$C$30:$C$44</c:f>
              <c:numCache>
                <c:formatCode>General</c:formatCode>
                <c:ptCount val="15"/>
                <c:pt idx="0">
                  <c:v>506.36700000000002</c:v>
                </c:pt>
                <c:pt idx="1">
                  <c:v>316.16500000000002</c:v>
                </c:pt>
                <c:pt idx="2">
                  <c:v>185.24600000000001</c:v>
                </c:pt>
                <c:pt idx="3">
                  <c:v>138.62799999999999</c:v>
                </c:pt>
                <c:pt idx="4">
                  <c:v>130.608</c:v>
                </c:pt>
                <c:pt idx="5">
                  <c:v>115.80500000000001</c:v>
                </c:pt>
                <c:pt idx="6">
                  <c:v>109.825</c:v>
                </c:pt>
                <c:pt idx="7">
                  <c:v>107.07599999999999</c:v>
                </c:pt>
                <c:pt idx="8">
                  <c:v>94.840999999999994</c:v>
                </c:pt>
                <c:pt idx="9">
                  <c:v>87.480999999999995</c:v>
                </c:pt>
                <c:pt idx="10">
                  <c:v>72.685000000000002</c:v>
                </c:pt>
                <c:pt idx="11">
                  <c:v>72.48</c:v>
                </c:pt>
                <c:pt idx="12">
                  <c:v>72.331000000000003</c:v>
                </c:pt>
                <c:pt idx="13">
                  <c:v>66.373999999999995</c:v>
                </c:pt>
                <c:pt idx="14">
                  <c:v>57.106000000000002</c:v>
                </c:pt>
              </c:numCache>
            </c:numRef>
          </c:val>
          <c:extLst>
            <c:ext xmlns:c16="http://schemas.microsoft.com/office/drawing/2014/chart" uri="{C3380CC4-5D6E-409C-BE32-E72D297353CC}">
              <c16:uniqueId val="{00000000-66B1-43DF-8719-259E71F5E752}"/>
            </c:ext>
          </c:extLst>
        </c:ser>
        <c:dLbls>
          <c:showLegendKey val="0"/>
          <c:showVal val="0"/>
          <c:showCatName val="0"/>
          <c:showSerName val="0"/>
          <c:showPercent val="0"/>
          <c:showBubbleSize val="0"/>
        </c:dLbls>
        <c:gapWidth val="182"/>
        <c:axId val="570501424"/>
        <c:axId val="570502080"/>
      </c:barChart>
      <c:catAx>
        <c:axId val="57050142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570502080"/>
        <c:crosses val="autoZero"/>
        <c:auto val="1"/>
        <c:lblAlgn val="ctr"/>
        <c:lblOffset val="100"/>
        <c:noMultiLvlLbl val="0"/>
      </c:catAx>
      <c:valAx>
        <c:axId val="570502080"/>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p>
        </c:txPr>
        <c:crossAx val="57050142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cat>
            <c:strRef>
              <c:f>Sheet1!$D$7:$D$20</c:f>
              <c:strCache>
                <c:ptCount val="14"/>
                <c:pt idx="0">
                  <c:v>Zinc</c:v>
                </c:pt>
                <c:pt idx="1">
                  <c:v>Lead</c:v>
                </c:pt>
                <c:pt idx="2">
                  <c:v>Iron Ore</c:v>
                </c:pt>
                <c:pt idx="3">
                  <c:v>Cobalt</c:v>
                </c:pt>
                <c:pt idx="4">
                  <c:v>Corn</c:v>
                </c:pt>
                <c:pt idx="5">
                  <c:v>Copper</c:v>
                </c:pt>
                <c:pt idx="6">
                  <c:v>Oats</c:v>
                </c:pt>
                <c:pt idx="7">
                  <c:v>Rye</c:v>
                </c:pt>
                <c:pt idx="8">
                  <c:v>Aluminum</c:v>
                </c:pt>
                <c:pt idx="9">
                  <c:v>Silver</c:v>
                </c:pt>
                <c:pt idx="10">
                  <c:v>Nickel</c:v>
                </c:pt>
                <c:pt idx="11">
                  <c:v>Met-Coal</c:v>
                </c:pt>
                <c:pt idx="12">
                  <c:v>Oil</c:v>
                </c:pt>
                <c:pt idx="13">
                  <c:v>Gas</c:v>
                </c:pt>
              </c:strCache>
            </c:strRef>
          </c:cat>
          <c:val>
            <c:numRef>
              <c:f>Sheet1!$E$7:$E$20</c:f>
              <c:numCache>
                <c:formatCode>General</c:formatCode>
                <c:ptCount val="14"/>
                <c:pt idx="0">
                  <c:v>0.5</c:v>
                </c:pt>
                <c:pt idx="1">
                  <c:v>0.5</c:v>
                </c:pt>
                <c:pt idx="2">
                  <c:v>1</c:v>
                </c:pt>
                <c:pt idx="3">
                  <c:v>2</c:v>
                </c:pt>
                <c:pt idx="4">
                  <c:v>2</c:v>
                </c:pt>
                <c:pt idx="5">
                  <c:v>2</c:v>
                </c:pt>
                <c:pt idx="6">
                  <c:v>3</c:v>
                </c:pt>
                <c:pt idx="7">
                  <c:v>4</c:v>
                </c:pt>
                <c:pt idx="8">
                  <c:v>4</c:v>
                </c:pt>
                <c:pt idx="9">
                  <c:v>4</c:v>
                </c:pt>
                <c:pt idx="10">
                  <c:v>6</c:v>
                </c:pt>
                <c:pt idx="11">
                  <c:v>10</c:v>
                </c:pt>
                <c:pt idx="12">
                  <c:v>10</c:v>
                </c:pt>
                <c:pt idx="13">
                  <c:v>10</c:v>
                </c:pt>
              </c:numCache>
            </c:numRef>
          </c:val>
          <c:extLst>
            <c:ext xmlns:c16="http://schemas.microsoft.com/office/drawing/2014/chart" uri="{C3380CC4-5D6E-409C-BE32-E72D297353CC}">
              <c16:uniqueId val="{00000000-2E7F-4D79-A30E-BC3B92949763}"/>
            </c:ext>
          </c:extLst>
        </c:ser>
        <c:dLbls>
          <c:showLegendKey val="0"/>
          <c:showVal val="0"/>
          <c:showCatName val="0"/>
          <c:showSerName val="0"/>
          <c:showPercent val="0"/>
          <c:showBubbleSize val="0"/>
        </c:dLbls>
        <c:gapWidth val="182"/>
        <c:axId val="692482008"/>
        <c:axId val="692482664"/>
      </c:barChart>
      <c:catAx>
        <c:axId val="692482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692482664"/>
        <c:crosses val="autoZero"/>
        <c:auto val="1"/>
        <c:lblAlgn val="ctr"/>
        <c:lblOffset val="100"/>
        <c:noMultiLvlLbl val="0"/>
      </c:catAx>
      <c:valAx>
        <c:axId val="692482664"/>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92482008"/>
        <c:crosses val="max"/>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spPr>
            <a:solidFill>
              <a:srgbClr val="C6C5B9"/>
            </a:solidFill>
            <a:ln>
              <a:noFill/>
            </a:ln>
            <a:effectLst/>
          </c:spPr>
          <c:cat>
            <c:numRef>
              <c:f>'CPI (2)'!$A$6:$A$59</c:f>
              <c:numCache>
                <c:formatCode>mm/dd/yy;@</c:formatCode>
                <c:ptCount val="54"/>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pt idx="13">
                  <c:v>44347</c:v>
                </c:pt>
                <c:pt idx="14">
                  <c:v>44316</c:v>
                </c:pt>
                <c:pt idx="15">
                  <c:v>44286</c:v>
                </c:pt>
                <c:pt idx="16">
                  <c:v>44255</c:v>
                </c:pt>
                <c:pt idx="17">
                  <c:v>44227</c:v>
                </c:pt>
                <c:pt idx="18">
                  <c:v>44196</c:v>
                </c:pt>
                <c:pt idx="19">
                  <c:v>44165</c:v>
                </c:pt>
                <c:pt idx="20">
                  <c:v>44135</c:v>
                </c:pt>
                <c:pt idx="21">
                  <c:v>44104</c:v>
                </c:pt>
                <c:pt idx="22">
                  <c:v>44074</c:v>
                </c:pt>
                <c:pt idx="23">
                  <c:v>44043</c:v>
                </c:pt>
                <c:pt idx="24">
                  <c:v>44012</c:v>
                </c:pt>
                <c:pt idx="25">
                  <c:v>43982</c:v>
                </c:pt>
                <c:pt idx="26">
                  <c:v>43951</c:v>
                </c:pt>
                <c:pt idx="27">
                  <c:v>43921</c:v>
                </c:pt>
                <c:pt idx="28">
                  <c:v>43890</c:v>
                </c:pt>
                <c:pt idx="29">
                  <c:v>43861</c:v>
                </c:pt>
                <c:pt idx="30">
                  <c:v>43830</c:v>
                </c:pt>
                <c:pt idx="31">
                  <c:v>43799</c:v>
                </c:pt>
                <c:pt idx="32">
                  <c:v>43769</c:v>
                </c:pt>
                <c:pt idx="33">
                  <c:v>43738</c:v>
                </c:pt>
                <c:pt idx="34">
                  <c:v>43708</c:v>
                </c:pt>
                <c:pt idx="35">
                  <c:v>43677</c:v>
                </c:pt>
                <c:pt idx="36">
                  <c:v>43646</c:v>
                </c:pt>
                <c:pt idx="37">
                  <c:v>43616</c:v>
                </c:pt>
                <c:pt idx="38">
                  <c:v>43585</c:v>
                </c:pt>
                <c:pt idx="39">
                  <c:v>43555</c:v>
                </c:pt>
                <c:pt idx="40">
                  <c:v>43524</c:v>
                </c:pt>
                <c:pt idx="41">
                  <c:v>43496</c:v>
                </c:pt>
                <c:pt idx="42">
                  <c:v>43465</c:v>
                </c:pt>
                <c:pt idx="43">
                  <c:v>43434</c:v>
                </c:pt>
                <c:pt idx="44">
                  <c:v>43404</c:v>
                </c:pt>
                <c:pt idx="45">
                  <c:v>43373</c:v>
                </c:pt>
                <c:pt idx="46">
                  <c:v>43343</c:v>
                </c:pt>
                <c:pt idx="47">
                  <c:v>43312</c:v>
                </c:pt>
                <c:pt idx="48">
                  <c:v>43281</c:v>
                </c:pt>
                <c:pt idx="49">
                  <c:v>43251</c:v>
                </c:pt>
                <c:pt idx="50">
                  <c:v>43220</c:v>
                </c:pt>
                <c:pt idx="51">
                  <c:v>43190</c:v>
                </c:pt>
                <c:pt idx="52">
                  <c:v>43159</c:v>
                </c:pt>
                <c:pt idx="53">
                  <c:v>43131</c:v>
                </c:pt>
              </c:numCache>
            </c:numRef>
          </c:cat>
          <c:val>
            <c:numRef>
              <c:f>'CPI (2)'!$B$6:$B$59</c:f>
              <c:numCache>
                <c:formatCode>0.00</c:formatCode>
                <c:ptCount val="54"/>
                <c:pt idx="0">
                  <c:v>15.9</c:v>
                </c:pt>
                <c:pt idx="1">
                  <c:v>17.100000000000001</c:v>
                </c:pt>
                <c:pt idx="2">
                  <c:v>17.829999999999998</c:v>
                </c:pt>
                <c:pt idx="3">
                  <c:v>16.690000000000001</c:v>
                </c:pt>
                <c:pt idx="4">
                  <c:v>9.15</c:v>
                </c:pt>
                <c:pt idx="5">
                  <c:v>8.73</c:v>
                </c:pt>
                <c:pt idx="6">
                  <c:v>8.42</c:v>
                </c:pt>
                <c:pt idx="7">
                  <c:v>8.39</c:v>
                </c:pt>
                <c:pt idx="8">
                  <c:v>8.1300000000000008</c:v>
                </c:pt>
                <c:pt idx="9">
                  <c:v>7.42</c:v>
                </c:pt>
                <c:pt idx="10">
                  <c:v>6.66</c:v>
                </c:pt>
                <c:pt idx="11">
                  <c:v>6.5</c:v>
                </c:pt>
                <c:pt idx="12">
                  <c:v>6.47</c:v>
                </c:pt>
                <c:pt idx="13">
                  <c:v>6</c:v>
                </c:pt>
                <c:pt idx="14">
                  <c:v>5.48</c:v>
                </c:pt>
                <c:pt idx="15">
                  <c:v>5.8</c:v>
                </c:pt>
                <c:pt idx="16">
                  <c:v>5.67</c:v>
                </c:pt>
                <c:pt idx="17">
                  <c:v>5.19</c:v>
                </c:pt>
                <c:pt idx="18">
                  <c:v>4.88</c:v>
                </c:pt>
                <c:pt idx="19">
                  <c:v>4.46</c:v>
                </c:pt>
                <c:pt idx="20">
                  <c:v>3.98</c:v>
                </c:pt>
                <c:pt idx="21">
                  <c:v>3.65</c:v>
                </c:pt>
                <c:pt idx="22">
                  <c:v>3.59</c:v>
                </c:pt>
                <c:pt idx="23">
                  <c:v>3.36</c:v>
                </c:pt>
                <c:pt idx="24">
                  <c:v>3.2</c:v>
                </c:pt>
                <c:pt idx="25">
                  <c:v>3.04</c:v>
                </c:pt>
                <c:pt idx="26">
                  <c:v>3.1</c:v>
                </c:pt>
                <c:pt idx="27">
                  <c:v>2.56</c:v>
                </c:pt>
                <c:pt idx="28">
                  <c:v>2.29</c:v>
                </c:pt>
                <c:pt idx="29">
                  <c:v>2.41</c:v>
                </c:pt>
                <c:pt idx="30">
                  <c:v>3.05</c:v>
                </c:pt>
                <c:pt idx="31">
                  <c:v>3.54</c:v>
                </c:pt>
                <c:pt idx="32">
                  <c:v>3.72</c:v>
                </c:pt>
                <c:pt idx="33">
                  <c:v>3.97</c:v>
                </c:pt>
                <c:pt idx="34">
                  <c:v>4.32</c:v>
                </c:pt>
                <c:pt idx="35">
                  <c:v>4.55</c:v>
                </c:pt>
                <c:pt idx="36">
                  <c:v>4.68</c:v>
                </c:pt>
                <c:pt idx="37">
                  <c:v>5.1100000000000003</c:v>
                </c:pt>
                <c:pt idx="38">
                  <c:v>5.19</c:v>
                </c:pt>
                <c:pt idx="39">
                  <c:v>5.2</c:v>
                </c:pt>
                <c:pt idx="40">
                  <c:v>5.22</c:v>
                </c:pt>
                <c:pt idx="41">
                  <c:v>5</c:v>
                </c:pt>
                <c:pt idx="42">
                  <c:v>4.25</c:v>
                </c:pt>
                <c:pt idx="43">
                  <c:v>3.79</c:v>
                </c:pt>
                <c:pt idx="44">
                  <c:v>3.56</c:v>
                </c:pt>
                <c:pt idx="45">
                  <c:v>3.39</c:v>
                </c:pt>
                <c:pt idx="46">
                  <c:v>3.09</c:v>
                </c:pt>
                <c:pt idx="47">
                  <c:v>2.54</c:v>
                </c:pt>
                <c:pt idx="48">
                  <c:v>2.2999999999999998</c:v>
                </c:pt>
                <c:pt idx="49">
                  <c:v>2.44</c:v>
                </c:pt>
                <c:pt idx="50">
                  <c:v>2.39</c:v>
                </c:pt>
                <c:pt idx="51">
                  <c:v>2.4</c:v>
                </c:pt>
                <c:pt idx="52">
                  <c:v>2.2200000000000002</c:v>
                </c:pt>
                <c:pt idx="53">
                  <c:v>2.16</c:v>
                </c:pt>
              </c:numCache>
            </c:numRef>
          </c:val>
          <c:extLst>
            <c:ext xmlns:c16="http://schemas.microsoft.com/office/drawing/2014/chart" uri="{C3380CC4-5D6E-409C-BE32-E72D297353CC}">
              <c16:uniqueId val="{00000000-F275-40DD-9823-24A963FC9FC7}"/>
            </c:ext>
          </c:extLst>
        </c:ser>
        <c:dLbls>
          <c:showLegendKey val="0"/>
          <c:showVal val="0"/>
          <c:showCatName val="0"/>
          <c:showSerName val="0"/>
          <c:showPercent val="0"/>
          <c:showBubbleSize val="0"/>
        </c:dLbls>
        <c:axId val="454690400"/>
        <c:axId val="454687448"/>
      </c:areaChart>
      <c:dateAx>
        <c:axId val="454690400"/>
        <c:scaling>
          <c:orientation val="minMax"/>
          <c:min val="43132"/>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454687448"/>
        <c:crosses val="autoZero"/>
        <c:auto val="1"/>
        <c:lblOffset val="100"/>
        <c:baseTimeUnit val="months"/>
        <c:majorUnit val="4"/>
        <c:majorTimeUnit val="months"/>
      </c:dateAx>
      <c:valAx>
        <c:axId val="45468744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454690400"/>
        <c:crosses val="autoZero"/>
        <c:crossBetween val="midCat"/>
        <c:majorUnit val="4"/>
      </c:valAx>
      <c:spPr>
        <a:noFill/>
        <a:ln>
          <a:noFill/>
        </a:ln>
        <a:effectLst/>
      </c:spPr>
    </c:plotArea>
    <c:plotVisOnly val="1"/>
    <c:dispBlanksAs val="zero"/>
    <c:showDLblsOverMax val="0"/>
  </c:chart>
  <c:spPr>
    <a:solidFill>
      <a:schemeClr val="bg1"/>
    </a:solidFill>
    <a:ln w="9525" cap="flat" cmpd="sng" algn="ctr">
      <a:noFill/>
      <a:round/>
    </a:ln>
    <a:effectLst/>
  </c:spPr>
  <c:txPr>
    <a:bodyPr/>
    <a:lstStyle/>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sector'!$B$6:$B$18</c:f>
              <c:numCache>
                <c:formatCode>0.00</c:formatCode>
                <c:ptCount val="13"/>
                <c:pt idx="0">
                  <c:v>25.99</c:v>
                </c:pt>
                <c:pt idx="1">
                  <c:v>27.15</c:v>
                </c:pt>
                <c:pt idx="2">
                  <c:v>28.48</c:v>
                </c:pt>
                <c:pt idx="3">
                  <c:v>38.479999999999997</c:v>
                </c:pt>
                <c:pt idx="4">
                  <c:v>7.23</c:v>
                </c:pt>
                <c:pt idx="5">
                  <c:v>4.29</c:v>
                </c:pt>
                <c:pt idx="6">
                  <c:v>4.3</c:v>
                </c:pt>
                <c:pt idx="7">
                  <c:v>4</c:v>
                </c:pt>
                <c:pt idx="8">
                  <c:v>4.46</c:v>
                </c:pt>
                <c:pt idx="9">
                  <c:v>4.6100000000000003</c:v>
                </c:pt>
                <c:pt idx="10">
                  <c:v>4.2</c:v>
                </c:pt>
                <c:pt idx="11">
                  <c:v>3.77</c:v>
                </c:pt>
                <c:pt idx="12">
                  <c:v>3.5</c:v>
                </c:pt>
              </c:numCache>
            </c:numRef>
          </c:val>
          <c:smooth val="0"/>
          <c:extLst>
            <c:ext xmlns:c16="http://schemas.microsoft.com/office/drawing/2014/chart" uri="{C3380CC4-5D6E-409C-BE32-E72D297353CC}">
              <c16:uniqueId val="{00000000-AE38-4920-90E0-898E27D73FDC}"/>
            </c:ext>
          </c:extLst>
        </c:ser>
        <c:ser>
          <c:idx val="1"/>
          <c:order val="1"/>
          <c:spPr>
            <a:ln w="28575" cap="rnd">
              <a:solidFill>
                <a:schemeClr val="accent2"/>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sector'!$C$6:$C$18</c:f>
              <c:numCache>
                <c:formatCode>General</c:formatCode>
                <c:ptCount val="13"/>
                <c:pt idx="0">
                  <c:v>56.47</c:v>
                </c:pt>
                <c:pt idx="1">
                  <c:v>49.41</c:v>
                </c:pt>
                <c:pt idx="2">
                  <c:v>58.35</c:v>
                </c:pt>
                <c:pt idx="3">
                  <c:v>54.9</c:v>
                </c:pt>
                <c:pt idx="4">
                  <c:v>15.18</c:v>
                </c:pt>
                <c:pt idx="5">
                  <c:v>6.86</c:v>
                </c:pt>
                <c:pt idx="6">
                  <c:v>2.64</c:v>
                </c:pt>
                <c:pt idx="7">
                  <c:v>12.29</c:v>
                </c:pt>
                <c:pt idx="8">
                  <c:v>2.96</c:v>
                </c:pt>
                <c:pt idx="9">
                  <c:v>5.66</c:v>
                </c:pt>
                <c:pt idx="10">
                  <c:v>5.43</c:v>
                </c:pt>
                <c:pt idx="11">
                  <c:v>5.43</c:v>
                </c:pt>
                <c:pt idx="12">
                  <c:v>6.86</c:v>
                </c:pt>
              </c:numCache>
            </c:numRef>
          </c:val>
          <c:smooth val="0"/>
          <c:extLst>
            <c:ext xmlns:c16="http://schemas.microsoft.com/office/drawing/2014/chart" uri="{C3380CC4-5D6E-409C-BE32-E72D297353CC}">
              <c16:uniqueId val="{00000001-AE38-4920-90E0-898E27D73FDC}"/>
            </c:ext>
          </c:extLst>
        </c:ser>
        <c:ser>
          <c:idx val="2"/>
          <c:order val="2"/>
          <c:spPr>
            <a:ln w="28575" cap="rnd">
              <a:solidFill>
                <a:schemeClr val="accent3"/>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sector'!$D$6:$D$18</c:f>
              <c:numCache>
                <c:formatCode>General</c:formatCode>
                <c:ptCount val="13"/>
                <c:pt idx="0">
                  <c:v>50</c:v>
                </c:pt>
                <c:pt idx="1">
                  <c:v>50</c:v>
                </c:pt>
                <c:pt idx="2">
                  <c:v>55</c:v>
                </c:pt>
                <c:pt idx="3">
                  <c:v>60</c:v>
                </c:pt>
                <c:pt idx="4">
                  <c:v>25</c:v>
                </c:pt>
                <c:pt idx="5">
                  <c:v>5</c:v>
                </c:pt>
                <c:pt idx="6">
                  <c:v>4.95</c:v>
                </c:pt>
                <c:pt idx="7">
                  <c:v>4.3499999999999996</c:v>
                </c:pt>
                <c:pt idx="8">
                  <c:v>5.5</c:v>
                </c:pt>
                <c:pt idx="9">
                  <c:v>4.5</c:v>
                </c:pt>
                <c:pt idx="10">
                  <c:v>4</c:v>
                </c:pt>
                <c:pt idx="11">
                  <c:v>3.5</c:v>
                </c:pt>
                <c:pt idx="12">
                  <c:v>4</c:v>
                </c:pt>
              </c:numCache>
            </c:numRef>
          </c:val>
          <c:smooth val="0"/>
          <c:extLst>
            <c:ext xmlns:c16="http://schemas.microsoft.com/office/drawing/2014/chart" uri="{C3380CC4-5D6E-409C-BE32-E72D297353CC}">
              <c16:uniqueId val="{00000002-AE38-4920-90E0-898E27D73FDC}"/>
            </c:ext>
          </c:extLst>
        </c:ser>
        <c:ser>
          <c:idx val="3"/>
          <c:order val="3"/>
          <c:spPr>
            <a:ln w="28575" cap="rnd">
              <a:solidFill>
                <a:schemeClr val="accent4"/>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sector'!$E$6:$E$18</c:f>
              <c:numCache>
                <c:formatCode>General</c:formatCode>
                <c:ptCount val="13"/>
                <c:pt idx="0">
                  <c:v>36.6</c:v>
                </c:pt>
                <c:pt idx="1">
                  <c:v>36.6</c:v>
                </c:pt>
                <c:pt idx="2">
                  <c:v>38.979999999999997</c:v>
                </c:pt>
                <c:pt idx="3">
                  <c:v>38.979999999999997</c:v>
                </c:pt>
                <c:pt idx="4">
                  <c:v>14.86</c:v>
                </c:pt>
                <c:pt idx="5">
                  <c:v>14.81</c:v>
                </c:pt>
                <c:pt idx="6">
                  <c:v>14.09</c:v>
                </c:pt>
                <c:pt idx="7">
                  <c:v>13.86</c:v>
                </c:pt>
                <c:pt idx="8">
                  <c:v>13.42</c:v>
                </c:pt>
                <c:pt idx="9">
                  <c:v>13.83</c:v>
                </c:pt>
                <c:pt idx="10">
                  <c:v>13.3</c:v>
                </c:pt>
                <c:pt idx="11">
                  <c:v>12.95</c:v>
                </c:pt>
                <c:pt idx="12">
                  <c:v>11.79</c:v>
                </c:pt>
              </c:numCache>
            </c:numRef>
          </c:val>
          <c:smooth val="0"/>
          <c:extLst>
            <c:ext xmlns:c16="http://schemas.microsoft.com/office/drawing/2014/chart" uri="{C3380CC4-5D6E-409C-BE32-E72D297353CC}">
              <c16:uniqueId val="{00000003-AE38-4920-90E0-898E27D73FDC}"/>
            </c:ext>
          </c:extLst>
        </c:ser>
        <c:dLbls>
          <c:showLegendKey val="0"/>
          <c:showVal val="0"/>
          <c:showCatName val="0"/>
          <c:showSerName val="0"/>
          <c:showPercent val="0"/>
          <c:showBubbleSize val="0"/>
        </c:dLbls>
        <c:smooth val="0"/>
        <c:axId val="684708792"/>
        <c:axId val="684701904"/>
      </c:lineChart>
      <c:dateAx>
        <c:axId val="684708792"/>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84701904"/>
        <c:crosses val="autoZero"/>
        <c:auto val="1"/>
        <c:lblOffset val="100"/>
        <c:baseTimeUnit val="months"/>
      </c:dateAx>
      <c:valAx>
        <c:axId val="684701904"/>
        <c:scaling>
          <c:orientation val="minMax"/>
          <c:max val="6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84708792"/>
        <c:crosses val="autoZero"/>
        <c:crossBetween val="midCat"/>
        <c:majorUnit val="12"/>
      </c:valAx>
      <c:spPr>
        <a:noFill/>
        <a:ln>
          <a:noFill/>
        </a:ln>
        <a:effectLst/>
      </c:spPr>
    </c:plotArea>
    <c:plotVisOnly val="1"/>
    <c:dispBlanksAs val="zero"/>
    <c:showDLblsOverMax val="0"/>
  </c:chart>
  <c:spPr>
    <a:solidFill>
      <a:schemeClr val="bg1"/>
    </a:solidFill>
    <a:ln w="9525" cap="flat" cmpd="sng" algn="ctr">
      <a:noFill/>
      <a:round/>
    </a:ln>
    <a:effectLst/>
  </c:spPr>
  <c:txPr>
    <a:bodyPr/>
    <a:lstStyle/>
    <a:p/>
  </c:txPr>
  <c:externalData r:id="rId4">
    <c:autoUpdate val="0"/>
  </c:externalData>
  <c:userShapes r:id="rId5"/>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'Retail Sales'!$B$4</c:f>
              <c:strCache>
                <c:ptCount val="1"/>
                <c:pt idx="0">
                  <c:v>Retail Sales</c:v>
                </c:pt>
              </c:strCache>
            </c:strRef>
          </c:tx>
          <c:spPr>
            <a:ln w="28575" cap="rnd">
              <a:solidFill>
                <a:schemeClr val="accent6"/>
              </a:solidFill>
              <a:round/>
            </a:ln>
            <a:effectLst/>
          </c:spPr>
          <c:marker>
            <c:symbol val="none"/>
          </c:marker>
          <c:cat>
            <c:numRef>
              <c:f>'Retail Sales'!$A$5:$A$36</c:f>
              <c:numCache>
                <c:formatCode>m/d/yyyy</c:formatCode>
                <c:ptCount val="30"/>
                <c:pt idx="0">
                  <c:v>44260</c:v>
                </c:pt>
                <c:pt idx="1">
                  <c:v>44286</c:v>
                </c:pt>
                <c:pt idx="2">
                  <c:v>44291</c:v>
                </c:pt>
                <c:pt idx="3">
                  <c:v>44316</c:v>
                </c:pt>
                <c:pt idx="4">
                  <c:v>44321</c:v>
                </c:pt>
                <c:pt idx="5">
                  <c:v>44347</c:v>
                </c:pt>
                <c:pt idx="6">
                  <c:v>44352</c:v>
                </c:pt>
                <c:pt idx="7">
                  <c:v>44377</c:v>
                </c:pt>
                <c:pt idx="8">
                  <c:v>44382</c:v>
                </c:pt>
                <c:pt idx="9">
                  <c:v>44408</c:v>
                </c:pt>
                <c:pt idx="10">
                  <c:v>44413</c:v>
                </c:pt>
                <c:pt idx="11">
                  <c:v>44439</c:v>
                </c:pt>
                <c:pt idx="12">
                  <c:v>44444</c:v>
                </c:pt>
                <c:pt idx="13">
                  <c:v>44469</c:v>
                </c:pt>
                <c:pt idx="14">
                  <c:v>44474</c:v>
                </c:pt>
                <c:pt idx="15">
                  <c:v>44500</c:v>
                </c:pt>
                <c:pt idx="16">
                  <c:v>44505</c:v>
                </c:pt>
                <c:pt idx="17">
                  <c:v>44530</c:v>
                </c:pt>
                <c:pt idx="18">
                  <c:v>44535</c:v>
                </c:pt>
                <c:pt idx="19">
                  <c:v>44561</c:v>
                </c:pt>
                <c:pt idx="20">
                  <c:v>44566</c:v>
                </c:pt>
                <c:pt idx="21">
                  <c:v>44592</c:v>
                </c:pt>
                <c:pt idx="22">
                  <c:v>44597</c:v>
                </c:pt>
                <c:pt idx="23">
                  <c:v>44620</c:v>
                </c:pt>
                <c:pt idx="24">
                  <c:v>44625</c:v>
                </c:pt>
                <c:pt idx="25">
                  <c:v>44651</c:v>
                </c:pt>
                <c:pt idx="26">
                  <c:v>44656</c:v>
                </c:pt>
                <c:pt idx="27">
                  <c:v>44681</c:v>
                </c:pt>
                <c:pt idx="28">
                  <c:v>44686</c:v>
                </c:pt>
                <c:pt idx="29">
                  <c:v>44742</c:v>
                </c:pt>
              </c:numCache>
            </c:numRef>
          </c:cat>
          <c:val>
            <c:numRef>
              <c:f>'Retail Sales'!$B$5:$B$36</c:f>
              <c:numCache>
                <c:formatCode>0.00</c:formatCode>
                <c:ptCount val="30"/>
                <c:pt idx="0">
                  <c:v>-2.5</c:v>
                </c:pt>
                <c:pt idx="1">
                  <c:v>-2.5</c:v>
                </c:pt>
                <c:pt idx="2">
                  <c:v>36.299999999999997</c:v>
                </c:pt>
                <c:pt idx="3">
                  <c:v>36.299999999999997</c:v>
                </c:pt>
                <c:pt idx="4">
                  <c:v>28</c:v>
                </c:pt>
                <c:pt idx="5">
                  <c:v>28</c:v>
                </c:pt>
                <c:pt idx="6">
                  <c:v>11.5</c:v>
                </c:pt>
                <c:pt idx="7">
                  <c:v>11.5</c:v>
                </c:pt>
                <c:pt idx="8">
                  <c:v>5.7</c:v>
                </c:pt>
                <c:pt idx="9">
                  <c:v>5.7</c:v>
                </c:pt>
                <c:pt idx="10">
                  <c:v>5.8</c:v>
                </c:pt>
                <c:pt idx="11">
                  <c:v>5.8</c:v>
                </c:pt>
                <c:pt idx="12">
                  <c:v>6.2</c:v>
                </c:pt>
                <c:pt idx="13">
                  <c:v>6.2</c:v>
                </c:pt>
                <c:pt idx="14">
                  <c:v>4.5999999999999996</c:v>
                </c:pt>
                <c:pt idx="15">
                  <c:v>4.5999999999999996</c:v>
                </c:pt>
                <c:pt idx="16">
                  <c:v>3.6</c:v>
                </c:pt>
                <c:pt idx="17">
                  <c:v>3.6</c:v>
                </c:pt>
                <c:pt idx="18">
                  <c:v>5.6</c:v>
                </c:pt>
                <c:pt idx="19">
                  <c:v>5.6</c:v>
                </c:pt>
                <c:pt idx="20">
                  <c:v>3.1</c:v>
                </c:pt>
                <c:pt idx="21">
                  <c:v>3.1</c:v>
                </c:pt>
                <c:pt idx="22">
                  <c:v>5.5</c:v>
                </c:pt>
                <c:pt idx="23">
                  <c:v>5.5</c:v>
                </c:pt>
                <c:pt idx="24">
                  <c:v>2</c:v>
                </c:pt>
                <c:pt idx="25">
                  <c:v>2</c:v>
                </c:pt>
                <c:pt idx="26">
                  <c:v>-9.8000000000000007</c:v>
                </c:pt>
                <c:pt idx="27">
                  <c:v>-9.8000000000000007</c:v>
                </c:pt>
                <c:pt idx="28">
                  <c:v>-20</c:v>
                </c:pt>
                <c:pt idx="29">
                  <c:v>-20</c:v>
                </c:pt>
              </c:numCache>
            </c:numRef>
          </c:val>
          <c:smooth val="0"/>
          <c:extLst>
            <c:ext xmlns:c16="http://schemas.microsoft.com/office/drawing/2014/chart" uri="{C3380CC4-5D6E-409C-BE32-E72D297353CC}">
              <c16:uniqueId val="{00000000-CE3B-49F4-A0F1-5BBA0B176928}"/>
            </c:ext>
          </c:extLst>
        </c:ser>
        <c:ser>
          <c:idx val="1"/>
          <c:order val="1"/>
          <c:tx>
            <c:strRef>
              <c:f>'Retail Sales'!$C$4</c:f>
              <c:strCache>
                <c:ptCount val="1"/>
                <c:pt idx="0">
                  <c:v>Consumer Spending</c:v>
                </c:pt>
              </c:strCache>
            </c:strRef>
          </c:tx>
          <c:spPr>
            <a:ln w="28575" cap="rnd">
              <a:solidFill>
                <a:schemeClr val="accent5"/>
              </a:solidFill>
              <a:round/>
            </a:ln>
            <a:effectLst/>
          </c:spPr>
          <c:marker>
            <c:symbol val="none"/>
          </c:marker>
          <c:cat>
            <c:numRef>
              <c:f>'Retail Sales'!$A$5:$A$36</c:f>
              <c:numCache>
                <c:formatCode>m/d/yyyy</c:formatCode>
                <c:ptCount val="30"/>
                <c:pt idx="0">
                  <c:v>44260</c:v>
                </c:pt>
                <c:pt idx="1">
                  <c:v>44286</c:v>
                </c:pt>
                <c:pt idx="2">
                  <c:v>44291</c:v>
                </c:pt>
                <c:pt idx="3">
                  <c:v>44316</c:v>
                </c:pt>
                <c:pt idx="4">
                  <c:v>44321</c:v>
                </c:pt>
                <c:pt idx="5">
                  <c:v>44347</c:v>
                </c:pt>
                <c:pt idx="6">
                  <c:v>44352</c:v>
                </c:pt>
                <c:pt idx="7">
                  <c:v>44377</c:v>
                </c:pt>
                <c:pt idx="8">
                  <c:v>44382</c:v>
                </c:pt>
                <c:pt idx="9">
                  <c:v>44408</c:v>
                </c:pt>
                <c:pt idx="10">
                  <c:v>44413</c:v>
                </c:pt>
                <c:pt idx="11">
                  <c:v>44439</c:v>
                </c:pt>
                <c:pt idx="12">
                  <c:v>44444</c:v>
                </c:pt>
                <c:pt idx="13">
                  <c:v>44469</c:v>
                </c:pt>
                <c:pt idx="14">
                  <c:v>44474</c:v>
                </c:pt>
                <c:pt idx="15">
                  <c:v>44500</c:v>
                </c:pt>
                <c:pt idx="16">
                  <c:v>44505</c:v>
                </c:pt>
                <c:pt idx="17">
                  <c:v>44530</c:v>
                </c:pt>
                <c:pt idx="18">
                  <c:v>44535</c:v>
                </c:pt>
                <c:pt idx="19">
                  <c:v>44561</c:v>
                </c:pt>
                <c:pt idx="20">
                  <c:v>44566</c:v>
                </c:pt>
                <c:pt idx="21">
                  <c:v>44592</c:v>
                </c:pt>
                <c:pt idx="22">
                  <c:v>44597</c:v>
                </c:pt>
                <c:pt idx="23">
                  <c:v>44620</c:v>
                </c:pt>
                <c:pt idx="24">
                  <c:v>44625</c:v>
                </c:pt>
                <c:pt idx="25">
                  <c:v>44651</c:v>
                </c:pt>
                <c:pt idx="26">
                  <c:v>44656</c:v>
                </c:pt>
                <c:pt idx="27">
                  <c:v>44681</c:v>
                </c:pt>
                <c:pt idx="28">
                  <c:v>44686</c:v>
                </c:pt>
                <c:pt idx="29">
                  <c:v>44742</c:v>
                </c:pt>
              </c:numCache>
            </c:numRef>
          </c:cat>
          <c:val>
            <c:numRef>
              <c:f>'Retail Sales'!$C$5:$C$36</c:f>
              <c:numCache>
                <c:formatCode>0.00</c:formatCode>
                <c:ptCount val="30"/>
                <c:pt idx="0">
                  <c:v>-2.5</c:v>
                </c:pt>
                <c:pt idx="1">
                  <c:v>-2.9</c:v>
                </c:pt>
                <c:pt idx="2">
                  <c:v>38.299999999999997</c:v>
                </c:pt>
                <c:pt idx="3">
                  <c:v>36.299999999999997</c:v>
                </c:pt>
                <c:pt idx="4">
                  <c:v>23</c:v>
                </c:pt>
                <c:pt idx="5">
                  <c:v>14</c:v>
                </c:pt>
                <c:pt idx="6">
                  <c:v>3</c:v>
                </c:pt>
                <c:pt idx="7">
                  <c:v>2</c:v>
                </c:pt>
                <c:pt idx="8">
                  <c:v>-5</c:v>
                </c:pt>
                <c:pt idx="9">
                  <c:v>6</c:v>
                </c:pt>
                <c:pt idx="10">
                  <c:v>11</c:v>
                </c:pt>
                <c:pt idx="11">
                  <c:v>6</c:v>
                </c:pt>
                <c:pt idx="12">
                  <c:v>10</c:v>
                </c:pt>
                <c:pt idx="13">
                  <c:v>5.7</c:v>
                </c:pt>
                <c:pt idx="14">
                  <c:v>5.9</c:v>
                </c:pt>
                <c:pt idx="15">
                  <c:v>-4</c:v>
                </c:pt>
                <c:pt idx="16">
                  <c:v>5</c:v>
                </c:pt>
                <c:pt idx="17">
                  <c:v>5.5</c:v>
                </c:pt>
                <c:pt idx="18">
                  <c:v>3.5</c:v>
                </c:pt>
                <c:pt idx="19">
                  <c:v>4</c:v>
                </c:pt>
                <c:pt idx="20">
                  <c:v>3.3</c:v>
                </c:pt>
                <c:pt idx="21">
                  <c:v>8</c:v>
                </c:pt>
                <c:pt idx="22">
                  <c:v>-1</c:v>
                </c:pt>
                <c:pt idx="23">
                  <c:v>1</c:v>
                </c:pt>
                <c:pt idx="24">
                  <c:v>1</c:v>
                </c:pt>
                <c:pt idx="25">
                  <c:v>0</c:v>
                </c:pt>
                <c:pt idx="26">
                  <c:v>-10</c:v>
                </c:pt>
                <c:pt idx="27">
                  <c:v>-12</c:v>
                </c:pt>
                <c:pt idx="28">
                  <c:v>-18</c:v>
                </c:pt>
                <c:pt idx="29">
                  <c:v>-18</c:v>
                </c:pt>
              </c:numCache>
            </c:numRef>
          </c:val>
          <c:smooth val="0"/>
          <c:extLst>
            <c:ext xmlns:c16="http://schemas.microsoft.com/office/drawing/2014/chart" uri="{C3380CC4-5D6E-409C-BE32-E72D297353CC}">
              <c16:uniqueId val="{00000001-CE3B-49F4-A0F1-5BBA0B176928}"/>
            </c:ext>
          </c:extLst>
        </c:ser>
        <c:dLbls>
          <c:showLegendKey val="0"/>
          <c:showVal val="0"/>
          <c:showCatName val="0"/>
          <c:showSerName val="0"/>
          <c:showPercent val="0"/>
          <c:showBubbleSize val="0"/>
        </c:dLbls>
        <c:smooth val="0"/>
        <c:axId val="1518643328"/>
        <c:axId val="1518644992"/>
      </c:lineChart>
      <c:dateAx>
        <c:axId val="1518643328"/>
        <c:scaling>
          <c:orientation val="minMax"/>
          <c:max val="44686"/>
          <c:min val="44444"/>
        </c:scaling>
        <c:delete val="0"/>
        <c:axPos val="b"/>
        <c:numFmt formatCode="mmm\ \'yy" sourceLinked="0"/>
        <c:majorTickMark val="cross"/>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p>
        </c:txPr>
        <c:crossAx val="1518644992"/>
        <c:crosses val="autoZero"/>
        <c:auto val="1"/>
        <c:lblOffset val="100"/>
        <c:baseTimeUnit val="days"/>
        <c:majorUnit val="1"/>
        <c:majorTimeUnit val="months"/>
      </c:dateAx>
      <c:valAx>
        <c:axId val="1518644992"/>
        <c:scaling>
          <c:orientation val="minMax"/>
          <c:max val="20"/>
          <c:min val="-20"/>
        </c:scaling>
        <c:delete val="0"/>
        <c:axPos val="l"/>
        <c:numFmt formatCode="#,##0&quot;%&quot;" sourceLinked="0"/>
        <c:majorTickMark val="out"/>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p>
        </c:txPr>
        <c:crossAx val="151864332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1" u="none" strike="noStrike" kern="1200" baseline="0">
              <a:solidFill>
                <a:schemeClr val="tx1"/>
              </a:solidFill>
              <a:latin typeface="Georgia" panose="02040502050405020303" pitchFamily="18" charset="0"/>
              <a:ea typeface="+mn-ea"/>
              <a:cs typeface="+mn-cs"/>
            </a:defRPr>
          </a:pP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000" b="0" i="0" u="none" strike="noStrike" kern="1200" baseline="0">
          <a:solidFill>
            <a:schemeClr val="tx1"/>
          </a:solidFill>
          <a:latin typeface="+mn-lt"/>
          <a:ea typeface="+mn-ea"/>
          <a:cs typeface="+mn-cs"/>
        </a:defRPr>
      </a:pPr>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Sheet16!$B$1</c:f>
              <c:strCache>
                <c:ptCount val="1"/>
                <c:pt idx="0">
                  <c:v>Jun 2022</c:v>
                </c:pt>
              </c:strCache>
            </c:strRef>
          </c:tx>
          <c:spPr>
            <a:solidFill>
              <a:schemeClr val="accent1"/>
            </a:solidFill>
            <a:ln>
              <a:noFill/>
            </a:ln>
            <a:effectLst/>
          </c:spPr>
          <c:invertIfNegative val="0"/>
          <c:dLbls>
            <c:delete val="1"/>
          </c:dLbls>
          <c:cat>
            <c:strRef>
              <c:f>Sheet16!$A$2:$A$32</c:f>
              <c:strCache>
                <c:ptCount val="31"/>
                <c:pt idx="0">
                  <c:v>    Lexus</c:v>
                </c:pt>
                <c:pt idx="1">
                  <c:v>    Volvo</c:v>
                </c:pt>
                <c:pt idx="2">
                  <c:v>    Fiat</c:v>
                </c:pt>
                <c:pt idx="3">
                  <c:v>    Porsche</c:v>
                </c:pt>
                <c:pt idx="4">
                  <c:v>    Honda</c:v>
                </c:pt>
                <c:pt idx="5">
                  <c:v>    Toyota</c:v>
                </c:pt>
                <c:pt idx="6">
                  <c:v>    Landrover</c:v>
                </c:pt>
                <c:pt idx="7">
                  <c:v>    Skoda Auto</c:v>
                </c:pt>
                <c:pt idx="8">
                  <c:v>    Volkswagen</c:v>
                </c:pt>
                <c:pt idx="9">
                  <c:v>    Mitsubishi</c:v>
                </c:pt>
                <c:pt idx="10">
                  <c:v>    Volkswagen Vans</c:v>
                </c:pt>
                <c:pt idx="11">
                  <c:v>    Audi</c:v>
                </c:pt>
                <c:pt idx="12">
                  <c:v>    Jaguar</c:v>
                </c:pt>
                <c:pt idx="13">
                  <c:v>    Suzuki</c:v>
                </c:pt>
                <c:pt idx="14">
                  <c:v>    Nissan</c:v>
                </c:pt>
                <c:pt idx="15">
                  <c:v>    Lifan</c:v>
                </c:pt>
                <c:pt idx="16">
                  <c:v>    Renault</c:v>
                </c:pt>
                <c:pt idx="17">
                  <c:v>    Ford</c:v>
                </c:pt>
                <c:pt idx="18">
                  <c:v>    Hyundai</c:v>
                </c:pt>
                <c:pt idx="19">
                  <c:v>    Opel</c:v>
                </c:pt>
                <c:pt idx="20">
                  <c:v>    Infiniti</c:v>
                </c:pt>
                <c:pt idx="21">
                  <c:v>    Lada</c:v>
                </c:pt>
                <c:pt idx="22">
                  <c:v>    Mazda</c:v>
                </c:pt>
                <c:pt idx="23">
                  <c:v>    Kia</c:v>
                </c:pt>
                <c:pt idx="24">
                  <c:v>    Peugeot</c:v>
                </c:pt>
                <c:pt idx="25">
                  <c:v>    Citroen</c:v>
                </c:pt>
                <c:pt idx="26">
                  <c:v>    Subaru</c:v>
                </c:pt>
                <c:pt idx="27">
                  <c:v>    Jeep</c:v>
                </c:pt>
                <c:pt idx="28">
                  <c:v>    Geely</c:v>
                </c:pt>
                <c:pt idx="29">
                  <c:v>    UAZ</c:v>
                </c:pt>
                <c:pt idx="30">
                  <c:v>    Gaz LCV</c:v>
                </c:pt>
              </c:strCache>
            </c:strRef>
          </c:cat>
          <c:val>
            <c:numRef>
              <c:f>Sheet16!$B$2:$B$32</c:f>
              <c:numCache>
                <c:formatCode>General</c:formatCode>
                <c:ptCount val="31"/>
                <c:pt idx="0">
                  <c:v>-98.3</c:v>
                </c:pt>
                <c:pt idx="1">
                  <c:v>-98.1</c:v>
                </c:pt>
                <c:pt idx="2">
                  <c:v>-97.3</c:v>
                </c:pt>
                <c:pt idx="3">
                  <c:v>-95.4</c:v>
                </c:pt>
                <c:pt idx="4">
                  <c:v>-94.9</c:v>
                </c:pt>
                <c:pt idx="5">
                  <c:v>-94.9</c:v>
                </c:pt>
                <c:pt idx="6">
                  <c:v>-94.4</c:v>
                </c:pt>
                <c:pt idx="7">
                  <c:v>-93.5</c:v>
                </c:pt>
                <c:pt idx="8">
                  <c:v>-93.4</c:v>
                </c:pt>
                <c:pt idx="9">
                  <c:v>-92.7</c:v>
                </c:pt>
                <c:pt idx="10">
                  <c:v>-92.6</c:v>
                </c:pt>
                <c:pt idx="11">
                  <c:v>-90.5</c:v>
                </c:pt>
                <c:pt idx="12">
                  <c:v>-90</c:v>
                </c:pt>
                <c:pt idx="13">
                  <c:v>-89.3</c:v>
                </c:pt>
                <c:pt idx="14">
                  <c:v>-88.5</c:v>
                </c:pt>
                <c:pt idx="15">
                  <c:v>-87.9</c:v>
                </c:pt>
                <c:pt idx="16">
                  <c:v>-86.2</c:v>
                </c:pt>
                <c:pt idx="17">
                  <c:v>-86</c:v>
                </c:pt>
                <c:pt idx="18">
                  <c:v>-86</c:v>
                </c:pt>
                <c:pt idx="19">
                  <c:v>-84.8</c:v>
                </c:pt>
                <c:pt idx="20">
                  <c:v>-81.8</c:v>
                </c:pt>
                <c:pt idx="21">
                  <c:v>-81.3</c:v>
                </c:pt>
                <c:pt idx="22">
                  <c:v>-81.3</c:v>
                </c:pt>
                <c:pt idx="23">
                  <c:v>-80.3</c:v>
                </c:pt>
                <c:pt idx="24">
                  <c:v>-78.7</c:v>
                </c:pt>
                <c:pt idx="25">
                  <c:v>-78.3</c:v>
                </c:pt>
                <c:pt idx="26">
                  <c:v>-75.599999999999994</c:v>
                </c:pt>
                <c:pt idx="27">
                  <c:v>-64</c:v>
                </c:pt>
                <c:pt idx="28">
                  <c:v>-50.4</c:v>
                </c:pt>
                <c:pt idx="29">
                  <c:v>-43.8</c:v>
                </c:pt>
                <c:pt idx="30">
                  <c:v>-41.6</c:v>
                </c:pt>
              </c:numCache>
            </c:numRef>
          </c:val>
          <c:extLst>
            <c:ext xmlns:c16="http://schemas.microsoft.com/office/drawing/2014/chart" uri="{C3380CC4-5D6E-409C-BE32-E72D297353CC}">
              <c16:uniqueId val="{00000000-C486-439D-AB58-AAEB51C749CC}"/>
            </c:ext>
          </c:extLst>
        </c:ser>
        <c:dLbls>
          <c:dLblPos val="outEnd"/>
          <c:showLegendKey val="0"/>
          <c:showVal val="1"/>
          <c:showCatName val="0"/>
          <c:showSerName val="0"/>
          <c:showPercent val="0"/>
          <c:showBubbleSize val="0"/>
        </c:dLbls>
        <c:gapWidth val="219"/>
        <c:overlap val="-27"/>
        <c:axId val="810269192"/>
        <c:axId val="810268864"/>
      </c:barChart>
      <c:catAx>
        <c:axId val="810269192"/>
        <c:scaling>
          <c:orientation val="minMax"/>
        </c:scaling>
        <c:delete val="0"/>
        <c:axPos val="b"/>
        <c:numFmt formatCode="General" sourceLinked="1"/>
        <c:majorTickMark val="none"/>
        <c:minorTickMark val="none"/>
        <c:tickLblPos val="high"/>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50" b="1" i="0" u="none" strike="noStrike" kern="1200" baseline="0">
                <a:solidFill>
                  <a:srgbClr val="000000"/>
                </a:solidFill>
                <a:latin typeface="+mn-lt"/>
                <a:ea typeface="+mn-ea"/>
                <a:cs typeface="+mn-cs"/>
              </a:defRPr>
            </a:pPr>
          </a:p>
        </c:txPr>
        <c:crossAx val="810268864"/>
        <c:crosses val="autoZero"/>
        <c:auto val="1"/>
        <c:lblAlgn val="ctr"/>
        <c:lblOffset val="100"/>
        <c:noMultiLvlLbl val="0"/>
      </c:catAx>
      <c:valAx>
        <c:axId val="810268864"/>
        <c:scaling>
          <c:orientation val="minMax"/>
          <c:max val="0"/>
          <c:min val="-1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p>
        </c:txPr>
        <c:crossAx val="810269192"/>
        <c:crosses val="autoZero"/>
        <c:crossBetween val="between"/>
        <c:majorUnit val="25"/>
        <c:dispUnits>
          <c:builtInUnit val="hundreds"/>
        </c:dispUnits>
      </c:valAx>
      <c:spPr>
        <a:noFill/>
        <a:ln>
          <a:noFill/>
        </a:ln>
        <a:effectLst/>
      </c:spPr>
    </c:plotArea>
    <c:plotVisOnly val="1"/>
    <c:dispBlanksAs val="gap"/>
    <c:showDLblsOverMax val="0"/>
  </c:chart>
  <c:spPr>
    <a:noFill/>
    <a:ln>
      <a:noFill/>
    </a:ln>
    <a:effectLst/>
  </c:spPr>
  <c:txPr>
    <a:bodyPr/>
    <a:lstStyle/>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'autos (2)'!$B$3:$B$4</c:f>
              <c:strCache>
                <c:ptCount val="2"/>
                <c:pt idx="0">
                  <c:v>RUAUTOTL Index</c:v>
                </c:pt>
                <c:pt idx="1">
                  <c:v>Russian Imports from China</c:v>
                </c:pt>
              </c:strCache>
            </c:strRef>
          </c:tx>
          <c:spPr>
            <a:solidFill>
              <a:schemeClr val="accent1"/>
            </a:solidFill>
            <a:ln>
              <a:noFill/>
            </a:ln>
            <a:effectLst/>
          </c:spPr>
          <c:invertIfNegative val="0"/>
          <c:dLbls>
            <c:dLbl>
              <c:idx val="53"/>
              <c:layout>
                <c:manualLayout>
                  <c:x val="-1.5929626672265867E-2"/>
                  <c:y val="-0.14236512945778476"/>
                </c:manualLayout>
              </c:layout>
              <c:tx>
                <c:rich>
                  <a:bodyPr/>
                  <a:lstStyle/>
                  <a:p>
                    <a:fld id="{AB9E9B0E-E05A-414F-99B1-39E85E808D23}" type="VALUE">
                      <a:rPr lang="en-US" sz="1200" b="1">
                        <a:solidFill>
                          <a:srgbClr val="EEB500"/>
                        </a:solidFill>
                        <a:latin typeface="Georgia" panose="02040502050405020303" pitchFamily="18" charset="0"/>
                      </a:rPr>
                      <a:t>[值]</a:t>
                    </a:fld>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230-46FC-B7BF-3AC7E9A428A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'autos (2)'!$A$5:$A$59</c:f>
              <c:numCache>
                <c:formatCode>mm/dd/yy;@</c:formatCode>
                <c:ptCount val="55"/>
                <c:pt idx="1">
                  <c:v>44742</c:v>
                </c:pt>
                <c:pt idx="2">
                  <c:v>44712</c:v>
                </c:pt>
                <c:pt idx="3">
                  <c:v>44681</c:v>
                </c:pt>
                <c:pt idx="4">
                  <c:v>44651</c:v>
                </c:pt>
                <c:pt idx="5">
                  <c:v>44620</c:v>
                </c:pt>
                <c:pt idx="6">
                  <c:v>44592</c:v>
                </c:pt>
                <c:pt idx="7">
                  <c:v>44561</c:v>
                </c:pt>
                <c:pt idx="8">
                  <c:v>44530</c:v>
                </c:pt>
                <c:pt idx="9">
                  <c:v>44500</c:v>
                </c:pt>
                <c:pt idx="10">
                  <c:v>44469</c:v>
                </c:pt>
                <c:pt idx="11">
                  <c:v>44439</c:v>
                </c:pt>
                <c:pt idx="12">
                  <c:v>44408</c:v>
                </c:pt>
                <c:pt idx="13">
                  <c:v>44377</c:v>
                </c:pt>
                <c:pt idx="14">
                  <c:v>44347</c:v>
                </c:pt>
                <c:pt idx="15">
                  <c:v>44316</c:v>
                </c:pt>
                <c:pt idx="16">
                  <c:v>44286</c:v>
                </c:pt>
                <c:pt idx="17">
                  <c:v>44255</c:v>
                </c:pt>
                <c:pt idx="18">
                  <c:v>44227</c:v>
                </c:pt>
                <c:pt idx="19">
                  <c:v>44196</c:v>
                </c:pt>
                <c:pt idx="20">
                  <c:v>44165</c:v>
                </c:pt>
                <c:pt idx="21">
                  <c:v>44135</c:v>
                </c:pt>
                <c:pt idx="22">
                  <c:v>44104</c:v>
                </c:pt>
                <c:pt idx="23">
                  <c:v>44074</c:v>
                </c:pt>
                <c:pt idx="24">
                  <c:v>44043</c:v>
                </c:pt>
                <c:pt idx="25">
                  <c:v>44012</c:v>
                </c:pt>
                <c:pt idx="26">
                  <c:v>43982</c:v>
                </c:pt>
                <c:pt idx="27">
                  <c:v>43951</c:v>
                </c:pt>
                <c:pt idx="28">
                  <c:v>43921</c:v>
                </c:pt>
                <c:pt idx="29">
                  <c:v>43890</c:v>
                </c:pt>
                <c:pt idx="30">
                  <c:v>43861</c:v>
                </c:pt>
                <c:pt idx="31">
                  <c:v>43830</c:v>
                </c:pt>
                <c:pt idx="32">
                  <c:v>43799</c:v>
                </c:pt>
                <c:pt idx="33">
                  <c:v>43769</c:v>
                </c:pt>
                <c:pt idx="34">
                  <c:v>43738</c:v>
                </c:pt>
                <c:pt idx="35">
                  <c:v>43708</c:v>
                </c:pt>
                <c:pt idx="36">
                  <c:v>43677</c:v>
                </c:pt>
                <c:pt idx="37">
                  <c:v>43646</c:v>
                </c:pt>
                <c:pt idx="38">
                  <c:v>43616</c:v>
                </c:pt>
                <c:pt idx="39">
                  <c:v>43585</c:v>
                </c:pt>
                <c:pt idx="40">
                  <c:v>43555</c:v>
                </c:pt>
                <c:pt idx="41">
                  <c:v>43524</c:v>
                </c:pt>
                <c:pt idx="42">
                  <c:v>43496</c:v>
                </c:pt>
                <c:pt idx="43">
                  <c:v>43465</c:v>
                </c:pt>
                <c:pt idx="44">
                  <c:v>43434</c:v>
                </c:pt>
                <c:pt idx="45">
                  <c:v>43404</c:v>
                </c:pt>
                <c:pt idx="46">
                  <c:v>43373</c:v>
                </c:pt>
                <c:pt idx="47">
                  <c:v>43343</c:v>
                </c:pt>
                <c:pt idx="48">
                  <c:v>43312</c:v>
                </c:pt>
                <c:pt idx="49">
                  <c:v>43281</c:v>
                </c:pt>
                <c:pt idx="50">
                  <c:v>43251</c:v>
                </c:pt>
                <c:pt idx="51">
                  <c:v>43220</c:v>
                </c:pt>
                <c:pt idx="52">
                  <c:v>43190</c:v>
                </c:pt>
                <c:pt idx="53">
                  <c:v>43159</c:v>
                </c:pt>
                <c:pt idx="54">
                  <c:v>43131</c:v>
                </c:pt>
              </c:numCache>
            </c:numRef>
          </c:cat>
          <c:val>
            <c:numRef>
              <c:f>'autos (2)'!$B$5:$B$59</c:f>
              <c:numCache>
                <c:formatCode>0.00</c:formatCode>
                <c:ptCount val="55"/>
                <c:pt idx="1">
                  <c:v>27761</c:v>
                </c:pt>
                <c:pt idx="2">
                  <c:v>24268</c:v>
                </c:pt>
                <c:pt idx="3">
                  <c:v>32706</c:v>
                </c:pt>
                <c:pt idx="4">
                  <c:v>55129</c:v>
                </c:pt>
                <c:pt idx="5">
                  <c:v>114349</c:v>
                </c:pt>
                <c:pt idx="6">
                  <c:v>91662</c:v>
                </c:pt>
                <c:pt idx="7">
                  <c:v>133470</c:v>
                </c:pt>
                <c:pt idx="8">
                  <c:v>125466</c:v>
                </c:pt>
                <c:pt idx="9">
                  <c:v>126204</c:v>
                </c:pt>
                <c:pt idx="10">
                  <c:v>119485</c:v>
                </c:pt>
                <c:pt idx="11">
                  <c:v>114130</c:v>
                </c:pt>
                <c:pt idx="12">
                  <c:v>132640</c:v>
                </c:pt>
                <c:pt idx="13">
                  <c:v>154553</c:v>
                </c:pt>
                <c:pt idx="14">
                  <c:v>147378</c:v>
                </c:pt>
                <c:pt idx="15">
                  <c:v>151964</c:v>
                </c:pt>
                <c:pt idx="16">
                  <c:v>148676</c:v>
                </c:pt>
                <c:pt idx="17">
                  <c:v>120081</c:v>
                </c:pt>
                <c:pt idx="18">
                  <c:v>95213</c:v>
                </c:pt>
                <c:pt idx="19">
                  <c:v>166666</c:v>
                </c:pt>
                <c:pt idx="20">
                  <c:v>157580</c:v>
                </c:pt>
                <c:pt idx="21">
                  <c:v>154164</c:v>
                </c:pt>
                <c:pt idx="22">
                  <c:v>154409</c:v>
                </c:pt>
                <c:pt idx="23">
                  <c:v>137517</c:v>
                </c:pt>
                <c:pt idx="24">
                  <c:v>141924</c:v>
                </c:pt>
                <c:pt idx="25">
                  <c:v>122622</c:v>
                </c:pt>
                <c:pt idx="26">
                  <c:v>63033</c:v>
                </c:pt>
                <c:pt idx="27">
                  <c:v>38922</c:v>
                </c:pt>
                <c:pt idx="28">
                  <c:v>157738</c:v>
                </c:pt>
                <c:pt idx="29">
                  <c:v>119073</c:v>
                </c:pt>
                <c:pt idx="30">
                  <c:v>99369</c:v>
                </c:pt>
                <c:pt idx="31">
                  <c:v>170156</c:v>
                </c:pt>
                <c:pt idx="32">
                  <c:v>148855</c:v>
                </c:pt>
                <c:pt idx="33">
                  <c:v>144134</c:v>
                </c:pt>
                <c:pt idx="34">
                  <c:v>149368</c:v>
                </c:pt>
                <c:pt idx="35">
                  <c:v>138239</c:v>
                </c:pt>
                <c:pt idx="36">
                  <c:v>132827</c:v>
                </c:pt>
                <c:pt idx="37">
                  <c:v>143660</c:v>
                </c:pt>
                <c:pt idx="38">
                  <c:v>130846</c:v>
                </c:pt>
                <c:pt idx="39">
                  <c:v>141011</c:v>
                </c:pt>
                <c:pt idx="40">
                  <c:v>156080</c:v>
                </c:pt>
                <c:pt idx="41">
                  <c:v>121772</c:v>
                </c:pt>
                <c:pt idx="42">
                  <c:v>100303</c:v>
                </c:pt>
                <c:pt idx="43">
                  <c:v>175240</c:v>
                </c:pt>
                <c:pt idx="44">
                  <c:v>167494</c:v>
                </c:pt>
                <c:pt idx="45">
                  <c:v>160425</c:v>
                </c:pt>
                <c:pt idx="46">
                  <c:v>157371</c:v>
                </c:pt>
                <c:pt idx="47">
                  <c:v>147388</c:v>
                </c:pt>
                <c:pt idx="48">
                  <c:v>143452</c:v>
                </c:pt>
                <c:pt idx="49">
                  <c:v>156351</c:v>
                </c:pt>
                <c:pt idx="50">
                  <c:v>147525</c:v>
                </c:pt>
                <c:pt idx="51">
                  <c:v>152425</c:v>
                </c:pt>
                <c:pt idx="52">
                  <c:v>157279</c:v>
                </c:pt>
                <c:pt idx="53">
                  <c:v>133177</c:v>
                </c:pt>
                <c:pt idx="54">
                  <c:v>102464</c:v>
                </c:pt>
              </c:numCache>
            </c:numRef>
          </c:val>
          <c:extLst>
            <c:ext xmlns:c16="http://schemas.microsoft.com/office/drawing/2014/chart" uri="{C3380CC4-5D6E-409C-BE32-E72D297353CC}">
              <c16:uniqueId val="{00000000-B230-46FC-B7BF-3AC7E9A428AC}"/>
            </c:ext>
          </c:extLst>
        </c:ser>
        <c:dLbls>
          <c:showLegendKey val="0"/>
          <c:showVal val="0"/>
          <c:showCatName val="0"/>
          <c:showSerName val="0"/>
          <c:showPercent val="0"/>
          <c:showBubbleSize val="0"/>
        </c:dLbls>
        <c:gapWidth val="219"/>
        <c:overlap val="-27"/>
        <c:axId val="810278704"/>
        <c:axId val="810280672"/>
      </c:barChart>
      <c:dateAx>
        <c:axId val="810278704"/>
        <c:scaling>
          <c:orientation val="minMax"/>
          <c:min val="44348"/>
        </c:scaling>
        <c:delete val="0"/>
        <c:axPos val="b"/>
        <c:numFmt formatCode="mmm\ \'yy"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p>
        </c:txPr>
        <c:crossAx val="810280672"/>
        <c:crosses val="autoZero"/>
        <c:auto val="1"/>
        <c:lblOffset val="100"/>
        <c:baseTimeUnit val="months"/>
      </c:dateAx>
      <c:valAx>
        <c:axId val="810280672"/>
        <c:scaling>
          <c:orientation val="minMax"/>
          <c:max val="160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p>
        </c:txPr>
        <c:crossAx val="810278704"/>
        <c:crosses val="autoZero"/>
        <c:crossBetween val="between"/>
        <c:majorUnit val="40000"/>
        <c:dispUnits>
          <c:builtInUnit val="thousands"/>
        </c:dispUnits>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t>-75%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627-43F1-8DA6-D981C92B0FF0}"/>
                </c:ext>
              </c:extLst>
            </c:dLbl>
            <c:dLbl>
              <c:idx val="1"/>
              <c:tx>
                <c:rich>
                  <a:bodyPr/>
                  <a:lstStyle/>
                  <a:p>
                    <a:r>
                      <a:t>-54%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627-43F1-8DA6-D981C92B0FF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Worksheet!$A$41:$A$42</c:f>
              <c:strCache>
                <c:ptCount val="2"/>
                <c:pt idx="0">
                  <c:v>Motor Vehicles</c:v>
                </c:pt>
                <c:pt idx="1">
                  <c:v>Parts and Accessories for Motor Vehicles</c:v>
                </c:pt>
              </c:strCache>
            </c:strRef>
          </c:cat>
          <c:val>
            <c:numRef>
              <c:f>Worksheet!$B$41:$B$42</c:f>
              <c:numCache>
                <c:formatCode>General</c:formatCode>
                <c:ptCount val="2"/>
                <c:pt idx="0">
                  <c:v>-75.3</c:v>
                </c:pt>
                <c:pt idx="1">
                  <c:v>-54.1</c:v>
                </c:pt>
              </c:numCache>
            </c:numRef>
          </c:val>
          <c:extLst>
            <c:ext xmlns:c16="http://schemas.microsoft.com/office/drawing/2014/chart" uri="{C3380CC4-5D6E-409C-BE32-E72D297353CC}">
              <c16:uniqueId val="{00000000-0627-43F1-8DA6-D981C92B0FF0}"/>
            </c:ext>
          </c:extLst>
        </c:ser>
        <c:dLbls>
          <c:dLblPos val="outEnd"/>
          <c:showLegendKey val="0"/>
          <c:showVal val="1"/>
          <c:showCatName val="0"/>
          <c:showSerName val="0"/>
          <c:showPercent val="0"/>
          <c:showBubbleSize val="0"/>
        </c:dLbls>
        <c:gapWidth val="182"/>
        <c:axId val="812750752"/>
        <c:axId val="812756984"/>
      </c:barChart>
      <c:catAx>
        <c:axId val="812750752"/>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56984"/>
        <c:crosses val="autoZero"/>
        <c:auto val="1"/>
        <c:lblAlgn val="ctr"/>
        <c:lblOffset val="100"/>
        <c:noMultiLvlLbl val="0"/>
      </c:catAx>
      <c:valAx>
        <c:axId val="812756984"/>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5075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t>-67%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D4A-4139-9498-11A497BBD267}"/>
                </c:ext>
              </c:extLst>
            </c:dLbl>
            <c:dLbl>
              <c:idx val="1"/>
              <c:tx>
                <c:rich>
                  <a:bodyPr/>
                  <a:lstStyle/>
                  <a:p>
                    <a:r>
                      <a:t>-58%</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D4A-4139-9498-11A497BBD26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Worksheet!$A$44:$A$45</c:f>
              <c:strCache>
                <c:ptCount val="2"/>
                <c:pt idx="0">
                  <c:v>Motor Vehicles</c:v>
                </c:pt>
                <c:pt idx="1">
                  <c:v>Parts and Accessories for Motor Vehicles</c:v>
                </c:pt>
              </c:strCache>
            </c:strRef>
          </c:cat>
          <c:val>
            <c:numRef>
              <c:f>Worksheet!$B$44:$B$45</c:f>
              <c:numCache>
                <c:formatCode>General</c:formatCode>
                <c:ptCount val="2"/>
                <c:pt idx="0">
                  <c:v>-66.7</c:v>
                </c:pt>
                <c:pt idx="1">
                  <c:v>-57.6</c:v>
                </c:pt>
              </c:numCache>
            </c:numRef>
          </c:val>
          <c:extLst>
            <c:ext xmlns:c16="http://schemas.microsoft.com/office/drawing/2014/chart" uri="{C3380CC4-5D6E-409C-BE32-E72D297353CC}">
              <c16:uniqueId val="{00000000-AD4A-4139-9498-11A497BBD267}"/>
            </c:ext>
          </c:extLst>
        </c:ser>
        <c:dLbls>
          <c:dLblPos val="outEnd"/>
          <c:showLegendKey val="0"/>
          <c:showVal val="1"/>
          <c:showCatName val="0"/>
          <c:showSerName val="0"/>
          <c:showPercent val="0"/>
          <c:showBubbleSize val="0"/>
        </c:dLbls>
        <c:gapWidth val="182"/>
        <c:axId val="805478568"/>
        <c:axId val="805478896"/>
      </c:barChart>
      <c:catAx>
        <c:axId val="805478568"/>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05478896"/>
        <c:crosses val="autoZero"/>
        <c:auto val="1"/>
        <c:lblAlgn val="ctr"/>
        <c:lblOffset val="100"/>
        <c:noMultiLvlLbl val="0"/>
      </c:catAx>
      <c:valAx>
        <c:axId val="805478896"/>
        <c:scaling>
          <c:orientation val="minMax"/>
          <c:max val="0"/>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054785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t>-52%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074-4749-B833-B8138210E11E}"/>
                </c:ext>
              </c:extLst>
            </c:dLbl>
            <c:dLbl>
              <c:idx val="1"/>
              <c:tx>
                <c:rich>
                  <a:bodyPr/>
                  <a:lstStyle/>
                  <a:p>
                    <a:r>
                      <a:t>-37%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74-4749-B833-B8138210E11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Worksheet!$A$47:$A$48</c:f>
              <c:strCache>
                <c:ptCount val="2"/>
                <c:pt idx="0">
                  <c:v>Motor Vehicles</c:v>
                </c:pt>
                <c:pt idx="1">
                  <c:v>Parts and Accessories for Motor Vehicles</c:v>
                </c:pt>
              </c:strCache>
            </c:strRef>
          </c:cat>
          <c:val>
            <c:numRef>
              <c:f>Worksheet!$B$47:$B$48</c:f>
              <c:numCache>
                <c:formatCode>General</c:formatCode>
                <c:ptCount val="2"/>
                <c:pt idx="0">
                  <c:v>-52.3</c:v>
                </c:pt>
                <c:pt idx="1">
                  <c:v>-36.9</c:v>
                </c:pt>
              </c:numCache>
            </c:numRef>
          </c:val>
          <c:extLst>
            <c:ext xmlns:c16="http://schemas.microsoft.com/office/drawing/2014/chart" uri="{C3380CC4-5D6E-409C-BE32-E72D297353CC}">
              <c16:uniqueId val="{00000000-A074-4749-B833-B8138210E11E}"/>
            </c:ext>
          </c:extLst>
        </c:ser>
        <c:dLbls>
          <c:dLblPos val="outEnd"/>
          <c:showLegendKey val="0"/>
          <c:showVal val="1"/>
          <c:showCatName val="0"/>
          <c:showSerName val="0"/>
          <c:showPercent val="0"/>
          <c:showBubbleSize val="0"/>
        </c:dLbls>
        <c:gapWidth val="182"/>
        <c:axId val="814223384"/>
        <c:axId val="814222400"/>
      </c:barChart>
      <c:catAx>
        <c:axId val="814223384"/>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4222400"/>
        <c:crosses val="autoZero"/>
        <c:auto val="1"/>
        <c:lblAlgn val="ctr"/>
        <c:lblOffset val="100"/>
        <c:noMultiLvlLbl val="0"/>
      </c:catAx>
      <c:valAx>
        <c:axId val="814222400"/>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422338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fld id="{60E198D5-005B-424B-8D47-BE16BCECAA65}"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4675-4ECD-A687-076FB7058B5A}"/>
                </c:ext>
              </c:extLst>
            </c:dLbl>
            <c:dLbl>
              <c:idx val="1"/>
              <c:tx>
                <c:rich>
                  <a:bodyPr/>
                  <a:lstStyle/>
                  <a:p>
                    <a:fld id="{A9C1EA85-92B9-45CF-A807-88FE0D09D545}"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4675-4ECD-A687-076FB7058B5A}"/>
                </c:ext>
              </c:extLst>
            </c:dLbl>
            <c:dLbl>
              <c:idx val="2"/>
              <c:tx>
                <c:rich>
                  <a:bodyPr/>
                  <a:lstStyle/>
                  <a:p>
                    <a:fld id="{E82A60B2-05CE-4AB3-911D-1277779DCBBF}"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675-4ECD-A687-076FB7058B5A}"/>
                </c:ext>
              </c:extLst>
            </c:dLbl>
            <c:dLbl>
              <c:idx val="3"/>
              <c:tx>
                <c:rich>
                  <a:bodyPr/>
                  <a:lstStyle/>
                  <a:p>
                    <a:fld id="{5E6DE04D-AC52-42E5-8BC9-E7BA23BD1181}"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4675-4ECD-A687-076FB7058B5A}"/>
                </c:ext>
              </c:extLst>
            </c:dLbl>
            <c:dLbl>
              <c:idx val="4"/>
              <c:tx>
                <c:rich>
                  <a:bodyPr/>
                  <a:lstStyle/>
                  <a:p>
                    <a:fld id="{F49EFDE6-01ED-4200-9CAB-1585BD192D82}"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675-4ECD-A687-076FB7058B5A}"/>
                </c:ext>
              </c:extLst>
            </c:dLbl>
            <c:dLbl>
              <c:idx val="5"/>
              <c:tx>
                <c:rich>
                  <a:bodyPr/>
                  <a:lstStyle/>
                  <a:p>
                    <a:fld id="{26E5D497-824F-45F3-A3BA-C45AB5422B3A}"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675-4ECD-A687-076FB7058B5A}"/>
                </c:ext>
              </c:extLst>
            </c:dLbl>
            <c:dLbl>
              <c:idx val="6"/>
              <c:tx>
                <c:rich>
                  <a:bodyPr/>
                  <a:lstStyle/>
                  <a:p>
                    <a:fld id="{7A66FFBF-DAB2-4FDC-A033-E206416AF9DE}"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675-4ECD-A687-076FB7058B5A}"/>
                </c:ext>
              </c:extLst>
            </c:dLbl>
            <c:dLbl>
              <c:idx val="7"/>
              <c:tx>
                <c:rich>
                  <a:bodyPr/>
                  <a:lstStyle/>
                  <a:p>
                    <a:r>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75-4ECD-A687-076FB7058B5A}"/>
                </c:ext>
              </c:extLst>
            </c:dLbl>
            <c:dLbl>
              <c:idx val="8"/>
              <c:tx>
                <c:rich>
                  <a:bodyPr/>
                  <a:lstStyle/>
                  <a:p>
                    <a:fld id="{24570CC6-A434-47F3-A557-76A614A6AF14}" type="VALUE">
                      <a:rPr lang="en-US" smtClean="0"/>
                      <a:t>[值]</a:t>
                    </a:fld>
                    <a: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675-4ECD-A687-076FB7058B5A}"/>
                </c:ext>
              </c:extLst>
            </c:dLbl>
            <c:dLbl>
              <c:idx val="9"/>
              <c:tx>
                <c:rich>
                  <a:bodyPr/>
                  <a:lstStyle/>
                  <a:p>
                    <a:r>
                      <a:t>-4%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75-4ECD-A687-076FB7058B5A}"/>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Sheet16!$A$39:$A$48</c:f>
              <c:strCache>
                <c:ptCount val="10"/>
                <c:pt idx="0">
                  <c:v>    Construction</c:v>
                </c:pt>
                <c:pt idx="1">
                  <c:v>    Agriculture, forestry and fishing</c:v>
                </c:pt>
                <c:pt idx="2">
                  <c:v>    Professional, scientific, technical activities</c:v>
                </c:pt>
                <c:pt idx="3">
                  <c:v>    Manufacturing</c:v>
                </c:pt>
                <c:pt idx="4">
                  <c:v>    Water; sewerage, waste management</c:v>
                </c:pt>
                <c:pt idx="5">
                  <c:v>    Administrative and support services</c:v>
                </c:pt>
                <c:pt idx="6">
                  <c:v>    Wholesale and retail trade</c:v>
                </c:pt>
                <c:pt idx="7">
                  <c:v>    Health services</c:v>
                </c:pt>
                <c:pt idx="8">
                  <c:v>    Accommodation and food services</c:v>
                </c:pt>
                <c:pt idx="9">
                  <c:v>    Mining and quarrying</c:v>
                </c:pt>
              </c:strCache>
            </c:strRef>
          </c:cat>
          <c:val>
            <c:numRef>
              <c:f>Sheet16!$B$39:$B$48</c:f>
              <c:numCache>
                <c:formatCode>General</c:formatCode>
                <c:ptCount val="10"/>
                <c:pt idx="0">
                  <c:v>-62.17</c:v>
                </c:pt>
                <c:pt idx="1">
                  <c:v>-55.2</c:v>
                </c:pt>
                <c:pt idx="2">
                  <c:v>-36.26</c:v>
                </c:pt>
                <c:pt idx="3">
                  <c:v>-24.99</c:v>
                </c:pt>
                <c:pt idx="4">
                  <c:v>-20.94</c:v>
                </c:pt>
                <c:pt idx="5">
                  <c:v>-19.96</c:v>
                </c:pt>
                <c:pt idx="6">
                  <c:v>-17.940000000000001</c:v>
                </c:pt>
                <c:pt idx="7">
                  <c:v>-16.34</c:v>
                </c:pt>
                <c:pt idx="8">
                  <c:v>-15.24</c:v>
                </c:pt>
                <c:pt idx="9">
                  <c:v>-3.59</c:v>
                </c:pt>
              </c:numCache>
            </c:numRef>
          </c:val>
          <c:extLst>
            <c:ext xmlns:c16="http://schemas.microsoft.com/office/drawing/2014/chart" uri="{C3380CC4-5D6E-409C-BE32-E72D297353CC}">
              <c16:uniqueId val="{00000000-4675-4ECD-A687-076FB7058B5A}"/>
            </c:ext>
          </c:extLst>
        </c:ser>
        <c:dLbls>
          <c:dLblPos val="outEnd"/>
          <c:showLegendKey val="0"/>
          <c:showVal val="1"/>
          <c:showCatName val="0"/>
          <c:showSerName val="0"/>
          <c:showPercent val="0"/>
          <c:showBubbleSize val="0"/>
        </c:dLbls>
        <c:gapWidth val="182"/>
        <c:axId val="812752064"/>
        <c:axId val="812752392"/>
      </c:barChart>
      <c:catAx>
        <c:axId val="812752064"/>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52392"/>
        <c:crosses val="autoZero"/>
        <c:auto val="1"/>
        <c:lblAlgn val="ctr"/>
        <c:lblOffset val="100"/>
        <c:noMultiLvlLbl val="0"/>
      </c:catAx>
      <c:valAx>
        <c:axId val="812752392"/>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520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cat>
            <c:strRef>
              <c:f>Worksheet!$A$52:$A$75</c:f>
              <c:strCache>
                <c:ptCount val="24"/>
                <c:pt idx="0">
                  <c:v>Video Recorders</c:v>
                </c:pt>
                <c:pt idx="1">
                  <c:v>Household Appliances</c:v>
                </c:pt>
                <c:pt idx="2">
                  <c:v>Railway Locomotives</c:v>
                </c:pt>
                <c:pt idx="3">
                  <c:v>Paints</c:v>
                </c:pt>
                <c:pt idx="4">
                  <c:v>Porcelain and Ceramics</c:v>
                </c:pt>
                <c:pt idx="5">
                  <c:v>Steel Products</c:v>
                </c:pt>
                <c:pt idx="6">
                  <c:v>Textiles</c:v>
                </c:pt>
                <c:pt idx="7">
                  <c:v>Trailers, and Semitrailers</c:v>
                </c:pt>
                <c:pt idx="8">
                  <c:v>Batteries</c:v>
                </c:pt>
                <c:pt idx="9">
                  <c:v>Games and Toys</c:v>
                </c:pt>
                <c:pt idx="10">
                  <c:v>Apparel</c:v>
                </c:pt>
                <c:pt idx="11">
                  <c:v>Rubber Products</c:v>
                </c:pt>
                <c:pt idx="12">
                  <c:v>Electric Lamps and Bulbs</c:v>
                </c:pt>
                <c:pt idx="13">
                  <c:v>Sports Goods</c:v>
                </c:pt>
                <c:pt idx="14">
                  <c:v>Furniture</c:v>
                </c:pt>
                <c:pt idx="15">
                  <c:v>Jewelry</c:v>
                </c:pt>
                <c:pt idx="16">
                  <c:v>Electrical Equipment</c:v>
                </c:pt>
                <c:pt idx="17">
                  <c:v>Pesticides and Fertilizers</c:v>
                </c:pt>
                <c:pt idx="18">
                  <c:v>Fabricated Metal Products</c:v>
                </c:pt>
                <c:pt idx="19">
                  <c:v>Fish and Crustaceans</c:v>
                </c:pt>
                <c:pt idx="20">
                  <c:v>Fruits and Vegetables</c:v>
                </c:pt>
                <c:pt idx="21">
                  <c:v>Iron Ore</c:v>
                </c:pt>
                <c:pt idx="22">
                  <c:v>Coal and Anthracite</c:v>
                </c:pt>
                <c:pt idx="23">
                  <c:v>Plastic Products</c:v>
                </c:pt>
              </c:strCache>
            </c:strRef>
          </c:cat>
          <c:val>
            <c:numRef>
              <c:f>Worksheet!$B$52:$B$75</c:f>
              <c:numCache>
                <c:formatCode>General</c:formatCode>
                <c:ptCount val="24"/>
                <c:pt idx="0">
                  <c:v>-53.1</c:v>
                </c:pt>
                <c:pt idx="1">
                  <c:v>-49.9</c:v>
                </c:pt>
                <c:pt idx="2">
                  <c:v>-31</c:v>
                </c:pt>
                <c:pt idx="3">
                  <c:v>-30.2</c:v>
                </c:pt>
                <c:pt idx="4">
                  <c:v>-30.2</c:v>
                </c:pt>
                <c:pt idx="5">
                  <c:v>-25.4</c:v>
                </c:pt>
                <c:pt idx="6">
                  <c:v>-23.8</c:v>
                </c:pt>
                <c:pt idx="7">
                  <c:v>-21.9</c:v>
                </c:pt>
                <c:pt idx="8">
                  <c:v>-20.6</c:v>
                </c:pt>
                <c:pt idx="9">
                  <c:v>-19.5</c:v>
                </c:pt>
                <c:pt idx="10">
                  <c:v>-19.399999999999999</c:v>
                </c:pt>
                <c:pt idx="11">
                  <c:v>-16.399999999999999</c:v>
                </c:pt>
                <c:pt idx="12">
                  <c:v>-16.399999999999999</c:v>
                </c:pt>
                <c:pt idx="13">
                  <c:v>-15.3</c:v>
                </c:pt>
                <c:pt idx="14">
                  <c:v>-14.1</c:v>
                </c:pt>
                <c:pt idx="15">
                  <c:v>-13.3</c:v>
                </c:pt>
                <c:pt idx="16">
                  <c:v>-12.7</c:v>
                </c:pt>
                <c:pt idx="17">
                  <c:v>-11</c:v>
                </c:pt>
                <c:pt idx="18">
                  <c:v>-10.5</c:v>
                </c:pt>
                <c:pt idx="19">
                  <c:v>-10.4</c:v>
                </c:pt>
                <c:pt idx="20">
                  <c:v>-6.7</c:v>
                </c:pt>
                <c:pt idx="21">
                  <c:v>-6.1</c:v>
                </c:pt>
                <c:pt idx="22">
                  <c:v>-4.8</c:v>
                </c:pt>
                <c:pt idx="23">
                  <c:v>-4.0999999999999996</c:v>
                </c:pt>
              </c:numCache>
            </c:numRef>
          </c:val>
          <c:extLst>
            <c:ext xmlns:c16="http://schemas.microsoft.com/office/drawing/2014/chart" uri="{C3380CC4-5D6E-409C-BE32-E72D297353CC}">
              <c16:uniqueId val="{00000000-7C87-4A36-B62A-C484889359AA}"/>
            </c:ext>
          </c:extLst>
        </c:ser>
        <c:dLbls>
          <c:showLegendKey val="0"/>
          <c:showVal val="0"/>
          <c:showCatName val="0"/>
          <c:showSerName val="0"/>
          <c:showPercent val="0"/>
          <c:showBubbleSize val="0"/>
        </c:dLbls>
        <c:gapWidth val="182"/>
        <c:axId val="691417488"/>
        <c:axId val="691421752"/>
      </c:barChart>
      <c:catAx>
        <c:axId val="691417488"/>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691421752"/>
        <c:crosses val="autoZero"/>
        <c:auto val="1"/>
        <c:lblAlgn val="ctr"/>
        <c:lblOffset val="100"/>
        <c:noMultiLvlLbl val="0"/>
      </c:catAx>
      <c:valAx>
        <c:axId val="691421752"/>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691417488"/>
        <c:crosses val="autoZero"/>
        <c:crossBetween val="between"/>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BE-41D4-9B63-8E6A278219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BE-41D4-9B63-8E6A278219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BE-41D4-9B63-8E6A278219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BE-41D4-9B63-8E6A2782198B}"/>
              </c:ext>
            </c:extLst>
          </c:dPt>
          <c:dLbls>
            <c:dLbl>
              <c:idx val="0"/>
              <c:layout>
                <c:manualLayout>
                  <c:x val="-0.20212699771142389"/>
                  <c:y val="5.3626581182560515E-2"/>
                </c:manualLayout>
              </c:layout>
              <c:tx>
                <c:rich>
                  <a:bodyPr/>
                  <a:lstStyle/>
                  <a:p>
                    <a:r>
                      <a:t>欧洲</a:t>
                    </a:r>
                  </a:p>
                  <a:p>
                    <a:r>
                      <a:t>83%</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9414696732005807"/>
                      <c:h val="0.11828817621755612"/>
                    </c:manualLayout>
                  </c15:layout>
                  <c15:showDataLabelsRange val="0"/>
                </c:ext>
                <c:ext xmlns:c16="http://schemas.microsoft.com/office/drawing/2014/chart" uri="{C3380CC4-5D6E-409C-BE32-E72D297353CC}">
                  <c16:uniqueId val="{00000001-C6BE-41D4-9B63-8E6A2782198B}"/>
                </c:ext>
              </c:extLst>
            </c:dLbl>
            <c:dLbl>
              <c:idx val="1"/>
              <c:layout>
                <c:manualLayout>
                  <c:x val="2.7562747752749854E-2"/>
                  <c:y val="-2.3148148148148161E-2"/>
                </c:manualLayout>
              </c:layout>
              <c:tx>
                <c:rich>
                  <a:bodyPr/>
                  <a:lstStyle/>
                  <a:p>
                    <a:r>
                      <a:t>后苏联国家</a:t>
                    </a:r>
                  </a:p>
                  <a:p>
                    <a:r>
                      <a:t>12%</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3877441988916304"/>
                      <c:h val="0.19198016914552349"/>
                    </c:manualLayout>
                  </c15:layout>
                  <c15:showDataLabelsRange val="0"/>
                </c:ext>
                <c:ext xmlns:c16="http://schemas.microsoft.com/office/drawing/2014/chart" uri="{C3380CC4-5D6E-409C-BE32-E72D297353CC}">
                  <c16:uniqueId val="{00000003-C6BE-41D4-9B63-8E6A2782198B}"/>
                </c:ext>
              </c:extLst>
            </c:dLbl>
            <c:dLbl>
              <c:idx val="2"/>
              <c:layout>
                <c:manualLayout>
                  <c:x val="5.3691653876997078E-2"/>
                  <c:y val="-6.307870370370372E-2"/>
                </c:manualLayout>
              </c:layout>
              <c:tx>
                <c:rich>
                  <a:bodyPr/>
                  <a:lstStyle/>
                  <a:p>
                    <a:r>
                      <a:t>中国</a:t>
                    </a:r>
                  </a:p>
                  <a:p>
                    <a:r>
                      <a:t>2%</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C6BE-41D4-9B63-8E6A2782198B}"/>
                </c:ext>
              </c:extLst>
            </c:dLbl>
            <c:dLbl>
              <c:idx val="3"/>
              <c:layout>
                <c:manualLayout>
                  <c:x val="0.21918987070527393"/>
                  <c:y val="-2.7777777777777801E-2"/>
                </c:manualLayout>
              </c:layout>
              <c:tx>
                <c:rich>
                  <a:bodyPr/>
                  <a:lstStyle/>
                  <a:p>
                    <a:r>
                      <a:t>其他</a:t>
                    </a:r>
                  </a:p>
                  <a:p>
                    <a:r>
                      <a:t>3%</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4078917717240209"/>
                      <c:h val="0.11828817621755612"/>
                    </c:manualLayout>
                  </c15:layout>
                  <c15:showDataLabelsRange val="0"/>
                </c:ext>
                <c:ext xmlns:c16="http://schemas.microsoft.com/office/drawing/2014/chart" uri="{C3380CC4-5D6E-409C-BE32-E72D297353CC}">
                  <c16:uniqueId val="{00000007-C6BE-41D4-9B63-8E6A2782198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1" i="1" u="none" strike="noStrike" kern="1200" baseline="0">
                    <a:solidFill>
                      <a:schemeClr val="dk1">
                        <a:lumMod val="65000"/>
                        <a:lumOff val="35000"/>
                      </a:schemeClr>
                    </a:solidFill>
                    <a:latin typeface="Georgia" panose="02040502050405020303" pitchFamily="18" charset="0"/>
                    <a:ea typeface="+mn-ea"/>
                    <a:cs typeface="+mn-cs"/>
                  </a:defRPr>
                </a:pPr>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Sheet1!$E$35:$E$38</c:f>
              <c:strCache>
                <c:ptCount val="4"/>
                <c:pt idx="0">
                  <c:v>Europe </c:v>
                </c:pt>
                <c:pt idx="1">
                  <c:v>Post-Soviet States</c:v>
                </c:pt>
                <c:pt idx="2">
                  <c:v>China</c:v>
                </c:pt>
                <c:pt idx="3">
                  <c:v>Others</c:v>
                </c:pt>
              </c:strCache>
            </c:strRef>
          </c:cat>
          <c:val>
            <c:numRef>
              <c:f>Sheet1!$F$35:$F$38</c:f>
              <c:numCache>
                <c:formatCode>0%</c:formatCode>
                <c:ptCount val="4"/>
                <c:pt idx="0">
                  <c:v>0.83</c:v>
                </c:pt>
                <c:pt idx="1">
                  <c:v>0.12</c:v>
                </c:pt>
                <c:pt idx="2">
                  <c:v>0.02</c:v>
                </c:pt>
                <c:pt idx="3">
                  <c:v>0.03</c:v>
                </c:pt>
              </c:numCache>
            </c:numRef>
          </c:val>
          <c:extLst>
            <c:ext xmlns:c16="http://schemas.microsoft.com/office/drawing/2014/chart" uri="{C3380CC4-5D6E-409C-BE32-E72D297353CC}">
              <c16:uniqueId val="{00000008-C6BE-41D4-9B63-8E6A2782198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PMI!$C$3</c:f>
              <c:strCache>
                <c:ptCount val="1"/>
                <c:pt idx="0">
                  <c:v>New Orders</c:v>
                </c:pt>
              </c:strCache>
            </c:strRef>
          </c:tx>
          <c:spPr>
            <a:ln w="28575" cap="rnd">
              <a:solidFill>
                <a:schemeClr val="accent6"/>
              </a:solidFill>
              <a:round/>
            </a:ln>
            <a:effectLst/>
          </c:spPr>
          <c:marker>
            <c:symbol val="none"/>
          </c:marker>
          <c:cat>
            <c:numRef>
              <c:f>PMI!$B$4:$B$25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PMI!$C$4:$C$25</c:f>
              <c:numCache>
                <c:formatCode>General</c:formatCode>
                <c:ptCount val="8"/>
                <c:pt idx="0">
                  <c:v>50</c:v>
                </c:pt>
                <c:pt idx="1">
                  <c:v>46</c:v>
                </c:pt>
                <c:pt idx="2">
                  <c:v>50</c:v>
                </c:pt>
                <c:pt idx="3">
                  <c:v>50.5</c:v>
                </c:pt>
                <c:pt idx="4">
                  <c:v>51.5</c:v>
                </c:pt>
                <c:pt idx="5">
                  <c:v>44.8</c:v>
                </c:pt>
                <c:pt idx="6">
                  <c:v>51</c:v>
                </c:pt>
                <c:pt idx="7">
                  <c:v>30.5</c:v>
                </c:pt>
              </c:numCache>
            </c:numRef>
          </c:val>
          <c:smooth val="0"/>
          <c:extLst>
            <c:ext xmlns:c16="http://schemas.microsoft.com/office/drawing/2014/chart" uri="{C3380CC4-5D6E-409C-BE32-E72D297353CC}">
              <c16:uniqueId val="{00000000-16E9-4A4F-BD14-52130AE6B282}"/>
            </c:ext>
          </c:extLst>
        </c:ser>
        <c:ser>
          <c:idx val="1"/>
          <c:order val="1"/>
          <c:tx>
            <c:strRef>
              <c:f>PMI!$D$3</c:f>
              <c:strCache>
                <c:ptCount val="1"/>
                <c:pt idx="0">
                  <c:v>New Export Orders</c:v>
                </c:pt>
              </c:strCache>
            </c:strRef>
          </c:tx>
          <c:spPr>
            <a:ln w="28575" cap="rnd">
              <a:solidFill>
                <a:schemeClr val="accent5"/>
              </a:solidFill>
              <a:round/>
            </a:ln>
            <a:effectLst/>
          </c:spPr>
          <c:marker>
            <c:symbol val="none"/>
          </c:marker>
          <c:cat>
            <c:numRef>
              <c:f>PMI!$B$4:$B$25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PMI!$D$4:$D$25</c:f>
              <c:numCache>
                <c:formatCode>General</c:formatCode>
                <c:ptCount val="8"/>
                <c:pt idx="0">
                  <c:v>40</c:v>
                </c:pt>
                <c:pt idx="1">
                  <c:v>44.1</c:v>
                </c:pt>
                <c:pt idx="2">
                  <c:v>50</c:v>
                </c:pt>
                <c:pt idx="3">
                  <c:v>48.5</c:v>
                </c:pt>
                <c:pt idx="4">
                  <c:v>50.2</c:v>
                </c:pt>
                <c:pt idx="5">
                  <c:v>40.5</c:v>
                </c:pt>
                <c:pt idx="6">
                  <c:v>50</c:v>
                </c:pt>
                <c:pt idx="7">
                  <c:v>31</c:v>
                </c:pt>
              </c:numCache>
            </c:numRef>
          </c:val>
          <c:smooth val="0"/>
          <c:extLst>
            <c:ext xmlns:c16="http://schemas.microsoft.com/office/drawing/2014/chart" uri="{C3380CC4-5D6E-409C-BE32-E72D297353CC}">
              <c16:uniqueId val="{00000001-16E9-4A4F-BD14-52130AE6B282}"/>
            </c:ext>
          </c:extLst>
        </c:ser>
        <c:dLbls>
          <c:showLegendKey val="0"/>
          <c:showVal val="0"/>
          <c:showCatName val="0"/>
          <c:showSerName val="0"/>
          <c:showPercent val="0"/>
          <c:showBubbleSize val="0"/>
        </c:dLbls>
        <c:smooth val="0"/>
        <c:axId val="874020976"/>
        <c:axId val="874020560"/>
      </c:lineChart>
      <c:dateAx>
        <c:axId val="874020976"/>
        <c:scaling>
          <c:orientation val="minMax"/>
          <c:min val="44013"/>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74020560"/>
        <c:crosses val="autoZero"/>
        <c:auto val="1"/>
        <c:lblOffset val="100"/>
        <c:baseTimeUnit val="months"/>
        <c:majorUnit val="3"/>
        <c:majorTimeUnit val="months"/>
      </c:dateAx>
      <c:valAx>
        <c:axId val="874020560"/>
        <c:scaling>
          <c:orientation val="minMax"/>
          <c:max val="55"/>
          <c:min val="25"/>
        </c:scaling>
        <c:delete val="0"/>
        <c:axPos val="l"/>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74020976"/>
        <c:crossesAt val="44013"/>
        <c:crossBetween val="between"/>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mn-cs"/>
            </a:defRPr>
          </a:pP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100"/>
      </a:pPr>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'PMI (2)'!$C$3</c:f>
              <c:strCache>
                <c:ptCount val="1"/>
                <c:pt idx="0">
                  <c:v>Inventories (&lt;50 = decreasing)</c:v>
                </c:pt>
              </c:strCache>
            </c:strRef>
          </c:tx>
          <c:spPr>
            <a:ln w="28575" cap="rnd">
              <a:solidFill>
                <a:schemeClr val="accent6"/>
              </a:solidFill>
              <a:round/>
            </a:ln>
            <a:effectLst/>
          </c:spPr>
          <c:marker>
            <c:symbol val="none"/>
          </c:marker>
          <c:cat>
            <c:numRef>
              <c:f>'PMI (2)'!$B$4:$B$25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 (2)'!$C$4:$C$25</c:f>
              <c:numCache>
                <c:formatCode>General</c:formatCode>
                <c:ptCount val="8"/>
                <c:pt idx="0">
                  <c:v>42</c:v>
                </c:pt>
                <c:pt idx="1">
                  <c:v>45.2</c:v>
                </c:pt>
                <c:pt idx="2">
                  <c:v>45</c:v>
                </c:pt>
                <c:pt idx="3">
                  <c:v>43.8</c:v>
                </c:pt>
                <c:pt idx="4">
                  <c:v>44.1</c:v>
                </c:pt>
                <c:pt idx="5">
                  <c:v>46.8</c:v>
                </c:pt>
                <c:pt idx="6">
                  <c:v>43.4</c:v>
                </c:pt>
                <c:pt idx="7">
                  <c:v>31</c:v>
                </c:pt>
              </c:numCache>
            </c:numRef>
          </c:val>
          <c:smooth val="0"/>
          <c:extLst>
            <c:ext xmlns:c16="http://schemas.microsoft.com/office/drawing/2014/chart" uri="{C3380CC4-5D6E-409C-BE32-E72D297353CC}">
              <c16:uniqueId val="{00000000-24DC-4C8A-8CDC-C531FA6676F0}"/>
            </c:ext>
          </c:extLst>
        </c:ser>
        <c:ser>
          <c:idx val="1"/>
          <c:order val="1"/>
          <c:tx>
            <c:strRef>
              <c:f>'PMI (2)'!$D$3</c:f>
              <c:strCache>
                <c:ptCount val="1"/>
                <c:pt idx="0">
                  <c:v>Delivery Times (&lt;50 = increasing)</c:v>
                </c:pt>
              </c:strCache>
            </c:strRef>
          </c:tx>
          <c:spPr>
            <a:ln w="28575" cap="rnd">
              <a:solidFill>
                <a:schemeClr val="accent5"/>
              </a:solidFill>
              <a:round/>
            </a:ln>
            <a:effectLst/>
          </c:spPr>
          <c:marker>
            <c:symbol val="none"/>
          </c:marker>
          <c:cat>
            <c:numRef>
              <c:f>'PMI (2)'!$B$4:$B$25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 (2)'!$D$4:$D$25</c:f>
              <c:numCache>
                <c:formatCode>General</c:formatCode>
                <c:ptCount val="8"/>
                <c:pt idx="0">
                  <c:v>49</c:v>
                </c:pt>
                <c:pt idx="1">
                  <c:v>47</c:v>
                </c:pt>
                <c:pt idx="2">
                  <c:v>46</c:v>
                </c:pt>
                <c:pt idx="3">
                  <c:v>45</c:v>
                </c:pt>
                <c:pt idx="4">
                  <c:v>44.8</c:v>
                </c:pt>
                <c:pt idx="5">
                  <c:v>47</c:v>
                </c:pt>
                <c:pt idx="6">
                  <c:v>44</c:v>
                </c:pt>
                <c:pt idx="7">
                  <c:v>30.5</c:v>
                </c:pt>
              </c:numCache>
            </c:numRef>
          </c:val>
          <c:smooth val="0"/>
          <c:extLst>
            <c:ext xmlns:c16="http://schemas.microsoft.com/office/drawing/2014/chart" uri="{C3380CC4-5D6E-409C-BE32-E72D297353CC}">
              <c16:uniqueId val="{00000001-24DC-4C8A-8CDC-C531FA6676F0}"/>
            </c:ext>
          </c:extLst>
        </c:ser>
        <c:dLbls>
          <c:showLegendKey val="0"/>
          <c:showVal val="0"/>
          <c:showCatName val="0"/>
          <c:showSerName val="0"/>
          <c:showPercent val="0"/>
          <c:showBubbleSize val="0"/>
        </c:dLbls>
        <c:smooth val="0"/>
        <c:axId val="874020976"/>
        <c:axId val="874020560"/>
      </c:lineChart>
      <c:dateAx>
        <c:axId val="874020976"/>
        <c:scaling>
          <c:orientation val="minMax"/>
          <c:min val="44105"/>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74020560"/>
        <c:crosses val="autoZero"/>
        <c:auto val="1"/>
        <c:lblOffset val="100"/>
        <c:baseTimeUnit val="months"/>
        <c:majorUnit val="3"/>
        <c:majorTimeUnit val="months"/>
      </c:dateAx>
      <c:valAx>
        <c:axId val="874020560"/>
        <c:scaling>
          <c:orientation val="minMax"/>
          <c:max val="50"/>
          <c:min val="30"/>
        </c:scaling>
        <c:delete val="0"/>
        <c:axPos val="l"/>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74020976"/>
        <c:crossesAt val="44013"/>
        <c:crossBetween val="between"/>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mn-cs"/>
            </a:defRPr>
          </a:pP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cat>
            <c:strRef>
              <c:f>'capital outflows (2)'!$A$7:$A$11</c:f>
              <c:strCache>
                <c:ptCount val="5"/>
                <c:pt idx="0">
                  <c:v>Q1 2022</c:v>
                </c:pt>
                <c:pt idx="1">
                  <c:v>Q4 2021</c:v>
                </c:pt>
                <c:pt idx="2">
                  <c:v>Q3 2021</c:v>
                </c:pt>
                <c:pt idx="3">
                  <c:v>Q2 2021</c:v>
                </c:pt>
                <c:pt idx="4">
                  <c:v>Q1 2021</c:v>
                </c:pt>
              </c:strCache>
            </c:strRef>
          </c:cat>
          <c:val>
            <c:numRef>
              <c:f>'capital outflows (2)'!$B$7:$B$11</c:f>
              <c:numCache>
                <c:formatCode>0.00</c:formatCode>
                <c:ptCount val="5"/>
                <c:pt idx="0">
                  <c:v>70</c:v>
                </c:pt>
                <c:pt idx="1">
                  <c:v>22.6</c:v>
                </c:pt>
                <c:pt idx="2">
                  <c:v>28</c:v>
                </c:pt>
                <c:pt idx="3">
                  <c:v>6.1</c:v>
                </c:pt>
                <c:pt idx="4">
                  <c:v>17.399999999999999</c:v>
                </c:pt>
              </c:numCache>
            </c:numRef>
          </c:val>
          <c:extLst>
            <c:ext xmlns:c16="http://schemas.microsoft.com/office/drawing/2014/chart" uri="{C3380CC4-5D6E-409C-BE32-E72D297353CC}">
              <c16:uniqueId val="{00000000-F3AA-441B-A78A-817976E0125D}"/>
            </c:ext>
          </c:extLst>
        </c:ser>
        <c:dLbls>
          <c:showLegendKey val="0"/>
          <c:showVal val="0"/>
          <c:showCatName val="0"/>
          <c:showSerName val="0"/>
          <c:showPercent val="0"/>
          <c:showBubbleSize val="0"/>
        </c:dLbls>
        <c:gapWidth val="0"/>
        <c:overlap val="95"/>
        <c:axId val="692536784"/>
        <c:axId val="692532848"/>
      </c:barChart>
      <c:catAx>
        <c:axId val="69253678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92532848"/>
        <c:crosses val="autoZero"/>
        <c:auto val="1"/>
        <c:lblAlgn val="ctr"/>
        <c:lblOffset val="100"/>
        <c:noMultiLvlLbl val="0"/>
      </c:catAx>
      <c:valAx>
        <c:axId val="692532848"/>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692536784"/>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cat>
            <c:numRef>
              <c:f>Sheet24!$A$2:$A$149</c:f>
              <c:numCache>
                <c:formatCode>m/d/yyyy</c:formatCode>
                <c:ptCount val="148"/>
                <c:pt idx="0">
                  <c:v>44697</c:v>
                </c:pt>
                <c:pt idx="1">
                  <c:v>44694</c:v>
                </c:pt>
                <c:pt idx="2">
                  <c:v>44693</c:v>
                </c:pt>
                <c:pt idx="3">
                  <c:v>44692</c:v>
                </c:pt>
                <c:pt idx="4">
                  <c:v>44687</c:v>
                </c:pt>
                <c:pt idx="5">
                  <c:v>44686</c:v>
                </c:pt>
                <c:pt idx="6">
                  <c:v>44685</c:v>
                </c:pt>
                <c:pt idx="7">
                  <c:v>44680</c:v>
                </c:pt>
                <c:pt idx="8">
                  <c:v>44679</c:v>
                </c:pt>
                <c:pt idx="9">
                  <c:v>44678</c:v>
                </c:pt>
                <c:pt idx="10">
                  <c:v>44677</c:v>
                </c:pt>
                <c:pt idx="11">
                  <c:v>44676</c:v>
                </c:pt>
                <c:pt idx="12">
                  <c:v>44673</c:v>
                </c:pt>
                <c:pt idx="13">
                  <c:v>44672</c:v>
                </c:pt>
                <c:pt idx="14">
                  <c:v>44671</c:v>
                </c:pt>
                <c:pt idx="15">
                  <c:v>44670</c:v>
                </c:pt>
                <c:pt idx="16">
                  <c:v>44669</c:v>
                </c:pt>
                <c:pt idx="17">
                  <c:v>44666</c:v>
                </c:pt>
                <c:pt idx="18">
                  <c:v>44665</c:v>
                </c:pt>
                <c:pt idx="19">
                  <c:v>44664</c:v>
                </c:pt>
                <c:pt idx="20">
                  <c:v>44663</c:v>
                </c:pt>
                <c:pt idx="21">
                  <c:v>44662</c:v>
                </c:pt>
                <c:pt idx="22">
                  <c:v>44659</c:v>
                </c:pt>
                <c:pt idx="23">
                  <c:v>44658</c:v>
                </c:pt>
                <c:pt idx="24">
                  <c:v>44657</c:v>
                </c:pt>
                <c:pt idx="25">
                  <c:v>44656</c:v>
                </c:pt>
                <c:pt idx="26">
                  <c:v>44655</c:v>
                </c:pt>
                <c:pt idx="27">
                  <c:v>44652</c:v>
                </c:pt>
                <c:pt idx="28">
                  <c:v>44651</c:v>
                </c:pt>
                <c:pt idx="29">
                  <c:v>44650</c:v>
                </c:pt>
                <c:pt idx="30">
                  <c:v>44649</c:v>
                </c:pt>
                <c:pt idx="31">
                  <c:v>44648</c:v>
                </c:pt>
                <c:pt idx="32">
                  <c:v>44645</c:v>
                </c:pt>
                <c:pt idx="33">
                  <c:v>44644</c:v>
                </c:pt>
                <c:pt idx="34">
                  <c:v>44643</c:v>
                </c:pt>
                <c:pt idx="35">
                  <c:v>44642</c:v>
                </c:pt>
                <c:pt idx="36">
                  <c:v>44641</c:v>
                </c:pt>
                <c:pt idx="37">
                  <c:v>44638</c:v>
                </c:pt>
                <c:pt idx="38">
                  <c:v>44637</c:v>
                </c:pt>
                <c:pt idx="39">
                  <c:v>44636</c:v>
                </c:pt>
                <c:pt idx="40">
                  <c:v>44635</c:v>
                </c:pt>
                <c:pt idx="41">
                  <c:v>44634</c:v>
                </c:pt>
                <c:pt idx="42">
                  <c:v>44631</c:v>
                </c:pt>
                <c:pt idx="43">
                  <c:v>44630</c:v>
                </c:pt>
                <c:pt idx="44">
                  <c:v>44629</c:v>
                </c:pt>
                <c:pt idx="45">
                  <c:v>44624</c:v>
                </c:pt>
                <c:pt idx="46">
                  <c:v>44623</c:v>
                </c:pt>
                <c:pt idx="47">
                  <c:v>44622</c:v>
                </c:pt>
                <c:pt idx="48">
                  <c:v>44621</c:v>
                </c:pt>
                <c:pt idx="49">
                  <c:v>44620</c:v>
                </c:pt>
                <c:pt idx="50">
                  <c:v>44617</c:v>
                </c:pt>
                <c:pt idx="51">
                  <c:v>44616</c:v>
                </c:pt>
                <c:pt idx="52">
                  <c:v>44615</c:v>
                </c:pt>
                <c:pt idx="53">
                  <c:v>44614</c:v>
                </c:pt>
                <c:pt idx="54">
                  <c:v>44613</c:v>
                </c:pt>
                <c:pt idx="55">
                  <c:v>44610</c:v>
                </c:pt>
                <c:pt idx="56">
                  <c:v>44609</c:v>
                </c:pt>
                <c:pt idx="57">
                  <c:v>44608</c:v>
                </c:pt>
                <c:pt idx="58">
                  <c:v>44607</c:v>
                </c:pt>
                <c:pt idx="59">
                  <c:v>44606</c:v>
                </c:pt>
                <c:pt idx="60">
                  <c:v>44603</c:v>
                </c:pt>
                <c:pt idx="61">
                  <c:v>44602</c:v>
                </c:pt>
                <c:pt idx="62">
                  <c:v>44601</c:v>
                </c:pt>
                <c:pt idx="63">
                  <c:v>44600</c:v>
                </c:pt>
                <c:pt idx="64">
                  <c:v>44599</c:v>
                </c:pt>
                <c:pt idx="65">
                  <c:v>44596</c:v>
                </c:pt>
                <c:pt idx="66">
                  <c:v>44595</c:v>
                </c:pt>
                <c:pt idx="67">
                  <c:v>44594</c:v>
                </c:pt>
                <c:pt idx="68">
                  <c:v>44593</c:v>
                </c:pt>
                <c:pt idx="69">
                  <c:v>44592</c:v>
                </c:pt>
                <c:pt idx="70">
                  <c:v>44589</c:v>
                </c:pt>
                <c:pt idx="71">
                  <c:v>44588</c:v>
                </c:pt>
                <c:pt idx="72">
                  <c:v>44587</c:v>
                </c:pt>
                <c:pt idx="73">
                  <c:v>44586</c:v>
                </c:pt>
                <c:pt idx="74">
                  <c:v>44585</c:v>
                </c:pt>
                <c:pt idx="75">
                  <c:v>44584</c:v>
                </c:pt>
                <c:pt idx="76">
                  <c:v>44582</c:v>
                </c:pt>
                <c:pt idx="77">
                  <c:v>44581</c:v>
                </c:pt>
                <c:pt idx="78">
                  <c:v>44580</c:v>
                </c:pt>
                <c:pt idx="79">
                  <c:v>44579</c:v>
                </c:pt>
                <c:pt idx="80">
                  <c:v>44578</c:v>
                </c:pt>
                <c:pt idx="81">
                  <c:v>44577</c:v>
                </c:pt>
                <c:pt idx="82">
                  <c:v>44575</c:v>
                </c:pt>
                <c:pt idx="83">
                  <c:v>44574</c:v>
                </c:pt>
                <c:pt idx="84">
                  <c:v>44573</c:v>
                </c:pt>
                <c:pt idx="85">
                  <c:v>44572</c:v>
                </c:pt>
                <c:pt idx="86">
                  <c:v>44571</c:v>
                </c:pt>
                <c:pt idx="87">
                  <c:v>44568</c:v>
                </c:pt>
                <c:pt idx="88">
                  <c:v>44567</c:v>
                </c:pt>
                <c:pt idx="89">
                  <c:v>44566</c:v>
                </c:pt>
                <c:pt idx="90">
                  <c:v>44565</c:v>
                </c:pt>
                <c:pt idx="91">
                  <c:v>44564</c:v>
                </c:pt>
                <c:pt idx="92">
                  <c:v>44563</c:v>
                </c:pt>
                <c:pt idx="93">
                  <c:v>44560</c:v>
                </c:pt>
                <c:pt idx="94">
                  <c:v>44559</c:v>
                </c:pt>
                <c:pt idx="95">
                  <c:v>44558</c:v>
                </c:pt>
                <c:pt idx="96">
                  <c:v>44557</c:v>
                </c:pt>
                <c:pt idx="97">
                  <c:v>44554</c:v>
                </c:pt>
                <c:pt idx="98">
                  <c:v>44553</c:v>
                </c:pt>
                <c:pt idx="99">
                  <c:v>44552</c:v>
                </c:pt>
                <c:pt idx="100">
                  <c:v>44551</c:v>
                </c:pt>
                <c:pt idx="101">
                  <c:v>44550</c:v>
                </c:pt>
                <c:pt idx="102">
                  <c:v>44547</c:v>
                </c:pt>
                <c:pt idx="103">
                  <c:v>44546</c:v>
                </c:pt>
                <c:pt idx="104">
                  <c:v>44545</c:v>
                </c:pt>
                <c:pt idx="105">
                  <c:v>44544</c:v>
                </c:pt>
                <c:pt idx="106">
                  <c:v>44543</c:v>
                </c:pt>
                <c:pt idx="107">
                  <c:v>44542</c:v>
                </c:pt>
                <c:pt idx="108">
                  <c:v>44540</c:v>
                </c:pt>
                <c:pt idx="109">
                  <c:v>44539</c:v>
                </c:pt>
                <c:pt idx="110">
                  <c:v>44538</c:v>
                </c:pt>
                <c:pt idx="111">
                  <c:v>44537</c:v>
                </c:pt>
                <c:pt idx="112">
                  <c:v>44536</c:v>
                </c:pt>
                <c:pt idx="113">
                  <c:v>44533</c:v>
                </c:pt>
                <c:pt idx="114">
                  <c:v>44532</c:v>
                </c:pt>
                <c:pt idx="115">
                  <c:v>44531</c:v>
                </c:pt>
                <c:pt idx="116">
                  <c:v>44530</c:v>
                </c:pt>
                <c:pt idx="117">
                  <c:v>44529</c:v>
                </c:pt>
                <c:pt idx="118">
                  <c:v>44526</c:v>
                </c:pt>
                <c:pt idx="119">
                  <c:v>44525</c:v>
                </c:pt>
                <c:pt idx="120">
                  <c:v>44524</c:v>
                </c:pt>
                <c:pt idx="121">
                  <c:v>44523</c:v>
                </c:pt>
                <c:pt idx="122">
                  <c:v>44522</c:v>
                </c:pt>
                <c:pt idx="123">
                  <c:v>44519</c:v>
                </c:pt>
                <c:pt idx="124">
                  <c:v>44518</c:v>
                </c:pt>
                <c:pt idx="125">
                  <c:v>44517</c:v>
                </c:pt>
                <c:pt idx="126">
                  <c:v>44516</c:v>
                </c:pt>
                <c:pt idx="127">
                  <c:v>44515</c:v>
                </c:pt>
                <c:pt idx="128">
                  <c:v>44512</c:v>
                </c:pt>
                <c:pt idx="129">
                  <c:v>44511</c:v>
                </c:pt>
                <c:pt idx="130">
                  <c:v>44510</c:v>
                </c:pt>
                <c:pt idx="131">
                  <c:v>44509</c:v>
                </c:pt>
                <c:pt idx="132">
                  <c:v>44508</c:v>
                </c:pt>
                <c:pt idx="133">
                  <c:v>44505</c:v>
                </c:pt>
                <c:pt idx="134">
                  <c:v>44503</c:v>
                </c:pt>
                <c:pt idx="135">
                  <c:v>44502</c:v>
                </c:pt>
                <c:pt idx="136">
                  <c:v>44501</c:v>
                </c:pt>
                <c:pt idx="137">
                  <c:v>44498</c:v>
                </c:pt>
                <c:pt idx="138">
                  <c:v>44497</c:v>
                </c:pt>
                <c:pt idx="139">
                  <c:v>44496</c:v>
                </c:pt>
                <c:pt idx="140">
                  <c:v>44495</c:v>
                </c:pt>
                <c:pt idx="141">
                  <c:v>44494</c:v>
                </c:pt>
                <c:pt idx="142">
                  <c:v>44491</c:v>
                </c:pt>
                <c:pt idx="143">
                  <c:v>44490</c:v>
                </c:pt>
                <c:pt idx="144">
                  <c:v>44489</c:v>
                </c:pt>
                <c:pt idx="145">
                  <c:v>44488</c:v>
                </c:pt>
                <c:pt idx="146">
                  <c:v>44487</c:v>
                </c:pt>
                <c:pt idx="147">
                  <c:v>44484</c:v>
                </c:pt>
              </c:numCache>
            </c:numRef>
          </c:cat>
          <c:val>
            <c:numRef>
              <c:f>Sheet24!$B$2:$B$149</c:f>
              <c:numCache>
                <c:formatCode>General</c:formatCode>
                <c:ptCount val="148"/>
                <c:pt idx="0">
                  <c:v>1526658944</c:v>
                </c:pt>
                <c:pt idx="1">
                  <c:v>1610518016</c:v>
                </c:pt>
                <c:pt idx="2">
                  <c:v>1390791040</c:v>
                </c:pt>
                <c:pt idx="3">
                  <c:v>1454424960</c:v>
                </c:pt>
                <c:pt idx="4">
                  <c:v>1456199936</c:v>
                </c:pt>
                <c:pt idx="5">
                  <c:v>1129570944</c:v>
                </c:pt>
                <c:pt idx="6">
                  <c:v>1201868032</c:v>
                </c:pt>
                <c:pt idx="7">
                  <c:v>1352902016</c:v>
                </c:pt>
                <c:pt idx="8">
                  <c:v>1320529024</c:v>
                </c:pt>
                <c:pt idx="9">
                  <c:v>1033977984</c:v>
                </c:pt>
                <c:pt idx="10">
                  <c:v>1290136064</c:v>
                </c:pt>
                <c:pt idx="11">
                  <c:v>1375666944</c:v>
                </c:pt>
                <c:pt idx="12">
                  <c:v>1632296960</c:v>
                </c:pt>
                <c:pt idx="13">
                  <c:v>1199142016</c:v>
                </c:pt>
                <c:pt idx="14">
                  <c:v>1126578048</c:v>
                </c:pt>
                <c:pt idx="15">
                  <c:v>805833024</c:v>
                </c:pt>
                <c:pt idx="16">
                  <c:v>1023265024</c:v>
                </c:pt>
                <c:pt idx="17">
                  <c:v>732038016</c:v>
                </c:pt>
                <c:pt idx="18">
                  <c:v>1091373056</c:v>
                </c:pt>
                <c:pt idx="19">
                  <c:v>1009084032</c:v>
                </c:pt>
                <c:pt idx="20">
                  <c:v>936796032</c:v>
                </c:pt>
                <c:pt idx="21">
                  <c:v>1107533952</c:v>
                </c:pt>
                <c:pt idx="22">
                  <c:v>1344669952</c:v>
                </c:pt>
                <c:pt idx="23">
                  <c:v>1162082048</c:v>
                </c:pt>
                <c:pt idx="24">
                  <c:v>706156992</c:v>
                </c:pt>
                <c:pt idx="25">
                  <c:v>561638976</c:v>
                </c:pt>
                <c:pt idx="26">
                  <c:v>521960992</c:v>
                </c:pt>
                <c:pt idx="27">
                  <c:v>720828992</c:v>
                </c:pt>
                <c:pt idx="28">
                  <c:v>815504000</c:v>
                </c:pt>
                <c:pt idx="29">
                  <c:v>1309142016</c:v>
                </c:pt>
                <c:pt idx="30">
                  <c:v>987736000</c:v>
                </c:pt>
                <c:pt idx="31">
                  <c:v>1035830016</c:v>
                </c:pt>
                <c:pt idx="32">
                  <c:v>1640930944</c:v>
                </c:pt>
                <c:pt idx="33">
                  <c:v>745715968</c:v>
                </c:pt>
                <c:pt idx="34">
                  <c:v>1050232000</c:v>
                </c:pt>
                <c:pt idx="35">
                  <c:v>719342016</c:v>
                </c:pt>
                <c:pt idx="36">
                  <c:v>784214976</c:v>
                </c:pt>
                <c:pt idx="37">
                  <c:v>776668992</c:v>
                </c:pt>
                <c:pt idx="38">
                  <c:v>1027027008</c:v>
                </c:pt>
                <c:pt idx="39">
                  <c:v>528372000</c:v>
                </c:pt>
                <c:pt idx="40">
                  <c:v>610587008</c:v>
                </c:pt>
                <c:pt idx="41">
                  <c:v>736704000</c:v>
                </c:pt>
                <c:pt idx="42">
                  <c:v>740518976</c:v>
                </c:pt>
                <c:pt idx="43">
                  <c:v>701822016</c:v>
                </c:pt>
                <c:pt idx="44">
                  <c:v>575545024</c:v>
                </c:pt>
                <c:pt idx="45">
                  <c:v>1189628032</c:v>
                </c:pt>
                <c:pt idx="46">
                  <c:v>2396762880</c:v>
                </c:pt>
                <c:pt idx="47">
                  <c:v>1718166016</c:v>
                </c:pt>
                <c:pt idx="48">
                  <c:v>1801153024</c:v>
                </c:pt>
                <c:pt idx="49">
                  <c:v>1757118976</c:v>
                </c:pt>
                <c:pt idx="50">
                  <c:v>5254199808</c:v>
                </c:pt>
                <c:pt idx="51">
                  <c:v>8936504320</c:v>
                </c:pt>
                <c:pt idx="52">
                  <c:v>3171726080</c:v>
                </c:pt>
                <c:pt idx="53">
                  <c:v>8721461248</c:v>
                </c:pt>
                <c:pt idx="54">
                  <c:v>9242361856</c:v>
                </c:pt>
                <c:pt idx="55">
                  <c:v>5082787840</c:v>
                </c:pt>
                <c:pt idx="56">
                  <c:v>5006347776</c:v>
                </c:pt>
                <c:pt idx="57">
                  <c:v>3766973952</c:v>
                </c:pt>
                <c:pt idx="58">
                  <c:v>5356917248</c:v>
                </c:pt>
                <c:pt idx="59">
                  <c:v>6612329984</c:v>
                </c:pt>
                <c:pt idx="60">
                  <c:v>5414381056</c:v>
                </c:pt>
                <c:pt idx="61">
                  <c:v>3878202880</c:v>
                </c:pt>
                <c:pt idx="62">
                  <c:v>2830041088</c:v>
                </c:pt>
                <c:pt idx="63">
                  <c:v>3169267968</c:v>
                </c:pt>
                <c:pt idx="64">
                  <c:v>2557228032</c:v>
                </c:pt>
                <c:pt idx="65">
                  <c:v>3198925056</c:v>
                </c:pt>
                <c:pt idx="66">
                  <c:v>3562512896</c:v>
                </c:pt>
                <c:pt idx="67">
                  <c:v>3732538880</c:v>
                </c:pt>
                <c:pt idx="68">
                  <c:v>3318733056</c:v>
                </c:pt>
                <c:pt idx="69">
                  <c:v>2841284096</c:v>
                </c:pt>
                <c:pt idx="70">
                  <c:v>4453659136</c:v>
                </c:pt>
                <c:pt idx="71">
                  <c:v>4881826816</c:v>
                </c:pt>
                <c:pt idx="72">
                  <c:v>5027769856</c:v>
                </c:pt>
                <c:pt idx="73">
                  <c:v>3712369920</c:v>
                </c:pt>
                <c:pt idx="74">
                  <c:v>6543662080</c:v>
                </c:pt>
                <c:pt idx="75">
                  <c:v>1529000</c:v>
                </c:pt>
                <c:pt idx="76">
                  <c:v>4596160000</c:v>
                </c:pt>
                <c:pt idx="77">
                  <c:v>3696566016</c:v>
                </c:pt>
                <c:pt idx="78">
                  <c:v>4722507776</c:v>
                </c:pt>
                <c:pt idx="79">
                  <c:v>4899872768</c:v>
                </c:pt>
                <c:pt idx="80">
                  <c:v>4416202752</c:v>
                </c:pt>
                <c:pt idx="81">
                  <c:v>2596000</c:v>
                </c:pt>
                <c:pt idx="82">
                  <c:v>5442968064</c:v>
                </c:pt>
                <c:pt idx="83">
                  <c:v>5419155968</c:v>
                </c:pt>
                <c:pt idx="84">
                  <c:v>3298418944</c:v>
                </c:pt>
                <c:pt idx="85">
                  <c:v>2725914880</c:v>
                </c:pt>
                <c:pt idx="86">
                  <c:v>3528794112</c:v>
                </c:pt>
                <c:pt idx="87">
                  <c:v>1483832960</c:v>
                </c:pt>
                <c:pt idx="88">
                  <c:v>2558349056</c:v>
                </c:pt>
                <c:pt idx="89">
                  <c:v>1713296000</c:v>
                </c:pt>
                <c:pt idx="90">
                  <c:v>1283698944</c:v>
                </c:pt>
                <c:pt idx="91">
                  <c:v>906843008</c:v>
                </c:pt>
                <c:pt idx="92">
                  <c:v>20000</c:v>
                </c:pt>
                <c:pt idx="93">
                  <c:v>3546075904</c:v>
                </c:pt>
                <c:pt idx="94">
                  <c:v>2666724096</c:v>
                </c:pt>
                <c:pt idx="95">
                  <c:v>2102386944</c:v>
                </c:pt>
                <c:pt idx="96">
                  <c:v>2150768128</c:v>
                </c:pt>
                <c:pt idx="97">
                  <c:v>1548845056</c:v>
                </c:pt>
                <c:pt idx="98">
                  <c:v>2558514944</c:v>
                </c:pt>
                <c:pt idx="99">
                  <c:v>2223570944</c:v>
                </c:pt>
                <c:pt idx="100">
                  <c:v>2702876928</c:v>
                </c:pt>
                <c:pt idx="101">
                  <c:v>2533604096</c:v>
                </c:pt>
                <c:pt idx="102">
                  <c:v>2743405056</c:v>
                </c:pt>
                <c:pt idx="103">
                  <c:v>2343569920</c:v>
                </c:pt>
                <c:pt idx="104">
                  <c:v>2605453056</c:v>
                </c:pt>
                <c:pt idx="105">
                  <c:v>2325280000</c:v>
                </c:pt>
                <c:pt idx="106">
                  <c:v>2329912064</c:v>
                </c:pt>
                <c:pt idx="107">
                  <c:v>2298000</c:v>
                </c:pt>
                <c:pt idx="108">
                  <c:v>2325997056</c:v>
                </c:pt>
                <c:pt idx="109">
                  <c:v>2508249088</c:v>
                </c:pt>
                <c:pt idx="110">
                  <c:v>2745445888</c:v>
                </c:pt>
                <c:pt idx="111">
                  <c:v>3575077120</c:v>
                </c:pt>
                <c:pt idx="112">
                  <c:v>3291173888</c:v>
                </c:pt>
                <c:pt idx="113">
                  <c:v>2440547072</c:v>
                </c:pt>
                <c:pt idx="114">
                  <c:v>2934909952</c:v>
                </c:pt>
                <c:pt idx="115">
                  <c:v>3421921024</c:v>
                </c:pt>
                <c:pt idx="116">
                  <c:v>4529400832</c:v>
                </c:pt>
                <c:pt idx="117">
                  <c:v>3308109056</c:v>
                </c:pt>
                <c:pt idx="118">
                  <c:v>4007642880</c:v>
                </c:pt>
                <c:pt idx="119">
                  <c:v>1920683008</c:v>
                </c:pt>
                <c:pt idx="120">
                  <c:v>3444403968</c:v>
                </c:pt>
                <c:pt idx="121">
                  <c:v>4611853824</c:v>
                </c:pt>
                <c:pt idx="122">
                  <c:v>4527785984</c:v>
                </c:pt>
                <c:pt idx="123">
                  <c:v>4068293120</c:v>
                </c:pt>
                <c:pt idx="124">
                  <c:v>2976069888</c:v>
                </c:pt>
                <c:pt idx="125">
                  <c:v>3063184896</c:v>
                </c:pt>
                <c:pt idx="126">
                  <c:v>3478724096</c:v>
                </c:pt>
                <c:pt idx="127">
                  <c:v>3503403008</c:v>
                </c:pt>
                <c:pt idx="128">
                  <c:v>5342007808</c:v>
                </c:pt>
                <c:pt idx="129">
                  <c:v>2612219904</c:v>
                </c:pt>
                <c:pt idx="130">
                  <c:v>2926966016</c:v>
                </c:pt>
                <c:pt idx="131">
                  <c:v>2456325888</c:v>
                </c:pt>
                <c:pt idx="132">
                  <c:v>2093817984</c:v>
                </c:pt>
                <c:pt idx="133">
                  <c:v>1153350016</c:v>
                </c:pt>
                <c:pt idx="134">
                  <c:v>3303016960</c:v>
                </c:pt>
                <c:pt idx="135">
                  <c:v>2354972928</c:v>
                </c:pt>
                <c:pt idx="136">
                  <c:v>2258985984</c:v>
                </c:pt>
                <c:pt idx="137">
                  <c:v>2970894080</c:v>
                </c:pt>
                <c:pt idx="138">
                  <c:v>2984112896</c:v>
                </c:pt>
                <c:pt idx="139">
                  <c:v>3939051008</c:v>
                </c:pt>
                <c:pt idx="140">
                  <c:v>3122419968</c:v>
                </c:pt>
                <c:pt idx="141">
                  <c:v>2610298880</c:v>
                </c:pt>
                <c:pt idx="142">
                  <c:v>3067888896</c:v>
                </c:pt>
                <c:pt idx="143">
                  <c:v>2395877888</c:v>
                </c:pt>
                <c:pt idx="144">
                  <c:v>1899372032</c:v>
                </c:pt>
                <c:pt idx="145">
                  <c:v>2068594048</c:v>
                </c:pt>
                <c:pt idx="146">
                  <c:v>1836252032</c:v>
                </c:pt>
                <c:pt idx="147">
                  <c:v>2216461056</c:v>
                </c:pt>
              </c:numCache>
            </c:numRef>
          </c:val>
          <c:extLst>
            <c:ext xmlns:c16="http://schemas.microsoft.com/office/drawing/2014/chart" uri="{C3380CC4-5D6E-409C-BE32-E72D297353CC}">
              <c16:uniqueId val="{00000000-A2CA-406E-B38D-216D58744128}"/>
            </c:ext>
          </c:extLst>
        </c:ser>
        <c:dLbls>
          <c:showLegendKey val="0"/>
          <c:showVal val="0"/>
          <c:showCatName val="0"/>
          <c:showSerName val="0"/>
          <c:showPercent val="0"/>
          <c:showBubbleSize val="0"/>
        </c:dLbls>
        <c:gapWidth val="108"/>
        <c:overlap val="73"/>
        <c:axId val="812767808"/>
        <c:axId val="812768136"/>
      </c:barChart>
      <c:dateAx>
        <c:axId val="812767808"/>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68136"/>
        <c:crosses val="autoZero"/>
        <c:auto val="1"/>
        <c:lblOffset val="100"/>
        <c:baseTimeUnit val="days"/>
        <c:majorUnit val="1"/>
        <c:majorTimeUnit val="months"/>
      </c:dateAx>
      <c:valAx>
        <c:axId val="812768136"/>
        <c:scaling>
          <c:orientation val="minMax"/>
        </c:scaling>
        <c:delete val="0"/>
        <c:axPos val="r"/>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2767808"/>
        <c:crosses val="max"/>
        <c:crossBetween val="between"/>
        <c:dispUnits>
          <c:builtInUnit val="billions"/>
        </c:dispUnits>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Sheet26!$F$3</c:f>
              <c:strCache>
                <c:ptCount val="1"/>
                <c:pt idx="0">
                  <c:v>Q1 2022</c:v>
                </c:pt>
              </c:strCache>
            </c:strRef>
          </c:tx>
          <c:spPr>
            <a:solidFill>
              <a:schemeClr val="accent1"/>
            </a:solidFill>
            <a:ln>
              <a:noFill/>
            </a:ln>
            <a:effectLst/>
          </c:spPr>
          <c:invertIfNegative val="0"/>
          <c:dLbls>
            <c:dLbl>
              <c:idx val="0"/>
              <c:tx>
                <c:rich>
                  <a:bodyPr/>
                  <a:lstStyle/>
                  <a:p>
                    <a:r>
                      <a:t>35%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C08-454A-B9B6-76550F90FA20}"/>
                </c:ext>
              </c:extLst>
            </c:dLbl>
            <c:dLbl>
              <c:idx val="1"/>
              <c:tx>
                <c:rich>
                  <a:bodyPr/>
                  <a:lstStyle/>
                  <a:p>
                    <a:r>
                      <a:t>34%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C08-454A-B9B6-76550F90FA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70C0"/>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Sheet26!$E$4:$E$5</c:f>
              <c:strCache>
                <c:ptCount val="2"/>
                <c:pt idx="0">
                  <c:v>Federal</c:v>
                </c:pt>
                <c:pt idx="1">
                  <c:v>Regional</c:v>
                </c:pt>
              </c:strCache>
            </c:strRef>
          </c:cat>
          <c:val>
            <c:numRef>
              <c:f>Sheet26!$F$4:$F$5</c:f>
              <c:numCache>
                <c:formatCode>General</c:formatCode>
                <c:ptCount val="2"/>
                <c:pt idx="0">
                  <c:v>34.799999999999997</c:v>
                </c:pt>
                <c:pt idx="1">
                  <c:v>34.1</c:v>
                </c:pt>
              </c:numCache>
            </c:numRef>
          </c:val>
          <c:extLst>
            <c:ext xmlns:c16="http://schemas.microsoft.com/office/drawing/2014/chart" uri="{C3380CC4-5D6E-409C-BE32-E72D297353CC}">
              <c16:uniqueId val="{00000002-9C08-454A-B9B6-76550F90FA20}"/>
            </c:ext>
          </c:extLst>
        </c:ser>
        <c:dLbls>
          <c:dLblPos val="outEnd"/>
          <c:showLegendKey val="0"/>
          <c:showVal val="1"/>
          <c:showCatName val="0"/>
          <c:showSerName val="0"/>
          <c:showPercent val="0"/>
          <c:showBubbleSize val="0"/>
        </c:dLbls>
        <c:gapWidth val="219"/>
        <c:overlap val="-27"/>
        <c:axId val="810283952"/>
        <c:axId val="810284608"/>
      </c:barChart>
      <c:catAx>
        <c:axId val="81028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0284608"/>
        <c:crosses val="autoZero"/>
        <c:auto val="1"/>
        <c:lblAlgn val="ctr"/>
        <c:lblOffset val="100"/>
        <c:noMultiLvlLbl val="0"/>
      </c:catAx>
      <c:valAx>
        <c:axId val="810284608"/>
        <c:scaling>
          <c:orientation val="minMax"/>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810283952"/>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'M2'!$A$6:$A$59</c:f>
              <c:numCache>
                <c:formatCode>mm/dd/yy;@</c:formatCode>
                <c:ptCount val="54"/>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pt idx="13">
                  <c:v>44347</c:v>
                </c:pt>
                <c:pt idx="14">
                  <c:v>44316</c:v>
                </c:pt>
                <c:pt idx="15">
                  <c:v>44286</c:v>
                </c:pt>
                <c:pt idx="16">
                  <c:v>44255</c:v>
                </c:pt>
                <c:pt idx="17">
                  <c:v>44227</c:v>
                </c:pt>
                <c:pt idx="18">
                  <c:v>44196</c:v>
                </c:pt>
                <c:pt idx="19">
                  <c:v>44165</c:v>
                </c:pt>
                <c:pt idx="20">
                  <c:v>44135</c:v>
                </c:pt>
                <c:pt idx="21">
                  <c:v>44104</c:v>
                </c:pt>
                <c:pt idx="22">
                  <c:v>44074</c:v>
                </c:pt>
                <c:pt idx="23">
                  <c:v>44043</c:v>
                </c:pt>
                <c:pt idx="24">
                  <c:v>44012</c:v>
                </c:pt>
                <c:pt idx="25">
                  <c:v>43982</c:v>
                </c:pt>
                <c:pt idx="26">
                  <c:v>43951</c:v>
                </c:pt>
                <c:pt idx="27">
                  <c:v>43921</c:v>
                </c:pt>
                <c:pt idx="28">
                  <c:v>43890</c:v>
                </c:pt>
                <c:pt idx="29">
                  <c:v>43861</c:v>
                </c:pt>
                <c:pt idx="30">
                  <c:v>43830</c:v>
                </c:pt>
                <c:pt idx="31">
                  <c:v>43799</c:v>
                </c:pt>
                <c:pt idx="32">
                  <c:v>43769</c:v>
                </c:pt>
                <c:pt idx="33">
                  <c:v>43738</c:v>
                </c:pt>
                <c:pt idx="34">
                  <c:v>43708</c:v>
                </c:pt>
                <c:pt idx="35">
                  <c:v>43677</c:v>
                </c:pt>
                <c:pt idx="36">
                  <c:v>43646</c:v>
                </c:pt>
                <c:pt idx="37">
                  <c:v>43616</c:v>
                </c:pt>
                <c:pt idx="38">
                  <c:v>43585</c:v>
                </c:pt>
                <c:pt idx="39">
                  <c:v>43555</c:v>
                </c:pt>
                <c:pt idx="40">
                  <c:v>43524</c:v>
                </c:pt>
                <c:pt idx="41">
                  <c:v>43496</c:v>
                </c:pt>
                <c:pt idx="42">
                  <c:v>43465</c:v>
                </c:pt>
                <c:pt idx="43">
                  <c:v>43434</c:v>
                </c:pt>
                <c:pt idx="44">
                  <c:v>43404</c:v>
                </c:pt>
                <c:pt idx="45">
                  <c:v>43373</c:v>
                </c:pt>
                <c:pt idx="46">
                  <c:v>43343</c:v>
                </c:pt>
                <c:pt idx="47">
                  <c:v>43312</c:v>
                </c:pt>
                <c:pt idx="48">
                  <c:v>43281</c:v>
                </c:pt>
                <c:pt idx="49">
                  <c:v>43251</c:v>
                </c:pt>
                <c:pt idx="50">
                  <c:v>43220</c:v>
                </c:pt>
                <c:pt idx="51">
                  <c:v>43190</c:v>
                </c:pt>
                <c:pt idx="52">
                  <c:v>43159</c:v>
                </c:pt>
                <c:pt idx="53">
                  <c:v>43131</c:v>
                </c:pt>
              </c:numCache>
            </c:numRef>
          </c:cat>
          <c:val>
            <c:numRef>
              <c:f>'M2'!$B$6:$B$59</c:f>
              <c:numCache>
                <c:formatCode>0.00</c:formatCode>
                <c:ptCount val="54"/>
                <c:pt idx="1">
                  <c:v>1095.46</c:v>
                </c:pt>
                <c:pt idx="2">
                  <c:v>841.31</c:v>
                </c:pt>
                <c:pt idx="3">
                  <c:v>841.31</c:v>
                </c:pt>
                <c:pt idx="4">
                  <c:v>643</c:v>
                </c:pt>
                <c:pt idx="5">
                  <c:v>844.32</c:v>
                </c:pt>
                <c:pt idx="6">
                  <c:v>882.46</c:v>
                </c:pt>
                <c:pt idx="7">
                  <c:v>838.56</c:v>
                </c:pt>
                <c:pt idx="8">
                  <c:v>833.27</c:v>
                </c:pt>
                <c:pt idx="9">
                  <c:v>833.27</c:v>
                </c:pt>
                <c:pt idx="10">
                  <c:v>816.85</c:v>
                </c:pt>
                <c:pt idx="11">
                  <c:v>814.93</c:v>
                </c:pt>
                <c:pt idx="12">
                  <c:v>814.93</c:v>
                </c:pt>
                <c:pt idx="13">
                  <c:v>806.02</c:v>
                </c:pt>
                <c:pt idx="14">
                  <c:v>788.01</c:v>
                </c:pt>
                <c:pt idx="15">
                  <c:v>771.3</c:v>
                </c:pt>
                <c:pt idx="16">
                  <c:v>790.55</c:v>
                </c:pt>
                <c:pt idx="17">
                  <c:v>790.55</c:v>
                </c:pt>
                <c:pt idx="18">
                  <c:v>790.55</c:v>
                </c:pt>
                <c:pt idx="19">
                  <c:v>734.27</c:v>
                </c:pt>
                <c:pt idx="20">
                  <c:v>721.69</c:v>
                </c:pt>
                <c:pt idx="21">
                  <c:v>721.69</c:v>
                </c:pt>
                <c:pt idx="22">
                  <c:v>744.13</c:v>
                </c:pt>
                <c:pt idx="23">
                  <c:v>736.13</c:v>
                </c:pt>
                <c:pt idx="24">
                  <c:v>764.24</c:v>
                </c:pt>
                <c:pt idx="25">
                  <c:v>711.1</c:v>
                </c:pt>
                <c:pt idx="26">
                  <c:v>711.1</c:v>
                </c:pt>
                <c:pt idx="27">
                  <c:v>670</c:v>
                </c:pt>
                <c:pt idx="28">
                  <c:v>793.26</c:v>
                </c:pt>
                <c:pt idx="29">
                  <c:v>793.26</c:v>
                </c:pt>
                <c:pt idx="30">
                  <c:v>832.67</c:v>
                </c:pt>
                <c:pt idx="31">
                  <c:v>750.11</c:v>
                </c:pt>
                <c:pt idx="32">
                  <c:v>750.11</c:v>
                </c:pt>
                <c:pt idx="33">
                  <c:v>743.93</c:v>
                </c:pt>
                <c:pt idx="34">
                  <c:v>746.58</c:v>
                </c:pt>
                <c:pt idx="35">
                  <c:v>746.58</c:v>
                </c:pt>
                <c:pt idx="36">
                  <c:v>715.89</c:v>
                </c:pt>
                <c:pt idx="37">
                  <c:v>715.89</c:v>
                </c:pt>
                <c:pt idx="38">
                  <c:v>717.85</c:v>
                </c:pt>
                <c:pt idx="39">
                  <c:v>701.81</c:v>
                </c:pt>
                <c:pt idx="40">
                  <c:v>701.81</c:v>
                </c:pt>
                <c:pt idx="41">
                  <c:v>697.49</c:v>
                </c:pt>
                <c:pt idx="42">
                  <c:v>679.26</c:v>
                </c:pt>
                <c:pt idx="43">
                  <c:v>668.6</c:v>
                </c:pt>
                <c:pt idx="44">
                  <c:v>671.37</c:v>
                </c:pt>
                <c:pt idx="45">
                  <c:v>657.18</c:v>
                </c:pt>
                <c:pt idx="46">
                  <c:v>657.18</c:v>
                </c:pt>
                <c:pt idx="47">
                  <c:v>704.55</c:v>
                </c:pt>
                <c:pt idx="48">
                  <c:v>693.9</c:v>
                </c:pt>
                <c:pt idx="49">
                  <c:v>693.9</c:v>
                </c:pt>
                <c:pt idx="50">
                  <c:v>684.42</c:v>
                </c:pt>
                <c:pt idx="51">
                  <c:v>747.67</c:v>
                </c:pt>
                <c:pt idx="52">
                  <c:v>747.67</c:v>
                </c:pt>
                <c:pt idx="53">
                  <c:v>739.1</c:v>
                </c:pt>
              </c:numCache>
            </c:numRef>
          </c:val>
          <c:smooth val="0"/>
          <c:extLst>
            <c:ext xmlns:c16="http://schemas.microsoft.com/office/drawing/2014/chart" uri="{C3380CC4-5D6E-409C-BE32-E72D297353CC}">
              <c16:uniqueId val="{00000000-A3C8-4650-9D2A-5FC6D716FFB7}"/>
            </c:ext>
          </c:extLst>
        </c:ser>
        <c:dLbls>
          <c:showLegendKey val="0"/>
          <c:showVal val="0"/>
          <c:showCatName val="0"/>
          <c:showSerName val="0"/>
          <c:showPercent val="0"/>
          <c:showBubbleSize val="0"/>
        </c:dLbls>
        <c:smooth val="0"/>
        <c:axId val="972413744"/>
        <c:axId val="972414728"/>
      </c:lineChart>
      <c:dateAx>
        <c:axId val="972413744"/>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72414728"/>
        <c:crosses val="autoZero"/>
        <c:auto val="1"/>
        <c:lblOffset val="100"/>
        <c:baseTimeUnit val="months"/>
        <c:majorUnit val="1"/>
        <c:majorTimeUnit val="years"/>
      </c:dateAx>
      <c:valAx>
        <c:axId val="972414728"/>
        <c:scaling>
          <c:orientation val="minMax"/>
          <c:max val="1200"/>
          <c:min val="600"/>
        </c:scaling>
        <c:delete val="0"/>
        <c:axPos val="r"/>
        <c:numFmt formatCode="0" sourceLinked="0"/>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72413744"/>
        <c:crosses val="max"/>
        <c:crossBetween val="midCat"/>
        <c:majorUnit val="200"/>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Sheet28!$D$10</c:f>
              <c:strCache>
                <c:ptCount val="1"/>
                <c:pt idx="0">
                  <c:v>Gold (in Russia) </c:v>
                </c:pt>
              </c:strCache>
            </c:strRef>
          </c:tx>
          <c:spPr>
            <a:solidFill>
              <a:schemeClr val="accent1"/>
            </a:solidFill>
            <a:ln>
              <a:noFill/>
            </a:ln>
            <a:effectLst/>
          </c:spPr>
          <c:invertIfNegative val="0"/>
          <c:val>
            <c:numRef>
              <c:f>Sheet28!$E$10</c:f>
              <c:numCache>
                <c:formatCode>General</c:formatCode>
                <c:ptCount val="1"/>
                <c:pt idx="0">
                  <c:v>8</c:v>
                </c:pt>
              </c:numCache>
            </c:numRef>
          </c:val>
          <c:extLst>
            <c:ext xmlns:c16="http://schemas.microsoft.com/office/drawing/2014/chart" uri="{C3380CC4-5D6E-409C-BE32-E72D297353CC}">
              <c16:uniqueId val="{00000000-090D-4777-BC93-AF9E01F1BB29}"/>
            </c:ext>
          </c:extLst>
        </c:ser>
        <c:ser>
          <c:idx val="1"/>
          <c:order val="1"/>
          <c:tx>
            <c:strRef>
              <c:f>Sheet28!$D$11</c:f>
              <c:strCache>
                <c:ptCount val="1"/>
                <c:pt idx="0">
                  <c:v>China (RMB)</c:v>
                </c:pt>
              </c:strCache>
            </c:strRef>
          </c:tx>
          <c:spPr>
            <a:solidFill>
              <a:schemeClr val="accent2"/>
            </a:solidFill>
            <a:ln>
              <a:noFill/>
            </a:ln>
            <a:effectLst/>
          </c:spPr>
          <c:invertIfNegative val="0"/>
          <c:val>
            <c:numRef>
              <c:f>Sheet28!$E$11</c:f>
              <c:numCache>
                <c:formatCode>General</c:formatCode>
                <c:ptCount val="1"/>
                <c:pt idx="0">
                  <c:v>5</c:v>
                </c:pt>
              </c:numCache>
            </c:numRef>
          </c:val>
          <c:extLst>
            <c:ext xmlns:c16="http://schemas.microsoft.com/office/drawing/2014/chart" uri="{C3380CC4-5D6E-409C-BE32-E72D297353CC}">
              <c16:uniqueId val="{00000001-090D-4777-BC93-AF9E01F1BB29}"/>
            </c:ext>
          </c:extLst>
        </c:ser>
        <c:ser>
          <c:idx val="2"/>
          <c:order val="2"/>
          <c:tx>
            <c:strRef>
              <c:f>Sheet28!$D$12</c:f>
              <c:strCache>
                <c:ptCount val="1"/>
                <c:pt idx="0">
                  <c:v>Other (IMF, Domestic) </c:v>
                </c:pt>
              </c:strCache>
            </c:strRef>
          </c:tx>
          <c:spPr>
            <a:solidFill>
              <a:schemeClr val="accent3"/>
            </a:solidFill>
            <a:ln>
              <a:noFill/>
            </a:ln>
            <a:effectLst/>
          </c:spPr>
          <c:invertIfNegative val="0"/>
          <c:val>
            <c:numRef>
              <c:f>Sheet28!$E$12</c:f>
              <c:numCache>
                <c:formatCode>General</c:formatCode>
                <c:ptCount val="1"/>
                <c:pt idx="0">
                  <c:v>5</c:v>
                </c:pt>
              </c:numCache>
            </c:numRef>
          </c:val>
          <c:extLst>
            <c:ext xmlns:c16="http://schemas.microsoft.com/office/drawing/2014/chart" uri="{C3380CC4-5D6E-409C-BE32-E72D297353CC}">
              <c16:uniqueId val="{00000002-090D-4777-BC93-AF9E01F1BB29}"/>
            </c:ext>
          </c:extLst>
        </c:ser>
        <c:ser>
          <c:idx val="3"/>
          <c:order val="3"/>
          <c:tx>
            <c:strRef>
              <c:f>Sheet28!$D$13</c:f>
              <c:strCache>
                <c:ptCount val="1"/>
                <c:pt idx="0">
                  <c:v>Restricted (USA, EUR, JPN, etc.)</c:v>
                </c:pt>
              </c:strCache>
            </c:strRef>
          </c:tx>
          <c:spPr>
            <a:solidFill>
              <a:schemeClr val="accent4"/>
            </a:solidFill>
            <a:ln>
              <a:solidFill>
                <a:srgbClr val="FFFFFF">
                  <a:lumMod val="85000"/>
                </a:srgbClr>
              </a:solidFill>
            </a:ln>
            <a:effectLst/>
          </c:spPr>
          <c:invertIfNegative val="0"/>
          <c:val>
            <c:numRef>
              <c:f>Sheet28!$E$13</c:f>
              <c:numCache>
                <c:formatCode>General</c:formatCode>
                <c:ptCount val="1"/>
                <c:pt idx="0">
                  <c:v>20</c:v>
                </c:pt>
              </c:numCache>
            </c:numRef>
          </c:val>
          <c:extLst>
            <c:ext xmlns:c16="http://schemas.microsoft.com/office/drawing/2014/chart" uri="{C3380CC4-5D6E-409C-BE32-E72D297353CC}">
              <c16:uniqueId val="{00000003-090D-4777-BC93-AF9E01F1BB29}"/>
            </c:ext>
          </c:extLst>
        </c:ser>
        <c:dLbls>
          <c:showLegendKey val="0"/>
          <c:showVal val="0"/>
          <c:showCatName val="0"/>
          <c:showSerName val="0"/>
          <c:showPercent val="0"/>
          <c:showBubbleSize val="0"/>
        </c:dLbls>
        <c:gapWidth val="150"/>
        <c:overlap val="100"/>
        <c:axId val="972404560"/>
        <c:axId val="972402592"/>
      </c:barChart>
      <c:catAx>
        <c:axId val="972404560"/>
        <c:scaling>
          <c:orientation val="minMax"/>
        </c:scaling>
        <c:delete val="1"/>
        <c:axPos val="b"/>
        <c:numFmt formatCode="General" sourceLinked="1"/>
        <c:majorTickMark val="none"/>
        <c:minorTickMark val="none"/>
        <c:tickLblPos val="nextTo"/>
        <c:crossAx val="972402592"/>
        <c:crosses val="autoZero"/>
        <c:auto val="1"/>
        <c:lblAlgn val="ctr"/>
        <c:lblOffset val="100"/>
        <c:noMultiLvlLbl val="0"/>
      </c:catAx>
      <c:valAx>
        <c:axId val="972402592"/>
        <c:scaling>
          <c:orientation val="minMax"/>
        </c:scaling>
        <c:delete val="0"/>
        <c:axPos val="r"/>
        <c:numFmt formatCode="General" sourceLinked="1"/>
        <c:majorTickMark val="out"/>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72404560"/>
        <c:crosses val="max"/>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1"/>
          <c:order val="0"/>
          <c:spPr>
            <a:solidFill>
              <a:schemeClr val="accent2"/>
            </a:solidFill>
            <a:ln>
              <a:noFill/>
            </a:ln>
            <a:effectLst/>
          </c:spPr>
          <c:cat>
            <c:numRef>
              <c:f>'fx (2)'!$A$6:$A$137</c:f>
              <c:numCache>
                <c:formatCode>mm/dd/yy;@</c:formatCode>
                <c:ptCount val="132"/>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pt idx="80">
                  <c:v>44190</c:v>
                </c:pt>
                <c:pt idx="81">
                  <c:v>44183</c:v>
                </c:pt>
                <c:pt idx="82">
                  <c:v>44176</c:v>
                </c:pt>
                <c:pt idx="83">
                  <c:v>44169</c:v>
                </c:pt>
                <c:pt idx="84">
                  <c:v>44162</c:v>
                </c:pt>
                <c:pt idx="85">
                  <c:v>44155</c:v>
                </c:pt>
                <c:pt idx="86">
                  <c:v>44148</c:v>
                </c:pt>
                <c:pt idx="87">
                  <c:v>44141</c:v>
                </c:pt>
                <c:pt idx="88">
                  <c:v>44134</c:v>
                </c:pt>
                <c:pt idx="89">
                  <c:v>44127</c:v>
                </c:pt>
                <c:pt idx="90">
                  <c:v>44120</c:v>
                </c:pt>
                <c:pt idx="91">
                  <c:v>44113</c:v>
                </c:pt>
                <c:pt idx="92">
                  <c:v>44106</c:v>
                </c:pt>
                <c:pt idx="93">
                  <c:v>44099</c:v>
                </c:pt>
                <c:pt idx="94">
                  <c:v>44092</c:v>
                </c:pt>
                <c:pt idx="95">
                  <c:v>44085</c:v>
                </c:pt>
                <c:pt idx="96">
                  <c:v>44078</c:v>
                </c:pt>
                <c:pt idx="97">
                  <c:v>44071</c:v>
                </c:pt>
                <c:pt idx="98">
                  <c:v>44064</c:v>
                </c:pt>
                <c:pt idx="99">
                  <c:v>44057</c:v>
                </c:pt>
                <c:pt idx="100">
                  <c:v>44050</c:v>
                </c:pt>
                <c:pt idx="101">
                  <c:v>44043</c:v>
                </c:pt>
                <c:pt idx="102">
                  <c:v>44036</c:v>
                </c:pt>
                <c:pt idx="103">
                  <c:v>44029</c:v>
                </c:pt>
                <c:pt idx="104">
                  <c:v>44022</c:v>
                </c:pt>
                <c:pt idx="105">
                  <c:v>44015</c:v>
                </c:pt>
                <c:pt idx="106">
                  <c:v>44008</c:v>
                </c:pt>
                <c:pt idx="107">
                  <c:v>44001</c:v>
                </c:pt>
                <c:pt idx="108">
                  <c:v>43994</c:v>
                </c:pt>
                <c:pt idx="109">
                  <c:v>43987</c:v>
                </c:pt>
                <c:pt idx="110">
                  <c:v>43980</c:v>
                </c:pt>
                <c:pt idx="111">
                  <c:v>43973</c:v>
                </c:pt>
                <c:pt idx="112">
                  <c:v>43966</c:v>
                </c:pt>
                <c:pt idx="113">
                  <c:v>43959</c:v>
                </c:pt>
                <c:pt idx="114">
                  <c:v>43952</c:v>
                </c:pt>
                <c:pt idx="115">
                  <c:v>43945</c:v>
                </c:pt>
                <c:pt idx="116">
                  <c:v>43938</c:v>
                </c:pt>
                <c:pt idx="117">
                  <c:v>43931</c:v>
                </c:pt>
                <c:pt idx="118">
                  <c:v>43924</c:v>
                </c:pt>
                <c:pt idx="119">
                  <c:v>43917</c:v>
                </c:pt>
                <c:pt idx="120">
                  <c:v>43910</c:v>
                </c:pt>
                <c:pt idx="121">
                  <c:v>43903</c:v>
                </c:pt>
                <c:pt idx="122">
                  <c:v>43896</c:v>
                </c:pt>
                <c:pt idx="123">
                  <c:v>43889</c:v>
                </c:pt>
                <c:pt idx="124">
                  <c:v>43882</c:v>
                </c:pt>
                <c:pt idx="125">
                  <c:v>43875</c:v>
                </c:pt>
                <c:pt idx="126">
                  <c:v>43868</c:v>
                </c:pt>
                <c:pt idx="127">
                  <c:v>43861</c:v>
                </c:pt>
                <c:pt idx="128">
                  <c:v>43854</c:v>
                </c:pt>
                <c:pt idx="129">
                  <c:v>43847</c:v>
                </c:pt>
                <c:pt idx="130">
                  <c:v>43840</c:v>
                </c:pt>
                <c:pt idx="131">
                  <c:v>43833</c:v>
                </c:pt>
              </c:numCache>
            </c:numRef>
          </c:cat>
          <c:val>
            <c:numRef>
              <c:f>'fx (2)'!$D$6:$D$137</c:f>
              <c:numCache>
                <c:formatCode>General</c:formatCode>
                <c:ptCount val="132"/>
                <c:pt idx="0">
                  <c:v>300000</c:v>
                </c:pt>
                <c:pt idx="1">
                  <c:v>300000</c:v>
                </c:pt>
                <c:pt idx="2">
                  <c:v>300000</c:v>
                </c:pt>
                <c:pt idx="3">
                  <c:v>300000</c:v>
                </c:pt>
                <c:pt idx="4">
                  <c:v>300000</c:v>
                </c:pt>
                <c:pt idx="5">
                  <c:v>300000</c:v>
                </c:pt>
                <c:pt idx="6">
                  <c:v>300000</c:v>
                </c:pt>
                <c:pt idx="7">
                  <c:v>300000</c:v>
                </c:pt>
                <c:pt idx="8">
                  <c:v>300000</c:v>
                </c:pt>
                <c:pt idx="9">
                  <c:v>300000</c:v>
                </c:pt>
                <c:pt idx="10">
                  <c:v>300000</c:v>
                </c:pt>
                <c:pt idx="11">
                  <c:v>300000</c:v>
                </c:pt>
                <c:pt idx="12">
                  <c:v>300000</c:v>
                </c:pt>
                <c:pt idx="13">
                  <c:v>300000</c:v>
                </c:pt>
                <c:pt idx="14">
                  <c:v>300000</c:v>
                </c:pt>
                <c:pt idx="15">
                  <c:v>300000</c:v>
                </c:pt>
                <c:pt idx="16">
                  <c:v>300000</c:v>
                </c:pt>
                <c:pt idx="17">
                  <c:v>300000</c:v>
                </c:pt>
                <c:pt idx="18">
                  <c:v>300000</c:v>
                </c:pt>
                <c:pt idx="19">
                  <c:v>300000</c:v>
                </c:pt>
                <c:pt idx="20">
                  <c:v>300000</c:v>
                </c:pt>
                <c:pt idx="21">
                  <c:v>300000</c:v>
                </c:pt>
                <c:pt idx="22">
                  <c:v>300000</c:v>
                </c:pt>
                <c:pt idx="23">
                  <c:v>300000</c:v>
                </c:pt>
                <c:pt idx="24">
                  <c:v>300000</c:v>
                </c:pt>
                <c:pt idx="25">
                  <c:v>300000</c:v>
                </c:pt>
                <c:pt idx="26">
                  <c:v>300000</c:v>
                </c:pt>
                <c:pt idx="27">
                  <c:v>300000</c:v>
                </c:pt>
                <c:pt idx="28">
                  <c:v>300000</c:v>
                </c:pt>
                <c:pt idx="29">
                  <c:v>300000</c:v>
                </c:pt>
                <c:pt idx="30">
                  <c:v>300000</c:v>
                </c:pt>
                <c:pt idx="31">
                  <c:v>300000</c:v>
                </c:pt>
                <c:pt idx="32">
                  <c:v>300000</c:v>
                </c:pt>
                <c:pt idx="33">
                  <c:v>300000</c:v>
                </c:pt>
                <c:pt idx="34">
                  <c:v>300000</c:v>
                </c:pt>
                <c:pt idx="35">
                  <c:v>300000</c:v>
                </c:pt>
                <c:pt idx="36">
                  <c:v>300000</c:v>
                </c:pt>
                <c:pt idx="37">
                  <c:v>300000</c:v>
                </c:pt>
                <c:pt idx="38">
                  <c:v>300000</c:v>
                </c:pt>
                <c:pt idx="39">
                  <c:v>300000</c:v>
                </c:pt>
                <c:pt idx="40">
                  <c:v>300000</c:v>
                </c:pt>
                <c:pt idx="41">
                  <c:v>300000</c:v>
                </c:pt>
                <c:pt idx="42">
                  <c:v>300000</c:v>
                </c:pt>
                <c:pt idx="43">
                  <c:v>300000</c:v>
                </c:pt>
                <c:pt idx="44">
                  <c:v>300000</c:v>
                </c:pt>
                <c:pt idx="45">
                  <c:v>300000</c:v>
                </c:pt>
                <c:pt idx="46">
                  <c:v>300000</c:v>
                </c:pt>
                <c:pt idx="47">
                  <c:v>300000</c:v>
                </c:pt>
                <c:pt idx="48">
                  <c:v>300000</c:v>
                </c:pt>
                <c:pt idx="49">
                  <c:v>300000</c:v>
                </c:pt>
                <c:pt idx="50">
                  <c:v>300000</c:v>
                </c:pt>
                <c:pt idx="51">
                  <c:v>300000</c:v>
                </c:pt>
                <c:pt idx="52">
                  <c:v>300000</c:v>
                </c:pt>
                <c:pt idx="53">
                  <c:v>300000</c:v>
                </c:pt>
                <c:pt idx="54">
                  <c:v>300000</c:v>
                </c:pt>
                <c:pt idx="55">
                  <c:v>300000</c:v>
                </c:pt>
                <c:pt idx="56">
                  <c:v>300000</c:v>
                </c:pt>
                <c:pt idx="57">
                  <c:v>300000</c:v>
                </c:pt>
                <c:pt idx="58">
                  <c:v>300000</c:v>
                </c:pt>
                <c:pt idx="59">
                  <c:v>300000</c:v>
                </c:pt>
                <c:pt idx="60">
                  <c:v>300000</c:v>
                </c:pt>
                <c:pt idx="61">
                  <c:v>300000</c:v>
                </c:pt>
                <c:pt idx="62">
                  <c:v>300000</c:v>
                </c:pt>
                <c:pt idx="63">
                  <c:v>300000</c:v>
                </c:pt>
                <c:pt idx="64">
                  <c:v>300000</c:v>
                </c:pt>
                <c:pt idx="65">
                  <c:v>300000</c:v>
                </c:pt>
                <c:pt idx="66">
                  <c:v>300000</c:v>
                </c:pt>
                <c:pt idx="67">
                  <c:v>300000</c:v>
                </c:pt>
                <c:pt idx="68">
                  <c:v>300000</c:v>
                </c:pt>
                <c:pt idx="69">
                  <c:v>300000</c:v>
                </c:pt>
                <c:pt idx="70">
                  <c:v>300000</c:v>
                </c:pt>
                <c:pt idx="71">
                  <c:v>300000</c:v>
                </c:pt>
                <c:pt idx="72">
                  <c:v>300000</c:v>
                </c:pt>
                <c:pt idx="73">
                  <c:v>300000</c:v>
                </c:pt>
                <c:pt idx="74">
                  <c:v>300000</c:v>
                </c:pt>
                <c:pt idx="75">
                  <c:v>300000</c:v>
                </c:pt>
                <c:pt idx="76">
                  <c:v>300000</c:v>
                </c:pt>
                <c:pt idx="77">
                  <c:v>300000</c:v>
                </c:pt>
                <c:pt idx="78">
                  <c:v>300000</c:v>
                </c:pt>
                <c:pt idx="79">
                  <c:v>300000</c:v>
                </c:pt>
                <c:pt idx="80">
                  <c:v>300000</c:v>
                </c:pt>
                <c:pt idx="81">
                  <c:v>300000</c:v>
                </c:pt>
                <c:pt idx="82">
                  <c:v>300000</c:v>
                </c:pt>
                <c:pt idx="83">
                  <c:v>300000</c:v>
                </c:pt>
                <c:pt idx="84">
                  <c:v>300000</c:v>
                </c:pt>
                <c:pt idx="85">
                  <c:v>300000</c:v>
                </c:pt>
                <c:pt idx="86">
                  <c:v>300000</c:v>
                </c:pt>
                <c:pt idx="87">
                  <c:v>300000</c:v>
                </c:pt>
                <c:pt idx="88">
                  <c:v>300000</c:v>
                </c:pt>
                <c:pt idx="89">
                  <c:v>300000</c:v>
                </c:pt>
                <c:pt idx="90">
                  <c:v>300000</c:v>
                </c:pt>
                <c:pt idx="91">
                  <c:v>300000</c:v>
                </c:pt>
                <c:pt idx="92">
                  <c:v>300000</c:v>
                </c:pt>
                <c:pt idx="93">
                  <c:v>300000</c:v>
                </c:pt>
                <c:pt idx="94">
                  <c:v>300000</c:v>
                </c:pt>
                <c:pt idx="95">
                  <c:v>300000</c:v>
                </c:pt>
                <c:pt idx="96">
                  <c:v>300000</c:v>
                </c:pt>
                <c:pt idx="97">
                  <c:v>300000</c:v>
                </c:pt>
                <c:pt idx="98">
                  <c:v>300000</c:v>
                </c:pt>
                <c:pt idx="99">
                  <c:v>300000</c:v>
                </c:pt>
                <c:pt idx="100">
                  <c:v>300000</c:v>
                </c:pt>
                <c:pt idx="101">
                  <c:v>300000</c:v>
                </c:pt>
                <c:pt idx="102">
                  <c:v>300000</c:v>
                </c:pt>
                <c:pt idx="103">
                  <c:v>300000</c:v>
                </c:pt>
                <c:pt idx="104">
                  <c:v>300000</c:v>
                </c:pt>
                <c:pt idx="105">
                  <c:v>300000</c:v>
                </c:pt>
                <c:pt idx="106">
                  <c:v>300000</c:v>
                </c:pt>
                <c:pt idx="107">
                  <c:v>300000</c:v>
                </c:pt>
                <c:pt idx="108">
                  <c:v>300000</c:v>
                </c:pt>
                <c:pt idx="109">
                  <c:v>300000</c:v>
                </c:pt>
                <c:pt idx="110">
                  <c:v>300000</c:v>
                </c:pt>
                <c:pt idx="111">
                  <c:v>300000</c:v>
                </c:pt>
                <c:pt idx="112">
                  <c:v>300000</c:v>
                </c:pt>
                <c:pt idx="113">
                  <c:v>300000</c:v>
                </c:pt>
                <c:pt idx="114">
                  <c:v>300000</c:v>
                </c:pt>
                <c:pt idx="115">
                  <c:v>300000</c:v>
                </c:pt>
                <c:pt idx="116">
                  <c:v>300000</c:v>
                </c:pt>
                <c:pt idx="117">
                  <c:v>300000</c:v>
                </c:pt>
                <c:pt idx="118">
                  <c:v>300000</c:v>
                </c:pt>
                <c:pt idx="119">
                  <c:v>300000</c:v>
                </c:pt>
                <c:pt idx="120">
                  <c:v>300000</c:v>
                </c:pt>
                <c:pt idx="121">
                  <c:v>300000</c:v>
                </c:pt>
                <c:pt idx="122">
                  <c:v>300000</c:v>
                </c:pt>
                <c:pt idx="123">
                  <c:v>300000</c:v>
                </c:pt>
                <c:pt idx="124">
                  <c:v>300000</c:v>
                </c:pt>
                <c:pt idx="125">
                  <c:v>300000</c:v>
                </c:pt>
                <c:pt idx="126">
                  <c:v>300000</c:v>
                </c:pt>
                <c:pt idx="127">
                  <c:v>300000</c:v>
                </c:pt>
                <c:pt idx="128">
                  <c:v>300000</c:v>
                </c:pt>
                <c:pt idx="129">
                  <c:v>300000</c:v>
                </c:pt>
                <c:pt idx="130">
                  <c:v>300000</c:v>
                </c:pt>
                <c:pt idx="131">
                  <c:v>300000</c:v>
                </c:pt>
              </c:numCache>
            </c:numRef>
          </c:val>
          <c:extLst>
            <c:ext xmlns:c16="http://schemas.microsoft.com/office/drawing/2014/chart" uri="{C3380CC4-5D6E-409C-BE32-E72D297353CC}">
              <c16:uniqueId val="{00000000-C17C-4C3E-8F9C-5DACCF25D65D}"/>
            </c:ext>
          </c:extLst>
        </c:ser>
        <c:ser>
          <c:idx val="0"/>
          <c:order val="1"/>
          <c:spPr>
            <a:solidFill>
              <a:schemeClr val="accent1"/>
            </a:solidFill>
            <a:ln>
              <a:noFill/>
            </a:ln>
            <a:effectLst/>
          </c:spPr>
          <c:cat>
            <c:numRef>
              <c:f>'fx (2)'!$A$6:$A$137</c:f>
              <c:numCache>
                <c:formatCode>mm/dd/yy;@</c:formatCode>
                <c:ptCount val="132"/>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pt idx="80">
                  <c:v>44190</c:v>
                </c:pt>
                <c:pt idx="81">
                  <c:v>44183</c:v>
                </c:pt>
                <c:pt idx="82">
                  <c:v>44176</c:v>
                </c:pt>
                <c:pt idx="83">
                  <c:v>44169</c:v>
                </c:pt>
                <c:pt idx="84">
                  <c:v>44162</c:v>
                </c:pt>
                <c:pt idx="85">
                  <c:v>44155</c:v>
                </c:pt>
                <c:pt idx="86">
                  <c:v>44148</c:v>
                </c:pt>
                <c:pt idx="87">
                  <c:v>44141</c:v>
                </c:pt>
                <c:pt idx="88">
                  <c:v>44134</c:v>
                </c:pt>
                <c:pt idx="89">
                  <c:v>44127</c:v>
                </c:pt>
                <c:pt idx="90">
                  <c:v>44120</c:v>
                </c:pt>
                <c:pt idx="91">
                  <c:v>44113</c:v>
                </c:pt>
                <c:pt idx="92">
                  <c:v>44106</c:v>
                </c:pt>
                <c:pt idx="93">
                  <c:v>44099</c:v>
                </c:pt>
                <c:pt idx="94">
                  <c:v>44092</c:v>
                </c:pt>
                <c:pt idx="95">
                  <c:v>44085</c:v>
                </c:pt>
                <c:pt idx="96">
                  <c:v>44078</c:v>
                </c:pt>
                <c:pt idx="97">
                  <c:v>44071</c:v>
                </c:pt>
                <c:pt idx="98">
                  <c:v>44064</c:v>
                </c:pt>
                <c:pt idx="99">
                  <c:v>44057</c:v>
                </c:pt>
                <c:pt idx="100">
                  <c:v>44050</c:v>
                </c:pt>
                <c:pt idx="101">
                  <c:v>44043</c:v>
                </c:pt>
                <c:pt idx="102">
                  <c:v>44036</c:v>
                </c:pt>
                <c:pt idx="103">
                  <c:v>44029</c:v>
                </c:pt>
                <c:pt idx="104">
                  <c:v>44022</c:v>
                </c:pt>
                <c:pt idx="105">
                  <c:v>44015</c:v>
                </c:pt>
                <c:pt idx="106">
                  <c:v>44008</c:v>
                </c:pt>
                <c:pt idx="107">
                  <c:v>44001</c:v>
                </c:pt>
                <c:pt idx="108">
                  <c:v>43994</c:v>
                </c:pt>
                <c:pt idx="109">
                  <c:v>43987</c:v>
                </c:pt>
                <c:pt idx="110">
                  <c:v>43980</c:v>
                </c:pt>
                <c:pt idx="111">
                  <c:v>43973</c:v>
                </c:pt>
                <c:pt idx="112">
                  <c:v>43966</c:v>
                </c:pt>
                <c:pt idx="113">
                  <c:v>43959</c:v>
                </c:pt>
                <c:pt idx="114">
                  <c:v>43952</c:v>
                </c:pt>
                <c:pt idx="115">
                  <c:v>43945</c:v>
                </c:pt>
                <c:pt idx="116">
                  <c:v>43938</c:v>
                </c:pt>
                <c:pt idx="117">
                  <c:v>43931</c:v>
                </c:pt>
                <c:pt idx="118">
                  <c:v>43924</c:v>
                </c:pt>
                <c:pt idx="119">
                  <c:v>43917</c:v>
                </c:pt>
                <c:pt idx="120">
                  <c:v>43910</c:v>
                </c:pt>
                <c:pt idx="121">
                  <c:v>43903</c:v>
                </c:pt>
                <c:pt idx="122">
                  <c:v>43896</c:v>
                </c:pt>
                <c:pt idx="123">
                  <c:v>43889</c:v>
                </c:pt>
                <c:pt idx="124">
                  <c:v>43882</c:v>
                </c:pt>
                <c:pt idx="125">
                  <c:v>43875</c:v>
                </c:pt>
                <c:pt idx="126">
                  <c:v>43868</c:v>
                </c:pt>
                <c:pt idx="127">
                  <c:v>43861</c:v>
                </c:pt>
                <c:pt idx="128">
                  <c:v>43854</c:v>
                </c:pt>
                <c:pt idx="129">
                  <c:v>43847</c:v>
                </c:pt>
                <c:pt idx="130">
                  <c:v>43840</c:v>
                </c:pt>
                <c:pt idx="131">
                  <c:v>43833</c:v>
                </c:pt>
              </c:numCache>
            </c:numRef>
          </c:cat>
          <c:val>
            <c:numRef>
              <c:f>'fx (2)'!$C$6:$C$137</c:f>
              <c:numCache>
                <c:formatCode>0.00</c:formatCode>
                <c:ptCount val="132"/>
                <c:pt idx="0">
                  <c:v>272700</c:v>
                </c:pt>
                <c:pt idx="1">
                  <c:v>286800</c:v>
                </c:pt>
                <c:pt idx="2">
                  <c:v>286100</c:v>
                </c:pt>
                <c:pt idx="3">
                  <c:v>282300</c:v>
                </c:pt>
                <c:pt idx="4">
                  <c:v>294600</c:v>
                </c:pt>
                <c:pt idx="5">
                  <c:v>291300</c:v>
                </c:pt>
                <c:pt idx="6">
                  <c:v>289600</c:v>
                </c:pt>
                <c:pt idx="7">
                  <c:v>283400</c:v>
                </c:pt>
                <c:pt idx="8">
                  <c:v>285700</c:v>
                </c:pt>
                <c:pt idx="9">
                  <c:v>292100</c:v>
                </c:pt>
                <c:pt idx="10">
                  <c:v>293100</c:v>
                </c:pt>
                <c:pt idx="11">
                  <c:v>307100</c:v>
                </c:pt>
                <c:pt idx="12">
                  <c:v>311100</c:v>
                </c:pt>
                <c:pt idx="13">
                  <c:v>309400</c:v>
                </c:pt>
                <c:pt idx="14">
                  <c:v>306500</c:v>
                </c:pt>
                <c:pt idx="15">
                  <c:v>304400</c:v>
                </c:pt>
                <c:pt idx="16">
                  <c:v>306200</c:v>
                </c:pt>
                <c:pt idx="17">
                  <c:v>311800</c:v>
                </c:pt>
                <c:pt idx="18">
                  <c:v>308900</c:v>
                </c:pt>
                <c:pt idx="19">
                  <c:v>329400</c:v>
                </c:pt>
                <c:pt idx="20">
                  <c:v>343200</c:v>
                </c:pt>
                <c:pt idx="21">
                  <c:v>339600</c:v>
                </c:pt>
                <c:pt idx="22">
                  <c:v>334900</c:v>
                </c:pt>
                <c:pt idx="23">
                  <c:v>334100</c:v>
                </c:pt>
                <c:pt idx="24">
                  <c:v>339600</c:v>
                </c:pt>
                <c:pt idx="25">
                  <c:v>338200</c:v>
                </c:pt>
                <c:pt idx="26">
                  <c:v>330500</c:v>
                </c:pt>
                <c:pt idx="27">
                  <c:v>330600</c:v>
                </c:pt>
                <c:pt idx="28">
                  <c:v>330500</c:v>
                </c:pt>
                <c:pt idx="29">
                  <c:v>326300</c:v>
                </c:pt>
                <c:pt idx="30">
                  <c:v>325500</c:v>
                </c:pt>
                <c:pt idx="31">
                  <c:v>322800</c:v>
                </c:pt>
                <c:pt idx="32">
                  <c:v>319800</c:v>
                </c:pt>
                <c:pt idx="33">
                  <c:v>326300</c:v>
                </c:pt>
                <c:pt idx="34">
                  <c:v>326200</c:v>
                </c:pt>
                <c:pt idx="35">
                  <c:v>322100</c:v>
                </c:pt>
                <c:pt idx="36">
                  <c:v>323200</c:v>
                </c:pt>
                <c:pt idx="37">
                  <c:v>321600</c:v>
                </c:pt>
                <c:pt idx="38">
                  <c:v>320300</c:v>
                </c:pt>
                <c:pt idx="39">
                  <c:v>315400</c:v>
                </c:pt>
                <c:pt idx="40">
                  <c:v>311900</c:v>
                </c:pt>
                <c:pt idx="41">
                  <c:v>317900</c:v>
                </c:pt>
                <c:pt idx="42">
                  <c:v>319800</c:v>
                </c:pt>
                <c:pt idx="43">
                  <c:v>320100</c:v>
                </c:pt>
                <c:pt idx="44">
                  <c:v>320800</c:v>
                </c:pt>
                <c:pt idx="45">
                  <c:v>315600</c:v>
                </c:pt>
                <c:pt idx="46">
                  <c:v>295600</c:v>
                </c:pt>
                <c:pt idx="47">
                  <c:v>293800</c:v>
                </c:pt>
                <c:pt idx="48">
                  <c:v>299300</c:v>
                </c:pt>
                <c:pt idx="49">
                  <c:v>299600</c:v>
                </c:pt>
                <c:pt idx="50">
                  <c:v>294500</c:v>
                </c:pt>
                <c:pt idx="51">
                  <c:v>297400</c:v>
                </c:pt>
                <c:pt idx="52">
                  <c:v>293800</c:v>
                </c:pt>
                <c:pt idx="53">
                  <c:v>291000</c:v>
                </c:pt>
                <c:pt idx="54">
                  <c:v>292400</c:v>
                </c:pt>
                <c:pt idx="55">
                  <c:v>295100</c:v>
                </c:pt>
                <c:pt idx="56">
                  <c:v>304800</c:v>
                </c:pt>
                <c:pt idx="57">
                  <c:v>305200</c:v>
                </c:pt>
                <c:pt idx="58">
                  <c:v>305900</c:v>
                </c:pt>
                <c:pt idx="59">
                  <c:v>300900</c:v>
                </c:pt>
                <c:pt idx="60">
                  <c:v>293900</c:v>
                </c:pt>
                <c:pt idx="61">
                  <c:v>290600</c:v>
                </c:pt>
                <c:pt idx="62">
                  <c:v>290500</c:v>
                </c:pt>
                <c:pt idx="63">
                  <c:v>289500</c:v>
                </c:pt>
                <c:pt idx="64">
                  <c:v>283700</c:v>
                </c:pt>
                <c:pt idx="65">
                  <c:v>280500</c:v>
                </c:pt>
                <c:pt idx="66">
                  <c:v>274800</c:v>
                </c:pt>
                <c:pt idx="67">
                  <c:v>277700</c:v>
                </c:pt>
                <c:pt idx="68">
                  <c:v>280900</c:v>
                </c:pt>
                <c:pt idx="69">
                  <c:v>280400</c:v>
                </c:pt>
                <c:pt idx="70">
                  <c:v>280100</c:v>
                </c:pt>
                <c:pt idx="71">
                  <c:v>289600</c:v>
                </c:pt>
                <c:pt idx="72">
                  <c:v>285700</c:v>
                </c:pt>
                <c:pt idx="73">
                  <c:v>291500</c:v>
                </c:pt>
                <c:pt idx="74">
                  <c:v>286100</c:v>
                </c:pt>
                <c:pt idx="75">
                  <c:v>289500</c:v>
                </c:pt>
                <c:pt idx="76">
                  <c:v>292700</c:v>
                </c:pt>
                <c:pt idx="77">
                  <c:v>290400</c:v>
                </c:pt>
                <c:pt idx="78">
                  <c:v>297400</c:v>
                </c:pt>
                <c:pt idx="79">
                  <c:v>297400</c:v>
                </c:pt>
                <c:pt idx="80">
                  <c:v>292400</c:v>
                </c:pt>
                <c:pt idx="81">
                  <c:v>293600</c:v>
                </c:pt>
                <c:pt idx="82">
                  <c:v>287100</c:v>
                </c:pt>
                <c:pt idx="83">
                  <c:v>287700</c:v>
                </c:pt>
                <c:pt idx="84">
                  <c:v>283200</c:v>
                </c:pt>
                <c:pt idx="85">
                  <c:v>284900</c:v>
                </c:pt>
                <c:pt idx="86">
                  <c:v>283900</c:v>
                </c:pt>
                <c:pt idx="87">
                  <c:v>287600</c:v>
                </c:pt>
                <c:pt idx="88">
                  <c:v>284000</c:v>
                </c:pt>
                <c:pt idx="89">
                  <c:v>289800</c:v>
                </c:pt>
                <c:pt idx="90">
                  <c:v>285300</c:v>
                </c:pt>
                <c:pt idx="91">
                  <c:v>285300</c:v>
                </c:pt>
                <c:pt idx="92">
                  <c:v>285800</c:v>
                </c:pt>
                <c:pt idx="93">
                  <c:v>280700</c:v>
                </c:pt>
                <c:pt idx="94">
                  <c:v>290900</c:v>
                </c:pt>
                <c:pt idx="95">
                  <c:v>291800</c:v>
                </c:pt>
                <c:pt idx="96">
                  <c:v>291700</c:v>
                </c:pt>
                <c:pt idx="97">
                  <c:v>291800</c:v>
                </c:pt>
                <c:pt idx="98">
                  <c:v>290800</c:v>
                </c:pt>
                <c:pt idx="99">
                  <c:v>290200</c:v>
                </c:pt>
                <c:pt idx="100">
                  <c:v>300700</c:v>
                </c:pt>
                <c:pt idx="101">
                  <c:v>291800</c:v>
                </c:pt>
                <c:pt idx="102">
                  <c:v>282700</c:v>
                </c:pt>
                <c:pt idx="103">
                  <c:v>274000</c:v>
                </c:pt>
                <c:pt idx="104">
                  <c:v>274200</c:v>
                </c:pt>
                <c:pt idx="105">
                  <c:v>269800</c:v>
                </c:pt>
                <c:pt idx="106">
                  <c:v>268300</c:v>
                </c:pt>
                <c:pt idx="107">
                  <c:v>267800</c:v>
                </c:pt>
                <c:pt idx="108">
                  <c:v>270800</c:v>
                </c:pt>
                <c:pt idx="109">
                  <c:v>265200</c:v>
                </c:pt>
                <c:pt idx="110">
                  <c:v>263900</c:v>
                </c:pt>
                <c:pt idx="111">
                  <c:v>265300</c:v>
                </c:pt>
                <c:pt idx="112">
                  <c:v>262900</c:v>
                </c:pt>
                <c:pt idx="113">
                  <c:v>262400</c:v>
                </c:pt>
                <c:pt idx="114">
                  <c:v>267300</c:v>
                </c:pt>
                <c:pt idx="115">
                  <c:v>269800</c:v>
                </c:pt>
                <c:pt idx="116">
                  <c:v>269700</c:v>
                </c:pt>
                <c:pt idx="117">
                  <c:v>264900</c:v>
                </c:pt>
                <c:pt idx="118">
                  <c:v>264400</c:v>
                </c:pt>
                <c:pt idx="119">
                  <c:v>260600</c:v>
                </c:pt>
                <c:pt idx="120">
                  <c:v>251200</c:v>
                </c:pt>
                <c:pt idx="121">
                  <c:v>281000</c:v>
                </c:pt>
                <c:pt idx="122">
                  <c:v>277800</c:v>
                </c:pt>
                <c:pt idx="123">
                  <c:v>270000</c:v>
                </c:pt>
                <c:pt idx="124">
                  <c:v>263100</c:v>
                </c:pt>
                <c:pt idx="125">
                  <c:v>262400</c:v>
                </c:pt>
                <c:pt idx="126">
                  <c:v>262200</c:v>
                </c:pt>
                <c:pt idx="127">
                  <c:v>262300</c:v>
                </c:pt>
                <c:pt idx="128">
                  <c:v>259800</c:v>
                </c:pt>
                <c:pt idx="129">
                  <c:v>258900</c:v>
                </c:pt>
                <c:pt idx="130">
                  <c:v>257500</c:v>
                </c:pt>
                <c:pt idx="131">
                  <c:v>256000</c:v>
                </c:pt>
              </c:numCache>
            </c:numRef>
          </c:val>
          <c:extLst>
            <c:ext xmlns:c16="http://schemas.microsoft.com/office/drawing/2014/chart" uri="{C3380CC4-5D6E-409C-BE32-E72D297353CC}">
              <c16:uniqueId val="{00000001-C17C-4C3E-8F9C-5DACCF25D65D}"/>
            </c:ext>
          </c:extLst>
        </c:ser>
        <c:dLbls>
          <c:showLegendKey val="0"/>
          <c:showVal val="0"/>
          <c:showCatName val="0"/>
          <c:showSerName val="0"/>
          <c:showPercent val="0"/>
          <c:showBubbleSize val="0"/>
        </c:dLbls>
        <c:axId val="567872664"/>
        <c:axId val="567872992"/>
      </c:areaChart>
      <c:dateAx>
        <c:axId val="567872664"/>
        <c:scaling>
          <c:orientation val="minMax"/>
          <c:min val="44501"/>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567872992"/>
        <c:crosses val="autoZero"/>
        <c:auto val="1"/>
        <c:lblOffset val="100"/>
        <c:baseTimeUnit val="days"/>
        <c:majorUnit val="2"/>
        <c:majorTimeUnit val="months"/>
      </c:dateAx>
      <c:valAx>
        <c:axId val="567872992"/>
        <c:scaling>
          <c:orientation val="minMax"/>
          <c:min val="550000"/>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567872664"/>
        <c:crosses val="max"/>
        <c:crossBetween val="midCat"/>
        <c:majorUnit val="25000"/>
        <c:dispUnits>
          <c:builtInUnit val="thousands"/>
        </c:dispUnits>
      </c:valAx>
      <c:spPr>
        <a:noFill/>
        <a:ln>
          <a:noFill/>
        </a:ln>
        <a:effectLst/>
      </c:spPr>
    </c:plotArea>
    <c:plotVisOnly val="1"/>
    <c:dispBlanksAs val="zero"/>
    <c:showDLblsOverMax val="0"/>
  </c:chart>
  <c:spPr>
    <a:solidFill>
      <a:schemeClr val="bg1"/>
    </a:solidFill>
    <a:ln w="9525" cap="flat" cmpd="sng" algn="ctr">
      <a:noFill/>
      <a:round/>
    </a:ln>
    <a:effectLst/>
  </c:spPr>
  <c:txPr>
    <a:bodyPr/>
    <a:lstStyle/>
    <a:p/>
  </c:txPr>
  <c:externalData r:id="rId4">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64044888545497"/>
          <c:y val="7.5623637881325562E-2"/>
          <c:w val="0.80558299837658109"/>
          <c:h val="0.77442394492303923"/>
        </c:manualLayout>
      </c:layout>
      <c:barChart>
        <c:barDir val="col"/>
        <c:grouping val="clustered"/>
        <c:varyColors val="0"/>
        <c:ser>
          <c:idx val="1"/>
          <c:order val="0"/>
          <c:tx>
            <c:strRef>
              <c:f>budget_deficit!$D$2</c:f>
              <c:strCache>
                <c:ptCount val="1"/>
                <c:pt idx="0">
                  <c:v>Deficit (%GDP)</c:v>
                </c:pt>
              </c:strCache>
            </c:strRef>
          </c:tx>
          <c:spPr>
            <a:solidFill>
              <a:schemeClr val="accent4"/>
            </a:solidFill>
            <a:ln>
              <a:noFill/>
            </a:ln>
            <a:effectLst/>
          </c:spPr>
          <c:invertIfNegative val="0"/>
          <c:cat>
            <c:numRef>
              <c:f>budget_deficit!$B$3:$B$25</c:f>
              <c:numCache>
                <c:formatCode>General</c:formatCode>
                <c:ptCount val="6"/>
                <c:pt idx="0">
                  <c:v>2017</c:v>
                </c:pt>
                <c:pt idx="1">
                  <c:v>2018</c:v>
                </c:pt>
                <c:pt idx="2">
                  <c:v>2019</c:v>
                </c:pt>
                <c:pt idx="3">
                  <c:v>2020</c:v>
                </c:pt>
                <c:pt idx="4">
                  <c:v>2021</c:v>
                </c:pt>
                <c:pt idx="5">
                  <c:v>2022</c:v>
                </c:pt>
              </c:numCache>
              <c:extLst/>
            </c:numRef>
          </c:cat>
          <c:val>
            <c:numRef>
              <c:f>budget_deficit!$D$3:$D$25</c:f>
              <c:numCache>
                <c:formatCode>0.00%</c:formatCode>
                <c:ptCount val="6"/>
                <c:pt idx="0">
                  <c:v>-1.47E-2</c:v>
                </c:pt>
                <c:pt idx="1">
                  <c:v>2.92E-2</c:v>
                </c:pt>
                <c:pt idx="2">
                  <c:v>1.9300000000000001E-2</c:v>
                </c:pt>
                <c:pt idx="3">
                  <c:v>-0.04</c:v>
                </c:pt>
                <c:pt idx="4">
                  <c:v>7.1999999999999998E-3</c:v>
                </c:pt>
              </c:numCache>
              <c:extLst/>
            </c:numRef>
          </c:val>
          <c:extLst>
            <c:ext xmlns:c16="http://schemas.microsoft.com/office/drawing/2014/chart" uri="{C3380CC4-5D6E-409C-BE32-E72D297353CC}">
              <c16:uniqueId val="{00000000-7BA6-470A-9E9F-333D8266339F}"/>
            </c:ext>
          </c:extLst>
        </c:ser>
        <c:ser>
          <c:idx val="2"/>
          <c:order val="1"/>
          <c:tx>
            <c:strRef>
              <c:f>budget_deficit!$E$2</c:f>
              <c:strCache>
                <c:ptCount val="1"/>
                <c:pt idx="0">
                  <c:v>Estimated Deficit (%GDP)</c:v>
                </c:pt>
              </c:strCache>
            </c:strRef>
          </c:tx>
          <c:spPr>
            <a:solidFill>
              <a:schemeClr val="accent4">
                <a:lumMod val="40000"/>
                <a:lumOff val="60000"/>
              </a:schemeClr>
            </a:solidFill>
            <a:ln>
              <a:noFill/>
              <a:prstDash val="sysDash"/>
            </a:ln>
            <a:effectLst/>
          </c:spPr>
          <c:invertIfNegative val="0"/>
          <c:cat>
            <c:strLit>
              <c:ptCount val="6"/>
              <c:pt idx="0">
                <c:v>2017</c:v>
              </c:pt>
              <c:pt idx="1">
                <c:v>2018</c:v>
              </c:pt>
              <c:pt idx="2">
                <c:v>2019</c:v>
              </c:pt>
              <c:pt idx="3">
                <c:v>2020</c:v>
              </c:pt>
              <c:pt idx="4">
                <c:v>2021</c:v>
              </c:pt>
              <c:pt idx="5">
                <c:v>2022</c:v>
              </c:pt>
              <c:extLst>
                <c:ext xmlns:c15="http://schemas.microsoft.com/office/drawing/2012/chart" uri="{02D57815-91ED-43cb-92C2-25804820EDAC}">
                  <c15:autoCat val="1"/>
                </c:ext>
              </c:extLst>
            </c:strLit>
          </c:cat>
          <c:val>
            <c:numRef>
              <c:f>budget_deficit!$E$14:$E$25</c:f>
              <c:numCache>
                <c:formatCode>General</c:formatCode>
                <c:ptCount val="6"/>
                <c:pt idx="5" formatCode="0.00%">
                  <c:v>-0.02</c:v>
                </c:pt>
              </c:numCache>
              <c:extLst/>
            </c:numRef>
          </c:val>
          <c:extLst>
            <c:ext xmlns:c16="http://schemas.microsoft.com/office/drawing/2014/chart" uri="{C3380CC4-5D6E-409C-BE32-E72D297353CC}">
              <c16:uniqueId val="{00000001-7BA6-470A-9E9F-333D8266339F}"/>
            </c:ext>
          </c:extLst>
        </c:ser>
        <c:dLbls>
          <c:showLegendKey val="0"/>
          <c:showVal val="0"/>
          <c:showCatName val="0"/>
          <c:showSerName val="0"/>
          <c:showPercent val="0"/>
          <c:showBubbleSize val="0"/>
        </c:dLbls>
        <c:gapWidth val="10"/>
        <c:overlap val="100"/>
        <c:axId val="766295167"/>
        <c:axId val="766291839"/>
      </c:barChart>
      <c:catAx>
        <c:axId val="766295167"/>
        <c:scaling>
          <c:orientation val="minMax"/>
        </c:scaling>
        <c:delete val="0"/>
        <c:axPos val="b"/>
        <c:numFmt formatCode="General" sourceLinked="1"/>
        <c:majorTickMark val="out"/>
        <c:minorTickMark val="none"/>
        <c:tickLblPos val="low"/>
        <c:spPr>
          <a:noFill/>
          <a:ln w="9525" cap="flat" cmpd="sng" algn="ctr">
            <a:solidFill>
              <a:srgbClr val="595959"/>
            </a:solidFill>
            <a:round/>
          </a:ln>
          <a:effectLst/>
        </c:spPr>
        <c:txPr>
          <a:bodyPr rot="-60000000" spcFirstLastPara="1" vertOverflow="ellipsis" vert="horz" wrap="square" anchor="ctr" anchorCtr="1"/>
          <a:lstStyle/>
          <a:p>
            <a:pPr>
              <a:defRPr sz="1100" b="1" i="0" u="none" strike="noStrike" kern="1200" baseline="0">
                <a:solidFill>
                  <a:srgbClr val="595959"/>
                </a:solidFill>
                <a:latin typeface="+mn-lt"/>
                <a:ea typeface="+mn-ea"/>
                <a:cs typeface="Arial" panose="020B0604020202020204" pitchFamily="34" charset="0"/>
              </a:defRPr>
            </a:pPr>
          </a:p>
        </c:txPr>
        <c:crossAx val="766291839"/>
        <c:crosses val="autoZero"/>
        <c:auto val="1"/>
        <c:lblAlgn val="ctr"/>
        <c:lblOffset val="100"/>
        <c:noMultiLvlLbl val="0"/>
      </c:catAx>
      <c:valAx>
        <c:axId val="766291839"/>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rgbClr val="595959"/>
                </a:solidFill>
                <a:latin typeface="+mn-lt"/>
                <a:ea typeface="+mn-ea"/>
                <a:cs typeface="Arial" panose="020B0604020202020204" pitchFamily="34" charset="0"/>
              </a:defRPr>
            </a:pPr>
          </a:p>
        </c:txPr>
        <c:crossAx val="766295167"/>
        <c:crosses val="autoZero"/>
        <c:crossBetween val="between"/>
        <c:majorUnit val="2.0000000000000004E-2"/>
      </c:valAx>
      <c:spPr>
        <a:noFill/>
        <a:ln w="25400">
          <a:noFill/>
        </a:ln>
        <a:effectLst/>
      </c:spPr>
    </c:plotArea>
    <c:plotVisOnly val="1"/>
    <c:dispBlanksAs val="gap"/>
    <c:showDLblsOverMax val="0"/>
  </c:chart>
  <c:spPr>
    <a:noFill/>
    <a:ln>
      <a:noFill/>
    </a:ln>
    <a:effectLst/>
  </c:spPr>
  <c:txPr>
    <a:bodyPr/>
    <a:lstStyle/>
    <a:p>
      <a:pPr>
        <a:defRPr>
          <a:latin typeface="+mn-lt"/>
          <a:cs typeface="Arial" panose="020B0604020202020204" pitchFamily="34" charset="0"/>
        </a:defRPr>
      </a:pPr>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Sheet2!$B$1</c:f>
              <c:strCache>
                <c:ptCount val="1"/>
                <c:pt idx="0">
                  <c:v>Mid Price</c:v>
                </c:pt>
              </c:strCache>
            </c:strRef>
          </c:tx>
          <c:spPr>
            <a:ln w="28575" cap="rnd">
              <a:solidFill>
                <a:schemeClr val="accent1"/>
              </a:solidFill>
              <a:round/>
            </a:ln>
            <a:effectLst/>
          </c:spPr>
          <c:marker>
            <c:symbol val="none"/>
          </c:marker>
          <c:cat>
            <c:numRef>
              <c:f>Sheet2!$A$2:$A$344</c:f>
              <c:numCache>
                <c:formatCode>m/d/yyyy</c:formatCode>
                <c:ptCount val="343"/>
                <c:pt idx="0">
                  <c:v>44762</c:v>
                </c:pt>
                <c:pt idx="1">
                  <c:v>44757</c:v>
                </c:pt>
                <c:pt idx="2">
                  <c:v>44750</c:v>
                </c:pt>
                <c:pt idx="3">
                  <c:v>44743</c:v>
                </c:pt>
                <c:pt idx="4">
                  <c:v>44736</c:v>
                </c:pt>
                <c:pt idx="5">
                  <c:v>44729</c:v>
                </c:pt>
                <c:pt idx="6">
                  <c:v>44722</c:v>
                </c:pt>
                <c:pt idx="7">
                  <c:v>44715</c:v>
                </c:pt>
                <c:pt idx="8">
                  <c:v>44708</c:v>
                </c:pt>
                <c:pt idx="9">
                  <c:v>44701</c:v>
                </c:pt>
                <c:pt idx="10">
                  <c:v>44694</c:v>
                </c:pt>
                <c:pt idx="11">
                  <c:v>44687</c:v>
                </c:pt>
                <c:pt idx="12">
                  <c:v>44680</c:v>
                </c:pt>
                <c:pt idx="13">
                  <c:v>44673</c:v>
                </c:pt>
                <c:pt idx="14">
                  <c:v>44666</c:v>
                </c:pt>
                <c:pt idx="15">
                  <c:v>44659</c:v>
                </c:pt>
                <c:pt idx="16">
                  <c:v>44652</c:v>
                </c:pt>
                <c:pt idx="17">
                  <c:v>44645</c:v>
                </c:pt>
                <c:pt idx="18">
                  <c:v>44638</c:v>
                </c:pt>
                <c:pt idx="19">
                  <c:v>44631</c:v>
                </c:pt>
                <c:pt idx="20">
                  <c:v>44624</c:v>
                </c:pt>
                <c:pt idx="21">
                  <c:v>44617</c:v>
                </c:pt>
                <c:pt idx="22">
                  <c:v>44610</c:v>
                </c:pt>
                <c:pt idx="23">
                  <c:v>44603</c:v>
                </c:pt>
                <c:pt idx="24">
                  <c:v>44596</c:v>
                </c:pt>
                <c:pt idx="25">
                  <c:v>44589</c:v>
                </c:pt>
                <c:pt idx="26">
                  <c:v>44582</c:v>
                </c:pt>
                <c:pt idx="27">
                  <c:v>44575</c:v>
                </c:pt>
                <c:pt idx="28">
                  <c:v>44568</c:v>
                </c:pt>
                <c:pt idx="29">
                  <c:v>44561</c:v>
                </c:pt>
                <c:pt idx="30">
                  <c:v>44554</c:v>
                </c:pt>
                <c:pt idx="31">
                  <c:v>44547</c:v>
                </c:pt>
                <c:pt idx="32">
                  <c:v>44540</c:v>
                </c:pt>
                <c:pt idx="33">
                  <c:v>44533</c:v>
                </c:pt>
                <c:pt idx="34">
                  <c:v>44526</c:v>
                </c:pt>
                <c:pt idx="35">
                  <c:v>44519</c:v>
                </c:pt>
                <c:pt idx="36">
                  <c:v>44512</c:v>
                </c:pt>
                <c:pt idx="37">
                  <c:v>44505</c:v>
                </c:pt>
                <c:pt idx="38">
                  <c:v>44498</c:v>
                </c:pt>
                <c:pt idx="39">
                  <c:v>44491</c:v>
                </c:pt>
                <c:pt idx="40">
                  <c:v>44484</c:v>
                </c:pt>
                <c:pt idx="41">
                  <c:v>44477</c:v>
                </c:pt>
                <c:pt idx="42">
                  <c:v>44470</c:v>
                </c:pt>
                <c:pt idx="43">
                  <c:v>44463</c:v>
                </c:pt>
                <c:pt idx="44">
                  <c:v>44456</c:v>
                </c:pt>
                <c:pt idx="45">
                  <c:v>44449</c:v>
                </c:pt>
                <c:pt idx="46">
                  <c:v>44442</c:v>
                </c:pt>
                <c:pt idx="47">
                  <c:v>44435</c:v>
                </c:pt>
                <c:pt idx="48">
                  <c:v>44428</c:v>
                </c:pt>
                <c:pt idx="49">
                  <c:v>44421</c:v>
                </c:pt>
                <c:pt idx="50">
                  <c:v>44414</c:v>
                </c:pt>
                <c:pt idx="51">
                  <c:v>44407</c:v>
                </c:pt>
                <c:pt idx="52">
                  <c:v>44400</c:v>
                </c:pt>
                <c:pt idx="53">
                  <c:v>44393</c:v>
                </c:pt>
                <c:pt idx="54">
                  <c:v>44386</c:v>
                </c:pt>
                <c:pt idx="55">
                  <c:v>44379</c:v>
                </c:pt>
                <c:pt idx="56">
                  <c:v>44372</c:v>
                </c:pt>
                <c:pt idx="57">
                  <c:v>44365</c:v>
                </c:pt>
                <c:pt idx="58">
                  <c:v>44358</c:v>
                </c:pt>
                <c:pt idx="59">
                  <c:v>44351</c:v>
                </c:pt>
                <c:pt idx="60">
                  <c:v>44344</c:v>
                </c:pt>
                <c:pt idx="61">
                  <c:v>44337</c:v>
                </c:pt>
                <c:pt idx="62">
                  <c:v>44330</c:v>
                </c:pt>
                <c:pt idx="63">
                  <c:v>44323</c:v>
                </c:pt>
                <c:pt idx="64">
                  <c:v>44316</c:v>
                </c:pt>
                <c:pt idx="65">
                  <c:v>44309</c:v>
                </c:pt>
                <c:pt idx="66">
                  <c:v>44302</c:v>
                </c:pt>
                <c:pt idx="67">
                  <c:v>44295</c:v>
                </c:pt>
                <c:pt idx="68">
                  <c:v>44288</c:v>
                </c:pt>
                <c:pt idx="69">
                  <c:v>44281</c:v>
                </c:pt>
                <c:pt idx="70">
                  <c:v>44274</c:v>
                </c:pt>
                <c:pt idx="71">
                  <c:v>44267</c:v>
                </c:pt>
                <c:pt idx="72">
                  <c:v>44260</c:v>
                </c:pt>
                <c:pt idx="73">
                  <c:v>44253</c:v>
                </c:pt>
                <c:pt idx="74">
                  <c:v>44246</c:v>
                </c:pt>
                <c:pt idx="75">
                  <c:v>44239</c:v>
                </c:pt>
                <c:pt idx="76">
                  <c:v>44232</c:v>
                </c:pt>
                <c:pt idx="77">
                  <c:v>44225</c:v>
                </c:pt>
                <c:pt idx="78">
                  <c:v>44218</c:v>
                </c:pt>
                <c:pt idx="79">
                  <c:v>44211</c:v>
                </c:pt>
                <c:pt idx="80">
                  <c:v>44204</c:v>
                </c:pt>
                <c:pt idx="81">
                  <c:v>44197</c:v>
                </c:pt>
                <c:pt idx="82">
                  <c:v>44190</c:v>
                </c:pt>
                <c:pt idx="83">
                  <c:v>44183</c:v>
                </c:pt>
                <c:pt idx="84">
                  <c:v>44176</c:v>
                </c:pt>
                <c:pt idx="85">
                  <c:v>44169</c:v>
                </c:pt>
                <c:pt idx="86">
                  <c:v>44162</c:v>
                </c:pt>
                <c:pt idx="87">
                  <c:v>44155</c:v>
                </c:pt>
                <c:pt idx="88">
                  <c:v>44148</c:v>
                </c:pt>
                <c:pt idx="89">
                  <c:v>44141</c:v>
                </c:pt>
                <c:pt idx="90">
                  <c:v>44134</c:v>
                </c:pt>
                <c:pt idx="91">
                  <c:v>44127</c:v>
                </c:pt>
                <c:pt idx="92">
                  <c:v>44120</c:v>
                </c:pt>
                <c:pt idx="93">
                  <c:v>44113</c:v>
                </c:pt>
                <c:pt idx="94">
                  <c:v>44106</c:v>
                </c:pt>
                <c:pt idx="95">
                  <c:v>44099</c:v>
                </c:pt>
                <c:pt idx="96">
                  <c:v>44092</c:v>
                </c:pt>
                <c:pt idx="97">
                  <c:v>44085</c:v>
                </c:pt>
                <c:pt idx="98">
                  <c:v>44078</c:v>
                </c:pt>
                <c:pt idx="99">
                  <c:v>44071</c:v>
                </c:pt>
                <c:pt idx="100">
                  <c:v>44064</c:v>
                </c:pt>
                <c:pt idx="101">
                  <c:v>44057</c:v>
                </c:pt>
                <c:pt idx="102">
                  <c:v>44050</c:v>
                </c:pt>
                <c:pt idx="103">
                  <c:v>44043</c:v>
                </c:pt>
                <c:pt idx="104">
                  <c:v>44036</c:v>
                </c:pt>
                <c:pt idx="105">
                  <c:v>44029</c:v>
                </c:pt>
                <c:pt idx="106">
                  <c:v>44022</c:v>
                </c:pt>
                <c:pt idx="107">
                  <c:v>44015</c:v>
                </c:pt>
                <c:pt idx="108">
                  <c:v>44008</c:v>
                </c:pt>
                <c:pt idx="109">
                  <c:v>44001</c:v>
                </c:pt>
                <c:pt idx="110">
                  <c:v>43994</c:v>
                </c:pt>
                <c:pt idx="111">
                  <c:v>43987</c:v>
                </c:pt>
                <c:pt idx="112">
                  <c:v>43980</c:v>
                </c:pt>
                <c:pt idx="113">
                  <c:v>43973</c:v>
                </c:pt>
                <c:pt idx="114">
                  <c:v>43966</c:v>
                </c:pt>
                <c:pt idx="115">
                  <c:v>43959</c:v>
                </c:pt>
                <c:pt idx="116">
                  <c:v>43952</c:v>
                </c:pt>
                <c:pt idx="117">
                  <c:v>43945</c:v>
                </c:pt>
                <c:pt idx="118">
                  <c:v>43938</c:v>
                </c:pt>
                <c:pt idx="119">
                  <c:v>43931</c:v>
                </c:pt>
                <c:pt idx="120">
                  <c:v>43924</c:v>
                </c:pt>
                <c:pt idx="121">
                  <c:v>43917</c:v>
                </c:pt>
                <c:pt idx="122">
                  <c:v>43910</c:v>
                </c:pt>
                <c:pt idx="123">
                  <c:v>43903</c:v>
                </c:pt>
                <c:pt idx="124">
                  <c:v>43896</c:v>
                </c:pt>
                <c:pt idx="125">
                  <c:v>43889</c:v>
                </c:pt>
                <c:pt idx="126">
                  <c:v>43882</c:v>
                </c:pt>
                <c:pt idx="127">
                  <c:v>43875</c:v>
                </c:pt>
                <c:pt idx="128">
                  <c:v>43868</c:v>
                </c:pt>
                <c:pt idx="129">
                  <c:v>43861</c:v>
                </c:pt>
                <c:pt idx="130">
                  <c:v>43854</c:v>
                </c:pt>
                <c:pt idx="131">
                  <c:v>43847</c:v>
                </c:pt>
                <c:pt idx="132">
                  <c:v>43840</c:v>
                </c:pt>
                <c:pt idx="133">
                  <c:v>43833</c:v>
                </c:pt>
                <c:pt idx="134">
                  <c:v>43826</c:v>
                </c:pt>
                <c:pt idx="135">
                  <c:v>43819</c:v>
                </c:pt>
                <c:pt idx="136">
                  <c:v>43812</c:v>
                </c:pt>
                <c:pt idx="137">
                  <c:v>43805</c:v>
                </c:pt>
                <c:pt idx="138">
                  <c:v>43798</c:v>
                </c:pt>
                <c:pt idx="139">
                  <c:v>43791</c:v>
                </c:pt>
                <c:pt idx="140">
                  <c:v>43784</c:v>
                </c:pt>
                <c:pt idx="141">
                  <c:v>43777</c:v>
                </c:pt>
                <c:pt idx="142">
                  <c:v>43770</c:v>
                </c:pt>
                <c:pt idx="143">
                  <c:v>43763</c:v>
                </c:pt>
                <c:pt idx="144">
                  <c:v>43756</c:v>
                </c:pt>
                <c:pt idx="145">
                  <c:v>43749</c:v>
                </c:pt>
                <c:pt idx="146">
                  <c:v>43742</c:v>
                </c:pt>
                <c:pt idx="147">
                  <c:v>43735</c:v>
                </c:pt>
                <c:pt idx="148">
                  <c:v>43728</c:v>
                </c:pt>
                <c:pt idx="149">
                  <c:v>43721</c:v>
                </c:pt>
                <c:pt idx="150">
                  <c:v>43714</c:v>
                </c:pt>
                <c:pt idx="151">
                  <c:v>43707</c:v>
                </c:pt>
                <c:pt idx="152">
                  <c:v>43700</c:v>
                </c:pt>
                <c:pt idx="153">
                  <c:v>43693</c:v>
                </c:pt>
                <c:pt idx="154">
                  <c:v>43686</c:v>
                </c:pt>
                <c:pt idx="155">
                  <c:v>43679</c:v>
                </c:pt>
                <c:pt idx="156">
                  <c:v>43672</c:v>
                </c:pt>
                <c:pt idx="157">
                  <c:v>43665</c:v>
                </c:pt>
                <c:pt idx="158">
                  <c:v>43658</c:v>
                </c:pt>
                <c:pt idx="159">
                  <c:v>43651</c:v>
                </c:pt>
                <c:pt idx="160">
                  <c:v>43644</c:v>
                </c:pt>
                <c:pt idx="161">
                  <c:v>43637</c:v>
                </c:pt>
                <c:pt idx="162">
                  <c:v>43630</c:v>
                </c:pt>
                <c:pt idx="163">
                  <c:v>43623</c:v>
                </c:pt>
                <c:pt idx="164">
                  <c:v>43616</c:v>
                </c:pt>
                <c:pt idx="165">
                  <c:v>43609</c:v>
                </c:pt>
                <c:pt idx="166">
                  <c:v>43602</c:v>
                </c:pt>
                <c:pt idx="167">
                  <c:v>43595</c:v>
                </c:pt>
                <c:pt idx="168">
                  <c:v>43588</c:v>
                </c:pt>
                <c:pt idx="169">
                  <c:v>43581</c:v>
                </c:pt>
                <c:pt idx="170">
                  <c:v>43574</c:v>
                </c:pt>
                <c:pt idx="171">
                  <c:v>43567</c:v>
                </c:pt>
                <c:pt idx="172">
                  <c:v>43560</c:v>
                </c:pt>
                <c:pt idx="173">
                  <c:v>43553</c:v>
                </c:pt>
                <c:pt idx="174">
                  <c:v>43546</c:v>
                </c:pt>
                <c:pt idx="175">
                  <c:v>43539</c:v>
                </c:pt>
                <c:pt idx="176">
                  <c:v>43532</c:v>
                </c:pt>
                <c:pt idx="177">
                  <c:v>43525</c:v>
                </c:pt>
                <c:pt idx="178">
                  <c:v>43518</c:v>
                </c:pt>
                <c:pt idx="179">
                  <c:v>43511</c:v>
                </c:pt>
                <c:pt idx="180">
                  <c:v>43504</c:v>
                </c:pt>
                <c:pt idx="181">
                  <c:v>43497</c:v>
                </c:pt>
                <c:pt idx="182">
                  <c:v>43490</c:v>
                </c:pt>
                <c:pt idx="183">
                  <c:v>43483</c:v>
                </c:pt>
                <c:pt idx="184">
                  <c:v>43476</c:v>
                </c:pt>
                <c:pt idx="185">
                  <c:v>43469</c:v>
                </c:pt>
                <c:pt idx="186">
                  <c:v>43462</c:v>
                </c:pt>
                <c:pt idx="187">
                  <c:v>43455</c:v>
                </c:pt>
                <c:pt idx="188">
                  <c:v>43448</c:v>
                </c:pt>
                <c:pt idx="189">
                  <c:v>43441</c:v>
                </c:pt>
                <c:pt idx="190">
                  <c:v>43434</c:v>
                </c:pt>
                <c:pt idx="191">
                  <c:v>43427</c:v>
                </c:pt>
                <c:pt idx="192">
                  <c:v>43420</c:v>
                </c:pt>
                <c:pt idx="193">
                  <c:v>43413</c:v>
                </c:pt>
                <c:pt idx="194">
                  <c:v>43406</c:v>
                </c:pt>
                <c:pt idx="195">
                  <c:v>43399</c:v>
                </c:pt>
                <c:pt idx="196">
                  <c:v>43392</c:v>
                </c:pt>
                <c:pt idx="197">
                  <c:v>43385</c:v>
                </c:pt>
                <c:pt idx="198">
                  <c:v>43378</c:v>
                </c:pt>
                <c:pt idx="199">
                  <c:v>43371</c:v>
                </c:pt>
                <c:pt idx="200">
                  <c:v>43364</c:v>
                </c:pt>
                <c:pt idx="201">
                  <c:v>43357</c:v>
                </c:pt>
                <c:pt idx="202">
                  <c:v>43350</c:v>
                </c:pt>
                <c:pt idx="203">
                  <c:v>43343</c:v>
                </c:pt>
                <c:pt idx="204">
                  <c:v>43336</c:v>
                </c:pt>
                <c:pt idx="205">
                  <c:v>43329</c:v>
                </c:pt>
                <c:pt idx="206">
                  <c:v>43322</c:v>
                </c:pt>
                <c:pt idx="207">
                  <c:v>43315</c:v>
                </c:pt>
                <c:pt idx="208">
                  <c:v>43308</c:v>
                </c:pt>
                <c:pt idx="209">
                  <c:v>43301</c:v>
                </c:pt>
                <c:pt idx="210">
                  <c:v>43294</c:v>
                </c:pt>
                <c:pt idx="211">
                  <c:v>43287</c:v>
                </c:pt>
                <c:pt idx="212">
                  <c:v>43280</c:v>
                </c:pt>
                <c:pt idx="213">
                  <c:v>43273</c:v>
                </c:pt>
                <c:pt idx="214">
                  <c:v>43266</c:v>
                </c:pt>
                <c:pt idx="215">
                  <c:v>43259</c:v>
                </c:pt>
                <c:pt idx="216">
                  <c:v>43252</c:v>
                </c:pt>
                <c:pt idx="217">
                  <c:v>43245</c:v>
                </c:pt>
                <c:pt idx="218">
                  <c:v>43238</c:v>
                </c:pt>
                <c:pt idx="219">
                  <c:v>43231</c:v>
                </c:pt>
                <c:pt idx="220">
                  <c:v>43224</c:v>
                </c:pt>
                <c:pt idx="221">
                  <c:v>43217</c:v>
                </c:pt>
                <c:pt idx="222">
                  <c:v>43210</c:v>
                </c:pt>
                <c:pt idx="223">
                  <c:v>43203</c:v>
                </c:pt>
                <c:pt idx="224">
                  <c:v>43196</c:v>
                </c:pt>
                <c:pt idx="225">
                  <c:v>43189</c:v>
                </c:pt>
                <c:pt idx="226">
                  <c:v>43182</c:v>
                </c:pt>
                <c:pt idx="227">
                  <c:v>43175</c:v>
                </c:pt>
                <c:pt idx="228">
                  <c:v>43168</c:v>
                </c:pt>
                <c:pt idx="229">
                  <c:v>43161</c:v>
                </c:pt>
                <c:pt idx="230">
                  <c:v>43154</c:v>
                </c:pt>
                <c:pt idx="231">
                  <c:v>43147</c:v>
                </c:pt>
                <c:pt idx="232">
                  <c:v>43140</c:v>
                </c:pt>
                <c:pt idx="233">
                  <c:v>43133</c:v>
                </c:pt>
                <c:pt idx="234">
                  <c:v>43126</c:v>
                </c:pt>
                <c:pt idx="235">
                  <c:v>43119</c:v>
                </c:pt>
                <c:pt idx="236">
                  <c:v>43112</c:v>
                </c:pt>
                <c:pt idx="237">
                  <c:v>43105</c:v>
                </c:pt>
                <c:pt idx="238">
                  <c:v>43098</c:v>
                </c:pt>
                <c:pt idx="239">
                  <c:v>43091</c:v>
                </c:pt>
                <c:pt idx="240">
                  <c:v>43084</c:v>
                </c:pt>
                <c:pt idx="241">
                  <c:v>43077</c:v>
                </c:pt>
                <c:pt idx="242">
                  <c:v>43070</c:v>
                </c:pt>
                <c:pt idx="243">
                  <c:v>43063</c:v>
                </c:pt>
                <c:pt idx="244">
                  <c:v>43056</c:v>
                </c:pt>
                <c:pt idx="245">
                  <c:v>43049</c:v>
                </c:pt>
                <c:pt idx="246">
                  <c:v>43042</c:v>
                </c:pt>
                <c:pt idx="247">
                  <c:v>43035</c:v>
                </c:pt>
                <c:pt idx="248">
                  <c:v>43028</c:v>
                </c:pt>
                <c:pt idx="249">
                  <c:v>43021</c:v>
                </c:pt>
                <c:pt idx="250">
                  <c:v>43014</c:v>
                </c:pt>
                <c:pt idx="251">
                  <c:v>43007</c:v>
                </c:pt>
                <c:pt idx="252">
                  <c:v>43000</c:v>
                </c:pt>
                <c:pt idx="253">
                  <c:v>42993</c:v>
                </c:pt>
                <c:pt idx="254">
                  <c:v>42986</c:v>
                </c:pt>
                <c:pt idx="255">
                  <c:v>42979</c:v>
                </c:pt>
                <c:pt idx="256">
                  <c:v>42972</c:v>
                </c:pt>
                <c:pt idx="257">
                  <c:v>42965</c:v>
                </c:pt>
                <c:pt idx="258">
                  <c:v>42958</c:v>
                </c:pt>
                <c:pt idx="259">
                  <c:v>42951</c:v>
                </c:pt>
                <c:pt idx="260">
                  <c:v>42944</c:v>
                </c:pt>
                <c:pt idx="261">
                  <c:v>42937</c:v>
                </c:pt>
                <c:pt idx="262">
                  <c:v>42930</c:v>
                </c:pt>
                <c:pt idx="263">
                  <c:v>42923</c:v>
                </c:pt>
                <c:pt idx="264">
                  <c:v>42916</c:v>
                </c:pt>
                <c:pt idx="265">
                  <c:v>42909</c:v>
                </c:pt>
                <c:pt idx="266">
                  <c:v>42902</c:v>
                </c:pt>
                <c:pt idx="267">
                  <c:v>42895</c:v>
                </c:pt>
                <c:pt idx="268">
                  <c:v>42888</c:v>
                </c:pt>
                <c:pt idx="269">
                  <c:v>42881</c:v>
                </c:pt>
                <c:pt idx="270">
                  <c:v>42874</c:v>
                </c:pt>
                <c:pt idx="271">
                  <c:v>42867</c:v>
                </c:pt>
                <c:pt idx="272">
                  <c:v>42860</c:v>
                </c:pt>
                <c:pt idx="273">
                  <c:v>42853</c:v>
                </c:pt>
                <c:pt idx="274">
                  <c:v>42846</c:v>
                </c:pt>
                <c:pt idx="275">
                  <c:v>42839</c:v>
                </c:pt>
                <c:pt idx="276">
                  <c:v>42832</c:v>
                </c:pt>
                <c:pt idx="277">
                  <c:v>42825</c:v>
                </c:pt>
                <c:pt idx="278">
                  <c:v>42818</c:v>
                </c:pt>
                <c:pt idx="279">
                  <c:v>42811</c:v>
                </c:pt>
                <c:pt idx="280">
                  <c:v>42804</c:v>
                </c:pt>
                <c:pt idx="281">
                  <c:v>42797</c:v>
                </c:pt>
                <c:pt idx="282">
                  <c:v>42790</c:v>
                </c:pt>
                <c:pt idx="283">
                  <c:v>42783</c:v>
                </c:pt>
                <c:pt idx="284">
                  <c:v>42776</c:v>
                </c:pt>
                <c:pt idx="285">
                  <c:v>42769</c:v>
                </c:pt>
                <c:pt idx="286">
                  <c:v>42762</c:v>
                </c:pt>
                <c:pt idx="287">
                  <c:v>42755</c:v>
                </c:pt>
                <c:pt idx="288">
                  <c:v>42748</c:v>
                </c:pt>
                <c:pt idx="289">
                  <c:v>42741</c:v>
                </c:pt>
                <c:pt idx="290">
                  <c:v>42734</c:v>
                </c:pt>
                <c:pt idx="291">
                  <c:v>42727</c:v>
                </c:pt>
                <c:pt idx="292">
                  <c:v>42720</c:v>
                </c:pt>
                <c:pt idx="293">
                  <c:v>42713</c:v>
                </c:pt>
                <c:pt idx="294">
                  <c:v>42706</c:v>
                </c:pt>
                <c:pt idx="295">
                  <c:v>42699</c:v>
                </c:pt>
                <c:pt idx="296">
                  <c:v>42692</c:v>
                </c:pt>
                <c:pt idx="297">
                  <c:v>42685</c:v>
                </c:pt>
                <c:pt idx="298">
                  <c:v>42678</c:v>
                </c:pt>
                <c:pt idx="299">
                  <c:v>42671</c:v>
                </c:pt>
                <c:pt idx="300">
                  <c:v>42664</c:v>
                </c:pt>
                <c:pt idx="301">
                  <c:v>42657</c:v>
                </c:pt>
                <c:pt idx="302">
                  <c:v>42650</c:v>
                </c:pt>
                <c:pt idx="303">
                  <c:v>42643</c:v>
                </c:pt>
                <c:pt idx="304">
                  <c:v>42636</c:v>
                </c:pt>
                <c:pt idx="305">
                  <c:v>42629</c:v>
                </c:pt>
                <c:pt idx="306">
                  <c:v>42622</c:v>
                </c:pt>
                <c:pt idx="307">
                  <c:v>42615</c:v>
                </c:pt>
                <c:pt idx="308">
                  <c:v>42608</c:v>
                </c:pt>
                <c:pt idx="309">
                  <c:v>42601</c:v>
                </c:pt>
                <c:pt idx="310">
                  <c:v>42594</c:v>
                </c:pt>
                <c:pt idx="311">
                  <c:v>42587</c:v>
                </c:pt>
                <c:pt idx="312">
                  <c:v>42580</c:v>
                </c:pt>
                <c:pt idx="313">
                  <c:v>42573</c:v>
                </c:pt>
                <c:pt idx="314">
                  <c:v>42566</c:v>
                </c:pt>
                <c:pt idx="315">
                  <c:v>42559</c:v>
                </c:pt>
                <c:pt idx="316">
                  <c:v>42552</c:v>
                </c:pt>
                <c:pt idx="317">
                  <c:v>42545</c:v>
                </c:pt>
                <c:pt idx="318">
                  <c:v>42538</c:v>
                </c:pt>
                <c:pt idx="319">
                  <c:v>42531</c:v>
                </c:pt>
                <c:pt idx="320">
                  <c:v>42524</c:v>
                </c:pt>
                <c:pt idx="321">
                  <c:v>42517</c:v>
                </c:pt>
                <c:pt idx="322">
                  <c:v>42510</c:v>
                </c:pt>
                <c:pt idx="323">
                  <c:v>42503</c:v>
                </c:pt>
                <c:pt idx="324">
                  <c:v>42496</c:v>
                </c:pt>
                <c:pt idx="325">
                  <c:v>42489</c:v>
                </c:pt>
                <c:pt idx="326">
                  <c:v>42482</c:v>
                </c:pt>
                <c:pt idx="327">
                  <c:v>42475</c:v>
                </c:pt>
                <c:pt idx="328">
                  <c:v>42468</c:v>
                </c:pt>
                <c:pt idx="329">
                  <c:v>42461</c:v>
                </c:pt>
                <c:pt idx="330">
                  <c:v>42454</c:v>
                </c:pt>
                <c:pt idx="331">
                  <c:v>42447</c:v>
                </c:pt>
                <c:pt idx="332">
                  <c:v>42440</c:v>
                </c:pt>
                <c:pt idx="333">
                  <c:v>42433</c:v>
                </c:pt>
                <c:pt idx="334">
                  <c:v>42426</c:v>
                </c:pt>
                <c:pt idx="335">
                  <c:v>42419</c:v>
                </c:pt>
                <c:pt idx="336">
                  <c:v>42412</c:v>
                </c:pt>
                <c:pt idx="337">
                  <c:v>42405</c:v>
                </c:pt>
                <c:pt idx="338">
                  <c:v>42398</c:v>
                </c:pt>
                <c:pt idx="339">
                  <c:v>42391</c:v>
                </c:pt>
                <c:pt idx="340">
                  <c:v>42384</c:v>
                </c:pt>
                <c:pt idx="341">
                  <c:v>42377</c:v>
                </c:pt>
                <c:pt idx="342">
                  <c:v>42370</c:v>
                </c:pt>
              </c:numCache>
            </c:numRef>
          </c:cat>
          <c:val>
            <c:numRef>
              <c:f>Sheet2!$B$2:$B$344</c:f>
              <c:numCache>
                <c:formatCode>General</c:formatCode>
                <c:ptCount val="343"/>
                <c:pt idx="0">
                  <c:v>74</c:v>
                </c:pt>
                <c:pt idx="1">
                  <c:v>69.69</c:v>
                </c:pt>
                <c:pt idx="2">
                  <c:v>75.61</c:v>
                </c:pt>
                <c:pt idx="3">
                  <c:v>79.75</c:v>
                </c:pt>
                <c:pt idx="4">
                  <c:v>78.37</c:v>
                </c:pt>
                <c:pt idx="5">
                  <c:v>79.31</c:v>
                </c:pt>
                <c:pt idx="6">
                  <c:v>87.29</c:v>
                </c:pt>
                <c:pt idx="7">
                  <c:v>91.84</c:v>
                </c:pt>
                <c:pt idx="8">
                  <c:v>89.32</c:v>
                </c:pt>
                <c:pt idx="9">
                  <c:v>83.18</c:v>
                </c:pt>
                <c:pt idx="10">
                  <c:v>81.2</c:v>
                </c:pt>
                <c:pt idx="11">
                  <c:v>88.7</c:v>
                </c:pt>
                <c:pt idx="12">
                  <c:v>74.67</c:v>
                </c:pt>
                <c:pt idx="13">
                  <c:v>74.31</c:v>
                </c:pt>
                <c:pt idx="14">
                  <c:v>80.84</c:v>
                </c:pt>
                <c:pt idx="15">
                  <c:v>80.64</c:v>
                </c:pt>
                <c:pt idx="16">
                  <c:v>84.08</c:v>
                </c:pt>
                <c:pt idx="17">
                  <c:v>88.41</c:v>
                </c:pt>
                <c:pt idx="18">
                  <c:v>88.51</c:v>
                </c:pt>
                <c:pt idx="19">
                  <c:v>97.44</c:v>
                </c:pt>
                <c:pt idx="20">
                  <c:v>97</c:v>
                </c:pt>
                <c:pt idx="21">
                  <c:v>88.09</c:v>
                </c:pt>
                <c:pt idx="22">
                  <c:v>91.08</c:v>
                </c:pt>
                <c:pt idx="23">
                  <c:v>93.02</c:v>
                </c:pt>
                <c:pt idx="24">
                  <c:v>91.17</c:v>
                </c:pt>
                <c:pt idx="25">
                  <c:v>89.76</c:v>
                </c:pt>
                <c:pt idx="26">
                  <c:v>86.76</c:v>
                </c:pt>
                <c:pt idx="27">
                  <c:v>84.71</c:v>
                </c:pt>
                <c:pt idx="28">
                  <c:v>79.819999999999993</c:v>
                </c:pt>
                <c:pt idx="29">
                  <c:v>76.19</c:v>
                </c:pt>
                <c:pt idx="30">
                  <c:v>73.81</c:v>
                </c:pt>
                <c:pt idx="31">
                  <c:v>70.88</c:v>
                </c:pt>
                <c:pt idx="32">
                  <c:v>73.14</c:v>
                </c:pt>
                <c:pt idx="33">
                  <c:v>67.7</c:v>
                </c:pt>
                <c:pt idx="34">
                  <c:v>70.13</c:v>
                </c:pt>
                <c:pt idx="35">
                  <c:v>76.94</c:v>
                </c:pt>
                <c:pt idx="36">
                  <c:v>80.510000000000005</c:v>
                </c:pt>
                <c:pt idx="37">
                  <c:v>80.36</c:v>
                </c:pt>
                <c:pt idx="38">
                  <c:v>82.71</c:v>
                </c:pt>
                <c:pt idx="39">
                  <c:v>83.29</c:v>
                </c:pt>
                <c:pt idx="40">
                  <c:v>82.16</c:v>
                </c:pt>
                <c:pt idx="41">
                  <c:v>80.05</c:v>
                </c:pt>
                <c:pt idx="42">
                  <c:v>76.69</c:v>
                </c:pt>
                <c:pt idx="43">
                  <c:v>75.13</c:v>
                </c:pt>
                <c:pt idx="44">
                  <c:v>72.61</c:v>
                </c:pt>
                <c:pt idx="45">
                  <c:v>70.72</c:v>
                </c:pt>
                <c:pt idx="46">
                  <c:v>69.95</c:v>
                </c:pt>
                <c:pt idx="47">
                  <c:v>69.05</c:v>
                </c:pt>
                <c:pt idx="48">
                  <c:v>61.96</c:v>
                </c:pt>
                <c:pt idx="49">
                  <c:v>67.41</c:v>
                </c:pt>
                <c:pt idx="50">
                  <c:v>67.900000000000006</c:v>
                </c:pt>
                <c:pt idx="51">
                  <c:v>73.459999999999994</c:v>
                </c:pt>
                <c:pt idx="52">
                  <c:v>71.739999999999995</c:v>
                </c:pt>
                <c:pt idx="53">
                  <c:v>71.19</c:v>
                </c:pt>
                <c:pt idx="54">
                  <c:v>73.58</c:v>
                </c:pt>
                <c:pt idx="55">
                  <c:v>74.62</c:v>
                </c:pt>
                <c:pt idx="56">
                  <c:v>74.89</c:v>
                </c:pt>
                <c:pt idx="57">
                  <c:v>71.7</c:v>
                </c:pt>
                <c:pt idx="58">
                  <c:v>71.09</c:v>
                </c:pt>
                <c:pt idx="59">
                  <c:v>70.069999999999993</c:v>
                </c:pt>
                <c:pt idx="60">
                  <c:v>66.989999999999995</c:v>
                </c:pt>
                <c:pt idx="61">
                  <c:v>65</c:v>
                </c:pt>
                <c:pt idx="62">
                  <c:v>66.930000000000007</c:v>
                </c:pt>
                <c:pt idx="63">
                  <c:v>66.180000000000007</c:v>
                </c:pt>
                <c:pt idx="64">
                  <c:v>63.98</c:v>
                </c:pt>
                <c:pt idx="65">
                  <c:v>63.61</c:v>
                </c:pt>
                <c:pt idx="66">
                  <c:v>64.25</c:v>
                </c:pt>
                <c:pt idx="67">
                  <c:v>60.63</c:v>
                </c:pt>
                <c:pt idx="68">
                  <c:v>62.92</c:v>
                </c:pt>
                <c:pt idx="69">
                  <c:v>62.39</c:v>
                </c:pt>
                <c:pt idx="70">
                  <c:v>62.71</c:v>
                </c:pt>
                <c:pt idx="71">
                  <c:v>67.400000000000006</c:v>
                </c:pt>
                <c:pt idx="72">
                  <c:v>67.81</c:v>
                </c:pt>
                <c:pt idx="73">
                  <c:v>63.42</c:v>
                </c:pt>
                <c:pt idx="74">
                  <c:v>61.53</c:v>
                </c:pt>
                <c:pt idx="75">
                  <c:v>61.41</c:v>
                </c:pt>
                <c:pt idx="76">
                  <c:v>58.91</c:v>
                </c:pt>
                <c:pt idx="77">
                  <c:v>54.75</c:v>
                </c:pt>
                <c:pt idx="78">
                  <c:v>55.17</c:v>
                </c:pt>
                <c:pt idx="79">
                  <c:v>54.59</c:v>
                </c:pt>
                <c:pt idx="80">
                  <c:v>55.34</c:v>
                </c:pt>
                <c:pt idx="81">
                  <c:v>50.6</c:v>
                </c:pt>
                <c:pt idx="82">
                  <c:v>50.39</c:v>
                </c:pt>
                <c:pt idx="83">
                  <c:v>51.16</c:v>
                </c:pt>
                <c:pt idx="84">
                  <c:v>49.65</c:v>
                </c:pt>
                <c:pt idx="85">
                  <c:v>48.35</c:v>
                </c:pt>
                <c:pt idx="86">
                  <c:v>48.02</c:v>
                </c:pt>
                <c:pt idx="87">
                  <c:v>45.35</c:v>
                </c:pt>
                <c:pt idx="88">
                  <c:v>42.58</c:v>
                </c:pt>
                <c:pt idx="89">
                  <c:v>39.69</c:v>
                </c:pt>
                <c:pt idx="90">
                  <c:v>37.43</c:v>
                </c:pt>
                <c:pt idx="91">
                  <c:v>41.48</c:v>
                </c:pt>
                <c:pt idx="92">
                  <c:v>42.49</c:v>
                </c:pt>
                <c:pt idx="93">
                  <c:v>42.03</c:v>
                </c:pt>
                <c:pt idx="94">
                  <c:v>38.049999999999997</c:v>
                </c:pt>
                <c:pt idx="95">
                  <c:v>41.26</c:v>
                </c:pt>
                <c:pt idx="96">
                  <c:v>42.05</c:v>
                </c:pt>
                <c:pt idx="97">
                  <c:v>38.96</c:v>
                </c:pt>
                <c:pt idx="98">
                  <c:v>41.55</c:v>
                </c:pt>
                <c:pt idx="99">
                  <c:v>45.61</c:v>
                </c:pt>
                <c:pt idx="100">
                  <c:v>43.79</c:v>
                </c:pt>
                <c:pt idx="101">
                  <c:v>44.07</c:v>
                </c:pt>
                <c:pt idx="102">
                  <c:v>44.17</c:v>
                </c:pt>
                <c:pt idx="103">
                  <c:v>43.77</c:v>
                </c:pt>
                <c:pt idx="104">
                  <c:v>43.66</c:v>
                </c:pt>
                <c:pt idx="105">
                  <c:v>43.77</c:v>
                </c:pt>
                <c:pt idx="106">
                  <c:v>43.87</c:v>
                </c:pt>
                <c:pt idx="107">
                  <c:v>43.56</c:v>
                </c:pt>
                <c:pt idx="108">
                  <c:v>42.56</c:v>
                </c:pt>
                <c:pt idx="109">
                  <c:v>43.32</c:v>
                </c:pt>
                <c:pt idx="110">
                  <c:v>39.6</c:v>
                </c:pt>
                <c:pt idx="111">
                  <c:v>41.78</c:v>
                </c:pt>
                <c:pt idx="112">
                  <c:v>38.08</c:v>
                </c:pt>
                <c:pt idx="113">
                  <c:v>34.81</c:v>
                </c:pt>
                <c:pt idx="114">
                  <c:v>32.590000000000003</c:v>
                </c:pt>
                <c:pt idx="115">
                  <c:v>30.09</c:v>
                </c:pt>
                <c:pt idx="116">
                  <c:v>26.31</c:v>
                </c:pt>
                <c:pt idx="117">
                  <c:v>21.14</c:v>
                </c:pt>
                <c:pt idx="118">
                  <c:v>22.9</c:v>
                </c:pt>
                <c:pt idx="119">
                  <c:v>25.32</c:v>
                </c:pt>
                <c:pt idx="120">
                  <c:v>28.95</c:v>
                </c:pt>
                <c:pt idx="121">
                  <c:v>20.45</c:v>
                </c:pt>
                <c:pt idx="122">
                  <c:v>23.04</c:v>
                </c:pt>
                <c:pt idx="123">
                  <c:v>31.88</c:v>
                </c:pt>
                <c:pt idx="124">
                  <c:v>43.32</c:v>
                </c:pt>
                <c:pt idx="125">
                  <c:v>48.77</c:v>
                </c:pt>
                <c:pt idx="126">
                  <c:v>56.97</c:v>
                </c:pt>
                <c:pt idx="127">
                  <c:v>56.24</c:v>
                </c:pt>
                <c:pt idx="128">
                  <c:v>52.94</c:v>
                </c:pt>
                <c:pt idx="129">
                  <c:v>55.96</c:v>
                </c:pt>
                <c:pt idx="130">
                  <c:v>58.89</c:v>
                </c:pt>
                <c:pt idx="131">
                  <c:v>63.74</c:v>
                </c:pt>
                <c:pt idx="132">
                  <c:v>63.72</c:v>
                </c:pt>
                <c:pt idx="133">
                  <c:v>67.11</c:v>
                </c:pt>
                <c:pt idx="134">
                  <c:v>66.66</c:v>
                </c:pt>
                <c:pt idx="135">
                  <c:v>65.11</c:v>
                </c:pt>
                <c:pt idx="136">
                  <c:v>64.45</c:v>
                </c:pt>
                <c:pt idx="137">
                  <c:v>63.44</c:v>
                </c:pt>
                <c:pt idx="138">
                  <c:v>61.49</c:v>
                </c:pt>
                <c:pt idx="139">
                  <c:v>63.84</c:v>
                </c:pt>
                <c:pt idx="140">
                  <c:v>63.14</c:v>
                </c:pt>
                <c:pt idx="141">
                  <c:v>62.16</c:v>
                </c:pt>
                <c:pt idx="142">
                  <c:v>61.23</c:v>
                </c:pt>
                <c:pt idx="143">
                  <c:v>61.9</c:v>
                </c:pt>
                <c:pt idx="144">
                  <c:v>58.47</c:v>
                </c:pt>
                <c:pt idx="145">
                  <c:v>59.47</c:v>
                </c:pt>
                <c:pt idx="146">
                  <c:v>57.21</c:v>
                </c:pt>
                <c:pt idx="147">
                  <c:v>60.94</c:v>
                </c:pt>
                <c:pt idx="148">
                  <c:v>63.94</c:v>
                </c:pt>
                <c:pt idx="149">
                  <c:v>59</c:v>
                </c:pt>
                <c:pt idx="150">
                  <c:v>60.43</c:v>
                </c:pt>
                <c:pt idx="151">
                  <c:v>59.59</c:v>
                </c:pt>
                <c:pt idx="152">
                  <c:v>59.14</c:v>
                </c:pt>
                <c:pt idx="153">
                  <c:v>58.55</c:v>
                </c:pt>
                <c:pt idx="154">
                  <c:v>58.12</c:v>
                </c:pt>
                <c:pt idx="155">
                  <c:v>61.3</c:v>
                </c:pt>
                <c:pt idx="156">
                  <c:v>63.51</c:v>
                </c:pt>
                <c:pt idx="157">
                  <c:v>62.09</c:v>
                </c:pt>
                <c:pt idx="158">
                  <c:v>65.989999999999995</c:v>
                </c:pt>
                <c:pt idx="159">
                  <c:v>63.57</c:v>
                </c:pt>
                <c:pt idx="160">
                  <c:v>63.71</c:v>
                </c:pt>
                <c:pt idx="161">
                  <c:v>64.28</c:v>
                </c:pt>
                <c:pt idx="162">
                  <c:v>61.03</c:v>
                </c:pt>
                <c:pt idx="163">
                  <c:v>62.56</c:v>
                </c:pt>
                <c:pt idx="164">
                  <c:v>64.28</c:v>
                </c:pt>
                <c:pt idx="165">
                  <c:v>69.38</c:v>
                </c:pt>
                <c:pt idx="166">
                  <c:v>71.66</c:v>
                </c:pt>
                <c:pt idx="167">
                  <c:v>71.150000000000006</c:v>
                </c:pt>
                <c:pt idx="168">
                  <c:v>71.11</c:v>
                </c:pt>
                <c:pt idx="169">
                  <c:v>72.09</c:v>
                </c:pt>
                <c:pt idx="170">
                  <c:v>72.06</c:v>
                </c:pt>
                <c:pt idx="171">
                  <c:v>71.17</c:v>
                </c:pt>
                <c:pt idx="172">
                  <c:v>70.069999999999993</c:v>
                </c:pt>
                <c:pt idx="173">
                  <c:v>68.25</c:v>
                </c:pt>
                <c:pt idx="174">
                  <c:v>66.83</c:v>
                </c:pt>
                <c:pt idx="175">
                  <c:v>66.81</c:v>
                </c:pt>
                <c:pt idx="176">
                  <c:v>65.19</c:v>
                </c:pt>
                <c:pt idx="177">
                  <c:v>64.13</c:v>
                </c:pt>
                <c:pt idx="178">
                  <c:v>66.510000000000005</c:v>
                </c:pt>
                <c:pt idx="179">
                  <c:v>65.87</c:v>
                </c:pt>
                <c:pt idx="180">
                  <c:v>61.35</c:v>
                </c:pt>
                <c:pt idx="181">
                  <c:v>62.21</c:v>
                </c:pt>
                <c:pt idx="182">
                  <c:v>61.38</c:v>
                </c:pt>
                <c:pt idx="183">
                  <c:v>62.35</c:v>
                </c:pt>
                <c:pt idx="184">
                  <c:v>59.78</c:v>
                </c:pt>
                <c:pt idx="185">
                  <c:v>56.37</c:v>
                </c:pt>
                <c:pt idx="186">
                  <c:v>51.92</c:v>
                </c:pt>
                <c:pt idx="187">
                  <c:v>52.76</c:v>
                </c:pt>
                <c:pt idx="188">
                  <c:v>59.1</c:v>
                </c:pt>
                <c:pt idx="189">
                  <c:v>60.01</c:v>
                </c:pt>
                <c:pt idx="190">
                  <c:v>57.56</c:v>
                </c:pt>
                <c:pt idx="191">
                  <c:v>58.94</c:v>
                </c:pt>
                <c:pt idx="192">
                  <c:v>66.34</c:v>
                </c:pt>
                <c:pt idx="193">
                  <c:v>68.58</c:v>
                </c:pt>
                <c:pt idx="194">
                  <c:v>71.56</c:v>
                </c:pt>
                <c:pt idx="195">
                  <c:v>76.569999999999993</c:v>
                </c:pt>
                <c:pt idx="196">
                  <c:v>78.64</c:v>
                </c:pt>
                <c:pt idx="197">
                  <c:v>79.239999999999995</c:v>
                </c:pt>
                <c:pt idx="198">
                  <c:v>82.91</c:v>
                </c:pt>
                <c:pt idx="199">
                  <c:v>82.38</c:v>
                </c:pt>
                <c:pt idx="200">
                  <c:v>77.56</c:v>
                </c:pt>
                <c:pt idx="201">
                  <c:v>77.13</c:v>
                </c:pt>
                <c:pt idx="202">
                  <c:v>75.91</c:v>
                </c:pt>
                <c:pt idx="203">
                  <c:v>76.66</c:v>
                </c:pt>
                <c:pt idx="204">
                  <c:v>74.28</c:v>
                </c:pt>
                <c:pt idx="205">
                  <c:v>70.44</c:v>
                </c:pt>
                <c:pt idx="206">
                  <c:v>71.05</c:v>
                </c:pt>
                <c:pt idx="207">
                  <c:v>71.540000000000006</c:v>
                </c:pt>
                <c:pt idx="208">
                  <c:v>72.489999999999995</c:v>
                </c:pt>
                <c:pt idx="209">
                  <c:v>71.06</c:v>
                </c:pt>
                <c:pt idx="210">
                  <c:v>72.97</c:v>
                </c:pt>
                <c:pt idx="211">
                  <c:v>75.41</c:v>
                </c:pt>
                <c:pt idx="212">
                  <c:v>77.599999999999994</c:v>
                </c:pt>
                <c:pt idx="213">
                  <c:v>74.069999999999993</c:v>
                </c:pt>
                <c:pt idx="214">
                  <c:v>71.709999999999994</c:v>
                </c:pt>
                <c:pt idx="215">
                  <c:v>74.989999999999995</c:v>
                </c:pt>
                <c:pt idx="216">
                  <c:v>75.349999999999994</c:v>
                </c:pt>
                <c:pt idx="217">
                  <c:v>75.09</c:v>
                </c:pt>
                <c:pt idx="218">
                  <c:v>77.31</c:v>
                </c:pt>
                <c:pt idx="219">
                  <c:v>75.53</c:v>
                </c:pt>
                <c:pt idx="220">
                  <c:v>73.11</c:v>
                </c:pt>
                <c:pt idx="221">
                  <c:v>71.8</c:v>
                </c:pt>
                <c:pt idx="222">
                  <c:v>71.569999999999993</c:v>
                </c:pt>
                <c:pt idx="223">
                  <c:v>70.63</c:v>
                </c:pt>
                <c:pt idx="224">
                  <c:v>65.260000000000005</c:v>
                </c:pt>
                <c:pt idx="225">
                  <c:v>67.81</c:v>
                </c:pt>
                <c:pt idx="226">
                  <c:v>68.430000000000007</c:v>
                </c:pt>
                <c:pt idx="227">
                  <c:v>64.06</c:v>
                </c:pt>
                <c:pt idx="228">
                  <c:v>63.32</c:v>
                </c:pt>
                <c:pt idx="229">
                  <c:v>62.78</c:v>
                </c:pt>
                <c:pt idx="230">
                  <c:v>65.16</c:v>
                </c:pt>
                <c:pt idx="231">
                  <c:v>62.93</c:v>
                </c:pt>
                <c:pt idx="232">
                  <c:v>61.03</c:v>
                </c:pt>
                <c:pt idx="233">
                  <c:v>66.86</c:v>
                </c:pt>
                <c:pt idx="234">
                  <c:v>69.180000000000007</c:v>
                </c:pt>
                <c:pt idx="235">
                  <c:v>67.89</c:v>
                </c:pt>
                <c:pt idx="236">
                  <c:v>68.98</c:v>
                </c:pt>
                <c:pt idx="237">
                  <c:v>67.040000000000006</c:v>
                </c:pt>
                <c:pt idx="238">
                  <c:v>66.489999999999995</c:v>
                </c:pt>
                <c:pt idx="239">
                  <c:v>64.2</c:v>
                </c:pt>
                <c:pt idx="240">
                  <c:v>62.5</c:v>
                </c:pt>
                <c:pt idx="241">
                  <c:v>62.61</c:v>
                </c:pt>
                <c:pt idx="242">
                  <c:v>62.9</c:v>
                </c:pt>
                <c:pt idx="243">
                  <c:v>63.09</c:v>
                </c:pt>
                <c:pt idx="244">
                  <c:v>61.91</c:v>
                </c:pt>
                <c:pt idx="245">
                  <c:v>62.62</c:v>
                </c:pt>
                <c:pt idx="246">
                  <c:v>61.17</c:v>
                </c:pt>
                <c:pt idx="247">
                  <c:v>59.9</c:v>
                </c:pt>
                <c:pt idx="248">
                  <c:v>57.13</c:v>
                </c:pt>
                <c:pt idx="249">
                  <c:v>56.32</c:v>
                </c:pt>
                <c:pt idx="250">
                  <c:v>54.84</c:v>
                </c:pt>
                <c:pt idx="251">
                  <c:v>55.94</c:v>
                </c:pt>
                <c:pt idx="252">
                  <c:v>55.94</c:v>
                </c:pt>
                <c:pt idx="253">
                  <c:v>54.37</c:v>
                </c:pt>
                <c:pt idx="254">
                  <c:v>52.71</c:v>
                </c:pt>
                <c:pt idx="255">
                  <c:v>51.48</c:v>
                </c:pt>
                <c:pt idx="256">
                  <c:v>50.98</c:v>
                </c:pt>
                <c:pt idx="257">
                  <c:v>51.64</c:v>
                </c:pt>
                <c:pt idx="258">
                  <c:v>50.85</c:v>
                </c:pt>
                <c:pt idx="259">
                  <c:v>51.05</c:v>
                </c:pt>
                <c:pt idx="260">
                  <c:v>51.49</c:v>
                </c:pt>
                <c:pt idx="261">
                  <c:v>46.72</c:v>
                </c:pt>
                <c:pt idx="262">
                  <c:v>47.73</c:v>
                </c:pt>
                <c:pt idx="263">
                  <c:v>45.64</c:v>
                </c:pt>
                <c:pt idx="264">
                  <c:v>47.41</c:v>
                </c:pt>
                <c:pt idx="265">
                  <c:v>44.4</c:v>
                </c:pt>
                <c:pt idx="266">
                  <c:v>45.84</c:v>
                </c:pt>
                <c:pt idx="267">
                  <c:v>46.79</c:v>
                </c:pt>
                <c:pt idx="268">
                  <c:v>48.58</c:v>
                </c:pt>
                <c:pt idx="269">
                  <c:v>50.84</c:v>
                </c:pt>
                <c:pt idx="270">
                  <c:v>52.44</c:v>
                </c:pt>
                <c:pt idx="271">
                  <c:v>49.74</c:v>
                </c:pt>
                <c:pt idx="272">
                  <c:v>48.04</c:v>
                </c:pt>
                <c:pt idx="273">
                  <c:v>49.55</c:v>
                </c:pt>
                <c:pt idx="274">
                  <c:v>50.35</c:v>
                </c:pt>
                <c:pt idx="275">
                  <c:v>54.24</c:v>
                </c:pt>
                <c:pt idx="276">
                  <c:v>53.38</c:v>
                </c:pt>
                <c:pt idx="277">
                  <c:v>51.33</c:v>
                </c:pt>
                <c:pt idx="278">
                  <c:v>49.11</c:v>
                </c:pt>
                <c:pt idx="279">
                  <c:v>50.06</c:v>
                </c:pt>
                <c:pt idx="280">
                  <c:v>49.54</c:v>
                </c:pt>
                <c:pt idx="281">
                  <c:v>53.97</c:v>
                </c:pt>
                <c:pt idx="282">
                  <c:v>54.15</c:v>
                </c:pt>
                <c:pt idx="283">
                  <c:v>54.01</c:v>
                </c:pt>
                <c:pt idx="284">
                  <c:v>54.79</c:v>
                </c:pt>
                <c:pt idx="285">
                  <c:v>55.01</c:v>
                </c:pt>
                <c:pt idx="286">
                  <c:v>53.7</c:v>
                </c:pt>
                <c:pt idx="287">
                  <c:v>53.88</c:v>
                </c:pt>
                <c:pt idx="288">
                  <c:v>53.99</c:v>
                </c:pt>
                <c:pt idx="289">
                  <c:v>54.83</c:v>
                </c:pt>
                <c:pt idx="290">
                  <c:v>54.05</c:v>
                </c:pt>
                <c:pt idx="291">
                  <c:v>53.11</c:v>
                </c:pt>
                <c:pt idx="292">
                  <c:v>53.24</c:v>
                </c:pt>
                <c:pt idx="293">
                  <c:v>52.29</c:v>
                </c:pt>
                <c:pt idx="294">
                  <c:v>52.47</c:v>
                </c:pt>
                <c:pt idx="295">
                  <c:v>45.77</c:v>
                </c:pt>
                <c:pt idx="296">
                  <c:v>44.91</c:v>
                </c:pt>
                <c:pt idx="297">
                  <c:v>42.52</c:v>
                </c:pt>
                <c:pt idx="298">
                  <c:v>43.15</c:v>
                </c:pt>
                <c:pt idx="299">
                  <c:v>47.47</c:v>
                </c:pt>
                <c:pt idx="300">
                  <c:v>49.45</c:v>
                </c:pt>
                <c:pt idx="301">
                  <c:v>49.47</c:v>
                </c:pt>
                <c:pt idx="302">
                  <c:v>49.31</c:v>
                </c:pt>
                <c:pt idx="303">
                  <c:v>46.95</c:v>
                </c:pt>
                <c:pt idx="304">
                  <c:v>43.7</c:v>
                </c:pt>
                <c:pt idx="305">
                  <c:v>43.74</c:v>
                </c:pt>
                <c:pt idx="306">
                  <c:v>45.34</c:v>
                </c:pt>
                <c:pt idx="307">
                  <c:v>44.06</c:v>
                </c:pt>
                <c:pt idx="308">
                  <c:v>47.32</c:v>
                </c:pt>
                <c:pt idx="309">
                  <c:v>48.44</c:v>
                </c:pt>
                <c:pt idx="310">
                  <c:v>44.91</c:v>
                </c:pt>
                <c:pt idx="311">
                  <c:v>41.89</c:v>
                </c:pt>
                <c:pt idx="312">
                  <c:v>40.61</c:v>
                </c:pt>
                <c:pt idx="313">
                  <c:v>43.28</c:v>
                </c:pt>
                <c:pt idx="314">
                  <c:v>45.9</c:v>
                </c:pt>
                <c:pt idx="315">
                  <c:v>43.9</c:v>
                </c:pt>
                <c:pt idx="316">
                  <c:v>48.04</c:v>
                </c:pt>
                <c:pt idx="317">
                  <c:v>46.02</c:v>
                </c:pt>
                <c:pt idx="318">
                  <c:v>46.96</c:v>
                </c:pt>
                <c:pt idx="319">
                  <c:v>47.98</c:v>
                </c:pt>
                <c:pt idx="320">
                  <c:v>47.44</c:v>
                </c:pt>
                <c:pt idx="321">
                  <c:v>47.29</c:v>
                </c:pt>
                <c:pt idx="322">
                  <c:v>46.29</c:v>
                </c:pt>
                <c:pt idx="323">
                  <c:v>45.43</c:v>
                </c:pt>
                <c:pt idx="324">
                  <c:v>43.03</c:v>
                </c:pt>
                <c:pt idx="325">
                  <c:v>44.69</c:v>
                </c:pt>
                <c:pt idx="326">
                  <c:v>42.46</c:v>
                </c:pt>
                <c:pt idx="327">
                  <c:v>40.15</c:v>
                </c:pt>
                <c:pt idx="328">
                  <c:v>39.340000000000003</c:v>
                </c:pt>
                <c:pt idx="329">
                  <c:v>36.14</c:v>
                </c:pt>
                <c:pt idx="330">
                  <c:v>37.82</c:v>
                </c:pt>
                <c:pt idx="331">
                  <c:v>38.92</c:v>
                </c:pt>
                <c:pt idx="332">
                  <c:v>37.53</c:v>
                </c:pt>
                <c:pt idx="333">
                  <c:v>36.21</c:v>
                </c:pt>
                <c:pt idx="334">
                  <c:v>32.69</c:v>
                </c:pt>
                <c:pt idx="335">
                  <c:v>30.29</c:v>
                </c:pt>
                <c:pt idx="336">
                  <c:v>29.75</c:v>
                </c:pt>
                <c:pt idx="337">
                  <c:v>31.17</c:v>
                </c:pt>
                <c:pt idx="338">
                  <c:v>32.9</c:v>
                </c:pt>
                <c:pt idx="339">
                  <c:v>29.8</c:v>
                </c:pt>
                <c:pt idx="340">
                  <c:v>26.78</c:v>
                </c:pt>
                <c:pt idx="341">
                  <c:v>31.45</c:v>
                </c:pt>
                <c:pt idx="342">
                  <c:v>35.82</c:v>
                </c:pt>
              </c:numCache>
            </c:numRef>
          </c:val>
          <c:smooth val="0"/>
          <c:extLst>
            <c:ext xmlns:c16="http://schemas.microsoft.com/office/drawing/2014/chart" uri="{C3380CC4-5D6E-409C-BE32-E72D297353CC}">
              <c16:uniqueId val="{00000000-ADFF-45C3-8EDA-BF8DA9DE5793}"/>
            </c:ext>
          </c:extLst>
        </c:ser>
        <c:dLbls>
          <c:showLegendKey val="0"/>
          <c:showVal val="0"/>
          <c:showCatName val="0"/>
          <c:showSerName val="0"/>
          <c:showPercent val="0"/>
          <c:showBubbleSize val="0"/>
        </c:dLbls>
        <c:smooth val="0"/>
        <c:axId val="968566928"/>
        <c:axId val="968559384"/>
      </c:lineChart>
      <c:dateAx>
        <c:axId val="96856692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68559384"/>
        <c:crosses val="autoZero"/>
        <c:auto val="1"/>
        <c:lblOffset val="100"/>
        <c:baseTimeUnit val="days"/>
        <c:majorUnit val="1"/>
        <c:majorTimeUnit val="years"/>
      </c:dateAx>
      <c:valAx>
        <c:axId val="968559384"/>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68566928"/>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E52-4222-8B89-FE6B0292C8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E52-4222-8B89-FE6B0292C8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E52-4222-8B89-FE6B0292C8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E52-4222-8B89-FE6B0292C8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E52-4222-8B89-FE6B0292C8F4}"/>
              </c:ext>
            </c:extLst>
          </c:dPt>
          <c:dLbls>
            <c:dLbl>
              <c:idx val="0"/>
              <c:layout>
                <c:manualLayout>
                  <c:x val="-0.21144343785686379"/>
                  <c:y val="-4.3209876543209881E-2"/>
                </c:manualLayout>
              </c:layout>
              <c:tx>
                <c:rich>
                  <a:bodyPr/>
                  <a:lstStyle/>
                  <a:p>
                    <a:r>
                      <a:t>俄罗斯</a:t>
                    </a:r>
                  </a:p>
                  <a:p>
                    <a:r>
                      <a:t>46%</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3030844240496423"/>
                      <c:h val="0.11823575414261593"/>
                    </c:manualLayout>
                  </c15:layout>
                  <c15:showDataLabelsRange val="0"/>
                </c:ext>
                <c:ext xmlns:c16="http://schemas.microsoft.com/office/drawing/2014/chart" uri="{C3380CC4-5D6E-409C-BE32-E72D297353CC}">
                  <c16:uniqueId val="{00000001-4E52-4222-8B89-FE6B0292C8F4}"/>
                </c:ext>
              </c:extLst>
            </c:dLbl>
            <c:dLbl>
              <c:idx val="1"/>
              <c:layout>
                <c:manualLayout>
                  <c:x val="0.23684694628403238"/>
                  <c:y val="5.0915768517257647E-2"/>
                </c:manualLayout>
              </c:layout>
              <c:tx>
                <c:rich>
                  <a:bodyPr/>
                  <a:lstStyle/>
                  <a:p>
                    <a:r>
                      <a:t>挪威</a:t>
                    </a:r>
                  </a:p>
                  <a:p>
                    <a:r>
                      <a:t>25%</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7204463680450541"/>
                      <c:h val="0.14632254301545641"/>
                    </c:manualLayout>
                  </c15:layout>
                  <c15:showDataLabelsRange val="0"/>
                </c:ext>
                <c:ext xmlns:c16="http://schemas.microsoft.com/office/drawing/2014/chart" uri="{C3380CC4-5D6E-409C-BE32-E72D297353CC}">
                  <c16:uniqueId val="{00000003-4E52-4222-8B89-FE6B0292C8F4}"/>
                </c:ext>
              </c:extLst>
            </c:dLbl>
            <c:dLbl>
              <c:idx val="2"/>
              <c:layout>
                <c:manualLayout>
                  <c:x val="9.8877851361295066E-2"/>
                  <c:y val="1.1652068085517275E-3"/>
                </c:manualLayout>
              </c:layout>
              <c:tx>
                <c:rich>
                  <a:bodyPr/>
                  <a:lstStyle/>
                  <a:p>
                    <a:r>
                      <a:t>阿尔及利亚</a:t>
                    </a:r>
                  </a:p>
                  <a:p>
                    <a:r>
                      <a:t>5%</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2449599636138198"/>
                      <c:h val="0.11823575414261593"/>
                    </c:manualLayout>
                  </c15:layout>
                  <c15:showDataLabelsRange val="0"/>
                </c:ext>
                <c:ext xmlns:c16="http://schemas.microsoft.com/office/drawing/2014/chart" uri="{C3380CC4-5D6E-409C-BE32-E72D297353CC}">
                  <c16:uniqueId val="{00000005-4E52-4222-8B89-FE6B0292C8F4}"/>
                </c:ext>
              </c:extLst>
            </c:dLbl>
            <c:dLbl>
              <c:idx val="3"/>
              <c:layout>
                <c:manualLayout>
                  <c:x val="0.14716703458425312"/>
                  <c:y val="-1.5432098765432098E-2"/>
                </c:manualLayout>
              </c:layout>
              <c:tx>
                <c:rich>
                  <a:bodyPr/>
                  <a:lstStyle/>
                  <a:p>
                    <a:r>
                      <a:t>卡塔尔</a:t>
                    </a:r>
                  </a:p>
                  <a:p>
                    <a:r>
                      <a:t>5%</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4E52-4222-8B89-FE6B0292C8F4}"/>
                </c:ext>
              </c:extLst>
            </c:dLbl>
            <c:dLbl>
              <c:idx val="4"/>
              <c:layout>
                <c:manualLayout>
                  <c:x val="6.4385577630610744E-2"/>
                  <c:y val="-1.5432098765432114E-2"/>
                </c:manualLayout>
              </c:layout>
              <c:tx>
                <c:rich>
                  <a:bodyPr/>
                  <a:lstStyle/>
                  <a:p>
                    <a:r>
                      <a:t>美国及其他</a:t>
                    </a:r>
                  </a:p>
                  <a:p>
                    <a:r>
                      <a:t>19%</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4E52-4222-8B89-FE6B0292C8F4}"/>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1" i="1" u="none" strike="noStrike" kern="1200" baseline="0">
                    <a:solidFill>
                      <a:schemeClr val="dk1">
                        <a:lumMod val="65000"/>
                        <a:lumOff val="35000"/>
                      </a:schemeClr>
                    </a:solidFill>
                    <a:latin typeface="Georgia" panose="02040502050405020303" pitchFamily="18" charset="0"/>
                    <a:ea typeface="+mn-ea"/>
                    <a:cs typeface="+mn-cs"/>
                  </a:defRPr>
                </a:pPr>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Sheet1!$E$41:$E$45</c:f>
              <c:strCache>
                <c:ptCount val="5"/>
                <c:pt idx="0">
                  <c:v>Russia</c:v>
                </c:pt>
                <c:pt idx="1">
                  <c:v>Norway</c:v>
                </c:pt>
                <c:pt idx="2">
                  <c:v>Algeria</c:v>
                </c:pt>
                <c:pt idx="3">
                  <c:v>Qatar</c:v>
                </c:pt>
                <c:pt idx="4">
                  <c:v>US and Other</c:v>
                </c:pt>
              </c:strCache>
            </c:strRef>
          </c:cat>
          <c:val>
            <c:numRef>
              <c:f>Sheet1!$F$41:$F$45</c:f>
              <c:numCache>
                <c:formatCode>0%</c:formatCode>
                <c:ptCount val="5"/>
                <c:pt idx="0">
                  <c:v>0.46</c:v>
                </c:pt>
                <c:pt idx="1">
                  <c:v>0.25</c:v>
                </c:pt>
                <c:pt idx="2">
                  <c:v>0.05</c:v>
                </c:pt>
                <c:pt idx="3">
                  <c:v>0.05</c:v>
                </c:pt>
                <c:pt idx="4">
                  <c:v>0.19</c:v>
                </c:pt>
              </c:numCache>
            </c:numRef>
          </c:val>
          <c:extLst>
            <c:ext xmlns:c16="http://schemas.microsoft.com/office/drawing/2014/chart" uri="{C3380CC4-5D6E-409C-BE32-E72D297353CC}">
              <c16:uniqueId val="{0000000A-4E52-4222-8B89-FE6B0292C8F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'imoex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'imoex (2)'!$B$6:$B$931</c:f>
              <c:numCache>
                <c:formatCode>0.00</c:formatCode>
                <c:ptCount val="926"/>
                <c:pt idx="0">
                  <c:v>2063.3000000000002</c:v>
                </c:pt>
                <c:pt idx="1">
                  <c:v>2073.6799999999998</c:v>
                </c:pt>
                <c:pt idx="2">
                  <c:v>2133.77</c:v>
                </c:pt>
                <c:pt idx="3">
                  <c:v>2162.34</c:v>
                </c:pt>
                <c:pt idx="4">
                  <c:v>2222.5100000000002</c:v>
                </c:pt>
                <c:pt idx="5">
                  <c:v>2222.5100000000002</c:v>
                </c:pt>
                <c:pt idx="6">
                  <c:v>2222.5100000000002</c:v>
                </c:pt>
                <c:pt idx="7">
                  <c:v>2226.65</c:v>
                </c:pt>
                <c:pt idx="8">
                  <c:v>2221.88</c:v>
                </c:pt>
                <c:pt idx="9">
                  <c:v>2226.64</c:v>
                </c:pt>
                <c:pt idx="10">
                  <c:v>2204.66</c:v>
                </c:pt>
                <c:pt idx="11">
                  <c:v>2206.61</c:v>
                </c:pt>
                <c:pt idx="12">
                  <c:v>2206.61</c:v>
                </c:pt>
                <c:pt idx="13">
                  <c:v>2206.61</c:v>
                </c:pt>
                <c:pt idx="14">
                  <c:v>2204.85</c:v>
                </c:pt>
                <c:pt idx="15">
                  <c:v>2378.5500000000002</c:v>
                </c:pt>
                <c:pt idx="16">
                  <c:v>2408.75</c:v>
                </c:pt>
                <c:pt idx="17">
                  <c:v>2417.06</c:v>
                </c:pt>
                <c:pt idx="18">
                  <c:v>2391.5100000000002</c:v>
                </c:pt>
                <c:pt idx="19">
                  <c:v>2391.5100000000002</c:v>
                </c:pt>
                <c:pt idx="20">
                  <c:v>2391.5100000000002</c:v>
                </c:pt>
                <c:pt idx="21">
                  <c:v>2404.54</c:v>
                </c:pt>
                <c:pt idx="22">
                  <c:v>2373.52</c:v>
                </c:pt>
                <c:pt idx="23">
                  <c:v>2358.81</c:v>
                </c:pt>
                <c:pt idx="24">
                  <c:v>2404.4</c:v>
                </c:pt>
                <c:pt idx="25">
                  <c:v>2353.98</c:v>
                </c:pt>
                <c:pt idx="26">
                  <c:v>2353.98</c:v>
                </c:pt>
                <c:pt idx="27">
                  <c:v>2353.98</c:v>
                </c:pt>
                <c:pt idx="28">
                  <c:v>2369.75</c:v>
                </c:pt>
                <c:pt idx="29">
                  <c:v>2318.96</c:v>
                </c:pt>
                <c:pt idx="30">
                  <c:v>2289.75</c:v>
                </c:pt>
                <c:pt idx="31">
                  <c:v>2285.52</c:v>
                </c:pt>
                <c:pt idx="32">
                  <c:v>2285.52</c:v>
                </c:pt>
                <c:pt idx="33">
                  <c:v>2285.52</c:v>
                </c:pt>
                <c:pt idx="34">
                  <c:v>2285.52</c:v>
                </c:pt>
                <c:pt idx="35">
                  <c:v>2293.9899999999998</c:v>
                </c:pt>
                <c:pt idx="36">
                  <c:v>2318.85</c:v>
                </c:pt>
                <c:pt idx="37">
                  <c:v>2291.62</c:v>
                </c:pt>
                <c:pt idx="38">
                  <c:v>2282.16</c:v>
                </c:pt>
                <c:pt idx="39">
                  <c:v>2308.0300000000002</c:v>
                </c:pt>
                <c:pt idx="40">
                  <c:v>2308.0300000000002</c:v>
                </c:pt>
                <c:pt idx="41">
                  <c:v>2308.0300000000002</c:v>
                </c:pt>
                <c:pt idx="42">
                  <c:v>2340.17</c:v>
                </c:pt>
                <c:pt idx="43">
                  <c:v>2374.6</c:v>
                </c:pt>
                <c:pt idx="44">
                  <c:v>2355.75</c:v>
                </c:pt>
                <c:pt idx="45">
                  <c:v>2400.39</c:v>
                </c:pt>
                <c:pt idx="46">
                  <c:v>2407.59</c:v>
                </c:pt>
                <c:pt idx="47">
                  <c:v>2407.59</c:v>
                </c:pt>
                <c:pt idx="48">
                  <c:v>2407.59</c:v>
                </c:pt>
                <c:pt idx="49">
                  <c:v>2413.06</c:v>
                </c:pt>
                <c:pt idx="50">
                  <c:v>2340.1799999999998</c:v>
                </c:pt>
                <c:pt idx="51">
                  <c:v>2293.62</c:v>
                </c:pt>
                <c:pt idx="52">
                  <c:v>2301.85</c:v>
                </c:pt>
                <c:pt idx="53">
                  <c:v>2373.2600000000002</c:v>
                </c:pt>
                <c:pt idx="54">
                  <c:v>2373.2600000000002</c:v>
                </c:pt>
                <c:pt idx="55">
                  <c:v>2373.2600000000002</c:v>
                </c:pt>
                <c:pt idx="56">
                  <c:v>2436.5700000000002</c:v>
                </c:pt>
                <c:pt idx="57">
                  <c:v>2445.3000000000002</c:v>
                </c:pt>
                <c:pt idx="58">
                  <c:v>2424.1</c:v>
                </c:pt>
                <c:pt idx="59">
                  <c:v>2364.6</c:v>
                </c:pt>
                <c:pt idx="60">
                  <c:v>2307.5</c:v>
                </c:pt>
                <c:pt idx="61">
                  <c:v>2307.5</c:v>
                </c:pt>
                <c:pt idx="62">
                  <c:v>2307.5</c:v>
                </c:pt>
                <c:pt idx="63">
                  <c:v>2297.89</c:v>
                </c:pt>
                <c:pt idx="64">
                  <c:v>2387.14</c:v>
                </c:pt>
                <c:pt idx="65">
                  <c:v>2393.0300000000002</c:v>
                </c:pt>
                <c:pt idx="66">
                  <c:v>2393.0300000000002</c:v>
                </c:pt>
                <c:pt idx="67">
                  <c:v>2393.0300000000002</c:v>
                </c:pt>
                <c:pt idx="68">
                  <c:v>2393.0300000000002</c:v>
                </c:pt>
                <c:pt idx="69">
                  <c:v>2393.0300000000002</c:v>
                </c:pt>
                <c:pt idx="70">
                  <c:v>2404.8000000000002</c:v>
                </c:pt>
                <c:pt idx="71">
                  <c:v>2373.16</c:v>
                </c:pt>
                <c:pt idx="72">
                  <c:v>2445.17</c:v>
                </c:pt>
                <c:pt idx="73">
                  <c:v>2445.17</c:v>
                </c:pt>
                <c:pt idx="74">
                  <c:v>2445.17</c:v>
                </c:pt>
                <c:pt idx="75">
                  <c:v>2445.17</c:v>
                </c:pt>
                <c:pt idx="76">
                  <c:v>2445.17</c:v>
                </c:pt>
                <c:pt idx="77">
                  <c:v>2383.66</c:v>
                </c:pt>
                <c:pt idx="78">
                  <c:v>2424.2800000000002</c:v>
                </c:pt>
                <c:pt idx="79">
                  <c:v>2318.46</c:v>
                </c:pt>
                <c:pt idx="80">
                  <c:v>2186.2199999999998</c:v>
                </c:pt>
                <c:pt idx="81">
                  <c:v>2232.23</c:v>
                </c:pt>
                <c:pt idx="82">
                  <c:v>2232.23</c:v>
                </c:pt>
                <c:pt idx="83">
                  <c:v>2232.23</c:v>
                </c:pt>
                <c:pt idx="84">
                  <c:v>2271.0500000000002</c:v>
                </c:pt>
                <c:pt idx="85">
                  <c:v>2330.73</c:v>
                </c:pt>
                <c:pt idx="86">
                  <c:v>2317.46</c:v>
                </c:pt>
                <c:pt idx="87">
                  <c:v>2342.63</c:v>
                </c:pt>
                <c:pt idx="88">
                  <c:v>2424.9899999999998</c:v>
                </c:pt>
                <c:pt idx="89">
                  <c:v>2424.9899999999998</c:v>
                </c:pt>
                <c:pt idx="90">
                  <c:v>2424.9899999999998</c:v>
                </c:pt>
                <c:pt idx="91">
                  <c:v>2404.73</c:v>
                </c:pt>
                <c:pt idx="92">
                  <c:v>2528.42</c:v>
                </c:pt>
                <c:pt idx="93">
                  <c:v>2540.9899999999998</c:v>
                </c:pt>
                <c:pt idx="94">
                  <c:v>2557.16</c:v>
                </c:pt>
                <c:pt idx="95">
                  <c:v>2592.7199999999998</c:v>
                </c:pt>
                <c:pt idx="96">
                  <c:v>2592.7199999999998</c:v>
                </c:pt>
                <c:pt idx="97">
                  <c:v>2592.7199999999998</c:v>
                </c:pt>
                <c:pt idx="98">
                  <c:v>2635.39</c:v>
                </c:pt>
                <c:pt idx="99">
                  <c:v>2611.4299999999998</c:v>
                </c:pt>
                <c:pt idx="100">
                  <c:v>2662.79</c:v>
                </c:pt>
                <c:pt idx="101">
                  <c:v>2787.69</c:v>
                </c:pt>
                <c:pt idx="102">
                  <c:v>2759.64</c:v>
                </c:pt>
                <c:pt idx="103">
                  <c:v>2759.64</c:v>
                </c:pt>
                <c:pt idx="104">
                  <c:v>2759.64</c:v>
                </c:pt>
                <c:pt idx="105">
                  <c:v>2703.51</c:v>
                </c:pt>
                <c:pt idx="106">
                  <c:v>2513.0300000000002</c:v>
                </c:pt>
                <c:pt idx="107">
                  <c:v>2408.4899999999998</c:v>
                </c:pt>
                <c:pt idx="108">
                  <c:v>2430.6999999999998</c:v>
                </c:pt>
                <c:pt idx="109">
                  <c:v>2484.13</c:v>
                </c:pt>
                <c:pt idx="110">
                  <c:v>2484.13</c:v>
                </c:pt>
                <c:pt idx="111">
                  <c:v>2484.13</c:v>
                </c:pt>
                <c:pt idx="112">
                  <c:v>2578.5100000000002</c:v>
                </c:pt>
                <c:pt idx="113">
                  <c:v>2470.48</c:v>
                </c:pt>
                <c:pt idx="114">
                  <c:v>2470.48</c:v>
                </c:pt>
                <c:pt idx="115">
                  <c:v>2470.48</c:v>
                </c:pt>
                <c:pt idx="116">
                  <c:v>2470.48</c:v>
                </c:pt>
                <c:pt idx="117">
                  <c:v>2470.48</c:v>
                </c:pt>
                <c:pt idx="118">
                  <c:v>2470.48</c:v>
                </c:pt>
                <c:pt idx="119">
                  <c:v>2470.48</c:v>
                </c:pt>
                <c:pt idx="120">
                  <c:v>2470.48</c:v>
                </c:pt>
                <c:pt idx="121">
                  <c:v>2470.48</c:v>
                </c:pt>
                <c:pt idx="122">
                  <c:v>2470.48</c:v>
                </c:pt>
                <c:pt idx="123">
                  <c:v>2470.48</c:v>
                </c:pt>
                <c:pt idx="124">
                  <c:v>2470.48</c:v>
                </c:pt>
                <c:pt idx="125">
                  <c:v>2470.48</c:v>
                </c:pt>
                <c:pt idx="126">
                  <c:v>2470.48</c:v>
                </c:pt>
                <c:pt idx="127">
                  <c:v>2470.48</c:v>
                </c:pt>
                <c:pt idx="128">
                  <c:v>2470.48</c:v>
                </c:pt>
                <c:pt idx="129">
                  <c:v>2470.48</c:v>
                </c:pt>
                <c:pt idx="130">
                  <c:v>2470.48</c:v>
                </c:pt>
                <c:pt idx="131">
                  <c:v>2470.48</c:v>
                </c:pt>
                <c:pt idx="132">
                  <c:v>2470.48</c:v>
                </c:pt>
                <c:pt idx="133">
                  <c:v>2470.48</c:v>
                </c:pt>
                <c:pt idx="134">
                  <c:v>2470.48</c:v>
                </c:pt>
                <c:pt idx="135">
                  <c:v>2470.48</c:v>
                </c:pt>
                <c:pt idx="136">
                  <c:v>2470.48</c:v>
                </c:pt>
                <c:pt idx="137">
                  <c:v>2470.48</c:v>
                </c:pt>
                <c:pt idx="138">
                  <c:v>2470.48</c:v>
                </c:pt>
                <c:pt idx="139">
                  <c:v>2470.48</c:v>
                </c:pt>
                <c:pt idx="140">
                  <c:v>2058.12</c:v>
                </c:pt>
                <c:pt idx="141">
                  <c:v>3084.74</c:v>
                </c:pt>
                <c:pt idx="142">
                  <c:v>3084.74</c:v>
                </c:pt>
                <c:pt idx="143">
                  <c:v>3036.88</c:v>
                </c:pt>
                <c:pt idx="144">
                  <c:v>3393.31</c:v>
                </c:pt>
                <c:pt idx="145">
                  <c:v>3393.31</c:v>
                </c:pt>
                <c:pt idx="146">
                  <c:v>3393.31</c:v>
                </c:pt>
                <c:pt idx="147">
                  <c:v>3511.08</c:v>
                </c:pt>
                <c:pt idx="148">
                  <c:v>3646.41</c:v>
                </c:pt>
                <c:pt idx="149">
                  <c:v>3600.29</c:v>
                </c:pt>
                <c:pt idx="150">
                  <c:v>3481.38</c:v>
                </c:pt>
                <c:pt idx="151">
                  <c:v>3546.62</c:v>
                </c:pt>
                <c:pt idx="152">
                  <c:v>3546.62</c:v>
                </c:pt>
                <c:pt idx="153">
                  <c:v>3546.62</c:v>
                </c:pt>
                <c:pt idx="154">
                  <c:v>3655.76</c:v>
                </c:pt>
                <c:pt idx="155">
                  <c:v>3638.93</c:v>
                </c:pt>
                <c:pt idx="156">
                  <c:v>3551.65</c:v>
                </c:pt>
                <c:pt idx="157">
                  <c:v>3470.78</c:v>
                </c:pt>
                <c:pt idx="158">
                  <c:v>3471.01</c:v>
                </c:pt>
                <c:pt idx="159">
                  <c:v>3471.01</c:v>
                </c:pt>
                <c:pt idx="160">
                  <c:v>3471.01</c:v>
                </c:pt>
                <c:pt idx="161">
                  <c:v>3471.18</c:v>
                </c:pt>
                <c:pt idx="162">
                  <c:v>3543.8</c:v>
                </c:pt>
                <c:pt idx="163">
                  <c:v>3548.17</c:v>
                </c:pt>
                <c:pt idx="164">
                  <c:v>3530.38</c:v>
                </c:pt>
                <c:pt idx="165">
                  <c:v>3488.6</c:v>
                </c:pt>
                <c:pt idx="166">
                  <c:v>3488.6</c:v>
                </c:pt>
                <c:pt idx="167">
                  <c:v>3488.6</c:v>
                </c:pt>
                <c:pt idx="168">
                  <c:v>3455.93</c:v>
                </c:pt>
                <c:pt idx="169">
                  <c:v>3357.66</c:v>
                </c:pt>
                <c:pt idx="170">
                  <c:v>3258.74</c:v>
                </c:pt>
                <c:pt idx="171">
                  <c:v>3235.28</c:v>
                </c:pt>
                <c:pt idx="172">
                  <c:v>3439.25</c:v>
                </c:pt>
                <c:pt idx="173">
                  <c:v>3439.25</c:v>
                </c:pt>
                <c:pt idx="174">
                  <c:v>3439.25</c:v>
                </c:pt>
                <c:pt idx="175">
                  <c:v>3516.02</c:v>
                </c:pt>
                <c:pt idx="176">
                  <c:v>3436.82</c:v>
                </c:pt>
                <c:pt idx="177">
                  <c:v>3328.94</c:v>
                </c:pt>
                <c:pt idx="178">
                  <c:v>3560.35</c:v>
                </c:pt>
                <c:pt idx="179">
                  <c:v>3596.98</c:v>
                </c:pt>
                <c:pt idx="180">
                  <c:v>3596.98</c:v>
                </c:pt>
                <c:pt idx="181">
                  <c:v>3596.98</c:v>
                </c:pt>
                <c:pt idx="182">
                  <c:v>3674.73</c:v>
                </c:pt>
                <c:pt idx="183">
                  <c:v>3829.95</c:v>
                </c:pt>
                <c:pt idx="184">
                  <c:v>3785.29</c:v>
                </c:pt>
                <c:pt idx="185">
                  <c:v>3738.68</c:v>
                </c:pt>
                <c:pt idx="186">
                  <c:v>3772.04</c:v>
                </c:pt>
                <c:pt idx="187">
                  <c:v>3772.04</c:v>
                </c:pt>
                <c:pt idx="188">
                  <c:v>3772.04</c:v>
                </c:pt>
                <c:pt idx="189">
                  <c:v>3753.29</c:v>
                </c:pt>
                <c:pt idx="190">
                  <c:v>3815.05</c:v>
                </c:pt>
                <c:pt idx="191">
                  <c:v>3873.49</c:v>
                </c:pt>
                <c:pt idx="192">
                  <c:v>3852.5</c:v>
                </c:pt>
                <c:pt idx="193">
                  <c:v>3787.26</c:v>
                </c:pt>
                <c:pt idx="194">
                  <c:v>3787.26</c:v>
                </c:pt>
                <c:pt idx="195">
                  <c:v>3787.26</c:v>
                </c:pt>
                <c:pt idx="196">
                  <c:v>3787.26</c:v>
                </c:pt>
                <c:pt idx="197">
                  <c:v>3741.07</c:v>
                </c:pt>
                <c:pt idx="198">
                  <c:v>3777.56</c:v>
                </c:pt>
                <c:pt idx="199">
                  <c:v>3740.63</c:v>
                </c:pt>
                <c:pt idx="200">
                  <c:v>3702.72</c:v>
                </c:pt>
                <c:pt idx="201">
                  <c:v>3702.72</c:v>
                </c:pt>
                <c:pt idx="202">
                  <c:v>3702.72</c:v>
                </c:pt>
                <c:pt idx="203">
                  <c:v>3704.6</c:v>
                </c:pt>
                <c:pt idx="204">
                  <c:v>3746.75</c:v>
                </c:pt>
                <c:pt idx="205">
                  <c:v>3693.02</c:v>
                </c:pt>
                <c:pt idx="206">
                  <c:v>3669.05</c:v>
                </c:pt>
                <c:pt idx="207">
                  <c:v>3723.27</c:v>
                </c:pt>
                <c:pt idx="208">
                  <c:v>3723.27</c:v>
                </c:pt>
                <c:pt idx="209">
                  <c:v>3723.27</c:v>
                </c:pt>
                <c:pt idx="210">
                  <c:v>3750.36</c:v>
                </c:pt>
                <c:pt idx="211">
                  <c:v>3621.82</c:v>
                </c:pt>
                <c:pt idx="212">
                  <c:v>3619.39</c:v>
                </c:pt>
                <c:pt idx="213">
                  <c:v>3618.31</c:v>
                </c:pt>
                <c:pt idx="214">
                  <c:v>3760.23</c:v>
                </c:pt>
                <c:pt idx="215">
                  <c:v>3760.23</c:v>
                </c:pt>
                <c:pt idx="216">
                  <c:v>3760.23</c:v>
                </c:pt>
                <c:pt idx="217">
                  <c:v>3813.29</c:v>
                </c:pt>
                <c:pt idx="218">
                  <c:v>3773.61</c:v>
                </c:pt>
                <c:pt idx="219">
                  <c:v>3873.2</c:v>
                </c:pt>
                <c:pt idx="220">
                  <c:v>3810.1</c:v>
                </c:pt>
                <c:pt idx="221">
                  <c:v>3913.06</c:v>
                </c:pt>
                <c:pt idx="222">
                  <c:v>3913.06</c:v>
                </c:pt>
                <c:pt idx="223">
                  <c:v>3913.06</c:v>
                </c:pt>
                <c:pt idx="224">
                  <c:v>3947.54</c:v>
                </c:pt>
                <c:pt idx="225">
                  <c:v>3959.29</c:v>
                </c:pt>
                <c:pt idx="226">
                  <c:v>3890.59</c:v>
                </c:pt>
                <c:pt idx="227">
                  <c:v>3879.54</c:v>
                </c:pt>
                <c:pt idx="228">
                  <c:v>3810.98</c:v>
                </c:pt>
                <c:pt idx="229">
                  <c:v>3810.98</c:v>
                </c:pt>
                <c:pt idx="230">
                  <c:v>3810.98</c:v>
                </c:pt>
                <c:pt idx="231">
                  <c:v>3947.82</c:v>
                </c:pt>
                <c:pt idx="232">
                  <c:v>3950.56</c:v>
                </c:pt>
                <c:pt idx="233">
                  <c:v>3960.33</c:v>
                </c:pt>
                <c:pt idx="234">
                  <c:v>3872.77</c:v>
                </c:pt>
                <c:pt idx="235">
                  <c:v>4016.47</c:v>
                </c:pt>
                <c:pt idx="236">
                  <c:v>4016.47</c:v>
                </c:pt>
                <c:pt idx="237">
                  <c:v>4016.47</c:v>
                </c:pt>
                <c:pt idx="238">
                  <c:v>4093.85</c:v>
                </c:pt>
                <c:pt idx="239">
                  <c:v>4149.0200000000004</c:v>
                </c:pt>
                <c:pt idx="240">
                  <c:v>4120.0200000000004</c:v>
                </c:pt>
                <c:pt idx="241">
                  <c:v>4135.1400000000003</c:v>
                </c:pt>
                <c:pt idx="242">
                  <c:v>4121.66</c:v>
                </c:pt>
                <c:pt idx="243">
                  <c:v>4121.66</c:v>
                </c:pt>
                <c:pt idx="244">
                  <c:v>4121.66</c:v>
                </c:pt>
                <c:pt idx="245">
                  <c:v>4189.3500000000004</c:v>
                </c:pt>
                <c:pt idx="246">
                  <c:v>4172.47</c:v>
                </c:pt>
                <c:pt idx="247">
                  <c:v>4187.33</c:v>
                </c:pt>
                <c:pt idx="248">
                  <c:v>4218.2700000000004</c:v>
                </c:pt>
                <c:pt idx="249">
                  <c:v>4174.76</c:v>
                </c:pt>
                <c:pt idx="250">
                  <c:v>4174.76</c:v>
                </c:pt>
                <c:pt idx="251">
                  <c:v>4174.76</c:v>
                </c:pt>
                <c:pt idx="252">
                  <c:v>4184.87</c:v>
                </c:pt>
                <c:pt idx="253">
                  <c:v>4184.87</c:v>
                </c:pt>
                <c:pt idx="254">
                  <c:v>4207.53</c:v>
                </c:pt>
                <c:pt idx="255">
                  <c:v>4221.49</c:v>
                </c:pt>
                <c:pt idx="256">
                  <c:v>4150</c:v>
                </c:pt>
                <c:pt idx="257">
                  <c:v>4150</c:v>
                </c:pt>
                <c:pt idx="258">
                  <c:v>4150</c:v>
                </c:pt>
                <c:pt idx="259">
                  <c:v>4189.66</c:v>
                </c:pt>
                <c:pt idx="260">
                  <c:v>4229.53</c:v>
                </c:pt>
                <c:pt idx="261">
                  <c:v>4235.87</c:v>
                </c:pt>
                <c:pt idx="262">
                  <c:v>4254.9799999999996</c:v>
                </c:pt>
                <c:pt idx="263">
                  <c:v>4196.96</c:v>
                </c:pt>
                <c:pt idx="264">
                  <c:v>4196.96</c:v>
                </c:pt>
                <c:pt idx="265">
                  <c:v>4196.96</c:v>
                </c:pt>
                <c:pt idx="266">
                  <c:v>4218.63</c:v>
                </c:pt>
                <c:pt idx="267">
                  <c:v>4287.5200000000004</c:v>
                </c:pt>
                <c:pt idx="268">
                  <c:v>4276.26</c:v>
                </c:pt>
                <c:pt idx="269">
                  <c:v>4248.33</c:v>
                </c:pt>
                <c:pt idx="270">
                  <c:v>4261.82</c:v>
                </c:pt>
                <c:pt idx="271">
                  <c:v>4261.82</c:v>
                </c:pt>
                <c:pt idx="272">
                  <c:v>4261.82</c:v>
                </c:pt>
                <c:pt idx="273">
                  <c:v>4259.13</c:v>
                </c:pt>
                <c:pt idx="274">
                  <c:v>4243.92</c:v>
                </c:pt>
                <c:pt idx="275">
                  <c:v>4263.8</c:v>
                </c:pt>
                <c:pt idx="276">
                  <c:v>4279.87</c:v>
                </c:pt>
                <c:pt idx="277">
                  <c:v>4238</c:v>
                </c:pt>
                <c:pt idx="278">
                  <c:v>4238</c:v>
                </c:pt>
                <c:pt idx="279">
                  <c:v>4238</c:v>
                </c:pt>
                <c:pt idx="280">
                  <c:v>4228.0200000000004</c:v>
                </c:pt>
                <c:pt idx="281">
                  <c:v>4171.71</c:v>
                </c:pt>
                <c:pt idx="282">
                  <c:v>4223.8500000000004</c:v>
                </c:pt>
                <c:pt idx="283">
                  <c:v>4112.72</c:v>
                </c:pt>
                <c:pt idx="284">
                  <c:v>4086.99</c:v>
                </c:pt>
                <c:pt idx="285">
                  <c:v>4086.99</c:v>
                </c:pt>
                <c:pt idx="286">
                  <c:v>4086.99</c:v>
                </c:pt>
                <c:pt idx="287">
                  <c:v>4103.5200000000004</c:v>
                </c:pt>
                <c:pt idx="288">
                  <c:v>4058.37</c:v>
                </c:pt>
                <c:pt idx="289">
                  <c:v>4065.46</c:v>
                </c:pt>
                <c:pt idx="290">
                  <c:v>4081.22</c:v>
                </c:pt>
                <c:pt idx="291">
                  <c:v>4038.23</c:v>
                </c:pt>
                <c:pt idx="292">
                  <c:v>4038.23</c:v>
                </c:pt>
                <c:pt idx="293">
                  <c:v>4038.23</c:v>
                </c:pt>
                <c:pt idx="294">
                  <c:v>4052.14</c:v>
                </c:pt>
                <c:pt idx="295">
                  <c:v>4030.98</c:v>
                </c:pt>
                <c:pt idx="296">
                  <c:v>3970.48</c:v>
                </c:pt>
                <c:pt idx="297">
                  <c:v>3969.61</c:v>
                </c:pt>
                <c:pt idx="298">
                  <c:v>4035.17</c:v>
                </c:pt>
                <c:pt idx="299">
                  <c:v>4035.17</c:v>
                </c:pt>
                <c:pt idx="300">
                  <c:v>4035.17</c:v>
                </c:pt>
                <c:pt idx="301">
                  <c:v>4045.1</c:v>
                </c:pt>
                <c:pt idx="302">
                  <c:v>4065.53</c:v>
                </c:pt>
                <c:pt idx="303">
                  <c:v>4055.7</c:v>
                </c:pt>
                <c:pt idx="304">
                  <c:v>4041.16</c:v>
                </c:pt>
                <c:pt idx="305">
                  <c:v>4002.66</c:v>
                </c:pt>
                <c:pt idx="306">
                  <c:v>4002.66</c:v>
                </c:pt>
                <c:pt idx="307">
                  <c:v>4002.66</c:v>
                </c:pt>
                <c:pt idx="308">
                  <c:v>3993.56</c:v>
                </c:pt>
                <c:pt idx="309">
                  <c:v>4017.37</c:v>
                </c:pt>
                <c:pt idx="310">
                  <c:v>4010.16</c:v>
                </c:pt>
                <c:pt idx="311">
                  <c:v>4028.25</c:v>
                </c:pt>
                <c:pt idx="312">
                  <c:v>4001.7</c:v>
                </c:pt>
                <c:pt idx="313">
                  <c:v>4001.7</c:v>
                </c:pt>
                <c:pt idx="314">
                  <c:v>4001.7</c:v>
                </c:pt>
                <c:pt idx="315">
                  <c:v>3990.77</c:v>
                </c:pt>
                <c:pt idx="316">
                  <c:v>3971.02</c:v>
                </c:pt>
                <c:pt idx="317">
                  <c:v>3918.96</c:v>
                </c:pt>
                <c:pt idx="318">
                  <c:v>3928.5</c:v>
                </c:pt>
                <c:pt idx="319">
                  <c:v>3887.38</c:v>
                </c:pt>
                <c:pt idx="320">
                  <c:v>3887.38</c:v>
                </c:pt>
                <c:pt idx="321">
                  <c:v>3887.38</c:v>
                </c:pt>
                <c:pt idx="322">
                  <c:v>3851.57</c:v>
                </c:pt>
                <c:pt idx="323">
                  <c:v>3886.64</c:v>
                </c:pt>
                <c:pt idx="324">
                  <c:v>3888.87</c:v>
                </c:pt>
                <c:pt idx="325">
                  <c:v>3883.01</c:v>
                </c:pt>
                <c:pt idx="326">
                  <c:v>3832.7</c:v>
                </c:pt>
                <c:pt idx="327">
                  <c:v>3832.7</c:v>
                </c:pt>
                <c:pt idx="328">
                  <c:v>3832.7</c:v>
                </c:pt>
                <c:pt idx="329">
                  <c:v>3853.98</c:v>
                </c:pt>
                <c:pt idx="330">
                  <c:v>3925.17</c:v>
                </c:pt>
                <c:pt idx="331">
                  <c:v>3943.01</c:v>
                </c:pt>
                <c:pt idx="332">
                  <c:v>3895.31</c:v>
                </c:pt>
                <c:pt idx="333">
                  <c:v>3873</c:v>
                </c:pt>
                <c:pt idx="334">
                  <c:v>3873</c:v>
                </c:pt>
                <c:pt idx="335">
                  <c:v>3873</c:v>
                </c:pt>
                <c:pt idx="336">
                  <c:v>3888.86</c:v>
                </c:pt>
                <c:pt idx="337">
                  <c:v>3877.37</c:v>
                </c:pt>
                <c:pt idx="338">
                  <c:v>3862.32</c:v>
                </c:pt>
                <c:pt idx="339">
                  <c:v>3835.11</c:v>
                </c:pt>
                <c:pt idx="340">
                  <c:v>3805.36</c:v>
                </c:pt>
                <c:pt idx="341">
                  <c:v>3805.36</c:v>
                </c:pt>
                <c:pt idx="342">
                  <c:v>3805.36</c:v>
                </c:pt>
                <c:pt idx="343">
                  <c:v>3833.75</c:v>
                </c:pt>
                <c:pt idx="344">
                  <c:v>3810.62</c:v>
                </c:pt>
                <c:pt idx="345">
                  <c:v>3793.69</c:v>
                </c:pt>
                <c:pt idx="346">
                  <c:v>3788.1</c:v>
                </c:pt>
                <c:pt idx="347">
                  <c:v>3771.58</c:v>
                </c:pt>
                <c:pt idx="348">
                  <c:v>3771.58</c:v>
                </c:pt>
                <c:pt idx="349">
                  <c:v>3771.58</c:v>
                </c:pt>
                <c:pt idx="350">
                  <c:v>3804.33</c:v>
                </c:pt>
                <c:pt idx="351">
                  <c:v>3782.28</c:v>
                </c:pt>
                <c:pt idx="352">
                  <c:v>3733.1</c:v>
                </c:pt>
                <c:pt idx="353">
                  <c:v>3750.1</c:v>
                </c:pt>
                <c:pt idx="354">
                  <c:v>3734.54</c:v>
                </c:pt>
                <c:pt idx="355">
                  <c:v>3734.54</c:v>
                </c:pt>
                <c:pt idx="356">
                  <c:v>3734.54</c:v>
                </c:pt>
                <c:pt idx="357">
                  <c:v>3754.44</c:v>
                </c:pt>
                <c:pt idx="358">
                  <c:v>3722.96</c:v>
                </c:pt>
                <c:pt idx="359">
                  <c:v>3704.4</c:v>
                </c:pt>
                <c:pt idx="360">
                  <c:v>3693.42</c:v>
                </c:pt>
                <c:pt idx="361">
                  <c:v>3770.15</c:v>
                </c:pt>
                <c:pt idx="362">
                  <c:v>3770.15</c:v>
                </c:pt>
                <c:pt idx="363">
                  <c:v>3770.15</c:v>
                </c:pt>
                <c:pt idx="364">
                  <c:v>3799.97</c:v>
                </c:pt>
                <c:pt idx="365">
                  <c:v>3832.85</c:v>
                </c:pt>
                <c:pt idx="366">
                  <c:v>3877.03</c:v>
                </c:pt>
                <c:pt idx="367">
                  <c:v>3875.61</c:v>
                </c:pt>
                <c:pt idx="368">
                  <c:v>3855.31</c:v>
                </c:pt>
                <c:pt idx="369">
                  <c:v>3855.31</c:v>
                </c:pt>
                <c:pt idx="370">
                  <c:v>3855.31</c:v>
                </c:pt>
                <c:pt idx="371">
                  <c:v>3861.08</c:v>
                </c:pt>
                <c:pt idx="372">
                  <c:v>3895.1</c:v>
                </c:pt>
                <c:pt idx="373">
                  <c:v>3884.3</c:v>
                </c:pt>
                <c:pt idx="374">
                  <c:v>3882.59</c:v>
                </c:pt>
                <c:pt idx="375">
                  <c:v>3865.42</c:v>
                </c:pt>
                <c:pt idx="376">
                  <c:v>3865.42</c:v>
                </c:pt>
                <c:pt idx="377">
                  <c:v>3865.42</c:v>
                </c:pt>
                <c:pt idx="378">
                  <c:v>3858.32</c:v>
                </c:pt>
                <c:pt idx="379">
                  <c:v>3841.85</c:v>
                </c:pt>
                <c:pt idx="380">
                  <c:v>3790.85</c:v>
                </c:pt>
                <c:pt idx="381">
                  <c:v>3825.57</c:v>
                </c:pt>
                <c:pt idx="382">
                  <c:v>3831.84</c:v>
                </c:pt>
                <c:pt idx="383">
                  <c:v>3831.84</c:v>
                </c:pt>
                <c:pt idx="384">
                  <c:v>3831.84</c:v>
                </c:pt>
                <c:pt idx="385">
                  <c:v>3823.44</c:v>
                </c:pt>
                <c:pt idx="386">
                  <c:v>3837.15</c:v>
                </c:pt>
                <c:pt idx="387">
                  <c:v>3821.68</c:v>
                </c:pt>
                <c:pt idx="388">
                  <c:v>3813.45</c:v>
                </c:pt>
                <c:pt idx="389">
                  <c:v>3802.95</c:v>
                </c:pt>
                <c:pt idx="390">
                  <c:v>3802.95</c:v>
                </c:pt>
                <c:pt idx="391">
                  <c:v>3802.95</c:v>
                </c:pt>
                <c:pt idx="392">
                  <c:v>3819.07</c:v>
                </c:pt>
                <c:pt idx="393">
                  <c:v>3829.67</c:v>
                </c:pt>
                <c:pt idx="394">
                  <c:v>3822.4</c:v>
                </c:pt>
                <c:pt idx="395">
                  <c:v>3860.18</c:v>
                </c:pt>
                <c:pt idx="396">
                  <c:v>3841.53</c:v>
                </c:pt>
                <c:pt idx="397">
                  <c:v>3841.53</c:v>
                </c:pt>
                <c:pt idx="398">
                  <c:v>3841.53</c:v>
                </c:pt>
                <c:pt idx="399">
                  <c:v>3827.71</c:v>
                </c:pt>
                <c:pt idx="400">
                  <c:v>3843.28</c:v>
                </c:pt>
                <c:pt idx="401">
                  <c:v>3807.43</c:v>
                </c:pt>
                <c:pt idx="402">
                  <c:v>3822.21</c:v>
                </c:pt>
                <c:pt idx="403">
                  <c:v>3807.43</c:v>
                </c:pt>
                <c:pt idx="404">
                  <c:v>3807.43</c:v>
                </c:pt>
                <c:pt idx="405">
                  <c:v>3807.43</c:v>
                </c:pt>
                <c:pt idx="406">
                  <c:v>3805.45</c:v>
                </c:pt>
                <c:pt idx="407">
                  <c:v>3817.68</c:v>
                </c:pt>
                <c:pt idx="408">
                  <c:v>3764.59</c:v>
                </c:pt>
                <c:pt idx="409">
                  <c:v>3721.63</c:v>
                </c:pt>
                <c:pt idx="410">
                  <c:v>3730.55</c:v>
                </c:pt>
                <c:pt idx="411">
                  <c:v>3730.55</c:v>
                </c:pt>
                <c:pt idx="412">
                  <c:v>3730.55</c:v>
                </c:pt>
                <c:pt idx="413">
                  <c:v>3738.68</c:v>
                </c:pt>
                <c:pt idx="414">
                  <c:v>3711.05</c:v>
                </c:pt>
                <c:pt idx="415">
                  <c:v>3686.76</c:v>
                </c:pt>
                <c:pt idx="416">
                  <c:v>3662.51</c:v>
                </c:pt>
                <c:pt idx="417">
                  <c:v>3660.48</c:v>
                </c:pt>
                <c:pt idx="418">
                  <c:v>3660.48</c:v>
                </c:pt>
                <c:pt idx="419">
                  <c:v>3660.48</c:v>
                </c:pt>
                <c:pt idx="420">
                  <c:v>3636.16</c:v>
                </c:pt>
                <c:pt idx="421">
                  <c:v>3634.76</c:v>
                </c:pt>
                <c:pt idx="422">
                  <c:v>3687.96</c:v>
                </c:pt>
                <c:pt idx="423">
                  <c:v>3639.61</c:v>
                </c:pt>
                <c:pt idx="424">
                  <c:v>3637.6</c:v>
                </c:pt>
                <c:pt idx="425">
                  <c:v>3637.6</c:v>
                </c:pt>
                <c:pt idx="426">
                  <c:v>3637.6</c:v>
                </c:pt>
                <c:pt idx="427">
                  <c:v>3637.38</c:v>
                </c:pt>
                <c:pt idx="428">
                  <c:v>3654.14</c:v>
                </c:pt>
                <c:pt idx="429">
                  <c:v>3652.05</c:v>
                </c:pt>
                <c:pt idx="430">
                  <c:v>3694.78</c:v>
                </c:pt>
                <c:pt idx="431">
                  <c:v>3682.69</c:v>
                </c:pt>
                <c:pt idx="432">
                  <c:v>3682.69</c:v>
                </c:pt>
                <c:pt idx="433">
                  <c:v>3682.69</c:v>
                </c:pt>
                <c:pt idx="434">
                  <c:v>3658.27</c:v>
                </c:pt>
                <c:pt idx="435">
                  <c:v>3643.56</c:v>
                </c:pt>
                <c:pt idx="436">
                  <c:v>3577.21</c:v>
                </c:pt>
                <c:pt idx="437">
                  <c:v>3544</c:v>
                </c:pt>
                <c:pt idx="438">
                  <c:v>3544</c:v>
                </c:pt>
                <c:pt idx="439">
                  <c:v>3544</c:v>
                </c:pt>
                <c:pt idx="440">
                  <c:v>3544</c:v>
                </c:pt>
                <c:pt idx="441">
                  <c:v>3571.05</c:v>
                </c:pt>
                <c:pt idx="442">
                  <c:v>3578.12</c:v>
                </c:pt>
                <c:pt idx="443">
                  <c:v>3600.6</c:v>
                </c:pt>
                <c:pt idx="444">
                  <c:v>3610.98</c:v>
                </c:pt>
                <c:pt idx="445">
                  <c:v>3597.17</c:v>
                </c:pt>
                <c:pt idx="446">
                  <c:v>3597.17</c:v>
                </c:pt>
                <c:pt idx="447">
                  <c:v>3597.17</c:v>
                </c:pt>
                <c:pt idx="448">
                  <c:v>3600.35</c:v>
                </c:pt>
                <c:pt idx="449">
                  <c:v>3561.72</c:v>
                </c:pt>
                <c:pt idx="450">
                  <c:v>3552.41</c:v>
                </c:pt>
                <c:pt idx="451">
                  <c:v>3574.08</c:v>
                </c:pt>
                <c:pt idx="452">
                  <c:v>3598.44</c:v>
                </c:pt>
                <c:pt idx="453">
                  <c:v>3598.44</c:v>
                </c:pt>
                <c:pt idx="454">
                  <c:v>3598.44</c:v>
                </c:pt>
                <c:pt idx="455">
                  <c:v>3568.51</c:v>
                </c:pt>
                <c:pt idx="456">
                  <c:v>3576.89</c:v>
                </c:pt>
                <c:pt idx="457">
                  <c:v>3526.3</c:v>
                </c:pt>
                <c:pt idx="458">
                  <c:v>3522.65</c:v>
                </c:pt>
                <c:pt idx="459">
                  <c:v>3486.03</c:v>
                </c:pt>
                <c:pt idx="460">
                  <c:v>3486.03</c:v>
                </c:pt>
                <c:pt idx="461">
                  <c:v>3486.03</c:v>
                </c:pt>
                <c:pt idx="462">
                  <c:v>3507.83</c:v>
                </c:pt>
                <c:pt idx="463">
                  <c:v>3500.34</c:v>
                </c:pt>
                <c:pt idx="464">
                  <c:v>3493.89</c:v>
                </c:pt>
                <c:pt idx="465">
                  <c:v>3524.93</c:v>
                </c:pt>
                <c:pt idx="466">
                  <c:v>3558.22</c:v>
                </c:pt>
                <c:pt idx="467">
                  <c:v>3558.22</c:v>
                </c:pt>
                <c:pt idx="468">
                  <c:v>3558.22</c:v>
                </c:pt>
                <c:pt idx="469">
                  <c:v>3527.54</c:v>
                </c:pt>
                <c:pt idx="470">
                  <c:v>3541.72</c:v>
                </c:pt>
                <c:pt idx="471">
                  <c:v>3525.23</c:v>
                </c:pt>
                <c:pt idx="472">
                  <c:v>3529.33</c:v>
                </c:pt>
                <c:pt idx="473">
                  <c:v>3489.83</c:v>
                </c:pt>
                <c:pt idx="474">
                  <c:v>3489.83</c:v>
                </c:pt>
                <c:pt idx="475">
                  <c:v>3489.83</c:v>
                </c:pt>
                <c:pt idx="476">
                  <c:v>3439.3</c:v>
                </c:pt>
                <c:pt idx="477">
                  <c:v>3485.33</c:v>
                </c:pt>
                <c:pt idx="478">
                  <c:v>3467.21</c:v>
                </c:pt>
                <c:pt idx="479">
                  <c:v>3489.07</c:v>
                </c:pt>
                <c:pt idx="480">
                  <c:v>3475.26</c:v>
                </c:pt>
                <c:pt idx="481">
                  <c:v>3475.26</c:v>
                </c:pt>
                <c:pt idx="482">
                  <c:v>3475.26</c:v>
                </c:pt>
                <c:pt idx="483">
                  <c:v>3504.85</c:v>
                </c:pt>
                <c:pt idx="484">
                  <c:v>3507.91</c:v>
                </c:pt>
                <c:pt idx="485">
                  <c:v>3589.83</c:v>
                </c:pt>
                <c:pt idx="486">
                  <c:v>3584.49</c:v>
                </c:pt>
                <c:pt idx="487">
                  <c:v>3539.5</c:v>
                </c:pt>
                <c:pt idx="488">
                  <c:v>3539.5</c:v>
                </c:pt>
                <c:pt idx="489">
                  <c:v>3539.5</c:v>
                </c:pt>
                <c:pt idx="490">
                  <c:v>3508.51</c:v>
                </c:pt>
                <c:pt idx="491">
                  <c:v>3463.06</c:v>
                </c:pt>
                <c:pt idx="492">
                  <c:v>3478.72</c:v>
                </c:pt>
                <c:pt idx="493">
                  <c:v>3414.13</c:v>
                </c:pt>
                <c:pt idx="494">
                  <c:v>3414.13</c:v>
                </c:pt>
                <c:pt idx="495">
                  <c:v>3414.13</c:v>
                </c:pt>
                <c:pt idx="496">
                  <c:v>3414.13</c:v>
                </c:pt>
                <c:pt idx="497">
                  <c:v>3397.56</c:v>
                </c:pt>
                <c:pt idx="498">
                  <c:v>3416.04</c:v>
                </c:pt>
                <c:pt idx="499">
                  <c:v>3410.1</c:v>
                </c:pt>
                <c:pt idx="500">
                  <c:v>3386.16</c:v>
                </c:pt>
                <c:pt idx="501">
                  <c:v>3346.64</c:v>
                </c:pt>
                <c:pt idx="502">
                  <c:v>3346.64</c:v>
                </c:pt>
                <c:pt idx="503">
                  <c:v>3346.64</c:v>
                </c:pt>
                <c:pt idx="504">
                  <c:v>3409.76</c:v>
                </c:pt>
                <c:pt idx="505">
                  <c:v>3385.48</c:v>
                </c:pt>
                <c:pt idx="506">
                  <c:v>3433.93</c:v>
                </c:pt>
                <c:pt idx="507">
                  <c:v>3433.93</c:v>
                </c:pt>
                <c:pt idx="508">
                  <c:v>3446.32</c:v>
                </c:pt>
                <c:pt idx="509">
                  <c:v>3446.32</c:v>
                </c:pt>
                <c:pt idx="510">
                  <c:v>3457.68</c:v>
                </c:pt>
                <c:pt idx="511">
                  <c:v>3400.17</c:v>
                </c:pt>
                <c:pt idx="512">
                  <c:v>3436.8</c:v>
                </c:pt>
                <c:pt idx="513">
                  <c:v>3495.26</c:v>
                </c:pt>
                <c:pt idx="514">
                  <c:v>3481.9</c:v>
                </c:pt>
                <c:pt idx="515">
                  <c:v>3427.08</c:v>
                </c:pt>
                <c:pt idx="516">
                  <c:v>3427.08</c:v>
                </c:pt>
                <c:pt idx="517">
                  <c:v>3427.08</c:v>
                </c:pt>
                <c:pt idx="518">
                  <c:v>3414.32</c:v>
                </c:pt>
                <c:pt idx="519">
                  <c:v>3399.66</c:v>
                </c:pt>
                <c:pt idx="520">
                  <c:v>3426.86</c:v>
                </c:pt>
                <c:pt idx="521">
                  <c:v>3445.9</c:v>
                </c:pt>
                <c:pt idx="522">
                  <c:v>3392.73</c:v>
                </c:pt>
                <c:pt idx="523">
                  <c:v>3392.73</c:v>
                </c:pt>
                <c:pt idx="524">
                  <c:v>3392.73</c:v>
                </c:pt>
                <c:pt idx="525">
                  <c:v>3372</c:v>
                </c:pt>
                <c:pt idx="526">
                  <c:v>3343.46</c:v>
                </c:pt>
                <c:pt idx="527">
                  <c:v>3360.25</c:v>
                </c:pt>
                <c:pt idx="528">
                  <c:v>3291.14</c:v>
                </c:pt>
                <c:pt idx="529">
                  <c:v>3277.08</c:v>
                </c:pt>
                <c:pt idx="530">
                  <c:v>3277.08</c:v>
                </c:pt>
                <c:pt idx="531">
                  <c:v>3277.08</c:v>
                </c:pt>
                <c:pt idx="532">
                  <c:v>3342.01</c:v>
                </c:pt>
                <c:pt idx="533">
                  <c:v>3343.62</c:v>
                </c:pt>
                <c:pt idx="534">
                  <c:v>3390.76</c:v>
                </c:pt>
                <c:pt idx="535">
                  <c:v>3397.48</c:v>
                </c:pt>
                <c:pt idx="536">
                  <c:v>3382.92</c:v>
                </c:pt>
                <c:pt idx="537">
                  <c:v>3382.92</c:v>
                </c:pt>
                <c:pt idx="538">
                  <c:v>3382.92</c:v>
                </c:pt>
                <c:pt idx="539">
                  <c:v>3422.67</c:v>
                </c:pt>
                <c:pt idx="540">
                  <c:v>3466.8</c:v>
                </c:pt>
                <c:pt idx="541">
                  <c:v>3443.23</c:v>
                </c:pt>
                <c:pt idx="542">
                  <c:v>3471.92</c:v>
                </c:pt>
                <c:pt idx="543">
                  <c:v>3450.95</c:v>
                </c:pt>
                <c:pt idx="544">
                  <c:v>3450.95</c:v>
                </c:pt>
                <c:pt idx="545">
                  <c:v>3450.95</c:v>
                </c:pt>
                <c:pt idx="546">
                  <c:v>3490.85</c:v>
                </c:pt>
                <c:pt idx="547">
                  <c:v>3470.26</c:v>
                </c:pt>
                <c:pt idx="548">
                  <c:v>3471.65</c:v>
                </c:pt>
                <c:pt idx="549">
                  <c:v>3482.48</c:v>
                </c:pt>
                <c:pt idx="550">
                  <c:v>3454.82</c:v>
                </c:pt>
                <c:pt idx="551">
                  <c:v>3454.82</c:v>
                </c:pt>
                <c:pt idx="552">
                  <c:v>3454.82</c:v>
                </c:pt>
                <c:pt idx="553">
                  <c:v>3371.03</c:v>
                </c:pt>
                <c:pt idx="554">
                  <c:v>3371.03</c:v>
                </c:pt>
                <c:pt idx="555">
                  <c:v>3359.15</c:v>
                </c:pt>
                <c:pt idx="556">
                  <c:v>3350.51</c:v>
                </c:pt>
                <c:pt idx="557">
                  <c:v>3289.02</c:v>
                </c:pt>
                <c:pt idx="558">
                  <c:v>3289.02</c:v>
                </c:pt>
                <c:pt idx="559">
                  <c:v>3289.02</c:v>
                </c:pt>
                <c:pt idx="560">
                  <c:v>3289.02</c:v>
                </c:pt>
                <c:pt idx="561">
                  <c:v>3289.02</c:v>
                </c:pt>
                <c:pt idx="562">
                  <c:v>3274.67</c:v>
                </c:pt>
                <c:pt idx="563">
                  <c:v>3258.95</c:v>
                </c:pt>
                <c:pt idx="564">
                  <c:v>3246.35</c:v>
                </c:pt>
                <c:pt idx="565">
                  <c:v>3246.35</c:v>
                </c:pt>
                <c:pt idx="566">
                  <c:v>3246.35</c:v>
                </c:pt>
                <c:pt idx="567">
                  <c:v>3236.88</c:v>
                </c:pt>
                <c:pt idx="568">
                  <c:v>3252.1</c:v>
                </c:pt>
                <c:pt idx="569">
                  <c:v>3236.46</c:v>
                </c:pt>
                <c:pt idx="570">
                  <c:v>3186.38</c:v>
                </c:pt>
                <c:pt idx="571">
                  <c:v>3273.75</c:v>
                </c:pt>
                <c:pt idx="572">
                  <c:v>3273.75</c:v>
                </c:pt>
                <c:pt idx="573">
                  <c:v>3273.75</c:v>
                </c:pt>
                <c:pt idx="574">
                  <c:v>3282.67</c:v>
                </c:pt>
                <c:pt idx="575">
                  <c:v>3269.95</c:v>
                </c:pt>
                <c:pt idx="576">
                  <c:v>3248.11</c:v>
                </c:pt>
                <c:pt idx="577">
                  <c:v>3254.83</c:v>
                </c:pt>
                <c:pt idx="578">
                  <c:v>3276.58</c:v>
                </c:pt>
                <c:pt idx="579">
                  <c:v>3276.58</c:v>
                </c:pt>
                <c:pt idx="580">
                  <c:v>3276.58</c:v>
                </c:pt>
                <c:pt idx="581">
                  <c:v>3258.31</c:v>
                </c:pt>
                <c:pt idx="582">
                  <c:v>3211.66</c:v>
                </c:pt>
                <c:pt idx="583">
                  <c:v>3179.61</c:v>
                </c:pt>
                <c:pt idx="584">
                  <c:v>3195.08</c:v>
                </c:pt>
                <c:pt idx="585">
                  <c:v>3184.72</c:v>
                </c:pt>
                <c:pt idx="586">
                  <c:v>3184.72</c:v>
                </c:pt>
                <c:pt idx="587">
                  <c:v>3184.72</c:v>
                </c:pt>
                <c:pt idx="588">
                  <c:v>3162.67</c:v>
                </c:pt>
                <c:pt idx="589">
                  <c:v>3189.61</c:v>
                </c:pt>
                <c:pt idx="590">
                  <c:v>3147.79</c:v>
                </c:pt>
                <c:pt idx="591">
                  <c:v>3107.58</c:v>
                </c:pt>
                <c:pt idx="592">
                  <c:v>3142.68</c:v>
                </c:pt>
                <c:pt idx="593">
                  <c:v>3142.68</c:v>
                </c:pt>
                <c:pt idx="594">
                  <c:v>3142.68</c:v>
                </c:pt>
                <c:pt idx="595">
                  <c:v>3138.62</c:v>
                </c:pt>
                <c:pt idx="596">
                  <c:v>3134.52</c:v>
                </c:pt>
                <c:pt idx="597">
                  <c:v>3095.84</c:v>
                </c:pt>
                <c:pt idx="598">
                  <c:v>3047.06</c:v>
                </c:pt>
                <c:pt idx="599">
                  <c:v>3051.04</c:v>
                </c:pt>
                <c:pt idx="600">
                  <c:v>3051.04</c:v>
                </c:pt>
                <c:pt idx="601">
                  <c:v>3051.04</c:v>
                </c:pt>
                <c:pt idx="602">
                  <c:v>3046.49</c:v>
                </c:pt>
                <c:pt idx="603">
                  <c:v>3080.68</c:v>
                </c:pt>
                <c:pt idx="604">
                  <c:v>3052.22</c:v>
                </c:pt>
                <c:pt idx="605">
                  <c:v>3079.74</c:v>
                </c:pt>
                <c:pt idx="606">
                  <c:v>3025.22</c:v>
                </c:pt>
                <c:pt idx="607">
                  <c:v>3025.22</c:v>
                </c:pt>
                <c:pt idx="608">
                  <c:v>3025.22</c:v>
                </c:pt>
                <c:pt idx="609">
                  <c:v>3025.83</c:v>
                </c:pt>
                <c:pt idx="610">
                  <c:v>3015.03</c:v>
                </c:pt>
                <c:pt idx="611">
                  <c:v>2998.61</c:v>
                </c:pt>
                <c:pt idx="612">
                  <c:v>2987.75</c:v>
                </c:pt>
                <c:pt idx="613">
                  <c:v>2895.62</c:v>
                </c:pt>
                <c:pt idx="614">
                  <c:v>2895.62</c:v>
                </c:pt>
                <c:pt idx="615">
                  <c:v>2895.62</c:v>
                </c:pt>
                <c:pt idx="616">
                  <c:v>2861.39</c:v>
                </c:pt>
                <c:pt idx="617">
                  <c:v>2786.42</c:v>
                </c:pt>
                <c:pt idx="618">
                  <c:v>2786.42</c:v>
                </c:pt>
                <c:pt idx="619">
                  <c:v>2737.54</c:v>
                </c:pt>
                <c:pt idx="620">
                  <c:v>2690.59</c:v>
                </c:pt>
                <c:pt idx="621">
                  <c:v>2690.59</c:v>
                </c:pt>
                <c:pt idx="622">
                  <c:v>2690.59</c:v>
                </c:pt>
                <c:pt idx="623">
                  <c:v>2709.04</c:v>
                </c:pt>
                <c:pt idx="624">
                  <c:v>2693.46</c:v>
                </c:pt>
                <c:pt idx="625">
                  <c:v>2763.03</c:v>
                </c:pt>
                <c:pt idx="626">
                  <c:v>2785.59</c:v>
                </c:pt>
                <c:pt idx="627">
                  <c:v>2816.7</c:v>
                </c:pt>
                <c:pt idx="628">
                  <c:v>2816.7</c:v>
                </c:pt>
                <c:pt idx="629">
                  <c:v>2816.7</c:v>
                </c:pt>
                <c:pt idx="630">
                  <c:v>2803.17</c:v>
                </c:pt>
                <c:pt idx="631">
                  <c:v>2786.23</c:v>
                </c:pt>
                <c:pt idx="632">
                  <c:v>2803.06</c:v>
                </c:pt>
                <c:pt idx="633">
                  <c:v>2794.27</c:v>
                </c:pt>
                <c:pt idx="634">
                  <c:v>2799.54</c:v>
                </c:pt>
                <c:pt idx="635">
                  <c:v>2799.54</c:v>
                </c:pt>
                <c:pt idx="636">
                  <c:v>2799.54</c:v>
                </c:pt>
                <c:pt idx="637">
                  <c:v>2817.29</c:v>
                </c:pt>
                <c:pt idx="638">
                  <c:v>2856.08</c:v>
                </c:pt>
                <c:pt idx="639">
                  <c:v>2829.23</c:v>
                </c:pt>
                <c:pt idx="640">
                  <c:v>2846.14</c:v>
                </c:pt>
                <c:pt idx="641">
                  <c:v>2834.09</c:v>
                </c:pt>
                <c:pt idx="642">
                  <c:v>2834.09</c:v>
                </c:pt>
                <c:pt idx="643">
                  <c:v>2834.09</c:v>
                </c:pt>
                <c:pt idx="644">
                  <c:v>2846.39</c:v>
                </c:pt>
                <c:pt idx="645">
                  <c:v>2842.58</c:v>
                </c:pt>
                <c:pt idx="646">
                  <c:v>2892.99</c:v>
                </c:pt>
                <c:pt idx="647">
                  <c:v>2881.98</c:v>
                </c:pt>
                <c:pt idx="648">
                  <c:v>2852.42</c:v>
                </c:pt>
                <c:pt idx="649">
                  <c:v>2852.42</c:v>
                </c:pt>
                <c:pt idx="650">
                  <c:v>2852.42</c:v>
                </c:pt>
                <c:pt idx="651">
                  <c:v>2889.8</c:v>
                </c:pt>
                <c:pt idx="652">
                  <c:v>2905.81</c:v>
                </c:pt>
                <c:pt idx="653">
                  <c:v>2910.12</c:v>
                </c:pt>
                <c:pt idx="654">
                  <c:v>2927.17</c:v>
                </c:pt>
                <c:pt idx="655">
                  <c:v>2896.83</c:v>
                </c:pt>
                <c:pt idx="656">
                  <c:v>2896.83</c:v>
                </c:pt>
                <c:pt idx="657">
                  <c:v>2896.83</c:v>
                </c:pt>
                <c:pt idx="658">
                  <c:v>2912.76</c:v>
                </c:pt>
                <c:pt idx="659">
                  <c:v>2916.39</c:v>
                </c:pt>
                <c:pt idx="660">
                  <c:v>2884.66</c:v>
                </c:pt>
                <c:pt idx="661">
                  <c:v>2863.67</c:v>
                </c:pt>
                <c:pt idx="662">
                  <c:v>2951.79</c:v>
                </c:pt>
                <c:pt idx="663">
                  <c:v>2951.79</c:v>
                </c:pt>
                <c:pt idx="664">
                  <c:v>2951.79</c:v>
                </c:pt>
                <c:pt idx="665">
                  <c:v>2971.74</c:v>
                </c:pt>
                <c:pt idx="666">
                  <c:v>2975.01</c:v>
                </c:pt>
                <c:pt idx="667">
                  <c:v>2980.58</c:v>
                </c:pt>
                <c:pt idx="668">
                  <c:v>2928.38</c:v>
                </c:pt>
                <c:pt idx="669">
                  <c:v>2910.51</c:v>
                </c:pt>
                <c:pt idx="670">
                  <c:v>2910.51</c:v>
                </c:pt>
                <c:pt idx="671">
                  <c:v>2910.51</c:v>
                </c:pt>
                <c:pt idx="672">
                  <c:v>2897.55</c:v>
                </c:pt>
                <c:pt idx="673">
                  <c:v>2876.07</c:v>
                </c:pt>
                <c:pt idx="674">
                  <c:v>2888.79</c:v>
                </c:pt>
                <c:pt idx="675">
                  <c:v>2932.29</c:v>
                </c:pt>
                <c:pt idx="676">
                  <c:v>2921.55</c:v>
                </c:pt>
                <c:pt idx="677">
                  <c:v>2921.55</c:v>
                </c:pt>
                <c:pt idx="678">
                  <c:v>2921.55</c:v>
                </c:pt>
                <c:pt idx="679">
                  <c:v>2931.92</c:v>
                </c:pt>
                <c:pt idx="680">
                  <c:v>2956.5</c:v>
                </c:pt>
                <c:pt idx="681">
                  <c:v>2975</c:v>
                </c:pt>
                <c:pt idx="682">
                  <c:v>2966.2</c:v>
                </c:pt>
                <c:pt idx="683">
                  <c:v>2980.17</c:v>
                </c:pt>
                <c:pt idx="684">
                  <c:v>2980.17</c:v>
                </c:pt>
                <c:pt idx="685">
                  <c:v>2980.17</c:v>
                </c:pt>
                <c:pt idx="686">
                  <c:v>3012.01</c:v>
                </c:pt>
                <c:pt idx="687">
                  <c:v>3051.97</c:v>
                </c:pt>
                <c:pt idx="688">
                  <c:v>3029.05</c:v>
                </c:pt>
                <c:pt idx="689">
                  <c:v>3029.42</c:v>
                </c:pt>
                <c:pt idx="690">
                  <c:v>2995.61</c:v>
                </c:pt>
                <c:pt idx="691">
                  <c:v>2995.61</c:v>
                </c:pt>
                <c:pt idx="692">
                  <c:v>2995.61</c:v>
                </c:pt>
                <c:pt idx="693">
                  <c:v>2993.69</c:v>
                </c:pt>
                <c:pt idx="694">
                  <c:v>3056.54</c:v>
                </c:pt>
                <c:pt idx="695">
                  <c:v>3050.7</c:v>
                </c:pt>
                <c:pt idx="696">
                  <c:v>3052.46</c:v>
                </c:pt>
                <c:pt idx="697">
                  <c:v>3061.99</c:v>
                </c:pt>
                <c:pt idx="698">
                  <c:v>3061.99</c:v>
                </c:pt>
                <c:pt idx="699">
                  <c:v>3061.99</c:v>
                </c:pt>
                <c:pt idx="700">
                  <c:v>3080.44</c:v>
                </c:pt>
                <c:pt idx="701">
                  <c:v>3053.99</c:v>
                </c:pt>
                <c:pt idx="702">
                  <c:v>3005.63</c:v>
                </c:pt>
                <c:pt idx="703">
                  <c:v>2960.78</c:v>
                </c:pt>
                <c:pt idx="704">
                  <c:v>2972.35</c:v>
                </c:pt>
                <c:pt idx="705">
                  <c:v>2972.35</c:v>
                </c:pt>
                <c:pt idx="706">
                  <c:v>2972.35</c:v>
                </c:pt>
                <c:pt idx="707">
                  <c:v>2988.5</c:v>
                </c:pt>
                <c:pt idx="708">
                  <c:v>2992.78</c:v>
                </c:pt>
                <c:pt idx="709">
                  <c:v>2940.46</c:v>
                </c:pt>
                <c:pt idx="710">
                  <c:v>2929.97</c:v>
                </c:pt>
                <c:pt idx="711">
                  <c:v>2911.57</c:v>
                </c:pt>
                <c:pt idx="712">
                  <c:v>2911.57</c:v>
                </c:pt>
                <c:pt idx="713">
                  <c:v>2911.57</c:v>
                </c:pt>
                <c:pt idx="714">
                  <c:v>2882.63</c:v>
                </c:pt>
                <c:pt idx="715">
                  <c:v>2918.42</c:v>
                </c:pt>
                <c:pt idx="716">
                  <c:v>2895.45</c:v>
                </c:pt>
                <c:pt idx="717">
                  <c:v>2884.88</c:v>
                </c:pt>
                <c:pt idx="718">
                  <c:v>2863.12</c:v>
                </c:pt>
                <c:pt idx="719">
                  <c:v>2863.12</c:v>
                </c:pt>
                <c:pt idx="720">
                  <c:v>2863.12</c:v>
                </c:pt>
                <c:pt idx="721">
                  <c:v>2851.79</c:v>
                </c:pt>
                <c:pt idx="722">
                  <c:v>2834.65</c:v>
                </c:pt>
                <c:pt idx="723">
                  <c:v>2825.71</c:v>
                </c:pt>
                <c:pt idx="724">
                  <c:v>2802.24</c:v>
                </c:pt>
                <c:pt idx="725">
                  <c:v>2774.79</c:v>
                </c:pt>
                <c:pt idx="726">
                  <c:v>2774.79</c:v>
                </c:pt>
                <c:pt idx="727">
                  <c:v>2774.79</c:v>
                </c:pt>
                <c:pt idx="728">
                  <c:v>2760.01</c:v>
                </c:pt>
                <c:pt idx="729">
                  <c:v>2747.91</c:v>
                </c:pt>
                <c:pt idx="730">
                  <c:v>2744.54</c:v>
                </c:pt>
                <c:pt idx="731">
                  <c:v>2766.79</c:v>
                </c:pt>
                <c:pt idx="732">
                  <c:v>2800.94</c:v>
                </c:pt>
                <c:pt idx="733">
                  <c:v>2800.94</c:v>
                </c:pt>
                <c:pt idx="734">
                  <c:v>2800.94</c:v>
                </c:pt>
                <c:pt idx="735">
                  <c:v>2782.43</c:v>
                </c:pt>
                <c:pt idx="736">
                  <c:v>2815.83</c:v>
                </c:pt>
                <c:pt idx="737">
                  <c:v>2825.21</c:v>
                </c:pt>
                <c:pt idx="738">
                  <c:v>2835.18</c:v>
                </c:pt>
                <c:pt idx="739">
                  <c:v>2801.66</c:v>
                </c:pt>
                <c:pt idx="740">
                  <c:v>2801.66</c:v>
                </c:pt>
                <c:pt idx="741">
                  <c:v>2801.66</c:v>
                </c:pt>
                <c:pt idx="742">
                  <c:v>2788.79</c:v>
                </c:pt>
                <c:pt idx="743">
                  <c:v>2743.2</c:v>
                </c:pt>
                <c:pt idx="744">
                  <c:v>2743.2</c:v>
                </c:pt>
                <c:pt idx="745">
                  <c:v>2767.95</c:v>
                </c:pt>
                <c:pt idx="746">
                  <c:v>2761.74</c:v>
                </c:pt>
                <c:pt idx="747">
                  <c:v>2761.74</c:v>
                </c:pt>
                <c:pt idx="748">
                  <c:v>2761.74</c:v>
                </c:pt>
                <c:pt idx="749">
                  <c:v>2760.75</c:v>
                </c:pt>
                <c:pt idx="750">
                  <c:v>2791.97</c:v>
                </c:pt>
                <c:pt idx="751">
                  <c:v>2791.97</c:v>
                </c:pt>
                <c:pt idx="752">
                  <c:v>2763.29</c:v>
                </c:pt>
                <c:pt idx="753">
                  <c:v>2758.67</c:v>
                </c:pt>
                <c:pt idx="754">
                  <c:v>2758.67</c:v>
                </c:pt>
                <c:pt idx="755">
                  <c:v>2758.67</c:v>
                </c:pt>
                <c:pt idx="756">
                  <c:v>2724.33</c:v>
                </c:pt>
                <c:pt idx="757">
                  <c:v>2740.1</c:v>
                </c:pt>
                <c:pt idx="758">
                  <c:v>2748.3</c:v>
                </c:pt>
                <c:pt idx="759">
                  <c:v>2719.06</c:v>
                </c:pt>
                <c:pt idx="760">
                  <c:v>2743.8</c:v>
                </c:pt>
                <c:pt idx="761">
                  <c:v>2743.8</c:v>
                </c:pt>
                <c:pt idx="762">
                  <c:v>2743.8</c:v>
                </c:pt>
                <c:pt idx="763">
                  <c:v>2743.8</c:v>
                </c:pt>
                <c:pt idx="764">
                  <c:v>2785.18</c:v>
                </c:pt>
                <c:pt idx="765">
                  <c:v>2795.9</c:v>
                </c:pt>
                <c:pt idx="766">
                  <c:v>2796.3</c:v>
                </c:pt>
                <c:pt idx="767">
                  <c:v>2792.74</c:v>
                </c:pt>
                <c:pt idx="768">
                  <c:v>2792.74</c:v>
                </c:pt>
                <c:pt idx="769">
                  <c:v>2792.74</c:v>
                </c:pt>
                <c:pt idx="770">
                  <c:v>2766.26</c:v>
                </c:pt>
                <c:pt idx="771">
                  <c:v>2831.08</c:v>
                </c:pt>
                <c:pt idx="772">
                  <c:v>2796.51</c:v>
                </c:pt>
                <c:pt idx="773">
                  <c:v>2750.24</c:v>
                </c:pt>
                <c:pt idx="774">
                  <c:v>2734.83</c:v>
                </c:pt>
                <c:pt idx="775">
                  <c:v>2734.83</c:v>
                </c:pt>
                <c:pt idx="776">
                  <c:v>2734.83</c:v>
                </c:pt>
                <c:pt idx="777">
                  <c:v>2779.98</c:v>
                </c:pt>
                <c:pt idx="778">
                  <c:v>2741.02</c:v>
                </c:pt>
                <c:pt idx="779">
                  <c:v>2754.04</c:v>
                </c:pt>
                <c:pt idx="780">
                  <c:v>2757.93</c:v>
                </c:pt>
                <c:pt idx="781">
                  <c:v>2709.38</c:v>
                </c:pt>
                <c:pt idx="782">
                  <c:v>2709.38</c:v>
                </c:pt>
                <c:pt idx="783">
                  <c:v>2709.38</c:v>
                </c:pt>
                <c:pt idx="784">
                  <c:v>2718.67</c:v>
                </c:pt>
                <c:pt idx="785">
                  <c:v>2770.79</c:v>
                </c:pt>
                <c:pt idx="786">
                  <c:v>2711.72</c:v>
                </c:pt>
                <c:pt idx="787">
                  <c:v>2694.25</c:v>
                </c:pt>
                <c:pt idx="788">
                  <c:v>2593.91</c:v>
                </c:pt>
                <c:pt idx="789">
                  <c:v>2593.91</c:v>
                </c:pt>
                <c:pt idx="790">
                  <c:v>2593.91</c:v>
                </c:pt>
                <c:pt idx="791">
                  <c:v>2590.31</c:v>
                </c:pt>
                <c:pt idx="792">
                  <c:v>2604.98</c:v>
                </c:pt>
                <c:pt idx="793">
                  <c:v>2642.04</c:v>
                </c:pt>
                <c:pt idx="794">
                  <c:v>2641.55</c:v>
                </c:pt>
                <c:pt idx="795">
                  <c:v>2641.55</c:v>
                </c:pt>
                <c:pt idx="796">
                  <c:v>2641.55</c:v>
                </c:pt>
                <c:pt idx="797">
                  <c:v>2641.55</c:v>
                </c:pt>
                <c:pt idx="798">
                  <c:v>2634</c:v>
                </c:pt>
                <c:pt idx="799">
                  <c:v>2632.1</c:v>
                </c:pt>
                <c:pt idx="800">
                  <c:v>2653.51</c:v>
                </c:pt>
                <c:pt idx="801">
                  <c:v>2624.64</c:v>
                </c:pt>
                <c:pt idx="802">
                  <c:v>2650.56</c:v>
                </c:pt>
                <c:pt idx="803">
                  <c:v>2650.56</c:v>
                </c:pt>
                <c:pt idx="804">
                  <c:v>2650.56</c:v>
                </c:pt>
                <c:pt idx="805">
                  <c:v>2650.56</c:v>
                </c:pt>
                <c:pt idx="806">
                  <c:v>2663.14</c:v>
                </c:pt>
                <c:pt idx="807">
                  <c:v>2612.2399999999998</c:v>
                </c:pt>
                <c:pt idx="808">
                  <c:v>2570.91</c:v>
                </c:pt>
                <c:pt idx="809">
                  <c:v>2562.0300000000002</c:v>
                </c:pt>
                <c:pt idx="810">
                  <c:v>2562.0300000000002</c:v>
                </c:pt>
                <c:pt idx="811">
                  <c:v>2562.0300000000002</c:v>
                </c:pt>
                <c:pt idx="812">
                  <c:v>2599.41</c:v>
                </c:pt>
                <c:pt idx="813">
                  <c:v>2573.41</c:v>
                </c:pt>
                <c:pt idx="814">
                  <c:v>2488.02</c:v>
                </c:pt>
                <c:pt idx="815">
                  <c:v>2525.9699999999998</c:v>
                </c:pt>
                <c:pt idx="816">
                  <c:v>2534.9699999999998</c:v>
                </c:pt>
                <c:pt idx="817">
                  <c:v>2534.9699999999998</c:v>
                </c:pt>
                <c:pt idx="818">
                  <c:v>2534.9699999999998</c:v>
                </c:pt>
                <c:pt idx="819">
                  <c:v>2515.0500000000002</c:v>
                </c:pt>
                <c:pt idx="820">
                  <c:v>2498.94</c:v>
                </c:pt>
                <c:pt idx="821">
                  <c:v>2631.83</c:v>
                </c:pt>
                <c:pt idx="822">
                  <c:v>2628.85</c:v>
                </c:pt>
                <c:pt idx="823">
                  <c:v>2677.86</c:v>
                </c:pt>
                <c:pt idx="824">
                  <c:v>2677.86</c:v>
                </c:pt>
                <c:pt idx="825">
                  <c:v>2677.86</c:v>
                </c:pt>
                <c:pt idx="826">
                  <c:v>2701.77</c:v>
                </c:pt>
                <c:pt idx="827">
                  <c:v>2670.12</c:v>
                </c:pt>
                <c:pt idx="828">
                  <c:v>2634.74</c:v>
                </c:pt>
                <c:pt idx="829">
                  <c:v>2622.59</c:v>
                </c:pt>
                <c:pt idx="830">
                  <c:v>2572.23</c:v>
                </c:pt>
                <c:pt idx="831">
                  <c:v>2572.23</c:v>
                </c:pt>
                <c:pt idx="832">
                  <c:v>2572.23</c:v>
                </c:pt>
                <c:pt idx="833">
                  <c:v>2545.9499999999998</c:v>
                </c:pt>
                <c:pt idx="834">
                  <c:v>2473.61</c:v>
                </c:pt>
                <c:pt idx="835">
                  <c:v>2508.81</c:v>
                </c:pt>
                <c:pt idx="836">
                  <c:v>2433.35</c:v>
                </c:pt>
                <c:pt idx="837">
                  <c:v>2401.11</c:v>
                </c:pt>
                <c:pt idx="838">
                  <c:v>2401.11</c:v>
                </c:pt>
                <c:pt idx="839">
                  <c:v>2401.11</c:v>
                </c:pt>
                <c:pt idx="840">
                  <c:v>2489.9699999999998</c:v>
                </c:pt>
                <c:pt idx="841">
                  <c:v>2452.69</c:v>
                </c:pt>
                <c:pt idx="842">
                  <c:v>2415.9699999999998</c:v>
                </c:pt>
                <c:pt idx="843">
                  <c:v>2253.35</c:v>
                </c:pt>
                <c:pt idx="844">
                  <c:v>2331.61</c:v>
                </c:pt>
                <c:pt idx="845">
                  <c:v>2331.61</c:v>
                </c:pt>
                <c:pt idx="846">
                  <c:v>2331.61</c:v>
                </c:pt>
                <c:pt idx="847">
                  <c:v>2275.6999999999998</c:v>
                </c:pt>
                <c:pt idx="848">
                  <c:v>2112.64</c:v>
                </c:pt>
                <c:pt idx="849">
                  <c:v>2224.7399999999998</c:v>
                </c:pt>
                <c:pt idx="850">
                  <c:v>2266.9</c:v>
                </c:pt>
                <c:pt idx="851">
                  <c:v>2316.38</c:v>
                </c:pt>
                <c:pt idx="852">
                  <c:v>2316.38</c:v>
                </c:pt>
                <c:pt idx="853">
                  <c:v>2316.38</c:v>
                </c:pt>
                <c:pt idx="854">
                  <c:v>2286.4</c:v>
                </c:pt>
                <c:pt idx="855">
                  <c:v>2492.88</c:v>
                </c:pt>
                <c:pt idx="856">
                  <c:v>2498.94</c:v>
                </c:pt>
                <c:pt idx="857">
                  <c:v>2719.51</c:v>
                </c:pt>
                <c:pt idx="858">
                  <c:v>2719.51</c:v>
                </c:pt>
                <c:pt idx="859">
                  <c:v>2719.51</c:v>
                </c:pt>
                <c:pt idx="860">
                  <c:v>2719.51</c:v>
                </c:pt>
                <c:pt idx="861">
                  <c:v>2816.7</c:v>
                </c:pt>
                <c:pt idx="862">
                  <c:v>2828.01</c:v>
                </c:pt>
                <c:pt idx="863">
                  <c:v>2821.37</c:v>
                </c:pt>
                <c:pt idx="864">
                  <c:v>2765.77</c:v>
                </c:pt>
                <c:pt idx="865">
                  <c:v>2785.08</c:v>
                </c:pt>
                <c:pt idx="866">
                  <c:v>2785.08</c:v>
                </c:pt>
                <c:pt idx="867">
                  <c:v>2785.08</c:v>
                </c:pt>
                <c:pt idx="868">
                  <c:v>2915.84</c:v>
                </c:pt>
                <c:pt idx="869">
                  <c:v>3017.42</c:v>
                </c:pt>
                <c:pt idx="870">
                  <c:v>3002.68</c:v>
                </c:pt>
                <c:pt idx="871">
                  <c:v>3106.03</c:v>
                </c:pt>
                <c:pt idx="872">
                  <c:v>3106.03</c:v>
                </c:pt>
                <c:pt idx="873">
                  <c:v>3106.03</c:v>
                </c:pt>
                <c:pt idx="874">
                  <c:v>3106.03</c:v>
                </c:pt>
                <c:pt idx="875">
                  <c:v>3125.1</c:v>
                </c:pt>
                <c:pt idx="876">
                  <c:v>3114.57</c:v>
                </c:pt>
                <c:pt idx="877">
                  <c:v>3074.05</c:v>
                </c:pt>
                <c:pt idx="878">
                  <c:v>3110.06</c:v>
                </c:pt>
                <c:pt idx="879">
                  <c:v>3096.88</c:v>
                </c:pt>
                <c:pt idx="880">
                  <c:v>3096.88</c:v>
                </c:pt>
                <c:pt idx="881">
                  <c:v>3096.88</c:v>
                </c:pt>
                <c:pt idx="882">
                  <c:v>3110.05</c:v>
                </c:pt>
                <c:pt idx="883">
                  <c:v>3122.27</c:v>
                </c:pt>
                <c:pt idx="884">
                  <c:v>3097.58</c:v>
                </c:pt>
                <c:pt idx="885">
                  <c:v>3062.41</c:v>
                </c:pt>
                <c:pt idx="886">
                  <c:v>3087.63</c:v>
                </c:pt>
                <c:pt idx="887">
                  <c:v>3087.63</c:v>
                </c:pt>
                <c:pt idx="888">
                  <c:v>3087.63</c:v>
                </c:pt>
                <c:pt idx="889">
                  <c:v>3096.68</c:v>
                </c:pt>
                <c:pt idx="890">
                  <c:v>3114.25</c:v>
                </c:pt>
                <c:pt idx="891">
                  <c:v>3097.6</c:v>
                </c:pt>
                <c:pt idx="892">
                  <c:v>3070.84</c:v>
                </c:pt>
                <c:pt idx="893">
                  <c:v>3076.65</c:v>
                </c:pt>
                <c:pt idx="894">
                  <c:v>3076.65</c:v>
                </c:pt>
                <c:pt idx="895">
                  <c:v>3076.65</c:v>
                </c:pt>
                <c:pt idx="896">
                  <c:v>3108.58</c:v>
                </c:pt>
                <c:pt idx="897">
                  <c:v>3128.8</c:v>
                </c:pt>
                <c:pt idx="898">
                  <c:v>3113.1</c:v>
                </c:pt>
                <c:pt idx="899">
                  <c:v>3085.16</c:v>
                </c:pt>
                <c:pt idx="900">
                  <c:v>3146.2</c:v>
                </c:pt>
                <c:pt idx="901">
                  <c:v>3146.2</c:v>
                </c:pt>
                <c:pt idx="902">
                  <c:v>3146.2</c:v>
                </c:pt>
                <c:pt idx="903">
                  <c:v>3141.2</c:v>
                </c:pt>
                <c:pt idx="904">
                  <c:v>3174.62</c:v>
                </c:pt>
                <c:pt idx="905">
                  <c:v>3209.22</c:v>
                </c:pt>
                <c:pt idx="906">
                  <c:v>3219.92</c:v>
                </c:pt>
                <c:pt idx="907">
                  <c:v>3196.88</c:v>
                </c:pt>
                <c:pt idx="908">
                  <c:v>3196.88</c:v>
                </c:pt>
                <c:pt idx="909">
                  <c:v>3196.88</c:v>
                </c:pt>
                <c:pt idx="910">
                  <c:v>3157.23</c:v>
                </c:pt>
                <c:pt idx="911">
                  <c:v>3132.63</c:v>
                </c:pt>
                <c:pt idx="912">
                  <c:v>3129.77</c:v>
                </c:pt>
                <c:pt idx="913">
                  <c:v>3151.69</c:v>
                </c:pt>
                <c:pt idx="914">
                  <c:v>3123.66</c:v>
                </c:pt>
                <c:pt idx="915">
                  <c:v>3123.66</c:v>
                </c:pt>
                <c:pt idx="916">
                  <c:v>3123.66</c:v>
                </c:pt>
                <c:pt idx="917">
                  <c:v>3118.08</c:v>
                </c:pt>
                <c:pt idx="918">
                  <c:v>3110.06</c:v>
                </c:pt>
                <c:pt idx="919">
                  <c:v>3078.87</c:v>
                </c:pt>
                <c:pt idx="920">
                  <c:v>3078.87</c:v>
                </c:pt>
                <c:pt idx="921">
                  <c:v>3076.37</c:v>
                </c:pt>
                <c:pt idx="922">
                  <c:v>3076.37</c:v>
                </c:pt>
                <c:pt idx="923">
                  <c:v>3076.37</c:v>
                </c:pt>
                <c:pt idx="924">
                  <c:v>3045.87</c:v>
                </c:pt>
                <c:pt idx="925">
                  <c:v>3045.87</c:v>
                </c:pt>
              </c:numCache>
            </c:numRef>
          </c:val>
          <c:smooth val="0"/>
          <c:extLst>
            <c:ext xmlns:c16="http://schemas.microsoft.com/office/drawing/2014/chart" uri="{C3380CC4-5D6E-409C-BE32-E72D297353CC}">
              <c16:uniqueId val="{00000000-38C6-461B-8ED4-CB0BDFBFB02A}"/>
            </c:ext>
          </c:extLst>
        </c:ser>
        <c:dLbls>
          <c:showLegendKey val="0"/>
          <c:showVal val="0"/>
          <c:showCatName val="0"/>
          <c:showSerName val="0"/>
          <c:showPercent val="0"/>
          <c:showBubbleSize val="0"/>
        </c:dLbls>
        <c:smooth val="0"/>
        <c:axId val="977298672"/>
        <c:axId val="977298344"/>
      </c:lineChart>
      <c:dateAx>
        <c:axId val="977298672"/>
        <c:scaling>
          <c:orientation val="minMax"/>
          <c:min val="44391"/>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977298344"/>
        <c:crosses val="autoZero"/>
        <c:auto val="1"/>
        <c:lblOffset val="100"/>
        <c:baseTimeUnit val="days"/>
      </c:dateAx>
      <c:valAx>
        <c:axId val="977298344"/>
        <c:scaling>
          <c:orientation val="minMax"/>
          <c:min val="2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977298672"/>
        <c:crosses val="max"/>
        <c:crossBetween val="between"/>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'rosneft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'rosneft (2)'!$B$6:$B$931</c:f>
              <c:numCache>
                <c:formatCode>0.00</c:formatCode>
                <c:ptCount val="926"/>
                <c:pt idx="0">
                  <c:v>315.45</c:v>
                </c:pt>
                <c:pt idx="1">
                  <c:v>321</c:v>
                </c:pt>
                <c:pt idx="2">
                  <c:v>333.5</c:v>
                </c:pt>
                <c:pt idx="3">
                  <c:v>343.8</c:v>
                </c:pt>
                <c:pt idx="4">
                  <c:v>351.2</c:v>
                </c:pt>
                <c:pt idx="5">
                  <c:v>351.2</c:v>
                </c:pt>
                <c:pt idx="6">
                  <c:v>351.2</c:v>
                </c:pt>
                <c:pt idx="7">
                  <c:v>364.95</c:v>
                </c:pt>
                <c:pt idx="8">
                  <c:v>369.65</c:v>
                </c:pt>
                <c:pt idx="9">
                  <c:v>371.5</c:v>
                </c:pt>
                <c:pt idx="10">
                  <c:v>371.6</c:v>
                </c:pt>
                <c:pt idx="11">
                  <c:v>375.15</c:v>
                </c:pt>
                <c:pt idx="12">
                  <c:v>375.15</c:v>
                </c:pt>
                <c:pt idx="13">
                  <c:v>375.15</c:v>
                </c:pt>
                <c:pt idx="14">
                  <c:v>362.25</c:v>
                </c:pt>
                <c:pt idx="15">
                  <c:v>384.2</c:v>
                </c:pt>
                <c:pt idx="16">
                  <c:v>381.85</c:v>
                </c:pt>
                <c:pt idx="17">
                  <c:v>376.65</c:v>
                </c:pt>
                <c:pt idx="18">
                  <c:v>377</c:v>
                </c:pt>
                <c:pt idx="19">
                  <c:v>377</c:v>
                </c:pt>
                <c:pt idx="20">
                  <c:v>377</c:v>
                </c:pt>
                <c:pt idx="21">
                  <c:v>378.4</c:v>
                </c:pt>
                <c:pt idx="22">
                  <c:v>377.6</c:v>
                </c:pt>
                <c:pt idx="23">
                  <c:v>381.3</c:v>
                </c:pt>
                <c:pt idx="24">
                  <c:v>389.8</c:v>
                </c:pt>
                <c:pt idx="25">
                  <c:v>384.45</c:v>
                </c:pt>
                <c:pt idx="26">
                  <c:v>384.45</c:v>
                </c:pt>
                <c:pt idx="27">
                  <c:v>384.45</c:v>
                </c:pt>
                <c:pt idx="28">
                  <c:v>383</c:v>
                </c:pt>
                <c:pt idx="29">
                  <c:v>375.65</c:v>
                </c:pt>
                <c:pt idx="30">
                  <c:v>371.6</c:v>
                </c:pt>
                <c:pt idx="31">
                  <c:v>369.5</c:v>
                </c:pt>
                <c:pt idx="32">
                  <c:v>369.5</c:v>
                </c:pt>
                <c:pt idx="33">
                  <c:v>369.5</c:v>
                </c:pt>
                <c:pt idx="34">
                  <c:v>369.5</c:v>
                </c:pt>
                <c:pt idx="35">
                  <c:v>373.25</c:v>
                </c:pt>
                <c:pt idx="36">
                  <c:v>372.85</c:v>
                </c:pt>
                <c:pt idx="37">
                  <c:v>366.55</c:v>
                </c:pt>
                <c:pt idx="38">
                  <c:v>368.8</c:v>
                </c:pt>
                <c:pt idx="39">
                  <c:v>365.45</c:v>
                </c:pt>
                <c:pt idx="40">
                  <c:v>365.45</c:v>
                </c:pt>
                <c:pt idx="41">
                  <c:v>365.45</c:v>
                </c:pt>
                <c:pt idx="42">
                  <c:v>368.75</c:v>
                </c:pt>
                <c:pt idx="43">
                  <c:v>375.95</c:v>
                </c:pt>
                <c:pt idx="44">
                  <c:v>377</c:v>
                </c:pt>
                <c:pt idx="45">
                  <c:v>385.1</c:v>
                </c:pt>
                <c:pt idx="46">
                  <c:v>401.5</c:v>
                </c:pt>
                <c:pt idx="47">
                  <c:v>401.5</c:v>
                </c:pt>
                <c:pt idx="48">
                  <c:v>401.5</c:v>
                </c:pt>
                <c:pt idx="49">
                  <c:v>391.7</c:v>
                </c:pt>
                <c:pt idx="50">
                  <c:v>378</c:v>
                </c:pt>
                <c:pt idx="51">
                  <c:v>359.2</c:v>
                </c:pt>
                <c:pt idx="52">
                  <c:v>367.05</c:v>
                </c:pt>
                <c:pt idx="53">
                  <c:v>384.25</c:v>
                </c:pt>
                <c:pt idx="54">
                  <c:v>384.25</c:v>
                </c:pt>
                <c:pt idx="55">
                  <c:v>384.25</c:v>
                </c:pt>
                <c:pt idx="56">
                  <c:v>399.6</c:v>
                </c:pt>
                <c:pt idx="57">
                  <c:v>404</c:v>
                </c:pt>
                <c:pt idx="58">
                  <c:v>394.7</c:v>
                </c:pt>
                <c:pt idx="59">
                  <c:v>378.8</c:v>
                </c:pt>
                <c:pt idx="60">
                  <c:v>374.95</c:v>
                </c:pt>
                <c:pt idx="61">
                  <c:v>374.95</c:v>
                </c:pt>
                <c:pt idx="62">
                  <c:v>374.95</c:v>
                </c:pt>
                <c:pt idx="63">
                  <c:v>375</c:v>
                </c:pt>
                <c:pt idx="64">
                  <c:v>391.55</c:v>
                </c:pt>
                <c:pt idx="65">
                  <c:v>392.3</c:v>
                </c:pt>
                <c:pt idx="66">
                  <c:v>392.3</c:v>
                </c:pt>
                <c:pt idx="67">
                  <c:v>392.3</c:v>
                </c:pt>
                <c:pt idx="68">
                  <c:v>392.3</c:v>
                </c:pt>
                <c:pt idx="69">
                  <c:v>392.3</c:v>
                </c:pt>
                <c:pt idx="70">
                  <c:v>397</c:v>
                </c:pt>
                <c:pt idx="71">
                  <c:v>396.2</c:v>
                </c:pt>
                <c:pt idx="72">
                  <c:v>409</c:v>
                </c:pt>
                <c:pt idx="73">
                  <c:v>409</c:v>
                </c:pt>
                <c:pt idx="74">
                  <c:v>409</c:v>
                </c:pt>
                <c:pt idx="75">
                  <c:v>409</c:v>
                </c:pt>
                <c:pt idx="76">
                  <c:v>409</c:v>
                </c:pt>
                <c:pt idx="77">
                  <c:v>400</c:v>
                </c:pt>
                <c:pt idx="78">
                  <c:v>397.95</c:v>
                </c:pt>
                <c:pt idx="79">
                  <c:v>391</c:v>
                </c:pt>
                <c:pt idx="80">
                  <c:v>388.5</c:v>
                </c:pt>
                <c:pt idx="81">
                  <c:v>397.35</c:v>
                </c:pt>
                <c:pt idx="82">
                  <c:v>397.35</c:v>
                </c:pt>
                <c:pt idx="83">
                  <c:v>397.35</c:v>
                </c:pt>
                <c:pt idx="84">
                  <c:v>388</c:v>
                </c:pt>
                <c:pt idx="85">
                  <c:v>391</c:v>
                </c:pt>
                <c:pt idx="86">
                  <c:v>385</c:v>
                </c:pt>
                <c:pt idx="87">
                  <c:v>384.85</c:v>
                </c:pt>
                <c:pt idx="88">
                  <c:v>390.5</c:v>
                </c:pt>
                <c:pt idx="89">
                  <c:v>390.5</c:v>
                </c:pt>
                <c:pt idx="90">
                  <c:v>390.5</c:v>
                </c:pt>
                <c:pt idx="91">
                  <c:v>391</c:v>
                </c:pt>
                <c:pt idx="92">
                  <c:v>406.05</c:v>
                </c:pt>
                <c:pt idx="93">
                  <c:v>412.1</c:v>
                </c:pt>
                <c:pt idx="94">
                  <c:v>414</c:v>
                </c:pt>
                <c:pt idx="95">
                  <c:v>403.05</c:v>
                </c:pt>
                <c:pt idx="96">
                  <c:v>403.05</c:v>
                </c:pt>
                <c:pt idx="97">
                  <c:v>403.05</c:v>
                </c:pt>
                <c:pt idx="98">
                  <c:v>408.5</c:v>
                </c:pt>
                <c:pt idx="99">
                  <c:v>405</c:v>
                </c:pt>
                <c:pt idx="100">
                  <c:v>419</c:v>
                </c:pt>
                <c:pt idx="101">
                  <c:v>443.9</c:v>
                </c:pt>
                <c:pt idx="102">
                  <c:v>450</c:v>
                </c:pt>
                <c:pt idx="103">
                  <c:v>450</c:v>
                </c:pt>
                <c:pt idx="104">
                  <c:v>450</c:v>
                </c:pt>
                <c:pt idx="105">
                  <c:v>437.5</c:v>
                </c:pt>
                <c:pt idx="106">
                  <c:v>387</c:v>
                </c:pt>
                <c:pt idx="107">
                  <c:v>370</c:v>
                </c:pt>
                <c:pt idx="108">
                  <c:v>357.95</c:v>
                </c:pt>
                <c:pt idx="109">
                  <c:v>365.1</c:v>
                </c:pt>
                <c:pt idx="110">
                  <c:v>365.1</c:v>
                </c:pt>
                <c:pt idx="111">
                  <c:v>365.1</c:v>
                </c:pt>
                <c:pt idx="112">
                  <c:v>360.2</c:v>
                </c:pt>
                <c:pt idx="113">
                  <c:v>308.3</c:v>
                </c:pt>
                <c:pt idx="114">
                  <c:v>308.3</c:v>
                </c:pt>
                <c:pt idx="115">
                  <c:v>308.3</c:v>
                </c:pt>
                <c:pt idx="116">
                  <c:v>308.3</c:v>
                </c:pt>
                <c:pt idx="117">
                  <c:v>308.3</c:v>
                </c:pt>
                <c:pt idx="118">
                  <c:v>308.3</c:v>
                </c:pt>
                <c:pt idx="119">
                  <c:v>308.3</c:v>
                </c:pt>
                <c:pt idx="120">
                  <c:v>308.3</c:v>
                </c:pt>
                <c:pt idx="121">
                  <c:v>308.3</c:v>
                </c:pt>
                <c:pt idx="122">
                  <c:v>308.3</c:v>
                </c:pt>
                <c:pt idx="123">
                  <c:v>308.3</c:v>
                </c:pt>
                <c:pt idx="124">
                  <c:v>308.3</c:v>
                </c:pt>
                <c:pt idx="125">
                  <c:v>308.3</c:v>
                </c:pt>
                <c:pt idx="126">
                  <c:v>308.3</c:v>
                </c:pt>
                <c:pt idx="127">
                  <c:v>308.3</c:v>
                </c:pt>
                <c:pt idx="128">
                  <c:v>308.3</c:v>
                </c:pt>
                <c:pt idx="129">
                  <c:v>308.3</c:v>
                </c:pt>
                <c:pt idx="130">
                  <c:v>308.3</c:v>
                </c:pt>
                <c:pt idx="131">
                  <c:v>308.3</c:v>
                </c:pt>
                <c:pt idx="132">
                  <c:v>308.3</c:v>
                </c:pt>
                <c:pt idx="133">
                  <c:v>308.3</c:v>
                </c:pt>
                <c:pt idx="134">
                  <c:v>308.3</c:v>
                </c:pt>
                <c:pt idx="135">
                  <c:v>308.3</c:v>
                </c:pt>
                <c:pt idx="136">
                  <c:v>308.3</c:v>
                </c:pt>
                <c:pt idx="137">
                  <c:v>308</c:v>
                </c:pt>
                <c:pt idx="138">
                  <c:v>308</c:v>
                </c:pt>
                <c:pt idx="139">
                  <c:v>308</c:v>
                </c:pt>
                <c:pt idx="140">
                  <c:v>266.25</c:v>
                </c:pt>
                <c:pt idx="141">
                  <c:v>431.45</c:v>
                </c:pt>
                <c:pt idx="142">
                  <c:v>428.65</c:v>
                </c:pt>
                <c:pt idx="143">
                  <c:v>424.25</c:v>
                </c:pt>
                <c:pt idx="144">
                  <c:v>517.6</c:v>
                </c:pt>
                <c:pt idx="145">
                  <c:v>517.6</c:v>
                </c:pt>
                <c:pt idx="146">
                  <c:v>517.6</c:v>
                </c:pt>
                <c:pt idx="147">
                  <c:v>541.5</c:v>
                </c:pt>
                <c:pt idx="148">
                  <c:v>573.04999999999995</c:v>
                </c:pt>
                <c:pt idx="149">
                  <c:v>562.79999999999995</c:v>
                </c:pt>
                <c:pt idx="150">
                  <c:v>555.20000000000005</c:v>
                </c:pt>
                <c:pt idx="151">
                  <c:v>561.1</c:v>
                </c:pt>
                <c:pt idx="152">
                  <c:v>561.1</c:v>
                </c:pt>
                <c:pt idx="153">
                  <c:v>561.1</c:v>
                </c:pt>
                <c:pt idx="154">
                  <c:v>574.45000000000005</c:v>
                </c:pt>
                <c:pt idx="155">
                  <c:v>579.29999999999995</c:v>
                </c:pt>
                <c:pt idx="156">
                  <c:v>570.75</c:v>
                </c:pt>
                <c:pt idx="157">
                  <c:v>568.4</c:v>
                </c:pt>
                <c:pt idx="158">
                  <c:v>563.29999999999995</c:v>
                </c:pt>
                <c:pt idx="159">
                  <c:v>563.29999999999995</c:v>
                </c:pt>
                <c:pt idx="160">
                  <c:v>563.29999999999995</c:v>
                </c:pt>
                <c:pt idx="161">
                  <c:v>567.4</c:v>
                </c:pt>
                <c:pt idx="162">
                  <c:v>574.54999999999995</c:v>
                </c:pt>
                <c:pt idx="163">
                  <c:v>574</c:v>
                </c:pt>
                <c:pt idx="164">
                  <c:v>572.85</c:v>
                </c:pt>
                <c:pt idx="165">
                  <c:v>566.6</c:v>
                </c:pt>
                <c:pt idx="166">
                  <c:v>566.6</c:v>
                </c:pt>
                <c:pt idx="167">
                  <c:v>566.6</c:v>
                </c:pt>
                <c:pt idx="168">
                  <c:v>562.20000000000005</c:v>
                </c:pt>
                <c:pt idx="169">
                  <c:v>540.15</c:v>
                </c:pt>
                <c:pt idx="170">
                  <c:v>530.29999999999995</c:v>
                </c:pt>
                <c:pt idx="171">
                  <c:v>537.9</c:v>
                </c:pt>
                <c:pt idx="172">
                  <c:v>569.20000000000005</c:v>
                </c:pt>
                <c:pt idx="173">
                  <c:v>569.20000000000005</c:v>
                </c:pt>
                <c:pt idx="174">
                  <c:v>569.20000000000005</c:v>
                </c:pt>
                <c:pt idx="175">
                  <c:v>574.9</c:v>
                </c:pt>
                <c:pt idx="176">
                  <c:v>561.65</c:v>
                </c:pt>
                <c:pt idx="177">
                  <c:v>530</c:v>
                </c:pt>
                <c:pt idx="178">
                  <c:v>591.20000000000005</c:v>
                </c:pt>
                <c:pt idx="179">
                  <c:v>599.5</c:v>
                </c:pt>
                <c:pt idx="180">
                  <c:v>599.5</c:v>
                </c:pt>
                <c:pt idx="181">
                  <c:v>599.5</c:v>
                </c:pt>
                <c:pt idx="182">
                  <c:v>598.65</c:v>
                </c:pt>
                <c:pt idx="183">
                  <c:v>625.70000000000005</c:v>
                </c:pt>
                <c:pt idx="184">
                  <c:v>609.04999999999995</c:v>
                </c:pt>
                <c:pt idx="185">
                  <c:v>601.5</c:v>
                </c:pt>
                <c:pt idx="186">
                  <c:v>601.65</c:v>
                </c:pt>
                <c:pt idx="187">
                  <c:v>601.65</c:v>
                </c:pt>
                <c:pt idx="188">
                  <c:v>601.65</c:v>
                </c:pt>
                <c:pt idx="189">
                  <c:v>597.20000000000005</c:v>
                </c:pt>
                <c:pt idx="190">
                  <c:v>603.95000000000005</c:v>
                </c:pt>
                <c:pt idx="191">
                  <c:v>615</c:v>
                </c:pt>
                <c:pt idx="192">
                  <c:v>607.25</c:v>
                </c:pt>
                <c:pt idx="193">
                  <c:v>599.9</c:v>
                </c:pt>
                <c:pt idx="194">
                  <c:v>599.9</c:v>
                </c:pt>
                <c:pt idx="195">
                  <c:v>599.9</c:v>
                </c:pt>
                <c:pt idx="196">
                  <c:v>599.9</c:v>
                </c:pt>
                <c:pt idx="197">
                  <c:v>593</c:v>
                </c:pt>
                <c:pt idx="198">
                  <c:v>595</c:v>
                </c:pt>
                <c:pt idx="199">
                  <c:v>580.70000000000005</c:v>
                </c:pt>
                <c:pt idx="200">
                  <c:v>572.6</c:v>
                </c:pt>
                <c:pt idx="201">
                  <c:v>572.6</c:v>
                </c:pt>
                <c:pt idx="202">
                  <c:v>572.6</c:v>
                </c:pt>
                <c:pt idx="203">
                  <c:v>576.29999999999995</c:v>
                </c:pt>
                <c:pt idx="204">
                  <c:v>580</c:v>
                </c:pt>
                <c:pt idx="205">
                  <c:v>572.1</c:v>
                </c:pt>
                <c:pt idx="206">
                  <c:v>566.35</c:v>
                </c:pt>
                <c:pt idx="207">
                  <c:v>566.9</c:v>
                </c:pt>
                <c:pt idx="208">
                  <c:v>566.9</c:v>
                </c:pt>
                <c:pt idx="209">
                  <c:v>566.9</c:v>
                </c:pt>
                <c:pt idx="210">
                  <c:v>573.4</c:v>
                </c:pt>
                <c:pt idx="211">
                  <c:v>548.35</c:v>
                </c:pt>
                <c:pt idx="212">
                  <c:v>553.4</c:v>
                </c:pt>
                <c:pt idx="213">
                  <c:v>547.45000000000005</c:v>
                </c:pt>
                <c:pt idx="214">
                  <c:v>570.5</c:v>
                </c:pt>
                <c:pt idx="215">
                  <c:v>570.5</c:v>
                </c:pt>
                <c:pt idx="216">
                  <c:v>570.5</c:v>
                </c:pt>
                <c:pt idx="217">
                  <c:v>579.1</c:v>
                </c:pt>
                <c:pt idx="218">
                  <c:v>569</c:v>
                </c:pt>
                <c:pt idx="219">
                  <c:v>589.15</c:v>
                </c:pt>
                <c:pt idx="220">
                  <c:v>572.1</c:v>
                </c:pt>
                <c:pt idx="221">
                  <c:v>577.70000000000005</c:v>
                </c:pt>
                <c:pt idx="222">
                  <c:v>577.70000000000005</c:v>
                </c:pt>
                <c:pt idx="223">
                  <c:v>577.70000000000005</c:v>
                </c:pt>
                <c:pt idx="224">
                  <c:v>578.6</c:v>
                </c:pt>
                <c:pt idx="225">
                  <c:v>579.6</c:v>
                </c:pt>
                <c:pt idx="226">
                  <c:v>568.5</c:v>
                </c:pt>
                <c:pt idx="227">
                  <c:v>572.85</c:v>
                </c:pt>
                <c:pt idx="228">
                  <c:v>561.15</c:v>
                </c:pt>
                <c:pt idx="229">
                  <c:v>561.15</c:v>
                </c:pt>
                <c:pt idx="230">
                  <c:v>561.15</c:v>
                </c:pt>
                <c:pt idx="231">
                  <c:v>590.65</c:v>
                </c:pt>
                <c:pt idx="232">
                  <c:v>599.6</c:v>
                </c:pt>
                <c:pt idx="233">
                  <c:v>598</c:v>
                </c:pt>
                <c:pt idx="234">
                  <c:v>584.70000000000005</c:v>
                </c:pt>
                <c:pt idx="235">
                  <c:v>592</c:v>
                </c:pt>
                <c:pt idx="236">
                  <c:v>592</c:v>
                </c:pt>
                <c:pt idx="237">
                  <c:v>592</c:v>
                </c:pt>
                <c:pt idx="238">
                  <c:v>611.6</c:v>
                </c:pt>
                <c:pt idx="239">
                  <c:v>626.70000000000005</c:v>
                </c:pt>
                <c:pt idx="240">
                  <c:v>621.20000000000005</c:v>
                </c:pt>
                <c:pt idx="241">
                  <c:v>622.6</c:v>
                </c:pt>
                <c:pt idx="242">
                  <c:v>620.1</c:v>
                </c:pt>
                <c:pt idx="243">
                  <c:v>620.1</c:v>
                </c:pt>
                <c:pt idx="244">
                  <c:v>620.1</c:v>
                </c:pt>
                <c:pt idx="245">
                  <c:v>635.9</c:v>
                </c:pt>
                <c:pt idx="246">
                  <c:v>639.95000000000005</c:v>
                </c:pt>
                <c:pt idx="247">
                  <c:v>634.54999999999995</c:v>
                </c:pt>
                <c:pt idx="248">
                  <c:v>634.9</c:v>
                </c:pt>
                <c:pt idx="249">
                  <c:v>623.70000000000005</c:v>
                </c:pt>
                <c:pt idx="250">
                  <c:v>623.70000000000005</c:v>
                </c:pt>
                <c:pt idx="251">
                  <c:v>623.70000000000005</c:v>
                </c:pt>
                <c:pt idx="252">
                  <c:v>618.9</c:v>
                </c:pt>
                <c:pt idx="253">
                  <c:v>618.9</c:v>
                </c:pt>
                <c:pt idx="254">
                  <c:v>630.35</c:v>
                </c:pt>
                <c:pt idx="255">
                  <c:v>640.70000000000005</c:v>
                </c:pt>
                <c:pt idx="256">
                  <c:v>636.6</c:v>
                </c:pt>
                <c:pt idx="257">
                  <c:v>636.6</c:v>
                </c:pt>
                <c:pt idx="258">
                  <c:v>636.6</c:v>
                </c:pt>
                <c:pt idx="259">
                  <c:v>638.70000000000005</c:v>
                </c:pt>
                <c:pt idx="260">
                  <c:v>639.70000000000005</c:v>
                </c:pt>
                <c:pt idx="261">
                  <c:v>650.1</c:v>
                </c:pt>
                <c:pt idx="262">
                  <c:v>655.8</c:v>
                </c:pt>
                <c:pt idx="263">
                  <c:v>633.54999999999995</c:v>
                </c:pt>
                <c:pt idx="264">
                  <c:v>633.54999999999995</c:v>
                </c:pt>
                <c:pt idx="265">
                  <c:v>633.54999999999995</c:v>
                </c:pt>
                <c:pt idx="266">
                  <c:v>632.29999999999995</c:v>
                </c:pt>
                <c:pt idx="267">
                  <c:v>642.5</c:v>
                </c:pt>
                <c:pt idx="268">
                  <c:v>639.70000000000005</c:v>
                </c:pt>
                <c:pt idx="269">
                  <c:v>641</c:v>
                </c:pt>
                <c:pt idx="270">
                  <c:v>645.15</c:v>
                </c:pt>
                <c:pt idx="271">
                  <c:v>645.15</c:v>
                </c:pt>
                <c:pt idx="272">
                  <c:v>645.15</c:v>
                </c:pt>
                <c:pt idx="273">
                  <c:v>635.75</c:v>
                </c:pt>
                <c:pt idx="274">
                  <c:v>632.4</c:v>
                </c:pt>
                <c:pt idx="275">
                  <c:v>641.1</c:v>
                </c:pt>
                <c:pt idx="276">
                  <c:v>643.9</c:v>
                </c:pt>
                <c:pt idx="277">
                  <c:v>633.25</c:v>
                </c:pt>
                <c:pt idx="278">
                  <c:v>633.25</c:v>
                </c:pt>
                <c:pt idx="279">
                  <c:v>633.25</c:v>
                </c:pt>
                <c:pt idx="280">
                  <c:v>643.75</c:v>
                </c:pt>
                <c:pt idx="281">
                  <c:v>636.5</c:v>
                </c:pt>
                <c:pt idx="282">
                  <c:v>651.9</c:v>
                </c:pt>
                <c:pt idx="283">
                  <c:v>630</c:v>
                </c:pt>
                <c:pt idx="284">
                  <c:v>616</c:v>
                </c:pt>
                <c:pt idx="285">
                  <c:v>616</c:v>
                </c:pt>
                <c:pt idx="286">
                  <c:v>616</c:v>
                </c:pt>
                <c:pt idx="287">
                  <c:v>616</c:v>
                </c:pt>
                <c:pt idx="288">
                  <c:v>619.20000000000005</c:v>
                </c:pt>
                <c:pt idx="289">
                  <c:v>622.70000000000005</c:v>
                </c:pt>
                <c:pt idx="290">
                  <c:v>626.4</c:v>
                </c:pt>
                <c:pt idx="291">
                  <c:v>607.9</c:v>
                </c:pt>
                <c:pt idx="292">
                  <c:v>607.9</c:v>
                </c:pt>
                <c:pt idx="293">
                  <c:v>607.9</c:v>
                </c:pt>
                <c:pt idx="294">
                  <c:v>595.45000000000005</c:v>
                </c:pt>
                <c:pt idx="295">
                  <c:v>587.20000000000005</c:v>
                </c:pt>
                <c:pt idx="296">
                  <c:v>560.85</c:v>
                </c:pt>
                <c:pt idx="297">
                  <c:v>554.70000000000005</c:v>
                </c:pt>
                <c:pt idx="298">
                  <c:v>570.65</c:v>
                </c:pt>
                <c:pt idx="299">
                  <c:v>570.65</c:v>
                </c:pt>
                <c:pt idx="300">
                  <c:v>570.65</c:v>
                </c:pt>
                <c:pt idx="301">
                  <c:v>575</c:v>
                </c:pt>
                <c:pt idx="302">
                  <c:v>562.5</c:v>
                </c:pt>
                <c:pt idx="303">
                  <c:v>559.45000000000005</c:v>
                </c:pt>
                <c:pt idx="304">
                  <c:v>557.75</c:v>
                </c:pt>
                <c:pt idx="305">
                  <c:v>542.4</c:v>
                </c:pt>
                <c:pt idx="306">
                  <c:v>542.4</c:v>
                </c:pt>
                <c:pt idx="307">
                  <c:v>542.4</c:v>
                </c:pt>
                <c:pt idx="308">
                  <c:v>547.6</c:v>
                </c:pt>
                <c:pt idx="309">
                  <c:v>556.1</c:v>
                </c:pt>
                <c:pt idx="310">
                  <c:v>547.4</c:v>
                </c:pt>
                <c:pt idx="311">
                  <c:v>552.29999999999995</c:v>
                </c:pt>
                <c:pt idx="312">
                  <c:v>556.5</c:v>
                </c:pt>
                <c:pt idx="313">
                  <c:v>556.5</c:v>
                </c:pt>
                <c:pt idx="314">
                  <c:v>556.5</c:v>
                </c:pt>
                <c:pt idx="315">
                  <c:v>554</c:v>
                </c:pt>
                <c:pt idx="316">
                  <c:v>539</c:v>
                </c:pt>
                <c:pt idx="317">
                  <c:v>533.9</c:v>
                </c:pt>
                <c:pt idx="318">
                  <c:v>540.79999999999995</c:v>
                </c:pt>
                <c:pt idx="319">
                  <c:v>537.85</c:v>
                </c:pt>
                <c:pt idx="320">
                  <c:v>537.85</c:v>
                </c:pt>
                <c:pt idx="321">
                  <c:v>537.85</c:v>
                </c:pt>
                <c:pt idx="322">
                  <c:v>531.70000000000005</c:v>
                </c:pt>
                <c:pt idx="323">
                  <c:v>539.25</c:v>
                </c:pt>
                <c:pt idx="324">
                  <c:v>544.85</c:v>
                </c:pt>
                <c:pt idx="325">
                  <c:v>544.20000000000005</c:v>
                </c:pt>
                <c:pt idx="326">
                  <c:v>532.9</c:v>
                </c:pt>
                <c:pt idx="327">
                  <c:v>532.9</c:v>
                </c:pt>
                <c:pt idx="328">
                  <c:v>532.9</c:v>
                </c:pt>
                <c:pt idx="329">
                  <c:v>533.1</c:v>
                </c:pt>
                <c:pt idx="330">
                  <c:v>556.45000000000005</c:v>
                </c:pt>
                <c:pt idx="331">
                  <c:v>556</c:v>
                </c:pt>
                <c:pt idx="332">
                  <c:v>561.95000000000005</c:v>
                </c:pt>
                <c:pt idx="333">
                  <c:v>557.95000000000005</c:v>
                </c:pt>
                <c:pt idx="334">
                  <c:v>557.95000000000005</c:v>
                </c:pt>
                <c:pt idx="335">
                  <c:v>557.95000000000005</c:v>
                </c:pt>
                <c:pt idx="336">
                  <c:v>565</c:v>
                </c:pt>
                <c:pt idx="337">
                  <c:v>561.45000000000005</c:v>
                </c:pt>
                <c:pt idx="338">
                  <c:v>560.45000000000005</c:v>
                </c:pt>
                <c:pt idx="339">
                  <c:v>545.95000000000005</c:v>
                </c:pt>
                <c:pt idx="340">
                  <c:v>546</c:v>
                </c:pt>
                <c:pt idx="341">
                  <c:v>546</c:v>
                </c:pt>
                <c:pt idx="342">
                  <c:v>546</c:v>
                </c:pt>
                <c:pt idx="343">
                  <c:v>548.35</c:v>
                </c:pt>
                <c:pt idx="344">
                  <c:v>544.75</c:v>
                </c:pt>
                <c:pt idx="345">
                  <c:v>547.29999999999995</c:v>
                </c:pt>
                <c:pt idx="346">
                  <c:v>550.79999999999995</c:v>
                </c:pt>
                <c:pt idx="347">
                  <c:v>542.79999999999995</c:v>
                </c:pt>
                <c:pt idx="348">
                  <c:v>542.79999999999995</c:v>
                </c:pt>
                <c:pt idx="349">
                  <c:v>542.79999999999995</c:v>
                </c:pt>
                <c:pt idx="350">
                  <c:v>554.5</c:v>
                </c:pt>
                <c:pt idx="351">
                  <c:v>553.6</c:v>
                </c:pt>
                <c:pt idx="352">
                  <c:v>548.85</c:v>
                </c:pt>
                <c:pt idx="353">
                  <c:v>549.65</c:v>
                </c:pt>
                <c:pt idx="354">
                  <c:v>546.4</c:v>
                </c:pt>
                <c:pt idx="355">
                  <c:v>546.4</c:v>
                </c:pt>
                <c:pt idx="356">
                  <c:v>546.4</c:v>
                </c:pt>
                <c:pt idx="357">
                  <c:v>553.6</c:v>
                </c:pt>
                <c:pt idx="358">
                  <c:v>550.04999999999995</c:v>
                </c:pt>
                <c:pt idx="359">
                  <c:v>544.15</c:v>
                </c:pt>
                <c:pt idx="360">
                  <c:v>544.70000000000005</c:v>
                </c:pt>
                <c:pt idx="361">
                  <c:v>562.5</c:v>
                </c:pt>
                <c:pt idx="362">
                  <c:v>562.5</c:v>
                </c:pt>
                <c:pt idx="363">
                  <c:v>562.5</c:v>
                </c:pt>
                <c:pt idx="364">
                  <c:v>565.5</c:v>
                </c:pt>
                <c:pt idx="365">
                  <c:v>571.9</c:v>
                </c:pt>
                <c:pt idx="366">
                  <c:v>576.04999999999995</c:v>
                </c:pt>
                <c:pt idx="367">
                  <c:v>578</c:v>
                </c:pt>
                <c:pt idx="368">
                  <c:v>575.5</c:v>
                </c:pt>
                <c:pt idx="369">
                  <c:v>575.5</c:v>
                </c:pt>
                <c:pt idx="370">
                  <c:v>575.5</c:v>
                </c:pt>
                <c:pt idx="371">
                  <c:v>579.6</c:v>
                </c:pt>
                <c:pt idx="372">
                  <c:v>581.79999999999995</c:v>
                </c:pt>
                <c:pt idx="373">
                  <c:v>575</c:v>
                </c:pt>
                <c:pt idx="374">
                  <c:v>567</c:v>
                </c:pt>
                <c:pt idx="375">
                  <c:v>563.5</c:v>
                </c:pt>
                <c:pt idx="376">
                  <c:v>563.5</c:v>
                </c:pt>
                <c:pt idx="377">
                  <c:v>563.5</c:v>
                </c:pt>
                <c:pt idx="378">
                  <c:v>578</c:v>
                </c:pt>
                <c:pt idx="379">
                  <c:v>571</c:v>
                </c:pt>
                <c:pt idx="380">
                  <c:v>554.5</c:v>
                </c:pt>
                <c:pt idx="381">
                  <c:v>554.79999999999995</c:v>
                </c:pt>
                <c:pt idx="382">
                  <c:v>563.4</c:v>
                </c:pt>
                <c:pt idx="383">
                  <c:v>563.4</c:v>
                </c:pt>
                <c:pt idx="384">
                  <c:v>563.4</c:v>
                </c:pt>
                <c:pt idx="385">
                  <c:v>566</c:v>
                </c:pt>
                <c:pt idx="386">
                  <c:v>570</c:v>
                </c:pt>
                <c:pt idx="387">
                  <c:v>551.04999999999995</c:v>
                </c:pt>
                <c:pt idx="388">
                  <c:v>539.29999999999995</c:v>
                </c:pt>
                <c:pt idx="389">
                  <c:v>540.85</c:v>
                </c:pt>
                <c:pt idx="390">
                  <c:v>540.85</c:v>
                </c:pt>
                <c:pt idx="391">
                  <c:v>540.85</c:v>
                </c:pt>
                <c:pt idx="392">
                  <c:v>538.95000000000005</c:v>
                </c:pt>
                <c:pt idx="393">
                  <c:v>544.65</c:v>
                </c:pt>
                <c:pt idx="394">
                  <c:v>536.4</c:v>
                </c:pt>
                <c:pt idx="395">
                  <c:v>539.9</c:v>
                </c:pt>
                <c:pt idx="396">
                  <c:v>536.20000000000005</c:v>
                </c:pt>
                <c:pt idx="397">
                  <c:v>536.20000000000005</c:v>
                </c:pt>
                <c:pt idx="398">
                  <c:v>536.20000000000005</c:v>
                </c:pt>
                <c:pt idx="399">
                  <c:v>538.5</c:v>
                </c:pt>
                <c:pt idx="400">
                  <c:v>549.5</c:v>
                </c:pt>
                <c:pt idx="401">
                  <c:v>547.20000000000005</c:v>
                </c:pt>
                <c:pt idx="402">
                  <c:v>551</c:v>
                </c:pt>
                <c:pt idx="403">
                  <c:v>557.54999999999995</c:v>
                </c:pt>
                <c:pt idx="404">
                  <c:v>557.54999999999995</c:v>
                </c:pt>
                <c:pt idx="405">
                  <c:v>557.54999999999995</c:v>
                </c:pt>
                <c:pt idx="406">
                  <c:v>560.35</c:v>
                </c:pt>
                <c:pt idx="407">
                  <c:v>551.5</c:v>
                </c:pt>
                <c:pt idx="408">
                  <c:v>542.54999999999995</c:v>
                </c:pt>
                <c:pt idx="409">
                  <c:v>530.04999999999995</c:v>
                </c:pt>
                <c:pt idx="410">
                  <c:v>522.9</c:v>
                </c:pt>
                <c:pt idx="411">
                  <c:v>522.9</c:v>
                </c:pt>
                <c:pt idx="412">
                  <c:v>522.9</c:v>
                </c:pt>
                <c:pt idx="413">
                  <c:v>522.95000000000005</c:v>
                </c:pt>
                <c:pt idx="414">
                  <c:v>525.35</c:v>
                </c:pt>
                <c:pt idx="415">
                  <c:v>524.75</c:v>
                </c:pt>
                <c:pt idx="416">
                  <c:v>523.35</c:v>
                </c:pt>
                <c:pt idx="417">
                  <c:v>526.85</c:v>
                </c:pt>
                <c:pt idx="418">
                  <c:v>526.85</c:v>
                </c:pt>
                <c:pt idx="419">
                  <c:v>526.85</c:v>
                </c:pt>
                <c:pt idx="420">
                  <c:v>517.75</c:v>
                </c:pt>
                <c:pt idx="421">
                  <c:v>528.6</c:v>
                </c:pt>
                <c:pt idx="422">
                  <c:v>541.04999999999995</c:v>
                </c:pt>
                <c:pt idx="423">
                  <c:v>542</c:v>
                </c:pt>
                <c:pt idx="424">
                  <c:v>545</c:v>
                </c:pt>
                <c:pt idx="425">
                  <c:v>545</c:v>
                </c:pt>
                <c:pt idx="426">
                  <c:v>545</c:v>
                </c:pt>
                <c:pt idx="427">
                  <c:v>548.35</c:v>
                </c:pt>
                <c:pt idx="428">
                  <c:v>548.6</c:v>
                </c:pt>
                <c:pt idx="429">
                  <c:v>532</c:v>
                </c:pt>
                <c:pt idx="430">
                  <c:v>542.95000000000005</c:v>
                </c:pt>
                <c:pt idx="431">
                  <c:v>535.54999999999995</c:v>
                </c:pt>
                <c:pt idx="432">
                  <c:v>535.54999999999995</c:v>
                </c:pt>
                <c:pt idx="433">
                  <c:v>535.54999999999995</c:v>
                </c:pt>
                <c:pt idx="434">
                  <c:v>535.54999999999995</c:v>
                </c:pt>
                <c:pt idx="435">
                  <c:v>542.25</c:v>
                </c:pt>
                <c:pt idx="436">
                  <c:v>535</c:v>
                </c:pt>
                <c:pt idx="437">
                  <c:v>525.54999999999995</c:v>
                </c:pt>
                <c:pt idx="438">
                  <c:v>525.54999999999995</c:v>
                </c:pt>
                <c:pt idx="439">
                  <c:v>525.54999999999995</c:v>
                </c:pt>
                <c:pt idx="440">
                  <c:v>525.54999999999995</c:v>
                </c:pt>
                <c:pt idx="441">
                  <c:v>527</c:v>
                </c:pt>
                <c:pt idx="442">
                  <c:v>526.79999999999995</c:v>
                </c:pt>
                <c:pt idx="443">
                  <c:v>526.35</c:v>
                </c:pt>
                <c:pt idx="444">
                  <c:v>530.1</c:v>
                </c:pt>
                <c:pt idx="445">
                  <c:v>538</c:v>
                </c:pt>
                <c:pt idx="446">
                  <c:v>538</c:v>
                </c:pt>
                <c:pt idx="447">
                  <c:v>538</c:v>
                </c:pt>
                <c:pt idx="448">
                  <c:v>543.29999999999995</c:v>
                </c:pt>
                <c:pt idx="449">
                  <c:v>544.15</c:v>
                </c:pt>
                <c:pt idx="450">
                  <c:v>543.20000000000005</c:v>
                </c:pt>
                <c:pt idx="451">
                  <c:v>549.04999999999995</c:v>
                </c:pt>
                <c:pt idx="452">
                  <c:v>553.35</c:v>
                </c:pt>
                <c:pt idx="453">
                  <c:v>553.35</c:v>
                </c:pt>
                <c:pt idx="454">
                  <c:v>553.35</c:v>
                </c:pt>
                <c:pt idx="455">
                  <c:v>558.20000000000005</c:v>
                </c:pt>
                <c:pt idx="456">
                  <c:v>554.4</c:v>
                </c:pt>
                <c:pt idx="457">
                  <c:v>545.4</c:v>
                </c:pt>
                <c:pt idx="458">
                  <c:v>539.35</c:v>
                </c:pt>
                <c:pt idx="459">
                  <c:v>536.04999999999995</c:v>
                </c:pt>
                <c:pt idx="460">
                  <c:v>536.04999999999995</c:v>
                </c:pt>
                <c:pt idx="461">
                  <c:v>536.04999999999995</c:v>
                </c:pt>
                <c:pt idx="462">
                  <c:v>547</c:v>
                </c:pt>
                <c:pt idx="463">
                  <c:v>550</c:v>
                </c:pt>
                <c:pt idx="464">
                  <c:v>547.5</c:v>
                </c:pt>
                <c:pt idx="465">
                  <c:v>560</c:v>
                </c:pt>
                <c:pt idx="466">
                  <c:v>567</c:v>
                </c:pt>
                <c:pt idx="467">
                  <c:v>567</c:v>
                </c:pt>
                <c:pt idx="468">
                  <c:v>567</c:v>
                </c:pt>
                <c:pt idx="469">
                  <c:v>565.04999999999995</c:v>
                </c:pt>
                <c:pt idx="470">
                  <c:v>570.9</c:v>
                </c:pt>
                <c:pt idx="471">
                  <c:v>570.95000000000005</c:v>
                </c:pt>
                <c:pt idx="472">
                  <c:v>576.20000000000005</c:v>
                </c:pt>
                <c:pt idx="473">
                  <c:v>579.35</c:v>
                </c:pt>
                <c:pt idx="474">
                  <c:v>579.35</c:v>
                </c:pt>
                <c:pt idx="475">
                  <c:v>579.35</c:v>
                </c:pt>
                <c:pt idx="476">
                  <c:v>570.20000000000005</c:v>
                </c:pt>
                <c:pt idx="477">
                  <c:v>570.54999999999995</c:v>
                </c:pt>
                <c:pt idx="478">
                  <c:v>572</c:v>
                </c:pt>
                <c:pt idx="479">
                  <c:v>562.95000000000005</c:v>
                </c:pt>
                <c:pt idx="480">
                  <c:v>556.35</c:v>
                </c:pt>
                <c:pt idx="481">
                  <c:v>556.35</c:v>
                </c:pt>
                <c:pt idx="482">
                  <c:v>556.35</c:v>
                </c:pt>
                <c:pt idx="483">
                  <c:v>559.45000000000005</c:v>
                </c:pt>
                <c:pt idx="484">
                  <c:v>554</c:v>
                </c:pt>
                <c:pt idx="485">
                  <c:v>572</c:v>
                </c:pt>
                <c:pt idx="486">
                  <c:v>577.25</c:v>
                </c:pt>
                <c:pt idx="487">
                  <c:v>568.6</c:v>
                </c:pt>
                <c:pt idx="488">
                  <c:v>568.6</c:v>
                </c:pt>
                <c:pt idx="489">
                  <c:v>568.6</c:v>
                </c:pt>
                <c:pt idx="490">
                  <c:v>568</c:v>
                </c:pt>
                <c:pt idx="491">
                  <c:v>560.5</c:v>
                </c:pt>
                <c:pt idx="492">
                  <c:v>572</c:v>
                </c:pt>
                <c:pt idx="493">
                  <c:v>556.5</c:v>
                </c:pt>
                <c:pt idx="494">
                  <c:v>556.5</c:v>
                </c:pt>
                <c:pt idx="495">
                  <c:v>556.5</c:v>
                </c:pt>
                <c:pt idx="496">
                  <c:v>556.5</c:v>
                </c:pt>
                <c:pt idx="497">
                  <c:v>539.70000000000005</c:v>
                </c:pt>
                <c:pt idx="498">
                  <c:v>535.15</c:v>
                </c:pt>
                <c:pt idx="499">
                  <c:v>528.85</c:v>
                </c:pt>
                <c:pt idx="500">
                  <c:v>524.04999999999995</c:v>
                </c:pt>
                <c:pt idx="501">
                  <c:v>525.9</c:v>
                </c:pt>
                <c:pt idx="502">
                  <c:v>525.9</c:v>
                </c:pt>
                <c:pt idx="503">
                  <c:v>525.9</c:v>
                </c:pt>
                <c:pt idx="504">
                  <c:v>534.79999999999995</c:v>
                </c:pt>
                <c:pt idx="505">
                  <c:v>516.79999999999995</c:v>
                </c:pt>
                <c:pt idx="506">
                  <c:v>511.35</c:v>
                </c:pt>
                <c:pt idx="507">
                  <c:v>511.35</c:v>
                </c:pt>
                <c:pt idx="508">
                  <c:v>513.5</c:v>
                </c:pt>
                <c:pt idx="509">
                  <c:v>513.5</c:v>
                </c:pt>
                <c:pt idx="510">
                  <c:v>514.1</c:v>
                </c:pt>
                <c:pt idx="511">
                  <c:v>508</c:v>
                </c:pt>
                <c:pt idx="512">
                  <c:v>507.2</c:v>
                </c:pt>
                <c:pt idx="513">
                  <c:v>528.1</c:v>
                </c:pt>
                <c:pt idx="514">
                  <c:v>518.15</c:v>
                </c:pt>
                <c:pt idx="515">
                  <c:v>504.15</c:v>
                </c:pt>
                <c:pt idx="516">
                  <c:v>504.15</c:v>
                </c:pt>
                <c:pt idx="517">
                  <c:v>504.15</c:v>
                </c:pt>
                <c:pt idx="518">
                  <c:v>501</c:v>
                </c:pt>
                <c:pt idx="519">
                  <c:v>490.85</c:v>
                </c:pt>
                <c:pt idx="520">
                  <c:v>494.85</c:v>
                </c:pt>
                <c:pt idx="521">
                  <c:v>497.7</c:v>
                </c:pt>
                <c:pt idx="522">
                  <c:v>492.85</c:v>
                </c:pt>
                <c:pt idx="523">
                  <c:v>492.85</c:v>
                </c:pt>
                <c:pt idx="524">
                  <c:v>492.85</c:v>
                </c:pt>
                <c:pt idx="525">
                  <c:v>485.75</c:v>
                </c:pt>
                <c:pt idx="526">
                  <c:v>488.15</c:v>
                </c:pt>
                <c:pt idx="527">
                  <c:v>485.9</c:v>
                </c:pt>
                <c:pt idx="528">
                  <c:v>473.6</c:v>
                </c:pt>
                <c:pt idx="529">
                  <c:v>475.2</c:v>
                </c:pt>
                <c:pt idx="530">
                  <c:v>475.2</c:v>
                </c:pt>
                <c:pt idx="531">
                  <c:v>475.2</c:v>
                </c:pt>
                <c:pt idx="532">
                  <c:v>481.85</c:v>
                </c:pt>
                <c:pt idx="533">
                  <c:v>482.2</c:v>
                </c:pt>
                <c:pt idx="534">
                  <c:v>493.95</c:v>
                </c:pt>
                <c:pt idx="535">
                  <c:v>495.8</c:v>
                </c:pt>
                <c:pt idx="536">
                  <c:v>491.15</c:v>
                </c:pt>
                <c:pt idx="537">
                  <c:v>491.15</c:v>
                </c:pt>
                <c:pt idx="538">
                  <c:v>491.15</c:v>
                </c:pt>
                <c:pt idx="539">
                  <c:v>499.3</c:v>
                </c:pt>
                <c:pt idx="540">
                  <c:v>508.9</c:v>
                </c:pt>
                <c:pt idx="541">
                  <c:v>510.65</c:v>
                </c:pt>
                <c:pt idx="542">
                  <c:v>518.79999999999995</c:v>
                </c:pt>
                <c:pt idx="543">
                  <c:v>514.29999999999995</c:v>
                </c:pt>
                <c:pt idx="544">
                  <c:v>514.29999999999995</c:v>
                </c:pt>
                <c:pt idx="545">
                  <c:v>514.29999999999995</c:v>
                </c:pt>
                <c:pt idx="546">
                  <c:v>504</c:v>
                </c:pt>
                <c:pt idx="547">
                  <c:v>488.05</c:v>
                </c:pt>
                <c:pt idx="548">
                  <c:v>475</c:v>
                </c:pt>
                <c:pt idx="549">
                  <c:v>473</c:v>
                </c:pt>
                <c:pt idx="550">
                  <c:v>474.55</c:v>
                </c:pt>
                <c:pt idx="551">
                  <c:v>474.55</c:v>
                </c:pt>
                <c:pt idx="552">
                  <c:v>474.55</c:v>
                </c:pt>
                <c:pt idx="553">
                  <c:v>454.15</c:v>
                </c:pt>
                <c:pt idx="554">
                  <c:v>454.15</c:v>
                </c:pt>
                <c:pt idx="555">
                  <c:v>445.6</c:v>
                </c:pt>
                <c:pt idx="556">
                  <c:v>442.05</c:v>
                </c:pt>
                <c:pt idx="557">
                  <c:v>435.2</c:v>
                </c:pt>
                <c:pt idx="558">
                  <c:v>435.2</c:v>
                </c:pt>
                <c:pt idx="559">
                  <c:v>435.2</c:v>
                </c:pt>
                <c:pt idx="560">
                  <c:v>435.2</c:v>
                </c:pt>
                <c:pt idx="561">
                  <c:v>435.2</c:v>
                </c:pt>
                <c:pt idx="562">
                  <c:v>435.15</c:v>
                </c:pt>
                <c:pt idx="563">
                  <c:v>437</c:v>
                </c:pt>
                <c:pt idx="564">
                  <c:v>436.5</c:v>
                </c:pt>
                <c:pt idx="565">
                  <c:v>436.5</c:v>
                </c:pt>
                <c:pt idx="566">
                  <c:v>436.5</c:v>
                </c:pt>
                <c:pt idx="567">
                  <c:v>436.5</c:v>
                </c:pt>
                <c:pt idx="568">
                  <c:v>431.2</c:v>
                </c:pt>
                <c:pt idx="569">
                  <c:v>434.45</c:v>
                </c:pt>
                <c:pt idx="570">
                  <c:v>419.75</c:v>
                </c:pt>
                <c:pt idx="571">
                  <c:v>440.25</c:v>
                </c:pt>
                <c:pt idx="572">
                  <c:v>440.25</c:v>
                </c:pt>
                <c:pt idx="573">
                  <c:v>440.25</c:v>
                </c:pt>
                <c:pt idx="574">
                  <c:v>442.8</c:v>
                </c:pt>
                <c:pt idx="575">
                  <c:v>442.9</c:v>
                </c:pt>
                <c:pt idx="576">
                  <c:v>449.9</c:v>
                </c:pt>
                <c:pt idx="577">
                  <c:v>441.8</c:v>
                </c:pt>
                <c:pt idx="578">
                  <c:v>447.25</c:v>
                </c:pt>
                <c:pt idx="579">
                  <c:v>447.25</c:v>
                </c:pt>
                <c:pt idx="580">
                  <c:v>447.25</c:v>
                </c:pt>
                <c:pt idx="581">
                  <c:v>450.9</c:v>
                </c:pt>
                <c:pt idx="582">
                  <c:v>435.6</c:v>
                </c:pt>
                <c:pt idx="583">
                  <c:v>432.75</c:v>
                </c:pt>
                <c:pt idx="584">
                  <c:v>439.45</c:v>
                </c:pt>
                <c:pt idx="585">
                  <c:v>444.8</c:v>
                </c:pt>
                <c:pt idx="586">
                  <c:v>444.8</c:v>
                </c:pt>
                <c:pt idx="587">
                  <c:v>444.8</c:v>
                </c:pt>
                <c:pt idx="588">
                  <c:v>435.35</c:v>
                </c:pt>
                <c:pt idx="589">
                  <c:v>448.75</c:v>
                </c:pt>
                <c:pt idx="590">
                  <c:v>446.4</c:v>
                </c:pt>
                <c:pt idx="591">
                  <c:v>449.5</c:v>
                </c:pt>
                <c:pt idx="592">
                  <c:v>461.2</c:v>
                </c:pt>
                <c:pt idx="593">
                  <c:v>461.2</c:v>
                </c:pt>
                <c:pt idx="594">
                  <c:v>461.2</c:v>
                </c:pt>
                <c:pt idx="595">
                  <c:v>464.75</c:v>
                </c:pt>
                <c:pt idx="596">
                  <c:v>473.3</c:v>
                </c:pt>
                <c:pt idx="597">
                  <c:v>472.2</c:v>
                </c:pt>
                <c:pt idx="598">
                  <c:v>469.6</c:v>
                </c:pt>
                <c:pt idx="599">
                  <c:v>464.8</c:v>
                </c:pt>
                <c:pt idx="600">
                  <c:v>464.8</c:v>
                </c:pt>
                <c:pt idx="601">
                  <c:v>464.8</c:v>
                </c:pt>
                <c:pt idx="602">
                  <c:v>451.85</c:v>
                </c:pt>
                <c:pt idx="603">
                  <c:v>452.9</c:v>
                </c:pt>
                <c:pt idx="604">
                  <c:v>438.85</c:v>
                </c:pt>
                <c:pt idx="605">
                  <c:v>430.95</c:v>
                </c:pt>
                <c:pt idx="606">
                  <c:v>419.35</c:v>
                </c:pt>
                <c:pt idx="607">
                  <c:v>419.35</c:v>
                </c:pt>
                <c:pt idx="608">
                  <c:v>419.35</c:v>
                </c:pt>
                <c:pt idx="609">
                  <c:v>412.3</c:v>
                </c:pt>
                <c:pt idx="610">
                  <c:v>419.35</c:v>
                </c:pt>
                <c:pt idx="611">
                  <c:v>414.55</c:v>
                </c:pt>
                <c:pt idx="612">
                  <c:v>395.4</c:v>
                </c:pt>
                <c:pt idx="613">
                  <c:v>382.35</c:v>
                </c:pt>
                <c:pt idx="614">
                  <c:v>382.35</c:v>
                </c:pt>
                <c:pt idx="615">
                  <c:v>382.35</c:v>
                </c:pt>
                <c:pt idx="616">
                  <c:v>382.4</c:v>
                </c:pt>
                <c:pt idx="617">
                  <c:v>374</c:v>
                </c:pt>
                <c:pt idx="618">
                  <c:v>374</c:v>
                </c:pt>
                <c:pt idx="619">
                  <c:v>359.2</c:v>
                </c:pt>
                <c:pt idx="620">
                  <c:v>349.8</c:v>
                </c:pt>
                <c:pt idx="621">
                  <c:v>349.8</c:v>
                </c:pt>
                <c:pt idx="622">
                  <c:v>349.8</c:v>
                </c:pt>
                <c:pt idx="623">
                  <c:v>353</c:v>
                </c:pt>
                <c:pt idx="624">
                  <c:v>350.9</c:v>
                </c:pt>
                <c:pt idx="625">
                  <c:v>372.5</c:v>
                </c:pt>
                <c:pt idx="626">
                  <c:v>374.55</c:v>
                </c:pt>
                <c:pt idx="627">
                  <c:v>379.85</c:v>
                </c:pt>
                <c:pt idx="628">
                  <c:v>379.85</c:v>
                </c:pt>
                <c:pt idx="629">
                  <c:v>379.85</c:v>
                </c:pt>
                <c:pt idx="630">
                  <c:v>381.8</c:v>
                </c:pt>
                <c:pt idx="631">
                  <c:v>383.55</c:v>
                </c:pt>
                <c:pt idx="632">
                  <c:v>384.6</c:v>
                </c:pt>
                <c:pt idx="633">
                  <c:v>381.55</c:v>
                </c:pt>
                <c:pt idx="634">
                  <c:v>382.95</c:v>
                </c:pt>
                <c:pt idx="635">
                  <c:v>382.95</c:v>
                </c:pt>
                <c:pt idx="636">
                  <c:v>382.95</c:v>
                </c:pt>
                <c:pt idx="637">
                  <c:v>380.2</c:v>
                </c:pt>
                <c:pt idx="638">
                  <c:v>385.4</c:v>
                </c:pt>
                <c:pt idx="639">
                  <c:v>378.85</c:v>
                </c:pt>
                <c:pt idx="640">
                  <c:v>384.15</c:v>
                </c:pt>
                <c:pt idx="641">
                  <c:v>386.55</c:v>
                </c:pt>
                <c:pt idx="642">
                  <c:v>386.55</c:v>
                </c:pt>
                <c:pt idx="643">
                  <c:v>386.55</c:v>
                </c:pt>
                <c:pt idx="644">
                  <c:v>392.5</c:v>
                </c:pt>
                <c:pt idx="645">
                  <c:v>388.85</c:v>
                </c:pt>
                <c:pt idx="646">
                  <c:v>390.2</c:v>
                </c:pt>
                <c:pt idx="647">
                  <c:v>390.6</c:v>
                </c:pt>
                <c:pt idx="648">
                  <c:v>380.45</c:v>
                </c:pt>
                <c:pt idx="649">
                  <c:v>380.45</c:v>
                </c:pt>
                <c:pt idx="650">
                  <c:v>380.45</c:v>
                </c:pt>
                <c:pt idx="651">
                  <c:v>385.45</c:v>
                </c:pt>
                <c:pt idx="652">
                  <c:v>383</c:v>
                </c:pt>
                <c:pt idx="653">
                  <c:v>384</c:v>
                </c:pt>
                <c:pt idx="654">
                  <c:v>385.9</c:v>
                </c:pt>
                <c:pt idx="655">
                  <c:v>381.4</c:v>
                </c:pt>
                <c:pt idx="656">
                  <c:v>381.4</c:v>
                </c:pt>
                <c:pt idx="657">
                  <c:v>381.4</c:v>
                </c:pt>
                <c:pt idx="658">
                  <c:v>376.7</c:v>
                </c:pt>
                <c:pt idx="659">
                  <c:v>370.75</c:v>
                </c:pt>
                <c:pt idx="660">
                  <c:v>374.8</c:v>
                </c:pt>
                <c:pt idx="661">
                  <c:v>368.3</c:v>
                </c:pt>
                <c:pt idx="662">
                  <c:v>376.5</c:v>
                </c:pt>
                <c:pt idx="663">
                  <c:v>376.5</c:v>
                </c:pt>
                <c:pt idx="664">
                  <c:v>376.5</c:v>
                </c:pt>
                <c:pt idx="665">
                  <c:v>382.55</c:v>
                </c:pt>
                <c:pt idx="666">
                  <c:v>385.75</c:v>
                </c:pt>
                <c:pt idx="667">
                  <c:v>385.3</c:v>
                </c:pt>
                <c:pt idx="668">
                  <c:v>374.45</c:v>
                </c:pt>
                <c:pt idx="669">
                  <c:v>370.05</c:v>
                </c:pt>
                <c:pt idx="670">
                  <c:v>370.05</c:v>
                </c:pt>
                <c:pt idx="671">
                  <c:v>370.05</c:v>
                </c:pt>
                <c:pt idx="672">
                  <c:v>366.9</c:v>
                </c:pt>
                <c:pt idx="673">
                  <c:v>371.8</c:v>
                </c:pt>
                <c:pt idx="674">
                  <c:v>367.9</c:v>
                </c:pt>
                <c:pt idx="675">
                  <c:v>371.4</c:v>
                </c:pt>
                <c:pt idx="676">
                  <c:v>372.5</c:v>
                </c:pt>
                <c:pt idx="677">
                  <c:v>372.5</c:v>
                </c:pt>
                <c:pt idx="678">
                  <c:v>372.5</c:v>
                </c:pt>
                <c:pt idx="679">
                  <c:v>366.2</c:v>
                </c:pt>
                <c:pt idx="680">
                  <c:v>371.5</c:v>
                </c:pt>
                <c:pt idx="681">
                  <c:v>373.9</c:v>
                </c:pt>
                <c:pt idx="682">
                  <c:v>373.2</c:v>
                </c:pt>
                <c:pt idx="683">
                  <c:v>380.65</c:v>
                </c:pt>
                <c:pt idx="684">
                  <c:v>380.65</c:v>
                </c:pt>
                <c:pt idx="685">
                  <c:v>380.65</c:v>
                </c:pt>
                <c:pt idx="686">
                  <c:v>389.65</c:v>
                </c:pt>
                <c:pt idx="687">
                  <c:v>397.25</c:v>
                </c:pt>
                <c:pt idx="688">
                  <c:v>392.8</c:v>
                </c:pt>
                <c:pt idx="689">
                  <c:v>388.65</c:v>
                </c:pt>
                <c:pt idx="690">
                  <c:v>382.8</c:v>
                </c:pt>
                <c:pt idx="691">
                  <c:v>382.8</c:v>
                </c:pt>
                <c:pt idx="692">
                  <c:v>382.8</c:v>
                </c:pt>
                <c:pt idx="693">
                  <c:v>381.6</c:v>
                </c:pt>
                <c:pt idx="694">
                  <c:v>388.5</c:v>
                </c:pt>
                <c:pt idx="695">
                  <c:v>391.85</c:v>
                </c:pt>
                <c:pt idx="696">
                  <c:v>389.55</c:v>
                </c:pt>
                <c:pt idx="697">
                  <c:v>387.95</c:v>
                </c:pt>
                <c:pt idx="698">
                  <c:v>387.95</c:v>
                </c:pt>
                <c:pt idx="699">
                  <c:v>387.95</c:v>
                </c:pt>
                <c:pt idx="700">
                  <c:v>387.3</c:v>
                </c:pt>
                <c:pt idx="701">
                  <c:v>377.85</c:v>
                </c:pt>
                <c:pt idx="702">
                  <c:v>367.2</c:v>
                </c:pt>
                <c:pt idx="703">
                  <c:v>368.25</c:v>
                </c:pt>
                <c:pt idx="704">
                  <c:v>367.15</c:v>
                </c:pt>
                <c:pt idx="705">
                  <c:v>367.15</c:v>
                </c:pt>
                <c:pt idx="706">
                  <c:v>367.15</c:v>
                </c:pt>
                <c:pt idx="707">
                  <c:v>369</c:v>
                </c:pt>
                <c:pt idx="708">
                  <c:v>364.5</c:v>
                </c:pt>
                <c:pt idx="709">
                  <c:v>359.8</c:v>
                </c:pt>
                <c:pt idx="710">
                  <c:v>356.45</c:v>
                </c:pt>
                <c:pt idx="711">
                  <c:v>356.9</c:v>
                </c:pt>
                <c:pt idx="712">
                  <c:v>356.9</c:v>
                </c:pt>
                <c:pt idx="713">
                  <c:v>356.9</c:v>
                </c:pt>
                <c:pt idx="714">
                  <c:v>355.85</c:v>
                </c:pt>
                <c:pt idx="715">
                  <c:v>360.4</c:v>
                </c:pt>
                <c:pt idx="716">
                  <c:v>355.4</c:v>
                </c:pt>
                <c:pt idx="717">
                  <c:v>358.25</c:v>
                </c:pt>
                <c:pt idx="718">
                  <c:v>359.75</c:v>
                </c:pt>
                <c:pt idx="719">
                  <c:v>359.75</c:v>
                </c:pt>
                <c:pt idx="720">
                  <c:v>359.75</c:v>
                </c:pt>
                <c:pt idx="721">
                  <c:v>360</c:v>
                </c:pt>
                <c:pt idx="722">
                  <c:v>364.7</c:v>
                </c:pt>
                <c:pt idx="723">
                  <c:v>364.45</c:v>
                </c:pt>
                <c:pt idx="724">
                  <c:v>361.35</c:v>
                </c:pt>
                <c:pt idx="725">
                  <c:v>359.85</c:v>
                </c:pt>
                <c:pt idx="726">
                  <c:v>359.85</c:v>
                </c:pt>
                <c:pt idx="727">
                  <c:v>359.85</c:v>
                </c:pt>
                <c:pt idx="728">
                  <c:v>361.1</c:v>
                </c:pt>
                <c:pt idx="729">
                  <c:v>358.45</c:v>
                </c:pt>
                <c:pt idx="730">
                  <c:v>355</c:v>
                </c:pt>
                <c:pt idx="731">
                  <c:v>354.95</c:v>
                </c:pt>
                <c:pt idx="732">
                  <c:v>364</c:v>
                </c:pt>
                <c:pt idx="733">
                  <c:v>364</c:v>
                </c:pt>
                <c:pt idx="734">
                  <c:v>364</c:v>
                </c:pt>
                <c:pt idx="735">
                  <c:v>364.25</c:v>
                </c:pt>
                <c:pt idx="736">
                  <c:v>366.15</c:v>
                </c:pt>
                <c:pt idx="737">
                  <c:v>365.85</c:v>
                </c:pt>
                <c:pt idx="738">
                  <c:v>368.8</c:v>
                </c:pt>
                <c:pt idx="739">
                  <c:v>365.35</c:v>
                </c:pt>
                <c:pt idx="740">
                  <c:v>365.35</c:v>
                </c:pt>
                <c:pt idx="741">
                  <c:v>365.35</c:v>
                </c:pt>
                <c:pt idx="742">
                  <c:v>366.05</c:v>
                </c:pt>
                <c:pt idx="743">
                  <c:v>361.8</c:v>
                </c:pt>
                <c:pt idx="744">
                  <c:v>361.8</c:v>
                </c:pt>
                <c:pt idx="745">
                  <c:v>365.5</c:v>
                </c:pt>
                <c:pt idx="746">
                  <c:v>367.05</c:v>
                </c:pt>
                <c:pt idx="747">
                  <c:v>367.05</c:v>
                </c:pt>
                <c:pt idx="748">
                  <c:v>367.05</c:v>
                </c:pt>
                <c:pt idx="749">
                  <c:v>371.5</c:v>
                </c:pt>
                <c:pt idx="750">
                  <c:v>373.6</c:v>
                </c:pt>
                <c:pt idx="751">
                  <c:v>373.6</c:v>
                </c:pt>
                <c:pt idx="752">
                  <c:v>374.25</c:v>
                </c:pt>
                <c:pt idx="753">
                  <c:v>376.15</c:v>
                </c:pt>
                <c:pt idx="754">
                  <c:v>376.15</c:v>
                </c:pt>
                <c:pt idx="755">
                  <c:v>376.15</c:v>
                </c:pt>
                <c:pt idx="756">
                  <c:v>373.65</c:v>
                </c:pt>
                <c:pt idx="757">
                  <c:v>371.75</c:v>
                </c:pt>
                <c:pt idx="758">
                  <c:v>371.4</c:v>
                </c:pt>
                <c:pt idx="759">
                  <c:v>366.15</c:v>
                </c:pt>
                <c:pt idx="760">
                  <c:v>376.1</c:v>
                </c:pt>
                <c:pt idx="761">
                  <c:v>376.1</c:v>
                </c:pt>
                <c:pt idx="762">
                  <c:v>376.1</c:v>
                </c:pt>
                <c:pt idx="763">
                  <c:v>376.1</c:v>
                </c:pt>
                <c:pt idx="764">
                  <c:v>400.3</c:v>
                </c:pt>
                <c:pt idx="765">
                  <c:v>402</c:v>
                </c:pt>
                <c:pt idx="766">
                  <c:v>400.15</c:v>
                </c:pt>
                <c:pt idx="767">
                  <c:v>401.95</c:v>
                </c:pt>
                <c:pt idx="768">
                  <c:v>401.95</c:v>
                </c:pt>
                <c:pt idx="769">
                  <c:v>401.95</c:v>
                </c:pt>
                <c:pt idx="770">
                  <c:v>390.05</c:v>
                </c:pt>
                <c:pt idx="771">
                  <c:v>396.95</c:v>
                </c:pt>
                <c:pt idx="772">
                  <c:v>387</c:v>
                </c:pt>
                <c:pt idx="773">
                  <c:v>378.7</c:v>
                </c:pt>
                <c:pt idx="774">
                  <c:v>376.2</c:v>
                </c:pt>
                <c:pt idx="775">
                  <c:v>376.2</c:v>
                </c:pt>
                <c:pt idx="776">
                  <c:v>376.2</c:v>
                </c:pt>
                <c:pt idx="777">
                  <c:v>377.45</c:v>
                </c:pt>
                <c:pt idx="778">
                  <c:v>374.9</c:v>
                </c:pt>
                <c:pt idx="779">
                  <c:v>374.4</c:v>
                </c:pt>
                <c:pt idx="780">
                  <c:v>373.95</c:v>
                </c:pt>
                <c:pt idx="781">
                  <c:v>364.5</c:v>
                </c:pt>
                <c:pt idx="782">
                  <c:v>364.5</c:v>
                </c:pt>
                <c:pt idx="783">
                  <c:v>364.5</c:v>
                </c:pt>
                <c:pt idx="784">
                  <c:v>367</c:v>
                </c:pt>
                <c:pt idx="785">
                  <c:v>380.25</c:v>
                </c:pt>
                <c:pt idx="786">
                  <c:v>376.5</c:v>
                </c:pt>
                <c:pt idx="787">
                  <c:v>375.05</c:v>
                </c:pt>
                <c:pt idx="788">
                  <c:v>350.05</c:v>
                </c:pt>
                <c:pt idx="789">
                  <c:v>350.05</c:v>
                </c:pt>
                <c:pt idx="790">
                  <c:v>350.05</c:v>
                </c:pt>
                <c:pt idx="791">
                  <c:v>347.15</c:v>
                </c:pt>
                <c:pt idx="792">
                  <c:v>348</c:v>
                </c:pt>
                <c:pt idx="793">
                  <c:v>351.1</c:v>
                </c:pt>
                <c:pt idx="794">
                  <c:v>348</c:v>
                </c:pt>
                <c:pt idx="795">
                  <c:v>348</c:v>
                </c:pt>
                <c:pt idx="796">
                  <c:v>348</c:v>
                </c:pt>
                <c:pt idx="797">
                  <c:v>348</c:v>
                </c:pt>
                <c:pt idx="798">
                  <c:v>343</c:v>
                </c:pt>
                <c:pt idx="799">
                  <c:v>336.65</c:v>
                </c:pt>
                <c:pt idx="800">
                  <c:v>342.5</c:v>
                </c:pt>
                <c:pt idx="801">
                  <c:v>331</c:v>
                </c:pt>
                <c:pt idx="802">
                  <c:v>335.65</c:v>
                </c:pt>
                <c:pt idx="803">
                  <c:v>335.65</c:v>
                </c:pt>
                <c:pt idx="804">
                  <c:v>335.65</c:v>
                </c:pt>
                <c:pt idx="805">
                  <c:v>335.65</c:v>
                </c:pt>
                <c:pt idx="806">
                  <c:v>337.95</c:v>
                </c:pt>
                <c:pt idx="807">
                  <c:v>325.10000000000002</c:v>
                </c:pt>
                <c:pt idx="808">
                  <c:v>322.89999999999998</c:v>
                </c:pt>
                <c:pt idx="809">
                  <c:v>324</c:v>
                </c:pt>
                <c:pt idx="810">
                  <c:v>324</c:v>
                </c:pt>
                <c:pt idx="811">
                  <c:v>324</c:v>
                </c:pt>
                <c:pt idx="812">
                  <c:v>335</c:v>
                </c:pt>
                <c:pt idx="813">
                  <c:v>321.95</c:v>
                </c:pt>
                <c:pt idx="814">
                  <c:v>304</c:v>
                </c:pt>
                <c:pt idx="815">
                  <c:v>307.89999999999998</c:v>
                </c:pt>
                <c:pt idx="816">
                  <c:v>313.89999999999998</c:v>
                </c:pt>
                <c:pt idx="817">
                  <c:v>313.89999999999998</c:v>
                </c:pt>
                <c:pt idx="818">
                  <c:v>313.89999999999998</c:v>
                </c:pt>
                <c:pt idx="819">
                  <c:v>305.75</c:v>
                </c:pt>
                <c:pt idx="820">
                  <c:v>307.25</c:v>
                </c:pt>
                <c:pt idx="821">
                  <c:v>330.95</c:v>
                </c:pt>
                <c:pt idx="822">
                  <c:v>336.7</c:v>
                </c:pt>
                <c:pt idx="823">
                  <c:v>344</c:v>
                </c:pt>
                <c:pt idx="824">
                  <c:v>344</c:v>
                </c:pt>
                <c:pt idx="825">
                  <c:v>344</c:v>
                </c:pt>
                <c:pt idx="826">
                  <c:v>353</c:v>
                </c:pt>
                <c:pt idx="827">
                  <c:v>341.5</c:v>
                </c:pt>
                <c:pt idx="828">
                  <c:v>339.5</c:v>
                </c:pt>
                <c:pt idx="829">
                  <c:v>343</c:v>
                </c:pt>
                <c:pt idx="830">
                  <c:v>345</c:v>
                </c:pt>
                <c:pt idx="831">
                  <c:v>345</c:v>
                </c:pt>
                <c:pt idx="832">
                  <c:v>345</c:v>
                </c:pt>
                <c:pt idx="833">
                  <c:v>340.5</c:v>
                </c:pt>
                <c:pt idx="834">
                  <c:v>321</c:v>
                </c:pt>
                <c:pt idx="835">
                  <c:v>314.35000000000002</c:v>
                </c:pt>
                <c:pt idx="836">
                  <c:v>301</c:v>
                </c:pt>
                <c:pt idx="837">
                  <c:v>302.8</c:v>
                </c:pt>
                <c:pt idx="838">
                  <c:v>302.8</c:v>
                </c:pt>
                <c:pt idx="839">
                  <c:v>302.8</c:v>
                </c:pt>
                <c:pt idx="840">
                  <c:v>316.2</c:v>
                </c:pt>
                <c:pt idx="841">
                  <c:v>304.75</c:v>
                </c:pt>
                <c:pt idx="842">
                  <c:v>298.5</c:v>
                </c:pt>
                <c:pt idx="843">
                  <c:v>274</c:v>
                </c:pt>
                <c:pt idx="844">
                  <c:v>287.75</c:v>
                </c:pt>
                <c:pt idx="845">
                  <c:v>287.75</c:v>
                </c:pt>
                <c:pt idx="846">
                  <c:v>287.75</c:v>
                </c:pt>
                <c:pt idx="847">
                  <c:v>264.39999999999998</c:v>
                </c:pt>
                <c:pt idx="848">
                  <c:v>234</c:v>
                </c:pt>
                <c:pt idx="849">
                  <c:v>249.15</c:v>
                </c:pt>
                <c:pt idx="850">
                  <c:v>258.5</c:v>
                </c:pt>
                <c:pt idx="851">
                  <c:v>266.25</c:v>
                </c:pt>
                <c:pt idx="852">
                  <c:v>266.25</c:v>
                </c:pt>
                <c:pt idx="853">
                  <c:v>266.25</c:v>
                </c:pt>
                <c:pt idx="854">
                  <c:v>277.5</c:v>
                </c:pt>
                <c:pt idx="855">
                  <c:v>314.05</c:v>
                </c:pt>
                <c:pt idx="856">
                  <c:v>326.5</c:v>
                </c:pt>
                <c:pt idx="857">
                  <c:v>392.95</c:v>
                </c:pt>
                <c:pt idx="858">
                  <c:v>392.95</c:v>
                </c:pt>
                <c:pt idx="859">
                  <c:v>392.95</c:v>
                </c:pt>
                <c:pt idx="860">
                  <c:v>392.95</c:v>
                </c:pt>
                <c:pt idx="861">
                  <c:v>410.6</c:v>
                </c:pt>
                <c:pt idx="862">
                  <c:v>415.95</c:v>
                </c:pt>
                <c:pt idx="863">
                  <c:v>406</c:v>
                </c:pt>
                <c:pt idx="864">
                  <c:v>394.5</c:v>
                </c:pt>
                <c:pt idx="865">
                  <c:v>403.4</c:v>
                </c:pt>
                <c:pt idx="866">
                  <c:v>403.4</c:v>
                </c:pt>
                <c:pt idx="867">
                  <c:v>403.4</c:v>
                </c:pt>
                <c:pt idx="868">
                  <c:v>422.05</c:v>
                </c:pt>
                <c:pt idx="869">
                  <c:v>443.7</c:v>
                </c:pt>
                <c:pt idx="870">
                  <c:v>443.85</c:v>
                </c:pt>
                <c:pt idx="871">
                  <c:v>461.75</c:v>
                </c:pt>
                <c:pt idx="872">
                  <c:v>461.75</c:v>
                </c:pt>
                <c:pt idx="873">
                  <c:v>461.75</c:v>
                </c:pt>
                <c:pt idx="874">
                  <c:v>461.75</c:v>
                </c:pt>
                <c:pt idx="875">
                  <c:v>470.4</c:v>
                </c:pt>
                <c:pt idx="876">
                  <c:v>465.65</c:v>
                </c:pt>
                <c:pt idx="877">
                  <c:v>452.2</c:v>
                </c:pt>
                <c:pt idx="878">
                  <c:v>464.7</c:v>
                </c:pt>
                <c:pt idx="879">
                  <c:v>460.5</c:v>
                </c:pt>
                <c:pt idx="880">
                  <c:v>460.5</c:v>
                </c:pt>
                <c:pt idx="881">
                  <c:v>460.5</c:v>
                </c:pt>
                <c:pt idx="882">
                  <c:v>463</c:v>
                </c:pt>
                <c:pt idx="883">
                  <c:v>465.8</c:v>
                </c:pt>
                <c:pt idx="884">
                  <c:v>454.3</c:v>
                </c:pt>
                <c:pt idx="885">
                  <c:v>450</c:v>
                </c:pt>
                <c:pt idx="886">
                  <c:v>463.6</c:v>
                </c:pt>
                <c:pt idx="887">
                  <c:v>463.6</c:v>
                </c:pt>
                <c:pt idx="888">
                  <c:v>463.6</c:v>
                </c:pt>
                <c:pt idx="889">
                  <c:v>475.6</c:v>
                </c:pt>
                <c:pt idx="890">
                  <c:v>477</c:v>
                </c:pt>
                <c:pt idx="891">
                  <c:v>480</c:v>
                </c:pt>
                <c:pt idx="892">
                  <c:v>479.95</c:v>
                </c:pt>
                <c:pt idx="893">
                  <c:v>480.5</c:v>
                </c:pt>
                <c:pt idx="894">
                  <c:v>480.5</c:v>
                </c:pt>
                <c:pt idx="895">
                  <c:v>480.5</c:v>
                </c:pt>
                <c:pt idx="896">
                  <c:v>481.2</c:v>
                </c:pt>
                <c:pt idx="897">
                  <c:v>481.7</c:v>
                </c:pt>
                <c:pt idx="898">
                  <c:v>477.7</c:v>
                </c:pt>
                <c:pt idx="899">
                  <c:v>468.3</c:v>
                </c:pt>
                <c:pt idx="900">
                  <c:v>474</c:v>
                </c:pt>
                <c:pt idx="901">
                  <c:v>474</c:v>
                </c:pt>
                <c:pt idx="902">
                  <c:v>474</c:v>
                </c:pt>
                <c:pt idx="903">
                  <c:v>473.1</c:v>
                </c:pt>
                <c:pt idx="904">
                  <c:v>478.15</c:v>
                </c:pt>
                <c:pt idx="905">
                  <c:v>486.15</c:v>
                </c:pt>
                <c:pt idx="906">
                  <c:v>484.85</c:v>
                </c:pt>
                <c:pt idx="907">
                  <c:v>485.15</c:v>
                </c:pt>
                <c:pt idx="908">
                  <c:v>485.15</c:v>
                </c:pt>
                <c:pt idx="909">
                  <c:v>485.15</c:v>
                </c:pt>
                <c:pt idx="910">
                  <c:v>480.95</c:v>
                </c:pt>
                <c:pt idx="911">
                  <c:v>474.5</c:v>
                </c:pt>
                <c:pt idx="912">
                  <c:v>475.5</c:v>
                </c:pt>
                <c:pt idx="913">
                  <c:v>481.15</c:v>
                </c:pt>
                <c:pt idx="914">
                  <c:v>473.5</c:v>
                </c:pt>
                <c:pt idx="915">
                  <c:v>473.5</c:v>
                </c:pt>
                <c:pt idx="916">
                  <c:v>473.5</c:v>
                </c:pt>
                <c:pt idx="917">
                  <c:v>460.2</c:v>
                </c:pt>
                <c:pt idx="918">
                  <c:v>452</c:v>
                </c:pt>
                <c:pt idx="919">
                  <c:v>455.6</c:v>
                </c:pt>
                <c:pt idx="920">
                  <c:v>455.6</c:v>
                </c:pt>
                <c:pt idx="921">
                  <c:v>456.9</c:v>
                </c:pt>
                <c:pt idx="922">
                  <c:v>456.9</c:v>
                </c:pt>
                <c:pt idx="923">
                  <c:v>456.9</c:v>
                </c:pt>
                <c:pt idx="924">
                  <c:v>449.7</c:v>
                </c:pt>
                <c:pt idx="925">
                  <c:v>449.7</c:v>
                </c:pt>
              </c:numCache>
            </c:numRef>
          </c:val>
          <c:smooth val="0"/>
          <c:extLst>
            <c:ext xmlns:c16="http://schemas.microsoft.com/office/drawing/2014/chart" uri="{C3380CC4-5D6E-409C-BE32-E72D297353CC}">
              <c16:uniqueId val="{00000000-34D5-4038-A29F-6B4E278703B8}"/>
            </c:ext>
          </c:extLst>
        </c:ser>
        <c:dLbls>
          <c:showLegendKey val="0"/>
          <c:showVal val="0"/>
          <c:showCatName val="0"/>
          <c:showSerName val="0"/>
          <c:showPercent val="0"/>
          <c:showBubbleSize val="0"/>
        </c:dLbls>
        <c:smooth val="0"/>
        <c:axId val="1010836184"/>
        <c:axId val="1010839136"/>
      </c:lineChart>
      <c:dateAx>
        <c:axId val="1010836184"/>
        <c:scaling>
          <c:orientation val="minMax"/>
          <c:min val="44470"/>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0839136"/>
        <c:crosses val="autoZero"/>
        <c:auto val="1"/>
        <c:lblOffset val="100"/>
        <c:baseTimeUnit val="days"/>
        <c:majorUnit val="1"/>
        <c:majorTimeUnit val="months"/>
      </c:dateAx>
      <c:valAx>
        <c:axId val="1010839136"/>
        <c:scaling>
          <c:orientation val="minMax"/>
          <c:min val="2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0836184"/>
        <c:crosses val="max"/>
        <c:crossBetween val="between"/>
        <c:majorUnit val="100"/>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'gazprom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'gazprom (2)'!$B$6:$B$931</c:f>
              <c:numCache>
                <c:formatCode>0.00</c:formatCode>
                <c:ptCount val="926"/>
                <c:pt idx="0">
                  <c:v>184.55</c:v>
                </c:pt>
                <c:pt idx="1">
                  <c:v>186</c:v>
                </c:pt>
                <c:pt idx="2">
                  <c:v>191.4</c:v>
                </c:pt>
                <c:pt idx="3">
                  <c:v>188.9</c:v>
                </c:pt>
                <c:pt idx="4">
                  <c:v>198</c:v>
                </c:pt>
                <c:pt idx="5">
                  <c:v>198</c:v>
                </c:pt>
                <c:pt idx="6">
                  <c:v>198</c:v>
                </c:pt>
                <c:pt idx="7">
                  <c:v>197.92</c:v>
                </c:pt>
                <c:pt idx="8">
                  <c:v>195.42</c:v>
                </c:pt>
                <c:pt idx="9">
                  <c:v>197.3</c:v>
                </c:pt>
                <c:pt idx="10">
                  <c:v>186.25</c:v>
                </c:pt>
                <c:pt idx="11">
                  <c:v>192.5</c:v>
                </c:pt>
                <c:pt idx="12">
                  <c:v>192.5</c:v>
                </c:pt>
                <c:pt idx="13">
                  <c:v>192.5</c:v>
                </c:pt>
                <c:pt idx="14">
                  <c:v>207</c:v>
                </c:pt>
                <c:pt idx="15">
                  <c:v>297.64999999999998</c:v>
                </c:pt>
                <c:pt idx="16">
                  <c:v>297.2</c:v>
                </c:pt>
                <c:pt idx="17">
                  <c:v>296.2</c:v>
                </c:pt>
                <c:pt idx="18">
                  <c:v>296</c:v>
                </c:pt>
                <c:pt idx="19">
                  <c:v>296</c:v>
                </c:pt>
                <c:pt idx="20">
                  <c:v>296</c:v>
                </c:pt>
                <c:pt idx="21">
                  <c:v>303.5</c:v>
                </c:pt>
                <c:pt idx="22">
                  <c:v>295.8</c:v>
                </c:pt>
                <c:pt idx="23">
                  <c:v>301.58</c:v>
                </c:pt>
                <c:pt idx="24">
                  <c:v>311.98</c:v>
                </c:pt>
                <c:pt idx="25">
                  <c:v>315.5</c:v>
                </c:pt>
                <c:pt idx="26">
                  <c:v>315.5</c:v>
                </c:pt>
                <c:pt idx="27">
                  <c:v>315.5</c:v>
                </c:pt>
                <c:pt idx="28">
                  <c:v>316.99</c:v>
                </c:pt>
                <c:pt idx="29">
                  <c:v>316.2</c:v>
                </c:pt>
                <c:pt idx="30">
                  <c:v>317.69</c:v>
                </c:pt>
                <c:pt idx="31">
                  <c:v>309.2</c:v>
                </c:pt>
                <c:pt idx="32">
                  <c:v>309.2</c:v>
                </c:pt>
                <c:pt idx="33">
                  <c:v>309.2</c:v>
                </c:pt>
                <c:pt idx="34">
                  <c:v>309.2</c:v>
                </c:pt>
                <c:pt idx="35">
                  <c:v>306.5</c:v>
                </c:pt>
                <c:pt idx="36">
                  <c:v>308</c:v>
                </c:pt>
                <c:pt idx="37">
                  <c:v>297.99</c:v>
                </c:pt>
                <c:pt idx="38">
                  <c:v>296.5</c:v>
                </c:pt>
                <c:pt idx="39">
                  <c:v>297</c:v>
                </c:pt>
                <c:pt idx="40">
                  <c:v>297</c:v>
                </c:pt>
                <c:pt idx="41">
                  <c:v>297</c:v>
                </c:pt>
                <c:pt idx="42">
                  <c:v>296</c:v>
                </c:pt>
                <c:pt idx="43">
                  <c:v>297.69</c:v>
                </c:pt>
                <c:pt idx="44">
                  <c:v>293.75</c:v>
                </c:pt>
                <c:pt idx="45">
                  <c:v>300.8</c:v>
                </c:pt>
                <c:pt idx="46">
                  <c:v>294.5</c:v>
                </c:pt>
                <c:pt idx="47">
                  <c:v>294.5</c:v>
                </c:pt>
                <c:pt idx="48">
                  <c:v>294.5</c:v>
                </c:pt>
                <c:pt idx="49">
                  <c:v>295.89</c:v>
                </c:pt>
                <c:pt idx="50">
                  <c:v>271.39999999999998</c:v>
                </c:pt>
                <c:pt idx="51">
                  <c:v>265.8</c:v>
                </c:pt>
                <c:pt idx="52">
                  <c:v>263</c:v>
                </c:pt>
                <c:pt idx="53">
                  <c:v>263</c:v>
                </c:pt>
                <c:pt idx="54">
                  <c:v>263</c:v>
                </c:pt>
                <c:pt idx="55">
                  <c:v>263</c:v>
                </c:pt>
                <c:pt idx="56">
                  <c:v>266.68</c:v>
                </c:pt>
                <c:pt idx="57">
                  <c:v>264.83999999999997</c:v>
                </c:pt>
                <c:pt idx="58">
                  <c:v>258.8</c:v>
                </c:pt>
                <c:pt idx="59">
                  <c:v>244.2</c:v>
                </c:pt>
                <c:pt idx="60">
                  <c:v>235.52</c:v>
                </c:pt>
                <c:pt idx="61">
                  <c:v>235.52</c:v>
                </c:pt>
                <c:pt idx="62">
                  <c:v>235.52</c:v>
                </c:pt>
                <c:pt idx="63">
                  <c:v>230.56</c:v>
                </c:pt>
                <c:pt idx="64">
                  <c:v>241.99</c:v>
                </c:pt>
                <c:pt idx="65">
                  <c:v>240.1</c:v>
                </c:pt>
                <c:pt idx="66">
                  <c:v>240.1</c:v>
                </c:pt>
                <c:pt idx="67">
                  <c:v>240.1</c:v>
                </c:pt>
                <c:pt idx="68">
                  <c:v>240.1</c:v>
                </c:pt>
                <c:pt idx="69">
                  <c:v>240.1</c:v>
                </c:pt>
                <c:pt idx="70">
                  <c:v>238.6</c:v>
                </c:pt>
                <c:pt idx="71">
                  <c:v>234.16</c:v>
                </c:pt>
                <c:pt idx="72">
                  <c:v>240.4</c:v>
                </c:pt>
                <c:pt idx="73">
                  <c:v>240.4</c:v>
                </c:pt>
                <c:pt idx="74">
                  <c:v>240.4</c:v>
                </c:pt>
                <c:pt idx="75">
                  <c:v>240.4</c:v>
                </c:pt>
                <c:pt idx="76">
                  <c:v>240.4</c:v>
                </c:pt>
                <c:pt idx="77">
                  <c:v>237.53</c:v>
                </c:pt>
                <c:pt idx="78">
                  <c:v>237.15</c:v>
                </c:pt>
                <c:pt idx="79">
                  <c:v>225.85</c:v>
                </c:pt>
                <c:pt idx="80">
                  <c:v>206.35</c:v>
                </c:pt>
                <c:pt idx="81">
                  <c:v>208</c:v>
                </c:pt>
                <c:pt idx="82">
                  <c:v>208</c:v>
                </c:pt>
                <c:pt idx="83">
                  <c:v>208</c:v>
                </c:pt>
                <c:pt idx="84">
                  <c:v>210.29</c:v>
                </c:pt>
                <c:pt idx="85">
                  <c:v>218.92</c:v>
                </c:pt>
                <c:pt idx="86">
                  <c:v>220.72</c:v>
                </c:pt>
                <c:pt idx="87">
                  <c:v>216.99</c:v>
                </c:pt>
                <c:pt idx="88">
                  <c:v>224</c:v>
                </c:pt>
                <c:pt idx="89">
                  <c:v>224</c:v>
                </c:pt>
                <c:pt idx="90">
                  <c:v>224</c:v>
                </c:pt>
                <c:pt idx="91">
                  <c:v>222.11</c:v>
                </c:pt>
                <c:pt idx="92">
                  <c:v>234.87</c:v>
                </c:pt>
                <c:pt idx="93">
                  <c:v>236.3</c:v>
                </c:pt>
                <c:pt idx="94">
                  <c:v>234.55</c:v>
                </c:pt>
                <c:pt idx="95">
                  <c:v>241.07</c:v>
                </c:pt>
                <c:pt idx="96">
                  <c:v>241.07</c:v>
                </c:pt>
                <c:pt idx="97">
                  <c:v>241.07</c:v>
                </c:pt>
                <c:pt idx="98">
                  <c:v>245</c:v>
                </c:pt>
                <c:pt idx="99">
                  <c:v>239.7</c:v>
                </c:pt>
                <c:pt idx="100">
                  <c:v>243.5</c:v>
                </c:pt>
                <c:pt idx="101">
                  <c:v>252.9</c:v>
                </c:pt>
                <c:pt idx="102">
                  <c:v>251.4</c:v>
                </c:pt>
                <c:pt idx="103">
                  <c:v>251.4</c:v>
                </c:pt>
                <c:pt idx="104">
                  <c:v>251.4</c:v>
                </c:pt>
                <c:pt idx="105">
                  <c:v>242.48</c:v>
                </c:pt>
                <c:pt idx="106">
                  <c:v>216</c:v>
                </c:pt>
                <c:pt idx="107">
                  <c:v>208</c:v>
                </c:pt>
                <c:pt idx="108">
                  <c:v>218.6</c:v>
                </c:pt>
                <c:pt idx="109">
                  <c:v>227</c:v>
                </c:pt>
                <c:pt idx="110">
                  <c:v>227</c:v>
                </c:pt>
                <c:pt idx="111">
                  <c:v>227</c:v>
                </c:pt>
                <c:pt idx="112">
                  <c:v>258.51</c:v>
                </c:pt>
                <c:pt idx="113">
                  <c:v>228.55</c:v>
                </c:pt>
                <c:pt idx="114">
                  <c:v>228.55</c:v>
                </c:pt>
                <c:pt idx="115">
                  <c:v>228.55</c:v>
                </c:pt>
                <c:pt idx="116">
                  <c:v>228.55</c:v>
                </c:pt>
                <c:pt idx="117">
                  <c:v>228.55</c:v>
                </c:pt>
                <c:pt idx="118">
                  <c:v>228.55</c:v>
                </c:pt>
                <c:pt idx="119">
                  <c:v>228.55</c:v>
                </c:pt>
                <c:pt idx="120">
                  <c:v>228.55</c:v>
                </c:pt>
                <c:pt idx="121">
                  <c:v>228.55</c:v>
                </c:pt>
                <c:pt idx="122">
                  <c:v>228.55</c:v>
                </c:pt>
                <c:pt idx="123">
                  <c:v>228.55</c:v>
                </c:pt>
                <c:pt idx="124">
                  <c:v>228.55</c:v>
                </c:pt>
                <c:pt idx="125">
                  <c:v>228.55</c:v>
                </c:pt>
                <c:pt idx="126">
                  <c:v>228.55</c:v>
                </c:pt>
                <c:pt idx="127">
                  <c:v>228.55</c:v>
                </c:pt>
                <c:pt idx="128">
                  <c:v>228.55</c:v>
                </c:pt>
                <c:pt idx="129">
                  <c:v>228.55</c:v>
                </c:pt>
                <c:pt idx="130">
                  <c:v>228.55</c:v>
                </c:pt>
                <c:pt idx="131">
                  <c:v>228.55</c:v>
                </c:pt>
                <c:pt idx="132">
                  <c:v>228.55</c:v>
                </c:pt>
                <c:pt idx="133">
                  <c:v>228.55</c:v>
                </c:pt>
                <c:pt idx="134">
                  <c:v>228.55</c:v>
                </c:pt>
                <c:pt idx="135">
                  <c:v>228.55</c:v>
                </c:pt>
                <c:pt idx="136">
                  <c:v>228.55</c:v>
                </c:pt>
                <c:pt idx="137">
                  <c:v>238</c:v>
                </c:pt>
                <c:pt idx="138">
                  <c:v>238</c:v>
                </c:pt>
                <c:pt idx="139">
                  <c:v>238</c:v>
                </c:pt>
                <c:pt idx="140">
                  <c:v>189.1</c:v>
                </c:pt>
                <c:pt idx="141">
                  <c:v>283.35000000000002</c:v>
                </c:pt>
                <c:pt idx="142">
                  <c:v>279.2</c:v>
                </c:pt>
                <c:pt idx="143">
                  <c:v>278.14999999999998</c:v>
                </c:pt>
                <c:pt idx="144">
                  <c:v>310.81</c:v>
                </c:pt>
                <c:pt idx="145">
                  <c:v>310.81</c:v>
                </c:pt>
                <c:pt idx="146">
                  <c:v>310.81</c:v>
                </c:pt>
                <c:pt idx="147">
                  <c:v>324.45999999999998</c:v>
                </c:pt>
                <c:pt idx="148">
                  <c:v>335.3</c:v>
                </c:pt>
                <c:pt idx="149">
                  <c:v>332.16</c:v>
                </c:pt>
                <c:pt idx="150">
                  <c:v>321.67</c:v>
                </c:pt>
                <c:pt idx="151">
                  <c:v>323.88</c:v>
                </c:pt>
                <c:pt idx="152">
                  <c:v>323.88</c:v>
                </c:pt>
                <c:pt idx="153">
                  <c:v>323.88</c:v>
                </c:pt>
                <c:pt idx="154">
                  <c:v>331.06</c:v>
                </c:pt>
                <c:pt idx="155">
                  <c:v>335.63</c:v>
                </c:pt>
                <c:pt idx="156">
                  <c:v>331.25</c:v>
                </c:pt>
                <c:pt idx="157">
                  <c:v>320.89</c:v>
                </c:pt>
                <c:pt idx="158">
                  <c:v>321.5</c:v>
                </c:pt>
                <c:pt idx="159">
                  <c:v>321.5</c:v>
                </c:pt>
                <c:pt idx="160">
                  <c:v>321.5</c:v>
                </c:pt>
                <c:pt idx="161">
                  <c:v>324.82</c:v>
                </c:pt>
                <c:pt idx="162">
                  <c:v>330.94</c:v>
                </c:pt>
                <c:pt idx="163">
                  <c:v>329.8</c:v>
                </c:pt>
                <c:pt idx="164">
                  <c:v>331.1</c:v>
                </c:pt>
                <c:pt idx="165">
                  <c:v>328.88</c:v>
                </c:pt>
                <c:pt idx="166">
                  <c:v>328.88</c:v>
                </c:pt>
                <c:pt idx="167">
                  <c:v>328.88</c:v>
                </c:pt>
                <c:pt idx="168">
                  <c:v>323.02</c:v>
                </c:pt>
                <c:pt idx="169">
                  <c:v>302.42</c:v>
                </c:pt>
                <c:pt idx="170">
                  <c:v>294.33999999999997</c:v>
                </c:pt>
                <c:pt idx="171">
                  <c:v>292.75</c:v>
                </c:pt>
                <c:pt idx="172">
                  <c:v>313.47000000000003</c:v>
                </c:pt>
                <c:pt idx="173">
                  <c:v>313.47000000000003</c:v>
                </c:pt>
                <c:pt idx="174">
                  <c:v>313.47000000000003</c:v>
                </c:pt>
                <c:pt idx="175">
                  <c:v>318.10000000000002</c:v>
                </c:pt>
                <c:pt idx="176">
                  <c:v>316.83</c:v>
                </c:pt>
                <c:pt idx="177">
                  <c:v>299.47000000000003</c:v>
                </c:pt>
                <c:pt idx="178">
                  <c:v>327.3</c:v>
                </c:pt>
                <c:pt idx="179">
                  <c:v>332.21</c:v>
                </c:pt>
                <c:pt idx="180">
                  <c:v>332.21</c:v>
                </c:pt>
                <c:pt idx="181">
                  <c:v>332.21</c:v>
                </c:pt>
                <c:pt idx="182">
                  <c:v>334.69</c:v>
                </c:pt>
                <c:pt idx="183">
                  <c:v>346.9</c:v>
                </c:pt>
                <c:pt idx="184">
                  <c:v>342.22</c:v>
                </c:pt>
                <c:pt idx="185">
                  <c:v>342.46</c:v>
                </c:pt>
                <c:pt idx="186">
                  <c:v>346.56</c:v>
                </c:pt>
                <c:pt idx="187">
                  <c:v>346.56</c:v>
                </c:pt>
                <c:pt idx="188">
                  <c:v>346.56</c:v>
                </c:pt>
                <c:pt idx="189">
                  <c:v>343.98</c:v>
                </c:pt>
                <c:pt idx="190">
                  <c:v>345.2</c:v>
                </c:pt>
                <c:pt idx="191">
                  <c:v>352.7</c:v>
                </c:pt>
                <c:pt idx="192">
                  <c:v>350.9</c:v>
                </c:pt>
                <c:pt idx="193">
                  <c:v>343.28</c:v>
                </c:pt>
                <c:pt idx="194">
                  <c:v>343.28</c:v>
                </c:pt>
                <c:pt idx="195">
                  <c:v>343.28</c:v>
                </c:pt>
                <c:pt idx="196">
                  <c:v>343.28</c:v>
                </c:pt>
                <c:pt idx="197">
                  <c:v>339.19</c:v>
                </c:pt>
                <c:pt idx="198">
                  <c:v>345.48</c:v>
                </c:pt>
                <c:pt idx="199">
                  <c:v>343</c:v>
                </c:pt>
                <c:pt idx="200">
                  <c:v>339.24</c:v>
                </c:pt>
                <c:pt idx="201">
                  <c:v>339.24</c:v>
                </c:pt>
                <c:pt idx="202">
                  <c:v>339.24</c:v>
                </c:pt>
                <c:pt idx="203">
                  <c:v>341.58</c:v>
                </c:pt>
                <c:pt idx="204">
                  <c:v>347.62</c:v>
                </c:pt>
                <c:pt idx="205">
                  <c:v>335.84</c:v>
                </c:pt>
                <c:pt idx="206">
                  <c:v>324.64</c:v>
                </c:pt>
                <c:pt idx="207">
                  <c:v>325.36</c:v>
                </c:pt>
                <c:pt idx="208">
                  <c:v>325.36</c:v>
                </c:pt>
                <c:pt idx="209">
                  <c:v>325.36</c:v>
                </c:pt>
                <c:pt idx="210">
                  <c:v>328.34</c:v>
                </c:pt>
                <c:pt idx="211">
                  <c:v>319.08999999999997</c:v>
                </c:pt>
                <c:pt idx="212">
                  <c:v>317.22000000000003</c:v>
                </c:pt>
                <c:pt idx="213">
                  <c:v>317.35000000000002</c:v>
                </c:pt>
                <c:pt idx="214">
                  <c:v>330.8</c:v>
                </c:pt>
                <c:pt idx="215">
                  <c:v>330.8</c:v>
                </c:pt>
                <c:pt idx="216">
                  <c:v>330.8</c:v>
                </c:pt>
                <c:pt idx="217">
                  <c:v>337.83</c:v>
                </c:pt>
                <c:pt idx="218">
                  <c:v>337.11</c:v>
                </c:pt>
                <c:pt idx="219">
                  <c:v>342.6</c:v>
                </c:pt>
                <c:pt idx="220">
                  <c:v>335.5</c:v>
                </c:pt>
                <c:pt idx="221">
                  <c:v>346.54</c:v>
                </c:pt>
                <c:pt idx="222">
                  <c:v>346.54</c:v>
                </c:pt>
                <c:pt idx="223">
                  <c:v>346.54</c:v>
                </c:pt>
                <c:pt idx="224">
                  <c:v>350.31</c:v>
                </c:pt>
                <c:pt idx="225">
                  <c:v>349.28</c:v>
                </c:pt>
                <c:pt idx="226">
                  <c:v>338.12</c:v>
                </c:pt>
                <c:pt idx="227">
                  <c:v>337.8</c:v>
                </c:pt>
                <c:pt idx="228">
                  <c:v>327.3</c:v>
                </c:pt>
                <c:pt idx="229">
                  <c:v>327.3</c:v>
                </c:pt>
                <c:pt idx="230">
                  <c:v>327.3</c:v>
                </c:pt>
                <c:pt idx="231">
                  <c:v>338</c:v>
                </c:pt>
                <c:pt idx="232">
                  <c:v>335.37</c:v>
                </c:pt>
                <c:pt idx="233">
                  <c:v>337.51</c:v>
                </c:pt>
                <c:pt idx="234">
                  <c:v>324.60000000000002</c:v>
                </c:pt>
                <c:pt idx="235">
                  <c:v>336.98</c:v>
                </c:pt>
                <c:pt idx="236">
                  <c:v>336.98</c:v>
                </c:pt>
                <c:pt idx="237">
                  <c:v>336.98</c:v>
                </c:pt>
                <c:pt idx="238">
                  <c:v>345.3</c:v>
                </c:pt>
                <c:pt idx="239">
                  <c:v>350.26</c:v>
                </c:pt>
                <c:pt idx="240">
                  <c:v>336</c:v>
                </c:pt>
                <c:pt idx="241">
                  <c:v>339</c:v>
                </c:pt>
                <c:pt idx="242">
                  <c:v>334.98</c:v>
                </c:pt>
                <c:pt idx="243">
                  <c:v>334.98</c:v>
                </c:pt>
                <c:pt idx="244">
                  <c:v>334.98</c:v>
                </c:pt>
                <c:pt idx="245">
                  <c:v>346.84</c:v>
                </c:pt>
                <c:pt idx="246">
                  <c:v>350</c:v>
                </c:pt>
                <c:pt idx="247">
                  <c:v>349.63</c:v>
                </c:pt>
                <c:pt idx="248">
                  <c:v>352.19</c:v>
                </c:pt>
                <c:pt idx="249">
                  <c:v>350.85</c:v>
                </c:pt>
                <c:pt idx="250">
                  <c:v>350.85</c:v>
                </c:pt>
                <c:pt idx="251">
                  <c:v>350.85</c:v>
                </c:pt>
                <c:pt idx="252">
                  <c:v>350.74</c:v>
                </c:pt>
                <c:pt idx="253">
                  <c:v>350.74</c:v>
                </c:pt>
                <c:pt idx="254">
                  <c:v>352.91</c:v>
                </c:pt>
                <c:pt idx="255">
                  <c:v>356.67</c:v>
                </c:pt>
                <c:pt idx="256">
                  <c:v>349.94</c:v>
                </c:pt>
                <c:pt idx="257">
                  <c:v>349.94</c:v>
                </c:pt>
                <c:pt idx="258">
                  <c:v>349.94</c:v>
                </c:pt>
                <c:pt idx="259">
                  <c:v>352.37</c:v>
                </c:pt>
                <c:pt idx="260">
                  <c:v>364.64</c:v>
                </c:pt>
                <c:pt idx="261">
                  <c:v>364.95</c:v>
                </c:pt>
                <c:pt idx="262">
                  <c:v>364.04</c:v>
                </c:pt>
                <c:pt idx="263">
                  <c:v>358.29</c:v>
                </c:pt>
                <c:pt idx="264">
                  <c:v>358.29</c:v>
                </c:pt>
                <c:pt idx="265">
                  <c:v>358.29</c:v>
                </c:pt>
                <c:pt idx="266">
                  <c:v>362</c:v>
                </c:pt>
                <c:pt idx="267">
                  <c:v>369.25</c:v>
                </c:pt>
                <c:pt idx="268">
                  <c:v>367</c:v>
                </c:pt>
                <c:pt idx="269">
                  <c:v>364.99</c:v>
                </c:pt>
                <c:pt idx="270">
                  <c:v>367.62</c:v>
                </c:pt>
                <c:pt idx="271">
                  <c:v>367.62</c:v>
                </c:pt>
                <c:pt idx="272">
                  <c:v>367.62</c:v>
                </c:pt>
                <c:pt idx="273">
                  <c:v>365.69</c:v>
                </c:pt>
                <c:pt idx="274">
                  <c:v>358.85</c:v>
                </c:pt>
                <c:pt idx="275">
                  <c:v>364.99</c:v>
                </c:pt>
                <c:pt idx="276">
                  <c:v>369.75</c:v>
                </c:pt>
                <c:pt idx="277">
                  <c:v>366.9</c:v>
                </c:pt>
                <c:pt idx="278">
                  <c:v>366.9</c:v>
                </c:pt>
                <c:pt idx="279">
                  <c:v>366.9</c:v>
                </c:pt>
                <c:pt idx="280">
                  <c:v>368.7</c:v>
                </c:pt>
                <c:pt idx="281">
                  <c:v>374.54</c:v>
                </c:pt>
                <c:pt idx="282">
                  <c:v>385.2</c:v>
                </c:pt>
                <c:pt idx="283">
                  <c:v>371</c:v>
                </c:pt>
                <c:pt idx="284">
                  <c:v>360.42</c:v>
                </c:pt>
                <c:pt idx="285">
                  <c:v>360.42</c:v>
                </c:pt>
                <c:pt idx="286">
                  <c:v>360.42</c:v>
                </c:pt>
                <c:pt idx="287">
                  <c:v>361.54</c:v>
                </c:pt>
                <c:pt idx="288">
                  <c:v>358.5</c:v>
                </c:pt>
                <c:pt idx="289">
                  <c:v>356.67</c:v>
                </c:pt>
                <c:pt idx="290">
                  <c:v>351.05</c:v>
                </c:pt>
                <c:pt idx="291">
                  <c:v>344.47</c:v>
                </c:pt>
                <c:pt idx="292">
                  <c:v>344.47</c:v>
                </c:pt>
                <c:pt idx="293">
                  <c:v>344.47</c:v>
                </c:pt>
                <c:pt idx="294">
                  <c:v>343.5</c:v>
                </c:pt>
                <c:pt idx="295">
                  <c:v>338.99</c:v>
                </c:pt>
                <c:pt idx="296">
                  <c:v>334</c:v>
                </c:pt>
                <c:pt idx="297">
                  <c:v>326.32</c:v>
                </c:pt>
                <c:pt idx="298">
                  <c:v>335.55</c:v>
                </c:pt>
                <c:pt idx="299">
                  <c:v>335.55</c:v>
                </c:pt>
                <c:pt idx="300">
                  <c:v>335.55</c:v>
                </c:pt>
                <c:pt idx="301">
                  <c:v>339.41</c:v>
                </c:pt>
                <c:pt idx="302">
                  <c:v>342.6</c:v>
                </c:pt>
                <c:pt idx="303">
                  <c:v>339</c:v>
                </c:pt>
                <c:pt idx="304">
                  <c:v>331</c:v>
                </c:pt>
                <c:pt idx="305">
                  <c:v>326.52</c:v>
                </c:pt>
                <c:pt idx="306">
                  <c:v>326.52</c:v>
                </c:pt>
                <c:pt idx="307">
                  <c:v>326.52</c:v>
                </c:pt>
                <c:pt idx="308">
                  <c:v>327</c:v>
                </c:pt>
                <c:pt idx="309">
                  <c:v>326.06</c:v>
                </c:pt>
                <c:pt idx="310">
                  <c:v>327.55</c:v>
                </c:pt>
                <c:pt idx="311">
                  <c:v>324.68</c:v>
                </c:pt>
                <c:pt idx="312">
                  <c:v>317.89999999999998</c:v>
                </c:pt>
                <c:pt idx="313">
                  <c:v>317.89999999999998</c:v>
                </c:pt>
                <c:pt idx="314">
                  <c:v>317.89999999999998</c:v>
                </c:pt>
                <c:pt idx="315">
                  <c:v>314.08</c:v>
                </c:pt>
                <c:pt idx="316">
                  <c:v>311.3</c:v>
                </c:pt>
                <c:pt idx="317">
                  <c:v>305.95999999999998</c:v>
                </c:pt>
                <c:pt idx="318">
                  <c:v>303.5</c:v>
                </c:pt>
                <c:pt idx="319">
                  <c:v>298.5</c:v>
                </c:pt>
                <c:pt idx="320">
                  <c:v>298.5</c:v>
                </c:pt>
                <c:pt idx="321">
                  <c:v>298.5</c:v>
                </c:pt>
                <c:pt idx="322">
                  <c:v>294.89999999999998</c:v>
                </c:pt>
                <c:pt idx="323">
                  <c:v>297</c:v>
                </c:pt>
                <c:pt idx="324">
                  <c:v>298</c:v>
                </c:pt>
                <c:pt idx="325">
                  <c:v>297.58</c:v>
                </c:pt>
                <c:pt idx="326">
                  <c:v>292.14999999999998</c:v>
                </c:pt>
                <c:pt idx="327">
                  <c:v>292.14999999999998</c:v>
                </c:pt>
                <c:pt idx="328">
                  <c:v>292.14999999999998</c:v>
                </c:pt>
                <c:pt idx="329">
                  <c:v>292</c:v>
                </c:pt>
                <c:pt idx="330">
                  <c:v>298.88</c:v>
                </c:pt>
                <c:pt idx="331">
                  <c:v>298</c:v>
                </c:pt>
                <c:pt idx="332">
                  <c:v>294.64</c:v>
                </c:pt>
                <c:pt idx="333">
                  <c:v>292.83</c:v>
                </c:pt>
                <c:pt idx="334">
                  <c:v>292.83</c:v>
                </c:pt>
                <c:pt idx="335">
                  <c:v>292.83</c:v>
                </c:pt>
                <c:pt idx="336">
                  <c:v>292.75</c:v>
                </c:pt>
                <c:pt idx="337">
                  <c:v>289.92</c:v>
                </c:pt>
                <c:pt idx="338">
                  <c:v>288.06</c:v>
                </c:pt>
                <c:pt idx="339">
                  <c:v>286.05</c:v>
                </c:pt>
                <c:pt idx="340">
                  <c:v>282</c:v>
                </c:pt>
                <c:pt idx="341">
                  <c:v>282</c:v>
                </c:pt>
                <c:pt idx="342">
                  <c:v>282</c:v>
                </c:pt>
                <c:pt idx="343">
                  <c:v>287.64999999999998</c:v>
                </c:pt>
                <c:pt idx="344">
                  <c:v>288.61</c:v>
                </c:pt>
                <c:pt idx="345">
                  <c:v>286.97000000000003</c:v>
                </c:pt>
                <c:pt idx="346">
                  <c:v>286.08999999999997</c:v>
                </c:pt>
                <c:pt idx="347">
                  <c:v>284.76</c:v>
                </c:pt>
                <c:pt idx="348">
                  <c:v>284.76</c:v>
                </c:pt>
                <c:pt idx="349">
                  <c:v>284.76</c:v>
                </c:pt>
                <c:pt idx="350">
                  <c:v>286.81</c:v>
                </c:pt>
                <c:pt idx="351">
                  <c:v>282.60000000000002</c:v>
                </c:pt>
                <c:pt idx="352">
                  <c:v>278.10000000000002</c:v>
                </c:pt>
                <c:pt idx="353">
                  <c:v>279.61</c:v>
                </c:pt>
                <c:pt idx="354">
                  <c:v>279.5</c:v>
                </c:pt>
                <c:pt idx="355">
                  <c:v>279.5</c:v>
                </c:pt>
                <c:pt idx="356">
                  <c:v>279.5</c:v>
                </c:pt>
                <c:pt idx="357">
                  <c:v>283.2</c:v>
                </c:pt>
                <c:pt idx="358">
                  <c:v>277.88</c:v>
                </c:pt>
                <c:pt idx="359">
                  <c:v>275</c:v>
                </c:pt>
                <c:pt idx="360">
                  <c:v>274.97000000000003</c:v>
                </c:pt>
                <c:pt idx="361">
                  <c:v>279</c:v>
                </c:pt>
                <c:pt idx="362">
                  <c:v>279</c:v>
                </c:pt>
                <c:pt idx="363">
                  <c:v>279</c:v>
                </c:pt>
                <c:pt idx="364">
                  <c:v>280.10000000000002</c:v>
                </c:pt>
                <c:pt idx="365">
                  <c:v>284.58</c:v>
                </c:pt>
                <c:pt idx="366">
                  <c:v>294.7</c:v>
                </c:pt>
                <c:pt idx="367">
                  <c:v>296.5</c:v>
                </c:pt>
                <c:pt idx="368">
                  <c:v>294.35000000000002</c:v>
                </c:pt>
                <c:pt idx="369">
                  <c:v>294.35000000000002</c:v>
                </c:pt>
                <c:pt idx="370">
                  <c:v>294.35000000000002</c:v>
                </c:pt>
                <c:pt idx="371">
                  <c:v>291.74</c:v>
                </c:pt>
                <c:pt idx="372">
                  <c:v>296.60000000000002</c:v>
                </c:pt>
                <c:pt idx="373">
                  <c:v>295.60000000000002</c:v>
                </c:pt>
                <c:pt idx="374">
                  <c:v>288.88</c:v>
                </c:pt>
                <c:pt idx="375">
                  <c:v>285.45</c:v>
                </c:pt>
                <c:pt idx="376">
                  <c:v>285.45</c:v>
                </c:pt>
                <c:pt idx="377">
                  <c:v>285.45</c:v>
                </c:pt>
                <c:pt idx="378">
                  <c:v>283.60000000000002</c:v>
                </c:pt>
                <c:pt idx="379">
                  <c:v>281.33999999999997</c:v>
                </c:pt>
                <c:pt idx="380">
                  <c:v>276</c:v>
                </c:pt>
                <c:pt idx="381">
                  <c:v>277.5</c:v>
                </c:pt>
                <c:pt idx="382">
                  <c:v>277.60000000000002</c:v>
                </c:pt>
                <c:pt idx="383">
                  <c:v>277.60000000000002</c:v>
                </c:pt>
                <c:pt idx="384">
                  <c:v>277.60000000000002</c:v>
                </c:pt>
                <c:pt idx="385">
                  <c:v>276.8</c:v>
                </c:pt>
                <c:pt idx="386">
                  <c:v>277.31</c:v>
                </c:pt>
                <c:pt idx="387">
                  <c:v>275.75</c:v>
                </c:pt>
                <c:pt idx="388">
                  <c:v>270.75</c:v>
                </c:pt>
                <c:pt idx="389">
                  <c:v>271.35000000000002</c:v>
                </c:pt>
                <c:pt idx="390">
                  <c:v>271.35000000000002</c:v>
                </c:pt>
                <c:pt idx="391">
                  <c:v>271.35000000000002</c:v>
                </c:pt>
                <c:pt idx="392">
                  <c:v>273.5</c:v>
                </c:pt>
                <c:pt idx="393">
                  <c:v>272.37</c:v>
                </c:pt>
                <c:pt idx="394">
                  <c:v>272.8</c:v>
                </c:pt>
                <c:pt idx="395">
                  <c:v>279.33</c:v>
                </c:pt>
                <c:pt idx="396">
                  <c:v>276.5</c:v>
                </c:pt>
                <c:pt idx="397">
                  <c:v>276.5</c:v>
                </c:pt>
                <c:pt idx="398">
                  <c:v>276.5</c:v>
                </c:pt>
                <c:pt idx="399">
                  <c:v>275.83</c:v>
                </c:pt>
                <c:pt idx="400">
                  <c:v>276.19</c:v>
                </c:pt>
                <c:pt idx="401">
                  <c:v>274.18</c:v>
                </c:pt>
                <c:pt idx="402">
                  <c:v>275.42</c:v>
                </c:pt>
                <c:pt idx="403">
                  <c:v>273.51</c:v>
                </c:pt>
                <c:pt idx="404">
                  <c:v>273.51</c:v>
                </c:pt>
                <c:pt idx="405">
                  <c:v>273.51</c:v>
                </c:pt>
                <c:pt idx="406">
                  <c:v>271.60000000000002</c:v>
                </c:pt>
                <c:pt idx="407">
                  <c:v>270.79000000000002</c:v>
                </c:pt>
                <c:pt idx="408">
                  <c:v>264.31</c:v>
                </c:pt>
                <c:pt idx="409">
                  <c:v>260.45</c:v>
                </c:pt>
                <c:pt idx="410">
                  <c:v>262.06</c:v>
                </c:pt>
                <c:pt idx="411">
                  <c:v>262.06</c:v>
                </c:pt>
                <c:pt idx="412">
                  <c:v>262.06</c:v>
                </c:pt>
                <c:pt idx="413">
                  <c:v>261.98</c:v>
                </c:pt>
                <c:pt idx="414">
                  <c:v>261.85000000000002</c:v>
                </c:pt>
                <c:pt idx="415">
                  <c:v>260</c:v>
                </c:pt>
                <c:pt idx="416">
                  <c:v>258.8</c:v>
                </c:pt>
                <c:pt idx="417">
                  <c:v>258.39999999999998</c:v>
                </c:pt>
                <c:pt idx="418">
                  <c:v>258.39999999999998</c:v>
                </c:pt>
                <c:pt idx="419">
                  <c:v>258.39999999999998</c:v>
                </c:pt>
                <c:pt idx="420">
                  <c:v>258.85000000000002</c:v>
                </c:pt>
                <c:pt idx="421">
                  <c:v>258.5</c:v>
                </c:pt>
                <c:pt idx="422">
                  <c:v>257.23</c:v>
                </c:pt>
                <c:pt idx="423">
                  <c:v>252</c:v>
                </c:pt>
                <c:pt idx="424">
                  <c:v>248.79</c:v>
                </c:pt>
                <c:pt idx="425">
                  <c:v>248.79</c:v>
                </c:pt>
                <c:pt idx="426">
                  <c:v>248.79</c:v>
                </c:pt>
                <c:pt idx="427">
                  <c:v>246.05</c:v>
                </c:pt>
                <c:pt idx="428">
                  <c:v>244.1</c:v>
                </c:pt>
                <c:pt idx="429">
                  <c:v>242.03</c:v>
                </c:pt>
                <c:pt idx="430">
                  <c:v>242.51</c:v>
                </c:pt>
                <c:pt idx="431">
                  <c:v>241.51</c:v>
                </c:pt>
                <c:pt idx="432">
                  <c:v>241.51</c:v>
                </c:pt>
                <c:pt idx="433">
                  <c:v>241.51</c:v>
                </c:pt>
                <c:pt idx="434">
                  <c:v>240.65</c:v>
                </c:pt>
                <c:pt idx="435">
                  <c:v>237</c:v>
                </c:pt>
                <c:pt idx="436">
                  <c:v>233.05</c:v>
                </c:pt>
                <c:pt idx="437">
                  <c:v>230.1</c:v>
                </c:pt>
                <c:pt idx="438">
                  <c:v>230.1</c:v>
                </c:pt>
                <c:pt idx="439">
                  <c:v>230.1</c:v>
                </c:pt>
                <c:pt idx="440">
                  <c:v>230.1</c:v>
                </c:pt>
                <c:pt idx="441">
                  <c:v>229.62</c:v>
                </c:pt>
                <c:pt idx="442">
                  <c:v>232.17</c:v>
                </c:pt>
                <c:pt idx="443">
                  <c:v>231.75</c:v>
                </c:pt>
                <c:pt idx="444">
                  <c:v>233.04</c:v>
                </c:pt>
                <c:pt idx="445">
                  <c:v>232.57</c:v>
                </c:pt>
                <c:pt idx="446">
                  <c:v>232.57</c:v>
                </c:pt>
                <c:pt idx="447">
                  <c:v>232.57</c:v>
                </c:pt>
                <c:pt idx="448">
                  <c:v>231.62</c:v>
                </c:pt>
                <c:pt idx="449">
                  <c:v>230</c:v>
                </c:pt>
                <c:pt idx="450">
                  <c:v>230.34</c:v>
                </c:pt>
                <c:pt idx="451">
                  <c:v>230.62</c:v>
                </c:pt>
                <c:pt idx="452">
                  <c:v>235.02</c:v>
                </c:pt>
                <c:pt idx="453">
                  <c:v>235.02</c:v>
                </c:pt>
                <c:pt idx="454">
                  <c:v>235.02</c:v>
                </c:pt>
                <c:pt idx="455">
                  <c:v>235.49</c:v>
                </c:pt>
                <c:pt idx="456">
                  <c:v>235.99</c:v>
                </c:pt>
                <c:pt idx="457">
                  <c:v>224.76</c:v>
                </c:pt>
                <c:pt idx="458">
                  <c:v>222.45</c:v>
                </c:pt>
                <c:pt idx="459">
                  <c:v>221.7</c:v>
                </c:pt>
                <c:pt idx="460">
                  <c:v>221.7</c:v>
                </c:pt>
                <c:pt idx="461">
                  <c:v>221.7</c:v>
                </c:pt>
                <c:pt idx="462">
                  <c:v>223.95</c:v>
                </c:pt>
                <c:pt idx="463">
                  <c:v>224.27</c:v>
                </c:pt>
                <c:pt idx="464">
                  <c:v>223.7</c:v>
                </c:pt>
                <c:pt idx="465">
                  <c:v>224.52</c:v>
                </c:pt>
                <c:pt idx="466">
                  <c:v>228.25</c:v>
                </c:pt>
                <c:pt idx="467">
                  <c:v>228.25</c:v>
                </c:pt>
                <c:pt idx="468">
                  <c:v>228.25</c:v>
                </c:pt>
                <c:pt idx="469">
                  <c:v>225.75</c:v>
                </c:pt>
                <c:pt idx="470">
                  <c:v>228.25</c:v>
                </c:pt>
                <c:pt idx="471">
                  <c:v>226.74</c:v>
                </c:pt>
                <c:pt idx="472">
                  <c:v>228.75</c:v>
                </c:pt>
                <c:pt idx="473">
                  <c:v>225.97</c:v>
                </c:pt>
                <c:pt idx="474">
                  <c:v>225.97</c:v>
                </c:pt>
                <c:pt idx="475">
                  <c:v>225.97</c:v>
                </c:pt>
                <c:pt idx="476">
                  <c:v>223.25</c:v>
                </c:pt>
                <c:pt idx="477">
                  <c:v>224.51</c:v>
                </c:pt>
                <c:pt idx="478">
                  <c:v>223.58</c:v>
                </c:pt>
                <c:pt idx="479">
                  <c:v>221</c:v>
                </c:pt>
                <c:pt idx="480">
                  <c:v>225.08</c:v>
                </c:pt>
                <c:pt idx="481">
                  <c:v>225.08</c:v>
                </c:pt>
                <c:pt idx="482">
                  <c:v>225.08</c:v>
                </c:pt>
                <c:pt idx="483">
                  <c:v>227.55</c:v>
                </c:pt>
                <c:pt idx="484">
                  <c:v>227.7</c:v>
                </c:pt>
                <c:pt idx="485">
                  <c:v>235.25</c:v>
                </c:pt>
                <c:pt idx="486">
                  <c:v>236.39</c:v>
                </c:pt>
                <c:pt idx="487">
                  <c:v>233.49</c:v>
                </c:pt>
                <c:pt idx="488">
                  <c:v>233.49</c:v>
                </c:pt>
                <c:pt idx="489">
                  <c:v>233.49</c:v>
                </c:pt>
                <c:pt idx="490">
                  <c:v>231.49</c:v>
                </c:pt>
                <c:pt idx="491">
                  <c:v>232</c:v>
                </c:pt>
                <c:pt idx="492">
                  <c:v>232.32</c:v>
                </c:pt>
                <c:pt idx="493">
                  <c:v>225.34</c:v>
                </c:pt>
                <c:pt idx="494">
                  <c:v>225.34</c:v>
                </c:pt>
                <c:pt idx="495">
                  <c:v>225.34</c:v>
                </c:pt>
                <c:pt idx="496">
                  <c:v>225.34</c:v>
                </c:pt>
                <c:pt idx="497">
                  <c:v>223.44</c:v>
                </c:pt>
                <c:pt idx="498">
                  <c:v>222.95</c:v>
                </c:pt>
                <c:pt idx="499">
                  <c:v>223.23</c:v>
                </c:pt>
                <c:pt idx="500">
                  <c:v>221.24</c:v>
                </c:pt>
                <c:pt idx="501">
                  <c:v>218.9</c:v>
                </c:pt>
                <c:pt idx="502">
                  <c:v>218.9</c:v>
                </c:pt>
                <c:pt idx="503">
                  <c:v>218.9</c:v>
                </c:pt>
                <c:pt idx="504">
                  <c:v>223.57</c:v>
                </c:pt>
                <c:pt idx="505">
                  <c:v>221.07</c:v>
                </c:pt>
                <c:pt idx="506">
                  <c:v>224.69</c:v>
                </c:pt>
                <c:pt idx="507">
                  <c:v>224.69</c:v>
                </c:pt>
                <c:pt idx="508">
                  <c:v>226.31</c:v>
                </c:pt>
                <c:pt idx="509">
                  <c:v>226.31</c:v>
                </c:pt>
                <c:pt idx="510">
                  <c:v>226.17</c:v>
                </c:pt>
                <c:pt idx="511">
                  <c:v>224.74</c:v>
                </c:pt>
                <c:pt idx="512">
                  <c:v>226.77</c:v>
                </c:pt>
                <c:pt idx="513">
                  <c:v>232.4</c:v>
                </c:pt>
                <c:pt idx="514">
                  <c:v>228.3</c:v>
                </c:pt>
                <c:pt idx="515">
                  <c:v>226</c:v>
                </c:pt>
                <c:pt idx="516">
                  <c:v>226</c:v>
                </c:pt>
                <c:pt idx="517">
                  <c:v>226</c:v>
                </c:pt>
                <c:pt idx="518">
                  <c:v>222.45</c:v>
                </c:pt>
                <c:pt idx="519">
                  <c:v>222.87</c:v>
                </c:pt>
                <c:pt idx="520">
                  <c:v>227.1</c:v>
                </c:pt>
                <c:pt idx="521">
                  <c:v>226.75</c:v>
                </c:pt>
                <c:pt idx="522">
                  <c:v>221.86</c:v>
                </c:pt>
                <c:pt idx="523">
                  <c:v>221.86</c:v>
                </c:pt>
                <c:pt idx="524">
                  <c:v>221.86</c:v>
                </c:pt>
                <c:pt idx="525">
                  <c:v>218.08</c:v>
                </c:pt>
                <c:pt idx="526">
                  <c:v>217.12</c:v>
                </c:pt>
                <c:pt idx="527">
                  <c:v>216.7</c:v>
                </c:pt>
                <c:pt idx="528">
                  <c:v>213.03</c:v>
                </c:pt>
                <c:pt idx="529">
                  <c:v>214.42</c:v>
                </c:pt>
                <c:pt idx="530">
                  <c:v>214.42</c:v>
                </c:pt>
                <c:pt idx="531">
                  <c:v>214.42</c:v>
                </c:pt>
                <c:pt idx="532">
                  <c:v>217.38</c:v>
                </c:pt>
                <c:pt idx="533">
                  <c:v>217.29</c:v>
                </c:pt>
                <c:pt idx="534">
                  <c:v>218.62</c:v>
                </c:pt>
                <c:pt idx="535">
                  <c:v>217.12</c:v>
                </c:pt>
                <c:pt idx="536">
                  <c:v>214.84</c:v>
                </c:pt>
                <c:pt idx="537">
                  <c:v>214.84</c:v>
                </c:pt>
                <c:pt idx="538">
                  <c:v>214.84</c:v>
                </c:pt>
                <c:pt idx="539">
                  <c:v>218.3</c:v>
                </c:pt>
                <c:pt idx="540">
                  <c:v>224.37</c:v>
                </c:pt>
                <c:pt idx="541">
                  <c:v>223.02</c:v>
                </c:pt>
                <c:pt idx="542">
                  <c:v>228.25</c:v>
                </c:pt>
                <c:pt idx="543">
                  <c:v>226</c:v>
                </c:pt>
                <c:pt idx="544">
                  <c:v>226</c:v>
                </c:pt>
                <c:pt idx="545">
                  <c:v>226</c:v>
                </c:pt>
                <c:pt idx="546">
                  <c:v>228.08</c:v>
                </c:pt>
                <c:pt idx="547">
                  <c:v>227.78</c:v>
                </c:pt>
                <c:pt idx="548">
                  <c:v>227.8</c:v>
                </c:pt>
                <c:pt idx="549">
                  <c:v>227.4</c:v>
                </c:pt>
                <c:pt idx="550">
                  <c:v>224.05</c:v>
                </c:pt>
                <c:pt idx="551">
                  <c:v>224.05</c:v>
                </c:pt>
                <c:pt idx="552">
                  <c:v>224.05</c:v>
                </c:pt>
                <c:pt idx="553">
                  <c:v>215.35</c:v>
                </c:pt>
                <c:pt idx="554">
                  <c:v>215.35</c:v>
                </c:pt>
                <c:pt idx="555">
                  <c:v>214.39</c:v>
                </c:pt>
                <c:pt idx="556">
                  <c:v>215.73</c:v>
                </c:pt>
                <c:pt idx="557">
                  <c:v>212.69</c:v>
                </c:pt>
                <c:pt idx="558">
                  <c:v>212.69</c:v>
                </c:pt>
                <c:pt idx="559">
                  <c:v>212.69</c:v>
                </c:pt>
                <c:pt idx="560">
                  <c:v>212.69</c:v>
                </c:pt>
                <c:pt idx="561">
                  <c:v>212.69</c:v>
                </c:pt>
                <c:pt idx="562">
                  <c:v>208.83</c:v>
                </c:pt>
                <c:pt idx="563">
                  <c:v>205.6</c:v>
                </c:pt>
                <c:pt idx="564">
                  <c:v>205.12</c:v>
                </c:pt>
                <c:pt idx="565">
                  <c:v>205.12</c:v>
                </c:pt>
                <c:pt idx="566">
                  <c:v>205.12</c:v>
                </c:pt>
                <c:pt idx="567">
                  <c:v>205.3</c:v>
                </c:pt>
                <c:pt idx="568">
                  <c:v>211.03</c:v>
                </c:pt>
                <c:pt idx="569">
                  <c:v>209.86</c:v>
                </c:pt>
                <c:pt idx="570">
                  <c:v>202.6</c:v>
                </c:pt>
                <c:pt idx="571">
                  <c:v>214.28</c:v>
                </c:pt>
                <c:pt idx="572">
                  <c:v>214.28</c:v>
                </c:pt>
                <c:pt idx="573">
                  <c:v>214.28</c:v>
                </c:pt>
                <c:pt idx="574">
                  <c:v>213.81</c:v>
                </c:pt>
                <c:pt idx="575">
                  <c:v>206</c:v>
                </c:pt>
                <c:pt idx="576">
                  <c:v>199.22</c:v>
                </c:pt>
                <c:pt idx="577">
                  <c:v>199.91</c:v>
                </c:pt>
                <c:pt idx="578">
                  <c:v>201.5</c:v>
                </c:pt>
                <c:pt idx="579">
                  <c:v>201.5</c:v>
                </c:pt>
                <c:pt idx="580">
                  <c:v>201.5</c:v>
                </c:pt>
                <c:pt idx="581">
                  <c:v>192.95</c:v>
                </c:pt>
                <c:pt idx="582">
                  <c:v>189.35</c:v>
                </c:pt>
                <c:pt idx="583">
                  <c:v>190</c:v>
                </c:pt>
                <c:pt idx="584">
                  <c:v>190.76</c:v>
                </c:pt>
                <c:pt idx="585">
                  <c:v>188.79</c:v>
                </c:pt>
                <c:pt idx="586">
                  <c:v>188.79</c:v>
                </c:pt>
                <c:pt idx="587">
                  <c:v>188.79</c:v>
                </c:pt>
                <c:pt idx="588">
                  <c:v>185.12</c:v>
                </c:pt>
                <c:pt idx="589">
                  <c:v>187.22</c:v>
                </c:pt>
                <c:pt idx="590">
                  <c:v>185.34</c:v>
                </c:pt>
                <c:pt idx="591">
                  <c:v>181.89</c:v>
                </c:pt>
                <c:pt idx="592">
                  <c:v>185.9</c:v>
                </c:pt>
                <c:pt idx="593">
                  <c:v>185.9</c:v>
                </c:pt>
                <c:pt idx="594">
                  <c:v>185.9</c:v>
                </c:pt>
                <c:pt idx="595">
                  <c:v>185.52</c:v>
                </c:pt>
                <c:pt idx="596">
                  <c:v>188.03</c:v>
                </c:pt>
                <c:pt idx="597">
                  <c:v>186.76</c:v>
                </c:pt>
                <c:pt idx="598">
                  <c:v>184.15</c:v>
                </c:pt>
                <c:pt idx="599">
                  <c:v>183.21</c:v>
                </c:pt>
                <c:pt idx="600">
                  <c:v>183.21</c:v>
                </c:pt>
                <c:pt idx="601">
                  <c:v>183.21</c:v>
                </c:pt>
                <c:pt idx="602">
                  <c:v>183.83</c:v>
                </c:pt>
                <c:pt idx="603">
                  <c:v>185</c:v>
                </c:pt>
                <c:pt idx="604">
                  <c:v>182.9</c:v>
                </c:pt>
                <c:pt idx="605">
                  <c:v>185.32</c:v>
                </c:pt>
                <c:pt idx="606">
                  <c:v>180.3</c:v>
                </c:pt>
                <c:pt idx="607">
                  <c:v>180.3</c:v>
                </c:pt>
                <c:pt idx="608">
                  <c:v>180.3</c:v>
                </c:pt>
                <c:pt idx="609">
                  <c:v>172.91</c:v>
                </c:pt>
                <c:pt idx="610">
                  <c:v>171.86</c:v>
                </c:pt>
                <c:pt idx="611">
                  <c:v>172.92</c:v>
                </c:pt>
                <c:pt idx="612">
                  <c:v>170.13</c:v>
                </c:pt>
                <c:pt idx="613">
                  <c:v>164.92</c:v>
                </c:pt>
                <c:pt idx="614">
                  <c:v>164.92</c:v>
                </c:pt>
                <c:pt idx="615">
                  <c:v>164.92</c:v>
                </c:pt>
                <c:pt idx="616">
                  <c:v>163.69999999999999</c:v>
                </c:pt>
                <c:pt idx="617">
                  <c:v>161.09</c:v>
                </c:pt>
                <c:pt idx="618">
                  <c:v>161.09</c:v>
                </c:pt>
                <c:pt idx="619">
                  <c:v>157.74</c:v>
                </c:pt>
                <c:pt idx="620">
                  <c:v>154.28</c:v>
                </c:pt>
                <c:pt idx="621">
                  <c:v>154.28</c:v>
                </c:pt>
                <c:pt idx="622">
                  <c:v>154.28</c:v>
                </c:pt>
                <c:pt idx="623">
                  <c:v>156.74</c:v>
                </c:pt>
                <c:pt idx="624">
                  <c:v>154.30000000000001</c:v>
                </c:pt>
                <c:pt idx="625">
                  <c:v>159.21</c:v>
                </c:pt>
                <c:pt idx="626">
                  <c:v>162.16999999999999</c:v>
                </c:pt>
                <c:pt idx="627">
                  <c:v>164.96</c:v>
                </c:pt>
                <c:pt idx="628">
                  <c:v>164.96</c:v>
                </c:pt>
                <c:pt idx="629">
                  <c:v>164.96</c:v>
                </c:pt>
                <c:pt idx="630">
                  <c:v>165.27</c:v>
                </c:pt>
                <c:pt idx="631">
                  <c:v>164.37</c:v>
                </c:pt>
                <c:pt idx="632">
                  <c:v>166.53</c:v>
                </c:pt>
                <c:pt idx="633">
                  <c:v>163.6</c:v>
                </c:pt>
                <c:pt idx="634">
                  <c:v>163.98</c:v>
                </c:pt>
                <c:pt idx="635">
                  <c:v>163.98</c:v>
                </c:pt>
                <c:pt idx="636">
                  <c:v>163.98</c:v>
                </c:pt>
                <c:pt idx="637">
                  <c:v>167.16</c:v>
                </c:pt>
                <c:pt idx="638">
                  <c:v>167.24</c:v>
                </c:pt>
                <c:pt idx="639">
                  <c:v>166.37</c:v>
                </c:pt>
                <c:pt idx="640">
                  <c:v>169.05</c:v>
                </c:pt>
                <c:pt idx="641">
                  <c:v>166.97</c:v>
                </c:pt>
                <c:pt idx="642">
                  <c:v>166.97</c:v>
                </c:pt>
                <c:pt idx="643">
                  <c:v>166.97</c:v>
                </c:pt>
                <c:pt idx="644">
                  <c:v>167.43</c:v>
                </c:pt>
                <c:pt idx="645">
                  <c:v>168.23</c:v>
                </c:pt>
                <c:pt idx="646">
                  <c:v>171.35</c:v>
                </c:pt>
                <c:pt idx="647">
                  <c:v>169.95</c:v>
                </c:pt>
                <c:pt idx="648">
                  <c:v>169.47</c:v>
                </c:pt>
                <c:pt idx="649">
                  <c:v>169.47</c:v>
                </c:pt>
                <c:pt idx="650">
                  <c:v>169.47</c:v>
                </c:pt>
                <c:pt idx="651">
                  <c:v>168.4</c:v>
                </c:pt>
                <c:pt idx="652">
                  <c:v>169.97</c:v>
                </c:pt>
                <c:pt idx="653">
                  <c:v>171.44</c:v>
                </c:pt>
                <c:pt idx="654">
                  <c:v>172.74</c:v>
                </c:pt>
                <c:pt idx="655">
                  <c:v>173.77</c:v>
                </c:pt>
                <c:pt idx="656">
                  <c:v>173.77</c:v>
                </c:pt>
                <c:pt idx="657">
                  <c:v>173.77</c:v>
                </c:pt>
                <c:pt idx="658">
                  <c:v>174.23</c:v>
                </c:pt>
                <c:pt idx="659">
                  <c:v>177</c:v>
                </c:pt>
                <c:pt idx="660">
                  <c:v>179</c:v>
                </c:pt>
                <c:pt idx="661">
                  <c:v>177.17</c:v>
                </c:pt>
                <c:pt idx="662">
                  <c:v>181.52</c:v>
                </c:pt>
                <c:pt idx="663">
                  <c:v>181.52</c:v>
                </c:pt>
                <c:pt idx="664">
                  <c:v>181.52</c:v>
                </c:pt>
                <c:pt idx="665">
                  <c:v>183.9</c:v>
                </c:pt>
                <c:pt idx="666">
                  <c:v>183.26</c:v>
                </c:pt>
                <c:pt idx="667">
                  <c:v>182.22</c:v>
                </c:pt>
                <c:pt idx="668">
                  <c:v>178.19</c:v>
                </c:pt>
                <c:pt idx="669">
                  <c:v>178.05</c:v>
                </c:pt>
                <c:pt idx="670">
                  <c:v>178.05</c:v>
                </c:pt>
                <c:pt idx="671">
                  <c:v>178.05</c:v>
                </c:pt>
                <c:pt idx="672">
                  <c:v>173.8</c:v>
                </c:pt>
                <c:pt idx="673">
                  <c:v>173.69</c:v>
                </c:pt>
                <c:pt idx="674">
                  <c:v>172.57</c:v>
                </c:pt>
                <c:pt idx="675">
                  <c:v>177.04</c:v>
                </c:pt>
                <c:pt idx="676">
                  <c:v>179.55</c:v>
                </c:pt>
                <c:pt idx="677">
                  <c:v>179.55</c:v>
                </c:pt>
                <c:pt idx="678">
                  <c:v>179.55</c:v>
                </c:pt>
                <c:pt idx="679">
                  <c:v>179.13</c:v>
                </c:pt>
                <c:pt idx="680">
                  <c:v>181.95</c:v>
                </c:pt>
                <c:pt idx="681">
                  <c:v>183.51</c:v>
                </c:pt>
                <c:pt idx="682">
                  <c:v>181.01</c:v>
                </c:pt>
                <c:pt idx="683">
                  <c:v>182.9</c:v>
                </c:pt>
                <c:pt idx="684">
                  <c:v>182.9</c:v>
                </c:pt>
                <c:pt idx="685">
                  <c:v>182.9</c:v>
                </c:pt>
                <c:pt idx="686">
                  <c:v>184.58</c:v>
                </c:pt>
                <c:pt idx="687">
                  <c:v>187.48</c:v>
                </c:pt>
                <c:pt idx="688">
                  <c:v>186.25</c:v>
                </c:pt>
                <c:pt idx="689">
                  <c:v>187.1</c:v>
                </c:pt>
                <c:pt idx="690">
                  <c:v>184.51</c:v>
                </c:pt>
                <c:pt idx="691">
                  <c:v>184.51</c:v>
                </c:pt>
                <c:pt idx="692">
                  <c:v>184.51</c:v>
                </c:pt>
                <c:pt idx="693">
                  <c:v>186.95</c:v>
                </c:pt>
                <c:pt idx="694">
                  <c:v>189.26</c:v>
                </c:pt>
                <c:pt idx="695">
                  <c:v>190.3</c:v>
                </c:pt>
                <c:pt idx="696">
                  <c:v>190.47</c:v>
                </c:pt>
                <c:pt idx="697">
                  <c:v>192.83</c:v>
                </c:pt>
                <c:pt idx="698">
                  <c:v>192.83</c:v>
                </c:pt>
                <c:pt idx="699">
                  <c:v>192.83</c:v>
                </c:pt>
                <c:pt idx="700">
                  <c:v>193.76</c:v>
                </c:pt>
                <c:pt idx="701">
                  <c:v>192.8</c:v>
                </c:pt>
                <c:pt idx="702">
                  <c:v>189.7</c:v>
                </c:pt>
                <c:pt idx="703">
                  <c:v>186.83</c:v>
                </c:pt>
                <c:pt idx="704">
                  <c:v>187.23</c:v>
                </c:pt>
                <c:pt idx="705">
                  <c:v>187.23</c:v>
                </c:pt>
                <c:pt idx="706">
                  <c:v>187.23</c:v>
                </c:pt>
                <c:pt idx="707">
                  <c:v>188.29</c:v>
                </c:pt>
                <c:pt idx="708">
                  <c:v>189.15</c:v>
                </c:pt>
                <c:pt idx="709">
                  <c:v>183.31</c:v>
                </c:pt>
                <c:pt idx="710">
                  <c:v>183.6</c:v>
                </c:pt>
                <c:pt idx="711">
                  <c:v>182.59</c:v>
                </c:pt>
                <c:pt idx="712">
                  <c:v>182.59</c:v>
                </c:pt>
                <c:pt idx="713">
                  <c:v>182.59</c:v>
                </c:pt>
                <c:pt idx="714">
                  <c:v>181.5</c:v>
                </c:pt>
                <c:pt idx="715">
                  <c:v>184.69</c:v>
                </c:pt>
                <c:pt idx="716">
                  <c:v>184.3</c:v>
                </c:pt>
                <c:pt idx="717">
                  <c:v>185.03</c:v>
                </c:pt>
                <c:pt idx="718">
                  <c:v>185.45</c:v>
                </c:pt>
                <c:pt idx="719">
                  <c:v>185.45</c:v>
                </c:pt>
                <c:pt idx="720">
                  <c:v>185.45</c:v>
                </c:pt>
                <c:pt idx="721">
                  <c:v>184.69</c:v>
                </c:pt>
                <c:pt idx="722">
                  <c:v>187.15</c:v>
                </c:pt>
                <c:pt idx="723">
                  <c:v>186.78</c:v>
                </c:pt>
                <c:pt idx="724">
                  <c:v>188.36</c:v>
                </c:pt>
                <c:pt idx="725">
                  <c:v>184.65</c:v>
                </c:pt>
                <c:pt idx="726">
                  <c:v>184.65</c:v>
                </c:pt>
                <c:pt idx="727">
                  <c:v>184.65</c:v>
                </c:pt>
                <c:pt idx="728">
                  <c:v>183.32</c:v>
                </c:pt>
                <c:pt idx="729">
                  <c:v>182.26</c:v>
                </c:pt>
                <c:pt idx="730">
                  <c:v>193.6</c:v>
                </c:pt>
                <c:pt idx="731">
                  <c:v>195.7</c:v>
                </c:pt>
                <c:pt idx="732">
                  <c:v>200.94</c:v>
                </c:pt>
                <c:pt idx="733">
                  <c:v>200.94</c:v>
                </c:pt>
                <c:pt idx="734">
                  <c:v>200.94</c:v>
                </c:pt>
                <c:pt idx="735">
                  <c:v>199.44</c:v>
                </c:pt>
                <c:pt idx="736">
                  <c:v>201.17</c:v>
                </c:pt>
                <c:pt idx="737">
                  <c:v>197.96</c:v>
                </c:pt>
                <c:pt idx="738">
                  <c:v>199.99</c:v>
                </c:pt>
                <c:pt idx="739">
                  <c:v>197.2</c:v>
                </c:pt>
                <c:pt idx="740">
                  <c:v>197.2</c:v>
                </c:pt>
                <c:pt idx="741">
                  <c:v>197.2</c:v>
                </c:pt>
                <c:pt idx="742">
                  <c:v>195.28</c:v>
                </c:pt>
                <c:pt idx="743">
                  <c:v>194.31</c:v>
                </c:pt>
                <c:pt idx="744">
                  <c:v>194.31</c:v>
                </c:pt>
                <c:pt idx="745">
                  <c:v>197.94</c:v>
                </c:pt>
                <c:pt idx="746">
                  <c:v>193</c:v>
                </c:pt>
                <c:pt idx="747">
                  <c:v>193</c:v>
                </c:pt>
                <c:pt idx="748">
                  <c:v>193</c:v>
                </c:pt>
                <c:pt idx="749">
                  <c:v>192.25</c:v>
                </c:pt>
                <c:pt idx="750">
                  <c:v>194.83</c:v>
                </c:pt>
                <c:pt idx="751">
                  <c:v>194.83</c:v>
                </c:pt>
                <c:pt idx="752">
                  <c:v>193.9</c:v>
                </c:pt>
                <c:pt idx="753">
                  <c:v>195.81</c:v>
                </c:pt>
                <c:pt idx="754">
                  <c:v>195.81</c:v>
                </c:pt>
                <c:pt idx="755">
                  <c:v>195.81</c:v>
                </c:pt>
                <c:pt idx="756">
                  <c:v>193</c:v>
                </c:pt>
                <c:pt idx="757">
                  <c:v>195.86</c:v>
                </c:pt>
                <c:pt idx="758">
                  <c:v>196.59</c:v>
                </c:pt>
                <c:pt idx="759">
                  <c:v>194.2</c:v>
                </c:pt>
                <c:pt idx="760">
                  <c:v>196.74</c:v>
                </c:pt>
                <c:pt idx="761">
                  <c:v>196.74</c:v>
                </c:pt>
                <c:pt idx="762">
                  <c:v>196.74</c:v>
                </c:pt>
                <c:pt idx="763">
                  <c:v>196.74</c:v>
                </c:pt>
                <c:pt idx="764">
                  <c:v>201.75</c:v>
                </c:pt>
                <c:pt idx="765">
                  <c:v>204.84</c:v>
                </c:pt>
                <c:pt idx="766">
                  <c:v>204.91</c:v>
                </c:pt>
                <c:pt idx="767">
                  <c:v>203.05</c:v>
                </c:pt>
                <c:pt idx="768">
                  <c:v>203.05</c:v>
                </c:pt>
                <c:pt idx="769">
                  <c:v>203.05</c:v>
                </c:pt>
                <c:pt idx="770">
                  <c:v>201.46</c:v>
                </c:pt>
                <c:pt idx="771">
                  <c:v>208</c:v>
                </c:pt>
                <c:pt idx="772">
                  <c:v>201.97</c:v>
                </c:pt>
                <c:pt idx="773">
                  <c:v>198.72</c:v>
                </c:pt>
                <c:pt idx="774">
                  <c:v>199.95</c:v>
                </c:pt>
                <c:pt idx="775">
                  <c:v>199.95</c:v>
                </c:pt>
                <c:pt idx="776">
                  <c:v>199.95</c:v>
                </c:pt>
                <c:pt idx="777">
                  <c:v>196.86</c:v>
                </c:pt>
                <c:pt idx="778">
                  <c:v>194.73</c:v>
                </c:pt>
                <c:pt idx="779">
                  <c:v>196.86</c:v>
                </c:pt>
                <c:pt idx="780">
                  <c:v>197.55</c:v>
                </c:pt>
                <c:pt idx="781">
                  <c:v>194.35</c:v>
                </c:pt>
                <c:pt idx="782">
                  <c:v>194.35</c:v>
                </c:pt>
                <c:pt idx="783">
                  <c:v>194.35</c:v>
                </c:pt>
                <c:pt idx="784">
                  <c:v>194.74</c:v>
                </c:pt>
                <c:pt idx="785">
                  <c:v>196.74</c:v>
                </c:pt>
                <c:pt idx="786">
                  <c:v>194.2</c:v>
                </c:pt>
                <c:pt idx="787">
                  <c:v>192.5</c:v>
                </c:pt>
                <c:pt idx="788">
                  <c:v>183.85</c:v>
                </c:pt>
                <c:pt idx="789">
                  <c:v>183.85</c:v>
                </c:pt>
                <c:pt idx="790">
                  <c:v>183.85</c:v>
                </c:pt>
                <c:pt idx="791">
                  <c:v>183.91</c:v>
                </c:pt>
                <c:pt idx="792">
                  <c:v>184.2</c:v>
                </c:pt>
                <c:pt idx="793">
                  <c:v>186.17</c:v>
                </c:pt>
                <c:pt idx="794">
                  <c:v>185.34</c:v>
                </c:pt>
                <c:pt idx="795">
                  <c:v>185.34</c:v>
                </c:pt>
                <c:pt idx="796">
                  <c:v>185.34</c:v>
                </c:pt>
                <c:pt idx="797">
                  <c:v>185.34</c:v>
                </c:pt>
                <c:pt idx="798">
                  <c:v>185.85</c:v>
                </c:pt>
                <c:pt idx="799">
                  <c:v>187.05</c:v>
                </c:pt>
                <c:pt idx="800">
                  <c:v>190</c:v>
                </c:pt>
                <c:pt idx="801">
                  <c:v>185.7</c:v>
                </c:pt>
                <c:pt idx="802">
                  <c:v>190</c:v>
                </c:pt>
                <c:pt idx="803">
                  <c:v>190</c:v>
                </c:pt>
                <c:pt idx="804">
                  <c:v>190</c:v>
                </c:pt>
                <c:pt idx="805">
                  <c:v>190</c:v>
                </c:pt>
                <c:pt idx="806">
                  <c:v>193.87</c:v>
                </c:pt>
                <c:pt idx="807">
                  <c:v>188.5</c:v>
                </c:pt>
                <c:pt idx="808">
                  <c:v>186.29</c:v>
                </c:pt>
                <c:pt idx="809">
                  <c:v>185.71</c:v>
                </c:pt>
                <c:pt idx="810">
                  <c:v>185.71</c:v>
                </c:pt>
                <c:pt idx="811">
                  <c:v>185.71</c:v>
                </c:pt>
                <c:pt idx="812">
                  <c:v>188.73</c:v>
                </c:pt>
                <c:pt idx="813">
                  <c:v>188.36</c:v>
                </c:pt>
                <c:pt idx="814">
                  <c:v>181.92</c:v>
                </c:pt>
                <c:pt idx="815">
                  <c:v>185.51</c:v>
                </c:pt>
                <c:pt idx="816">
                  <c:v>184.68</c:v>
                </c:pt>
                <c:pt idx="817">
                  <c:v>184.68</c:v>
                </c:pt>
                <c:pt idx="818">
                  <c:v>184.68</c:v>
                </c:pt>
                <c:pt idx="819">
                  <c:v>184.3</c:v>
                </c:pt>
                <c:pt idx="820">
                  <c:v>184.25</c:v>
                </c:pt>
                <c:pt idx="821">
                  <c:v>190.11</c:v>
                </c:pt>
                <c:pt idx="822">
                  <c:v>188.07</c:v>
                </c:pt>
                <c:pt idx="823">
                  <c:v>192</c:v>
                </c:pt>
                <c:pt idx="824">
                  <c:v>192</c:v>
                </c:pt>
                <c:pt idx="825">
                  <c:v>192</c:v>
                </c:pt>
                <c:pt idx="826">
                  <c:v>193.86</c:v>
                </c:pt>
                <c:pt idx="827">
                  <c:v>194.11</c:v>
                </c:pt>
                <c:pt idx="828">
                  <c:v>191.22</c:v>
                </c:pt>
                <c:pt idx="829">
                  <c:v>191.1</c:v>
                </c:pt>
                <c:pt idx="830">
                  <c:v>189.77</c:v>
                </c:pt>
                <c:pt idx="831">
                  <c:v>189.77</c:v>
                </c:pt>
                <c:pt idx="832">
                  <c:v>189.77</c:v>
                </c:pt>
                <c:pt idx="833">
                  <c:v>187.04</c:v>
                </c:pt>
                <c:pt idx="834">
                  <c:v>180.06</c:v>
                </c:pt>
                <c:pt idx="835">
                  <c:v>181.41</c:v>
                </c:pt>
                <c:pt idx="836">
                  <c:v>176.44</c:v>
                </c:pt>
                <c:pt idx="837">
                  <c:v>174.5</c:v>
                </c:pt>
                <c:pt idx="838">
                  <c:v>174.5</c:v>
                </c:pt>
                <c:pt idx="839">
                  <c:v>174.5</c:v>
                </c:pt>
                <c:pt idx="840">
                  <c:v>181.5</c:v>
                </c:pt>
                <c:pt idx="841">
                  <c:v>180.2</c:v>
                </c:pt>
                <c:pt idx="842">
                  <c:v>177.95</c:v>
                </c:pt>
                <c:pt idx="843">
                  <c:v>168.35</c:v>
                </c:pt>
                <c:pt idx="844">
                  <c:v>176.26</c:v>
                </c:pt>
                <c:pt idx="845">
                  <c:v>176.26</c:v>
                </c:pt>
                <c:pt idx="846">
                  <c:v>176.26</c:v>
                </c:pt>
                <c:pt idx="847">
                  <c:v>174.56</c:v>
                </c:pt>
                <c:pt idx="848">
                  <c:v>166.34</c:v>
                </c:pt>
                <c:pt idx="849">
                  <c:v>167</c:v>
                </c:pt>
                <c:pt idx="850">
                  <c:v>168.07</c:v>
                </c:pt>
                <c:pt idx="851">
                  <c:v>166.1</c:v>
                </c:pt>
                <c:pt idx="852">
                  <c:v>166.1</c:v>
                </c:pt>
                <c:pt idx="853">
                  <c:v>166.1</c:v>
                </c:pt>
                <c:pt idx="854">
                  <c:v>163.72999999999999</c:v>
                </c:pt>
                <c:pt idx="855">
                  <c:v>172.03</c:v>
                </c:pt>
                <c:pt idx="856">
                  <c:v>171</c:v>
                </c:pt>
                <c:pt idx="857">
                  <c:v>188.27</c:v>
                </c:pt>
                <c:pt idx="858">
                  <c:v>188.27</c:v>
                </c:pt>
                <c:pt idx="859">
                  <c:v>188.27</c:v>
                </c:pt>
                <c:pt idx="860">
                  <c:v>188.27</c:v>
                </c:pt>
                <c:pt idx="861">
                  <c:v>198</c:v>
                </c:pt>
                <c:pt idx="862">
                  <c:v>200</c:v>
                </c:pt>
                <c:pt idx="863">
                  <c:v>201.48</c:v>
                </c:pt>
                <c:pt idx="864">
                  <c:v>198.78</c:v>
                </c:pt>
                <c:pt idx="865">
                  <c:v>202.65</c:v>
                </c:pt>
                <c:pt idx="866">
                  <c:v>202.65</c:v>
                </c:pt>
                <c:pt idx="867">
                  <c:v>202.65</c:v>
                </c:pt>
                <c:pt idx="868">
                  <c:v>217.5</c:v>
                </c:pt>
                <c:pt idx="869">
                  <c:v>224.76</c:v>
                </c:pt>
                <c:pt idx="870">
                  <c:v>224.68</c:v>
                </c:pt>
                <c:pt idx="871">
                  <c:v>232</c:v>
                </c:pt>
                <c:pt idx="872">
                  <c:v>232</c:v>
                </c:pt>
                <c:pt idx="873">
                  <c:v>232</c:v>
                </c:pt>
                <c:pt idx="874">
                  <c:v>232</c:v>
                </c:pt>
                <c:pt idx="875">
                  <c:v>234.6</c:v>
                </c:pt>
                <c:pt idx="876">
                  <c:v>231.9</c:v>
                </c:pt>
                <c:pt idx="877">
                  <c:v>230.5</c:v>
                </c:pt>
                <c:pt idx="878">
                  <c:v>233.75</c:v>
                </c:pt>
                <c:pt idx="879">
                  <c:v>232.5</c:v>
                </c:pt>
                <c:pt idx="880">
                  <c:v>232.5</c:v>
                </c:pt>
                <c:pt idx="881">
                  <c:v>232.5</c:v>
                </c:pt>
                <c:pt idx="882">
                  <c:v>233.55</c:v>
                </c:pt>
                <c:pt idx="883">
                  <c:v>238.03</c:v>
                </c:pt>
                <c:pt idx="884">
                  <c:v>233.9</c:v>
                </c:pt>
                <c:pt idx="885">
                  <c:v>225.2</c:v>
                </c:pt>
                <c:pt idx="886">
                  <c:v>229.11</c:v>
                </c:pt>
                <c:pt idx="887">
                  <c:v>229.11</c:v>
                </c:pt>
                <c:pt idx="888">
                  <c:v>229.11</c:v>
                </c:pt>
                <c:pt idx="889">
                  <c:v>231.38</c:v>
                </c:pt>
                <c:pt idx="890">
                  <c:v>232.56</c:v>
                </c:pt>
                <c:pt idx="891">
                  <c:v>230.5</c:v>
                </c:pt>
                <c:pt idx="892">
                  <c:v>227.64</c:v>
                </c:pt>
                <c:pt idx="893">
                  <c:v>226.7</c:v>
                </c:pt>
                <c:pt idx="894">
                  <c:v>226.7</c:v>
                </c:pt>
                <c:pt idx="895">
                  <c:v>226.7</c:v>
                </c:pt>
                <c:pt idx="896">
                  <c:v>231.53</c:v>
                </c:pt>
                <c:pt idx="897">
                  <c:v>232</c:v>
                </c:pt>
                <c:pt idx="898">
                  <c:v>235</c:v>
                </c:pt>
                <c:pt idx="899">
                  <c:v>230.96</c:v>
                </c:pt>
                <c:pt idx="900">
                  <c:v>237.95</c:v>
                </c:pt>
                <c:pt idx="901">
                  <c:v>237.95</c:v>
                </c:pt>
                <c:pt idx="902">
                  <c:v>237.95</c:v>
                </c:pt>
                <c:pt idx="903">
                  <c:v>239.3</c:v>
                </c:pt>
                <c:pt idx="904">
                  <c:v>248.1</c:v>
                </c:pt>
                <c:pt idx="905">
                  <c:v>252.99</c:v>
                </c:pt>
                <c:pt idx="906">
                  <c:v>253.5</c:v>
                </c:pt>
                <c:pt idx="907">
                  <c:v>255.39</c:v>
                </c:pt>
                <c:pt idx="908">
                  <c:v>255.39</c:v>
                </c:pt>
                <c:pt idx="909">
                  <c:v>255.39</c:v>
                </c:pt>
                <c:pt idx="910">
                  <c:v>254.26</c:v>
                </c:pt>
                <c:pt idx="911">
                  <c:v>251.3</c:v>
                </c:pt>
                <c:pt idx="912">
                  <c:v>250</c:v>
                </c:pt>
                <c:pt idx="913">
                  <c:v>251.5</c:v>
                </c:pt>
                <c:pt idx="914">
                  <c:v>251.9</c:v>
                </c:pt>
                <c:pt idx="915">
                  <c:v>251.9</c:v>
                </c:pt>
                <c:pt idx="916">
                  <c:v>251.9</c:v>
                </c:pt>
                <c:pt idx="917">
                  <c:v>254.07</c:v>
                </c:pt>
                <c:pt idx="918">
                  <c:v>255.79</c:v>
                </c:pt>
                <c:pt idx="919">
                  <c:v>256.55</c:v>
                </c:pt>
                <c:pt idx="920">
                  <c:v>256.55</c:v>
                </c:pt>
                <c:pt idx="921">
                  <c:v>259</c:v>
                </c:pt>
                <c:pt idx="922">
                  <c:v>259</c:v>
                </c:pt>
                <c:pt idx="923">
                  <c:v>259</c:v>
                </c:pt>
                <c:pt idx="924">
                  <c:v>256.39999999999998</c:v>
                </c:pt>
                <c:pt idx="925">
                  <c:v>256.39999999999998</c:v>
                </c:pt>
              </c:numCache>
            </c:numRef>
          </c:val>
          <c:smooth val="0"/>
          <c:extLst>
            <c:ext xmlns:c16="http://schemas.microsoft.com/office/drawing/2014/chart" uri="{C3380CC4-5D6E-409C-BE32-E72D297353CC}">
              <c16:uniqueId val="{00000000-80B1-40DF-A503-6820B4372441}"/>
            </c:ext>
          </c:extLst>
        </c:ser>
        <c:dLbls>
          <c:showLegendKey val="0"/>
          <c:showVal val="0"/>
          <c:showCatName val="0"/>
          <c:showSerName val="0"/>
          <c:showPercent val="0"/>
          <c:showBubbleSize val="0"/>
        </c:dLbls>
        <c:smooth val="0"/>
        <c:axId val="977313104"/>
        <c:axId val="977315728"/>
      </c:lineChart>
      <c:dateAx>
        <c:axId val="977313104"/>
        <c:scaling>
          <c:orientation val="minMax"/>
          <c:min val="44470"/>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77315728"/>
        <c:crosses val="autoZero"/>
        <c:auto val="1"/>
        <c:lblOffset val="100"/>
        <c:baseTimeUnit val="days"/>
        <c:majorUnit val="1"/>
        <c:majorTimeUnit val="months"/>
      </c:dateAx>
      <c:valAx>
        <c:axId val="977315728"/>
        <c:scaling>
          <c:orientation val="minMax"/>
          <c:max val="450"/>
          <c:min val="15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977313104"/>
        <c:crosses val="max"/>
        <c:crossBetween val="between"/>
        <c:majorUnit val="100"/>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'existing loans (2)'!$A$6:$A$11</c:f>
              <c:numCache>
                <c:formatCode>mm/dd/yy;@</c:formatCode>
                <c:ptCount val="6"/>
                <c:pt idx="0">
                  <c:v>44712</c:v>
                </c:pt>
                <c:pt idx="1">
                  <c:v>44681</c:v>
                </c:pt>
                <c:pt idx="2">
                  <c:v>44651</c:v>
                </c:pt>
                <c:pt idx="3">
                  <c:v>44620</c:v>
                </c:pt>
                <c:pt idx="4">
                  <c:v>44592</c:v>
                </c:pt>
                <c:pt idx="5">
                  <c:v>44561</c:v>
                </c:pt>
              </c:numCache>
            </c:numRef>
          </c:cat>
          <c:val>
            <c:numRef>
              <c:f>'existing loans (2)'!$B$6:$B$11</c:f>
              <c:numCache>
                <c:formatCode>0.00</c:formatCode>
                <c:ptCount val="6"/>
                <c:pt idx="0">
                  <c:v>5151916</c:v>
                </c:pt>
                <c:pt idx="1">
                  <c:v>5890418</c:v>
                </c:pt>
                <c:pt idx="2">
                  <c:v>7101964</c:v>
                </c:pt>
                <c:pt idx="3">
                  <c:v>7269890</c:v>
                </c:pt>
                <c:pt idx="4">
                  <c:v>6746260</c:v>
                </c:pt>
                <c:pt idx="5">
                  <c:v>6470302</c:v>
                </c:pt>
              </c:numCache>
            </c:numRef>
          </c:val>
          <c:smooth val="1"/>
          <c:extLst>
            <c:ext xmlns:c16="http://schemas.microsoft.com/office/drawing/2014/chart" uri="{C3380CC4-5D6E-409C-BE32-E72D297353CC}">
              <c16:uniqueId val="{00000000-2CB3-4B83-BC6B-52637703EFD6}"/>
            </c:ext>
          </c:extLst>
        </c:ser>
        <c:dLbls>
          <c:showLegendKey val="0"/>
          <c:showVal val="0"/>
          <c:showCatName val="0"/>
          <c:showSerName val="0"/>
          <c:showPercent val="0"/>
          <c:showBubbleSize val="0"/>
        </c:dLbls>
        <c:smooth val="0"/>
        <c:axId val="1019287520"/>
        <c:axId val="1019287848"/>
      </c:lineChart>
      <c:dateAx>
        <c:axId val="1019287520"/>
        <c:scaling>
          <c:orientation val="minMax"/>
        </c:scaling>
        <c:delete val="0"/>
        <c:axPos val="b"/>
        <c:numFmt formatCode="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p>
        </c:txPr>
        <c:crossAx val="1019287848"/>
        <c:crosses val="autoZero"/>
        <c:auto val="1"/>
        <c:lblOffset val="100"/>
        <c:baseTimeUnit val="months"/>
      </c:dateAx>
      <c:valAx>
        <c:axId val="1019287848"/>
        <c:scaling>
          <c:orientation val="minMax"/>
          <c:min val="5000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9287520"/>
        <c:crosses val="max"/>
        <c:crossBetween val="midCat"/>
        <c:majorUnit val="1000000"/>
        <c:dispUnits>
          <c:builtInUnit val="millions"/>
        </c:dispUnits>
      </c:valAx>
      <c:spPr>
        <a:noFill/>
        <a:ln>
          <a:noFill/>
        </a:ln>
        <a:effectLst/>
      </c:spPr>
    </c:plotArea>
    <c:plotVisOnly val="1"/>
    <c:dispBlanksAs val="gap"/>
    <c:showDLblsOverMax val="0"/>
  </c:chart>
  <c:spPr>
    <a:noFill/>
    <a:ln w="9525" cap="flat" cmpd="sng" algn="ctr">
      <a:noFill/>
      <a:round/>
    </a:ln>
    <a:effectLst/>
  </c:spPr>
  <c:txPr>
    <a:bodyPr/>
    <a:lstStyle/>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'new loans (2)'!$A$6:$A$34</c:f>
              <c:numCache>
                <c:formatCode>mm/dd/yy;@</c:formatCode>
                <c:ptCount val="29"/>
                <c:pt idx="0">
                  <c:v>44712</c:v>
                </c:pt>
                <c:pt idx="1">
                  <c:v>44681</c:v>
                </c:pt>
                <c:pt idx="2">
                  <c:v>44651</c:v>
                </c:pt>
                <c:pt idx="3">
                  <c:v>44620</c:v>
                </c:pt>
                <c:pt idx="4">
                  <c:v>44592</c:v>
                </c:pt>
                <c:pt idx="5">
                  <c:v>44561</c:v>
                </c:pt>
                <c:pt idx="6">
                  <c:v>44530</c:v>
                </c:pt>
                <c:pt idx="7">
                  <c:v>44500</c:v>
                </c:pt>
                <c:pt idx="8">
                  <c:v>44469</c:v>
                </c:pt>
                <c:pt idx="9">
                  <c:v>44439</c:v>
                </c:pt>
                <c:pt idx="10">
                  <c:v>44408</c:v>
                </c:pt>
                <c:pt idx="11">
                  <c:v>44377</c:v>
                </c:pt>
                <c:pt idx="12">
                  <c:v>44347</c:v>
                </c:pt>
                <c:pt idx="13">
                  <c:v>44316</c:v>
                </c:pt>
                <c:pt idx="14">
                  <c:v>44286</c:v>
                </c:pt>
                <c:pt idx="15">
                  <c:v>44255</c:v>
                </c:pt>
                <c:pt idx="16">
                  <c:v>44227</c:v>
                </c:pt>
                <c:pt idx="17">
                  <c:v>44196</c:v>
                </c:pt>
                <c:pt idx="18">
                  <c:v>44165</c:v>
                </c:pt>
                <c:pt idx="19">
                  <c:v>44135</c:v>
                </c:pt>
                <c:pt idx="20">
                  <c:v>44104</c:v>
                </c:pt>
                <c:pt idx="21">
                  <c:v>44074</c:v>
                </c:pt>
                <c:pt idx="22">
                  <c:v>44043</c:v>
                </c:pt>
                <c:pt idx="23">
                  <c:v>44012</c:v>
                </c:pt>
                <c:pt idx="24">
                  <c:v>43982</c:v>
                </c:pt>
                <c:pt idx="25">
                  <c:v>43951</c:v>
                </c:pt>
                <c:pt idx="26">
                  <c:v>43921</c:v>
                </c:pt>
                <c:pt idx="27">
                  <c:v>43890</c:v>
                </c:pt>
                <c:pt idx="28">
                  <c:v>43861</c:v>
                </c:pt>
              </c:numCache>
            </c:numRef>
          </c:cat>
          <c:val>
            <c:numRef>
              <c:f>'new loans (2)'!$B$6:$B$34</c:f>
              <c:numCache>
                <c:formatCode>0.00</c:formatCode>
                <c:ptCount val="29"/>
                <c:pt idx="0">
                  <c:v>663850</c:v>
                </c:pt>
                <c:pt idx="1">
                  <c:v>784373</c:v>
                </c:pt>
                <c:pt idx="2">
                  <c:v>815581</c:v>
                </c:pt>
                <c:pt idx="3">
                  <c:v>960168</c:v>
                </c:pt>
                <c:pt idx="4">
                  <c:v>798524</c:v>
                </c:pt>
                <c:pt idx="5">
                  <c:v>1328458</c:v>
                </c:pt>
                <c:pt idx="6">
                  <c:v>935611</c:v>
                </c:pt>
                <c:pt idx="7">
                  <c:v>941224</c:v>
                </c:pt>
                <c:pt idx="8">
                  <c:v>930287</c:v>
                </c:pt>
                <c:pt idx="9">
                  <c:v>829537</c:v>
                </c:pt>
                <c:pt idx="10">
                  <c:v>827445</c:v>
                </c:pt>
                <c:pt idx="11">
                  <c:v>1043151</c:v>
                </c:pt>
                <c:pt idx="12">
                  <c:v>759359</c:v>
                </c:pt>
                <c:pt idx="13">
                  <c:v>928361</c:v>
                </c:pt>
                <c:pt idx="14">
                  <c:v>858647</c:v>
                </c:pt>
                <c:pt idx="15">
                  <c:v>656184</c:v>
                </c:pt>
                <c:pt idx="16">
                  <c:v>465120</c:v>
                </c:pt>
                <c:pt idx="17">
                  <c:v>932141</c:v>
                </c:pt>
                <c:pt idx="18">
                  <c:v>637060</c:v>
                </c:pt>
                <c:pt idx="19">
                  <c:v>683082</c:v>
                </c:pt>
                <c:pt idx="20">
                  <c:v>758245</c:v>
                </c:pt>
                <c:pt idx="21">
                  <c:v>639099</c:v>
                </c:pt>
                <c:pt idx="22">
                  <c:v>647906</c:v>
                </c:pt>
                <c:pt idx="23">
                  <c:v>603970</c:v>
                </c:pt>
                <c:pt idx="24">
                  <c:v>444963</c:v>
                </c:pt>
                <c:pt idx="25">
                  <c:v>499653</c:v>
                </c:pt>
                <c:pt idx="26">
                  <c:v>713119</c:v>
                </c:pt>
                <c:pt idx="27">
                  <c:v>544791</c:v>
                </c:pt>
                <c:pt idx="28">
                  <c:v>431224</c:v>
                </c:pt>
              </c:numCache>
            </c:numRef>
          </c:val>
          <c:smooth val="1"/>
          <c:extLst>
            <c:ext xmlns:c16="http://schemas.microsoft.com/office/drawing/2014/chart" uri="{C3380CC4-5D6E-409C-BE32-E72D297353CC}">
              <c16:uniqueId val="{00000000-E631-4C94-8DDC-096E65AE6F74}"/>
            </c:ext>
          </c:extLst>
        </c:ser>
        <c:dLbls>
          <c:showLegendKey val="0"/>
          <c:showVal val="0"/>
          <c:showCatName val="0"/>
          <c:showSerName val="0"/>
          <c:showPercent val="0"/>
          <c:showBubbleSize val="0"/>
        </c:dLbls>
        <c:smooth val="0"/>
        <c:axId val="1010732536"/>
        <c:axId val="1010733520"/>
      </c:lineChart>
      <c:dateAx>
        <c:axId val="1010732536"/>
        <c:scaling>
          <c:orientation val="minMax"/>
          <c:min val="44531"/>
        </c:scaling>
        <c:delete val="0"/>
        <c:axPos val="b"/>
        <c:numFmt formatCode="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0733520"/>
        <c:crosses val="autoZero"/>
        <c:auto val="1"/>
        <c:lblOffset val="100"/>
        <c:baseTimeUnit val="months"/>
      </c:dateAx>
      <c:valAx>
        <c:axId val="1010733520"/>
        <c:scaling>
          <c:orientation val="minMax"/>
          <c:min val="600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10732536"/>
        <c:crosses val="max"/>
        <c:crossBetween val="midCat"/>
        <c:majorUnit val="200000"/>
        <c:dispUnits>
          <c:builtInUnit val="thousands"/>
        </c:dispUnits>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7"/>
              <c:layout>
                <c:manualLayout>
                  <c:x val="-3.852483259140168E-2"/>
                  <c:y val="5.8305771995967155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fld id="{D06AC0D0-FF4B-4332-9CC1-7BCFCDB4C5AC}" type="VALUE">
                      <a:rPr lang="en-US" sz="1200" b="1" i="1" baseline="0" smtClean="0">
                        <a:solidFill>
                          <a:srgbClr val="5787F3"/>
                        </a:solidFill>
                        <a:latin typeface="Georgia" panose="02040502050405020303" pitchFamily="18" charset="0"/>
                      </a:rPr>
                      <a:pPr>
                        <a:defRPr>
                          <a:solidFill>
                            <a:srgbClr val="5787F3"/>
                          </a:solidFill>
                        </a:defRPr>
                      </a:pPr>
                      <a:t>[值]</a:t>
                    </a:fld>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3-4942-4F9A-B667-9A5C28F8B9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Sheet2!$D$13:$D$30</c:f>
              <c:numCache>
                <c:formatCode>mmm\-yy</c:formatCode>
                <c:ptCount val="18"/>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pt idx="12">
                  <c:v>44562</c:v>
                </c:pt>
                <c:pt idx="13">
                  <c:v>44593</c:v>
                </c:pt>
                <c:pt idx="14">
                  <c:v>44621</c:v>
                </c:pt>
                <c:pt idx="15">
                  <c:v>44652</c:v>
                </c:pt>
                <c:pt idx="16">
                  <c:v>44682</c:v>
                </c:pt>
                <c:pt idx="17">
                  <c:v>44713</c:v>
                </c:pt>
              </c:numCache>
            </c:numRef>
          </c:cat>
          <c:val>
            <c:numRef>
              <c:f>Sheet2!$E$13:$E$30</c:f>
              <c:numCache>
                <c:formatCode>General</c:formatCode>
                <c:ptCount val="18"/>
                <c:pt idx="0">
                  <c:v>12.2</c:v>
                </c:pt>
                <c:pt idx="1">
                  <c:v>10.3</c:v>
                </c:pt>
                <c:pt idx="2">
                  <c:v>12.25</c:v>
                </c:pt>
                <c:pt idx="3">
                  <c:v>12</c:v>
                </c:pt>
                <c:pt idx="4">
                  <c:v>12.25</c:v>
                </c:pt>
                <c:pt idx="5">
                  <c:v>12</c:v>
                </c:pt>
                <c:pt idx="6">
                  <c:v>10.199999999999999</c:v>
                </c:pt>
                <c:pt idx="7">
                  <c:v>11</c:v>
                </c:pt>
                <c:pt idx="8">
                  <c:v>10.9</c:v>
                </c:pt>
                <c:pt idx="9">
                  <c:v>10</c:v>
                </c:pt>
                <c:pt idx="10">
                  <c:v>10</c:v>
                </c:pt>
                <c:pt idx="11">
                  <c:v>10.35</c:v>
                </c:pt>
                <c:pt idx="12">
                  <c:v>7.75</c:v>
                </c:pt>
                <c:pt idx="13">
                  <c:v>7.9</c:v>
                </c:pt>
                <c:pt idx="14">
                  <c:v>9.9</c:v>
                </c:pt>
                <c:pt idx="15">
                  <c:v>8.1</c:v>
                </c:pt>
                <c:pt idx="16">
                  <c:v>7.5</c:v>
                </c:pt>
                <c:pt idx="17">
                  <c:v>4.5</c:v>
                </c:pt>
              </c:numCache>
            </c:numRef>
          </c:val>
          <c:smooth val="0"/>
          <c:extLst>
            <c:ext xmlns:c16="http://schemas.microsoft.com/office/drawing/2014/chart" uri="{C3380CC4-5D6E-409C-BE32-E72D297353CC}">
              <c16:uniqueId val="{00000000-4942-4F9A-B667-9A5C28F8B915}"/>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17"/>
              <c:layout>
                <c:manualLayout>
                  <c:x val="-1.926241629570084E-2"/>
                  <c:y val="-6.413634919556399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fld id="{CE95CE5C-BB5A-4F64-B94C-297AEA7F76D6}" type="VALUE">
                      <a:rPr lang="en-US" sz="1200" b="1" i="1" baseline="0" smtClean="0">
                        <a:solidFill>
                          <a:srgbClr val="E37303"/>
                        </a:solidFill>
                        <a:latin typeface="Georgia" panose="02040502050405020303" pitchFamily="18" charset="0"/>
                      </a:rPr>
                      <a:pPr>
                        <a:defRPr>
                          <a:solidFill>
                            <a:srgbClr val="E37303"/>
                          </a:solidFill>
                        </a:defRPr>
                      </a:pPr>
                      <a:t>[值]</a:t>
                    </a:fld>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4942-4F9A-B667-9A5C28F8B9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Sheet2!$D$13:$D$30</c:f>
              <c:numCache>
                <c:formatCode>mmm\-yy</c:formatCode>
                <c:ptCount val="18"/>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pt idx="12">
                  <c:v>44562</c:v>
                </c:pt>
                <c:pt idx="13">
                  <c:v>44593</c:v>
                </c:pt>
                <c:pt idx="14">
                  <c:v>44621</c:v>
                </c:pt>
                <c:pt idx="15">
                  <c:v>44652</c:v>
                </c:pt>
                <c:pt idx="16">
                  <c:v>44682</c:v>
                </c:pt>
                <c:pt idx="17">
                  <c:v>44713</c:v>
                </c:pt>
              </c:numCache>
            </c:numRef>
          </c:cat>
          <c:val>
            <c:numRef>
              <c:f>Sheet2!$F$13:$F$30</c:f>
              <c:numCache>
                <c:formatCode>General</c:formatCode>
                <c:ptCount val="18"/>
                <c:pt idx="0">
                  <c:v>0.3</c:v>
                </c:pt>
                <c:pt idx="1">
                  <c:v>0.4</c:v>
                </c:pt>
                <c:pt idx="2">
                  <c:v>2.2999999999999998</c:v>
                </c:pt>
                <c:pt idx="3">
                  <c:v>3.5</c:v>
                </c:pt>
                <c:pt idx="4">
                  <c:v>2.2999999999999998</c:v>
                </c:pt>
                <c:pt idx="5">
                  <c:v>1.75</c:v>
                </c:pt>
                <c:pt idx="6">
                  <c:v>1.75</c:v>
                </c:pt>
                <c:pt idx="7">
                  <c:v>1.85</c:v>
                </c:pt>
                <c:pt idx="8">
                  <c:v>1.75</c:v>
                </c:pt>
                <c:pt idx="9">
                  <c:v>1.95</c:v>
                </c:pt>
                <c:pt idx="10">
                  <c:v>1.9</c:v>
                </c:pt>
                <c:pt idx="11">
                  <c:v>2.1</c:v>
                </c:pt>
                <c:pt idx="12">
                  <c:v>4.0999999999999996</c:v>
                </c:pt>
                <c:pt idx="13">
                  <c:v>4</c:v>
                </c:pt>
                <c:pt idx="14">
                  <c:v>5.8</c:v>
                </c:pt>
                <c:pt idx="15">
                  <c:v>5.8</c:v>
                </c:pt>
                <c:pt idx="16">
                  <c:v>4.5</c:v>
                </c:pt>
                <c:pt idx="17">
                  <c:v>5.5</c:v>
                </c:pt>
              </c:numCache>
            </c:numRef>
          </c:val>
          <c:smooth val="0"/>
          <c:extLst>
            <c:ext xmlns:c16="http://schemas.microsoft.com/office/drawing/2014/chart" uri="{C3380CC4-5D6E-409C-BE32-E72D297353CC}">
              <c16:uniqueId val="{00000002-4942-4F9A-B667-9A5C28F8B915}"/>
            </c:ext>
          </c:extLst>
        </c:ser>
        <c:dLbls>
          <c:showLegendKey val="0"/>
          <c:showVal val="0"/>
          <c:showCatName val="0"/>
          <c:showSerName val="0"/>
          <c:showPercent val="0"/>
          <c:showBubbleSize val="0"/>
        </c:dLbls>
        <c:marker val="1"/>
        <c:smooth val="0"/>
        <c:axId val="1023429024"/>
        <c:axId val="1023429352"/>
      </c:lineChart>
      <c:dateAx>
        <c:axId val="1023429024"/>
        <c:scaling>
          <c:orientation val="minMax"/>
          <c:min val="44228"/>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23429352"/>
        <c:crosses val="autoZero"/>
        <c:auto val="1"/>
        <c:lblOffset val="100"/>
        <c:baseTimeUnit val="months"/>
        <c:majorUnit val="2"/>
        <c:majorTimeUnit val="months"/>
      </c:dateAx>
      <c:valAx>
        <c:axId val="1023429352"/>
        <c:scaling>
          <c:orientation val="minMax"/>
          <c:max val="13"/>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23429024"/>
        <c:crosses val="autoZero"/>
        <c:crossBetween val="midCat"/>
      </c:valAx>
      <c:spPr>
        <a:noFill/>
        <a:ln>
          <a:noFill/>
        </a:ln>
        <a:effectLst/>
      </c:spPr>
    </c:plotArea>
    <c:plotVisOnly val="1"/>
    <c:dispBlanksAs val="gap"/>
    <c:showDLblsOverMax val="0"/>
  </c:chart>
  <c:spPr>
    <a:noFill/>
    <a:ln>
      <a:noFill/>
    </a:ln>
    <a:effectLst/>
  </c:spPr>
  <c:txPr>
    <a:bodyPr/>
    <a:lstStyle/>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'eu gas flows (3)'!$C$4</c:f>
              <c:strCache>
                <c:ptCount val="1"/>
                <c:pt idx="0">
                  <c:v>Baumgarten</c:v>
                </c:pt>
              </c:strCache>
            </c:strRef>
          </c:tx>
          <c:spPr>
            <a:ln w="28575" cap="rnd">
              <a:solidFill>
                <a:schemeClr val="accent1"/>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(3)'!$C$6:$C$146</c:f>
              <c:numCache>
                <c:formatCode>General</c:formatCode>
                <c:ptCount val="141"/>
                <c:pt idx="0">
                  <c:v>329.411</c:v>
                </c:pt>
                <c:pt idx="1">
                  <c:v>351.24900000000002</c:v>
                </c:pt>
                <c:pt idx="2">
                  <c:v>360.11</c:v>
                </c:pt>
                <c:pt idx="3">
                  <c:v>360.11</c:v>
                </c:pt>
                <c:pt idx="4">
                  <c:v>360.21100000000001</c:v>
                </c:pt>
                <c:pt idx="5">
                  <c:v>344.39299999999997</c:v>
                </c:pt>
                <c:pt idx="6">
                  <c:v>347.86099999999999</c:v>
                </c:pt>
                <c:pt idx="7">
                  <c:v>386.23</c:v>
                </c:pt>
                <c:pt idx="8">
                  <c:v>565.80100000000004</c:v>
                </c:pt>
                <c:pt idx="9">
                  <c:v>565.80100000000004</c:v>
                </c:pt>
                <c:pt idx="10">
                  <c:v>565.80100000000004</c:v>
                </c:pt>
                <c:pt idx="11">
                  <c:v>590.66300000000001</c:v>
                </c:pt>
                <c:pt idx="12">
                  <c:v>573.99699999999996</c:v>
                </c:pt>
                <c:pt idx="13">
                  <c:v>540.4</c:v>
                </c:pt>
                <c:pt idx="14">
                  <c:v>570.65300000000002</c:v>
                </c:pt>
                <c:pt idx="15">
                  <c:v>633.07799999999997</c:v>
                </c:pt>
                <c:pt idx="16">
                  <c:v>633.07799999999997</c:v>
                </c:pt>
                <c:pt idx="17">
                  <c:v>633.07799999999997</c:v>
                </c:pt>
                <c:pt idx="18">
                  <c:v>513.70299999999997</c:v>
                </c:pt>
                <c:pt idx="19">
                  <c:v>505.49</c:v>
                </c:pt>
                <c:pt idx="20">
                  <c:v>498.81400000000002</c:v>
                </c:pt>
                <c:pt idx="21">
                  <c:v>509.26</c:v>
                </c:pt>
                <c:pt idx="22">
                  <c:v>510.68299999999999</c:v>
                </c:pt>
                <c:pt idx="23">
                  <c:v>510.68299999999999</c:v>
                </c:pt>
                <c:pt idx="24">
                  <c:v>510.68299999999999</c:v>
                </c:pt>
                <c:pt idx="25">
                  <c:v>501.21899999999999</c:v>
                </c:pt>
                <c:pt idx="26">
                  <c:v>456.79899999999998</c:v>
                </c:pt>
                <c:pt idx="27">
                  <c:v>443.11599999999999</c:v>
                </c:pt>
                <c:pt idx="28">
                  <c:v>490.87099999999998</c:v>
                </c:pt>
                <c:pt idx="29">
                  <c:v>499.54199999999997</c:v>
                </c:pt>
                <c:pt idx="30">
                  <c:v>499.54199999999997</c:v>
                </c:pt>
                <c:pt idx="31">
                  <c:v>499.54199999999997</c:v>
                </c:pt>
                <c:pt idx="32">
                  <c:v>551.89800000000002</c:v>
                </c:pt>
                <c:pt idx="33">
                  <c:v>567.54600000000005</c:v>
                </c:pt>
                <c:pt idx="34">
                  <c:v>498.77699999999999</c:v>
                </c:pt>
                <c:pt idx="35">
                  <c:v>511.71100000000001</c:v>
                </c:pt>
                <c:pt idx="36">
                  <c:v>506.74400000000003</c:v>
                </c:pt>
                <c:pt idx="37">
                  <c:v>506.74400000000003</c:v>
                </c:pt>
                <c:pt idx="38">
                  <c:v>506.74400000000003</c:v>
                </c:pt>
                <c:pt idx="39">
                  <c:v>488.41399999999999</c:v>
                </c:pt>
                <c:pt idx="40">
                  <c:v>596.70299999999997</c:v>
                </c:pt>
                <c:pt idx="41">
                  <c:v>684.15800000000002</c:v>
                </c:pt>
                <c:pt idx="42">
                  <c:v>552.53</c:v>
                </c:pt>
                <c:pt idx="43">
                  <c:v>637.58000000000004</c:v>
                </c:pt>
                <c:pt idx="44">
                  <c:v>637.58000000000004</c:v>
                </c:pt>
                <c:pt idx="45">
                  <c:v>637.58000000000004</c:v>
                </c:pt>
                <c:pt idx="46">
                  <c:v>650.41</c:v>
                </c:pt>
                <c:pt idx="47">
                  <c:v>699</c:v>
                </c:pt>
                <c:pt idx="48">
                  <c:v>516.298</c:v>
                </c:pt>
                <c:pt idx="49">
                  <c:v>504.16500000000002</c:v>
                </c:pt>
                <c:pt idx="50">
                  <c:v>508.10199999999998</c:v>
                </c:pt>
                <c:pt idx="51">
                  <c:v>508.10199999999998</c:v>
                </c:pt>
                <c:pt idx="52">
                  <c:v>508.10199999999998</c:v>
                </c:pt>
                <c:pt idx="53">
                  <c:v>509.23099999999999</c:v>
                </c:pt>
                <c:pt idx="54">
                  <c:v>502.702</c:v>
                </c:pt>
                <c:pt idx="55">
                  <c:v>491.65100000000001</c:v>
                </c:pt>
                <c:pt idx="56">
                  <c:v>501.39</c:v>
                </c:pt>
                <c:pt idx="57">
                  <c:v>670.149</c:v>
                </c:pt>
                <c:pt idx="58">
                  <c:v>670.149</c:v>
                </c:pt>
                <c:pt idx="59">
                  <c:v>670.149</c:v>
                </c:pt>
                <c:pt idx="60">
                  <c:v>669.37</c:v>
                </c:pt>
                <c:pt idx="61">
                  <c:v>563.63099999999997</c:v>
                </c:pt>
                <c:pt idx="62">
                  <c:v>617.726</c:v>
                </c:pt>
                <c:pt idx="63">
                  <c:v>617.726</c:v>
                </c:pt>
                <c:pt idx="64">
                  <c:v>729.75900000000001</c:v>
                </c:pt>
                <c:pt idx="65">
                  <c:v>729.75900000000001</c:v>
                </c:pt>
                <c:pt idx="66">
                  <c:v>729.75900000000001</c:v>
                </c:pt>
                <c:pt idx="67">
                  <c:v>783.12</c:v>
                </c:pt>
                <c:pt idx="68">
                  <c:v>742.13900000000001</c:v>
                </c:pt>
                <c:pt idx="69">
                  <c:v>849.39</c:v>
                </c:pt>
                <c:pt idx="70">
                  <c:v>1043.893</c:v>
                </c:pt>
                <c:pt idx="71">
                  <c:v>1069.528</c:v>
                </c:pt>
                <c:pt idx="72">
                  <c:v>1069.528</c:v>
                </c:pt>
                <c:pt idx="73">
                  <c:v>1069.528</c:v>
                </c:pt>
                <c:pt idx="74">
                  <c:v>1066.19</c:v>
                </c:pt>
                <c:pt idx="75">
                  <c:v>1046.4480000000001</c:v>
                </c:pt>
                <c:pt idx="76">
                  <c:v>1051.692</c:v>
                </c:pt>
                <c:pt idx="77">
                  <c:v>1036.5429999999999</c:v>
                </c:pt>
                <c:pt idx="78">
                  <c:v>587.51900000000001</c:v>
                </c:pt>
                <c:pt idx="79">
                  <c:v>587.51900000000001</c:v>
                </c:pt>
                <c:pt idx="80">
                  <c:v>587.51900000000001</c:v>
                </c:pt>
                <c:pt idx="81">
                  <c:v>600.524</c:v>
                </c:pt>
                <c:pt idx="82">
                  <c:v>560.19299999999998</c:v>
                </c:pt>
                <c:pt idx="83">
                  <c:v>511.60500000000002</c:v>
                </c:pt>
                <c:pt idx="84">
                  <c:v>613.48400000000004</c:v>
                </c:pt>
                <c:pt idx="85">
                  <c:v>512.12300000000005</c:v>
                </c:pt>
                <c:pt idx="86">
                  <c:v>512.12300000000005</c:v>
                </c:pt>
                <c:pt idx="87">
                  <c:v>512.12300000000005</c:v>
                </c:pt>
                <c:pt idx="88">
                  <c:v>512.54300000000001</c:v>
                </c:pt>
                <c:pt idx="89">
                  <c:v>481.67399999999998</c:v>
                </c:pt>
                <c:pt idx="90">
                  <c:v>487.79700000000003</c:v>
                </c:pt>
                <c:pt idx="91">
                  <c:v>417.21800000000002</c:v>
                </c:pt>
                <c:pt idx="92">
                  <c:v>620.93399999999997</c:v>
                </c:pt>
                <c:pt idx="93">
                  <c:v>620.93399999999997</c:v>
                </c:pt>
                <c:pt idx="94">
                  <c:v>620.93399999999997</c:v>
                </c:pt>
                <c:pt idx="95">
                  <c:v>749.32100000000003</c:v>
                </c:pt>
                <c:pt idx="96">
                  <c:v>574.31299999999999</c:v>
                </c:pt>
                <c:pt idx="97">
                  <c:v>644.64599999999996</c:v>
                </c:pt>
                <c:pt idx="98">
                  <c:v>746.11699999999996</c:v>
                </c:pt>
                <c:pt idx="99">
                  <c:v>723.33100000000002</c:v>
                </c:pt>
                <c:pt idx="100">
                  <c:v>723.33100000000002</c:v>
                </c:pt>
                <c:pt idx="101">
                  <c:v>723.33100000000002</c:v>
                </c:pt>
                <c:pt idx="102">
                  <c:v>845.66399999999999</c:v>
                </c:pt>
                <c:pt idx="103">
                  <c:v>1032.039</c:v>
                </c:pt>
                <c:pt idx="104">
                  <c:v>1020.799</c:v>
                </c:pt>
                <c:pt idx="105">
                  <c:v>1038.2619999999999</c:v>
                </c:pt>
                <c:pt idx="106">
                  <c:v>1043.491</c:v>
                </c:pt>
                <c:pt idx="107">
                  <c:v>1043.491</c:v>
                </c:pt>
                <c:pt idx="108">
                  <c:v>1043.491</c:v>
                </c:pt>
                <c:pt idx="109">
                  <c:v>1095.3599999999999</c:v>
                </c:pt>
                <c:pt idx="110">
                  <c:v>1057.0160000000001</c:v>
                </c:pt>
                <c:pt idx="111">
                  <c:v>985.10400000000004</c:v>
                </c:pt>
                <c:pt idx="112">
                  <c:v>988.93499999999995</c:v>
                </c:pt>
                <c:pt idx="113">
                  <c:v>975.01</c:v>
                </c:pt>
                <c:pt idx="114">
                  <c:v>975.01</c:v>
                </c:pt>
                <c:pt idx="115">
                  <c:v>975.10599999999999</c:v>
                </c:pt>
                <c:pt idx="116">
                  <c:v>991.96900000000005</c:v>
                </c:pt>
                <c:pt idx="117">
                  <c:v>1007.712</c:v>
                </c:pt>
                <c:pt idx="118">
                  <c:v>1097.3989999999999</c:v>
                </c:pt>
                <c:pt idx="119">
                  <c:v>1016.129</c:v>
                </c:pt>
                <c:pt idx="120">
                  <c:v>1000.003</c:v>
                </c:pt>
                <c:pt idx="121">
                  <c:v>1000.003</c:v>
                </c:pt>
                <c:pt idx="122">
                  <c:v>1000.003</c:v>
                </c:pt>
                <c:pt idx="123">
                  <c:v>1032.6759999999999</c:v>
                </c:pt>
                <c:pt idx="124">
                  <c:v>1012.124</c:v>
                </c:pt>
                <c:pt idx="125">
                  <c:v>1023.151</c:v>
                </c:pt>
                <c:pt idx="126">
                  <c:v>1045.7360000000001</c:v>
                </c:pt>
                <c:pt idx="127">
                  <c:v>1012.557</c:v>
                </c:pt>
                <c:pt idx="128">
                  <c:v>1012.557</c:v>
                </c:pt>
                <c:pt idx="129">
                  <c:v>1012.557</c:v>
                </c:pt>
                <c:pt idx="130">
                  <c:v>1012.396</c:v>
                </c:pt>
                <c:pt idx="131">
                  <c:v>1061.865</c:v>
                </c:pt>
                <c:pt idx="132">
                  <c:v>1086.443</c:v>
                </c:pt>
                <c:pt idx="133">
                  <c:v>1053.0450000000001</c:v>
                </c:pt>
                <c:pt idx="134">
                  <c:v>1080.8150000000001</c:v>
                </c:pt>
                <c:pt idx="135">
                  <c:v>1080.8150000000001</c:v>
                </c:pt>
                <c:pt idx="136">
                  <c:v>1080.8150000000001</c:v>
                </c:pt>
                <c:pt idx="137">
                  <c:v>1153.9649999999999</c:v>
                </c:pt>
                <c:pt idx="138">
                  <c:v>1107.0239999999999</c:v>
                </c:pt>
                <c:pt idx="139">
                  <c:v>1102.6289999999999</c:v>
                </c:pt>
                <c:pt idx="140">
                  <c:v>1022.138</c:v>
                </c:pt>
              </c:numCache>
            </c:numRef>
          </c:val>
          <c:smooth val="0"/>
          <c:extLst>
            <c:ext xmlns:c16="http://schemas.microsoft.com/office/drawing/2014/chart" uri="{C3380CC4-5D6E-409C-BE32-E72D297353CC}">
              <c16:uniqueId val="{00000000-ABD6-4175-96DD-423561F1D2D7}"/>
            </c:ext>
          </c:extLst>
        </c:ser>
        <c:ser>
          <c:idx val="1"/>
          <c:order val="1"/>
          <c:tx>
            <c:strRef>
              <c:f>'eu gas flows (3)'!$D$4</c:f>
              <c:strCache>
                <c:ptCount val="1"/>
                <c:pt idx="0">
                  <c:v>Velke Kapusany</c:v>
                </c:pt>
              </c:strCache>
            </c:strRef>
          </c:tx>
          <c:spPr>
            <a:ln w="28575" cap="rnd">
              <a:solidFill>
                <a:schemeClr val="accent2"/>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(3)'!$D$6:$D$146</c:f>
              <c:numCache>
                <c:formatCode>General</c:formatCode>
                <c:ptCount val="141"/>
                <c:pt idx="0">
                  <c:v>391.72</c:v>
                </c:pt>
                <c:pt idx="1">
                  <c:v>392.38</c:v>
                </c:pt>
                <c:pt idx="2">
                  <c:v>390.62799999999999</c:v>
                </c:pt>
                <c:pt idx="3">
                  <c:v>390.62799999999999</c:v>
                </c:pt>
                <c:pt idx="4">
                  <c:v>395.024</c:v>
                </c:pt>
                <c:pt idx="5">
                  <c:v>392.64800000000002</c:v>
                </c:pt>
                <c:pt idx="6">
                  <c:v>395.73700000000002</c:v>
                </c:pt>
                <c:pt idx="7">
                  <c:v>397.02499999999998</c:v>
                </c:pt>
                <c:pt idx="8">
                  <c:v>395.96600000000001</c:v>
                </c:pt>
                <c:pt idx="9">
                  <c:v>395.96600000000001</c:v>
                </c:pt>
                <c:pt idx="10">
                  <c:v>395.96600000000001</c:v>
                </c:pt>
                <c:pt idx="11">
                  <c:v>393.916</c:v>
                </c:pt>
                <c:pt idx="12">
                  <c:v>395.20699999999999</c:v>
                </c:pt>
                <c:pt idx="13">
                  <c:v>393.06</c:v>
                </c:pt>
                <c:pt idx="14">
                  <c:v>393.53899999999999</c:v>
                </c:pt>
                <c:pt idx="15">
                  <c:v>396.255</c:v>
                </c:pt>
                <c:pt idx="16">
                  <c:v>396.255</c:v>
                </c:pt>
                <c:pt idx="17">
                  <c:v>396.255</c:v>
                </c:pt>
                <c:pt idx="18">
                  <c:v>398.392</c:v>
                </c:pt>
                <c:pt idx="19">
                  <c:v>395.99900000000002</c:v>
                </c:pt>
                <c:pt idx="20">
                  <c:v>390.77699999999999</c:v>
                </c:pt>
                <c:pt idx="21">
                  <c:v>396.82400000000001</c:v>
                </c:pt>
                <c:pt idx="22">
                  <c:v>393.46699999999998</c:v>
                </c:pt>
                <c:pt idx="23">
                  <c:v>393.46699999999998</c:v>
                </c:pt>
                <c:pt idx="24">
                  <c:v>393.46699999999998</c:v>
                </c:pt>
                <c:pt idx="25">
                  <c:v>393.721</c:v>
                </c:pt>
                <c:pt idx="26">
                  <c:v>394.07</c:v>
                </c:pt>
                <c:pt idx="27">
                  <c:v>394.24099999999999</c:v>
                </c:pt>
                <c:pt idx="28">
                  <c:v>391.48500000000001</c:v>
                </c:pt>
                <c:pt idx="29">
                  <c:v>397.755</c:v>
                </c:pt>
                <c:pt idx="30">
                  <c:v>397.755</c:v>
                </c:pt>
                <c:pt idx="31">
                  <c:v>397.755</c:v>
                </c:pt>
                <c:pt idx="32">
                  <c:v>395.22699999999998</c:v>
                </c:pt>
                <c:pt idx="33">
                  <c:v>395.71600000000001</c:v>
                </c:pt>
                <c:pt idx="34">
                  <c:v>398.09899999999999</c:v>
                </c:pt>
                <c:pt idx="35">
                  <c:v>395.15899999999999</c:v>
                </c:pt>
                <c:pt idx="36">
                  <c:v>395.714</c:v>
                </c:pt>
                <c:pt idx="37">
                  <c:v>395.714</c:v>
                </c:pt>
                <c:pt idx="38">
                  <c:v>395.714</c:v>
                </c:pt>
                <c:pt idx="39">
                  <c:v>391.416</c:v>
                </c:pt>
                <c:pt idx="40">
                  <c:v>394.73200000000003</c:v>
                </c:pt>
                <c:pt idx="41">
                  <c:v>395.30900000000003</c:v>
                </c:pt>
                <c:pt idx="42">
                  <c:v>393.20299999999997</c:v>
                </c:pt>
                <c:pt idx="43">
                  <c:v>393.53300000000002</c:v>
                </c:pt>
                <c:pt idx="44">
                  <c:v>393.53300000000002</c:v>
                </c:pt>
                <c:pt idx="45">
                  <c:v>393.53300000000002</c:v>
                </c:pt>
                <c:pt idx="46">
                  <c:v>394.39800000000002</c:v>
                </c:pt>
                <c:pt idx="47">
                  <c:v>392.46899999999999</c:v>
                </c:pt>
                <c:pt idx="48">
                  <c:v>401.245</c:v>
                </c:pt>
                <c:pt idx="49">
                  <c:v>433.15600000000001</c:v>
                </c:pt>
                <c:pt idx="50">
                  <c:v>446.286</c:v>
                </c:pt>
                <c:pt idx="51">
                  <c:v>446.286</c:v>
                </c:pt>
                <c:pt idx="52">
                  <c:v>446.286</c:v>
                </c:pt>
                <c:pt idx="53">
                  <c:v>420.916</c:v>
                </c:pt>
                <c:pt idx="54">
                  <c:v>424.12700000000001</c:v>
                </c:pt>
                <c:pt idx="55">
                  <c:v>439.19299999999998</c:v>
                </c:pt>
                <c:pt idx="56">
                  <c:v>417.75</c:v>
                </c:pt>
                <c:pt idx="57">
                  <c:v>622.375</c:v>
                </c:pt>
                <c:pt idx="58">
                  <c:v>622.375</c:v>
                </c:pt>
                <c:pt idx="59">
                  <c:v>622.375</c:v>
                </c:pt>
                <c:pt idx="60">
                  <c:v>634.66600000000005</c:v>
                </c:pt>
                <c:pt idx="61">
                  <c:v>509.93</c:v>
                </c:pt>
                <c:pt idx="62">
                  <c:v>556.35699999999997</c:v>
                </c:pt>
                <c:pt idx="63">
                  <c:v>556.35699999999997</c:v>
                </c:pt>
                <c:pt idx="64">
                  <c:v>605.74199999999996</c:v>
                </c:pt>
                <c:pt idx="65">
                  <c:v>605.74199999999996</c:v>
                </c:pt>
                <c:pt idx="66">
                  <c:v>605.74199999999996</c:v>
                </c:pt>
                <c:pt idx="67">
                  <c:v>625.85900000000004</c:v>
                </c:pt>
                <c:pt idx="68">
                  <c:v>732.50099999999998</c:v>
                </c:pt>
                <c:pt idx="69">
                  <c:v>882.726</c:v>
                </c:pt>
                <c:pt idx="70">
                  <c:v>1001.335</c:v>
                </c:pt>
                <c:pt idx="71">
                  <c:v>995.46199999999999</c:v>
                </c:pt>
                <c:pt idx="72">
                  <c:v>995.46199999999999</c:v>
                </c:pt>
                <c:pt idx="73">
                  <c:v>995.46199999999999</c:v>
                </c:pt>
                <c:pt idx="74">
                  <c:v>994.726</c:v>
                </c:pt>
                <c:pt idx="75">
                  <c:v>992.34400000000005</c:v>
                </c:pt>
                <c:pt idx="76">
                  <c:v>994.53700000000003</c:v>
                </c:pt>
                <c:pt idx="77">
                  <c:v>992.56200000000001</c:v>
                </c:pt>
                <c:pt idx="78">
                  <c:v>608.298</c:v>
                </c:pt>
                <c:pt idx="79">
                  <c:v>608.298</c:v>
                </c:pt>
                <c:pt idx="80">
                  <c:v>608.298</c:v>
                </c:pt>
                <c:pt idx="81">
                  <c:v>598.18700000000001</c:v>
                </c:pt>
                <c:pt idx="82">
                  <c:v>603.71500000000003</c:v>
                </c:pt>
                <c:pt idx="83">
                  <c:v>408.56299999999999</c:v>
                </c:pt>
                <c:pt idx="84">
                  <c:v>543.68700000000001</c:v>
                </c:pt>
                <c:pt idx="85">
                  <c:v>437.50700000000001</c:v>
                </c:pt>
                <c:pt idx="86">
                  <c:v>437.50700000000001</c:v>
                </c:pt>
                <c:pt idx="87">
                  <c:v>437.50700000000001</c:v>
                </c:pt>
                <c:pt idx="88">
                  <c:v>419.346</c:v>
                </c:pt>
                <c:pt idx="89">
                  <c:v>413.34899999999999</c:v>
                </c:pt>
                <c:pt idx="90">
                  <c:v>398.96600000000001</c:v>
                </c:pt>
                <c:pt idx="91">
                  <c:v>418.05500000000001</c:v>
                </c:pt>
                <c:pt idx="92">
                  <c:v>558.91300000000001</c:v>
                </c:pt>
                <c:pt idx="93">
                  <c:v>558.91300000000001</c:v>
                </c:pt>
                <c:pt idx="94">
                  <c:v>558.91300000000001</c:v>
                </c:pt>
                <c:pt idx="95">
                  <c:v>675.48900000000003</c:v>
                </c:pt>
                <c:pt idx="96">
                  <c:v>516.48099999999999</c:v>
                </c:pt>
                <c:pt idx="97">
                  <c:v>604.70399999999995</c:v>
                </c:pt>
                <c:pt idx="98">
                  <c:v>824.96500000000003</c:v>
                </c:pt>
                <c:pt idx="99">
                  <c:v>785.08299999999997</c:v>
                </c:pt>
                <c:pt idx="100">
                  <c:v>785.08299999999997</c:v>
                </c:pt>
                <c:pt idx="101">
                  <c:v>785.08299999999997</c:v>
                </c:pt>
                <c:pt idx="102">
                  <c:v>936.13800000000003</c:v>
                </c:pt>
                <c:pt idx="103">
                  <c:v>967.697</c:v>
                </c:pt>
                <c:pt idx="104">
                  <c:v>965.32100000000003</c:v>
                </c:pt>
                <c:pt idx="105">
                  <c:v>965.87599999999998</c:v>
                </c:pt>
                <c:pt idx="106">
                  <c:v>958.30600000000004</c:v>
                </c:pt>
                <c:pt idx="107">
                  <c:v>958.30600000000004</c:v>
                </c:pt>
                <c:pt idx="108">
                  <c:v>958.30600000000004</c:v>
                </c:pt>
                <c:pt idx="109">
                  <c:v>857.66499999999996</c:v>
                </c:pt>
                <c:pt idx="110">
                  <c:v>853.428</c:v>
                </c:pt>
                <c:pt idx="111">
                  <c:v>855.476</c:v>
                </c:pt>
                <c:pt idx="112">
                  <c:v>853.27800000000002</c:v>
                </c:pt>
                <c:pt idx="113">
                  <c:v>814.47500000000002</c:v>
                </c:pt>
                <c:pt idx="114">
                  <c:v>814.47500000000002</c:v>
                </c:pt>
                <c:pt idx="115">
                  <c:v>814.34199999999998</c:v>
                </c:pt>
                <c:pt idx="116">
                  <c:v>805.15200000000004</c:v>
                </c:pt>
                <c:pt idx="117">
                  <c:v>825.15300000000002</c:v>
                </c:pt>
                <c:pt idx="118">
                  <c:v>851.23400000000004</c:v>
                </c:pt>
                <c:pt idx="119">
                  <c:v>847.44799999999998</c:v>
                </c:pt>
                <c:pt idx="120">
                  <c:v>822.45399999999995</c:v>
                </c:pt>
                <c:pt idx="121">
                  <c:v>822.45399999999995</c:v>
                </c:pt>
                <c:pt idx="122">
                  <c:v>822.45399999999995</c:v>
                </c:pt>
                <c:pt idx="123">
                  <c:v>693.05799999999999</c:v>
                </c:pt>
                <c:pt idx="124">
                  <c:v>702.23400000000004</c:v>
                </c:pt>
                <c:pt idx="125">
                  <c:v>796.86599999999999</c:v>
                </c:pt>
                <c:pt idx="126">
                  <c:v>850.495</c:v>
                </c:pt>
                <c:pt idx="127">
                  <c:v>852.57</c:v>
                </c:pt>
                <c:pt idx="128">
                  <c:v>852.57</c:v>
                </c:pt>
                <c:pt idx="129">
                  <c:v>852.57</c:v>
                </c:pt>
                <c:pt idx="130">
                  <c:v>852.90499999999997</c:v>
                </c:pt>
                <c:pt idx="131">
                  <c:v>855.38300000000004</c:v>
                </c:pt>
                <c:pt idx="132">
                  <c:v>852.91499999999996</c:v>
                </c:pt>
                <c:pt idx="133">
                  <c:v>882.63099999999997</c:v>
                </c:pt>
                <c:pt idx="134">
                  <c:v>883.97199999999998</c:v>
                </c:pt>
                <c:pt idx="135">
                  <c:v>883.97199999999998</c:v>
                </c:pt>
                <c:pt idx="136">
                  <c:v>883.97199999999998</c:v>
                </c:pt>
                <c:pt idx="137">
                  <c:v>877.15599999999995</c:v>
                </c:pt>
                <c:pt idx="138">
                  <c:v>881.02599999999995</c:v>
                </c:pt>
                <c:pt idx="139">
                  <c:v>883.10299999999995</c:v>
                </c:pt>
                <c:pt idx="140">
                  <c:v>848.47299999999996</c:v>
                </c:pt>
              </c:numCache>
            </c:numRef>
          </c:val>
          <c:smooth val="0"/>
          <c:extLst>
            <c:ext xmlns:c16="http://schemas.microsoft.com/office/drawing/2014/chart" uri="{C3380CC4-5D6E-409C-BE32-E72D297353CC}">
              <c16:uniqueId val="{00000001-ABD6-4175-96DD-423561F1D2D7}"/>
            </c:ext>
          </c:extLst>
        </c:ser>
        <c:ser>
          <c:idx val="2"/>
          <c:order val="2"/>
          <c:tx>
            <c:strRef>
              <c:f>'eu gas flows (3)'!$E$4</c:f>
              <c:strCache>
                <c:ptCount val="1"/>
                <c:pt idx="0">
                  <c:v>Nordstream OPAL</c:v>
                </c:pt>
              </c:strCache>
            </c:strRef>
          </c:tx>
          <c:spPr>
            <a:ln w="28575" cap="rnd">
              <a:solidFill>
                <a:schemeClr val="accent3"/>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(3)'!$E$6:$E$146</c:f>
              <c:numCache>
                <c:formatCode>General</c:formatCode>
                <c:ptCount val="141"/>
                <c:pt idx="0">
                  <c:v>0</c:v>
                </c:pt>
                <c:pt idx="1">
                  <c:v>0</c:v>
                </c:pt>
                <c:pt idx="2">
                  <c:v>0</c:v>
                </c:pt>
                <c:pt idx="3">
                  <c:v>0</c:v>
                </c:pt>
                <c:pt idx="4">
                  <c:v>0</c:v>
                </c:pt>
                <c:pt idx="5">
                  <c:v>0</c:v>
                </c:pt>
                <c:pt idx="6">
                  <c:v>0</c:v>
                </c:pt>
                <c:pt idx="7">
                  <c:v>0</c:v>
                </c:pt>
                <c:pt idx="8">
                  <c:v>539.12199999999996</c:v>
                </c:pt>
                <c:pt idx="9">
                  <c:v>532.26700000000005</c:v>
                </c:pt>
                <c:pt idx="10">
                  <c:v>556.375</c:v>
                </c:pt>
                <c:pt idx="11">
                  <c:v>508.58</c:v>
                </c:pt>
                <c:pt idx="12">
                  <c:v>508.31</c:v>
                </c:pt>
                <c:pt idx="13">
                  <c:v>460.57499999999999</c:v>
                </c:pt>
                <c:pt idx="14">
                  <c:v>514.04200000000003</c:v>
                </c:pt>
                <c:pt idx="15">
                  <c:v>542.83699999999999</c:v>
                </c:pt>
                <c:pt idx="16">
                  <c:v>519.00800000000004</c:v>
                </c:pt>
                <c:pt idx="17">
                  <c:v>543.03200000000004</c:v>
                </c:pt>
                <c:pt idx="18">
                  <c:v>512.71600000000001</c:v>
                </c:pt>
                <c:pt idx="19">
                  <c:v>510.27600000000001</c:v>
                </c:pt>
                <c:pt idx="20">
                  <c:v>500.95699999999999</c:v>
                </c:pt>
                <c:pt idx="21">
                  <c:v>501.30799999999999</c:v>
                </c:pt>
                <c:pt idx="22">
                  <c:v>513.43100000000004</c:v>
                </c:pt>
                <c:pt idx="23">
                  <c:v>513.38800000000003</c:v>
                </c:pt>
                <c:pt idx="24">
                  <c:v>492.20400000000001</c:v>
                </c:pt>
                <c:pt idx="25">
                  <c:v>522.71</c:v>
                </c:pt>
                <c:pt idx="26">
                  <c:v>523.60500000000002</c:v>
                </c:pt>
                <c:pt idx="27">
                  <c:v>525.846</c:v>
                </c:pt>
                <c:pt idx="28">
                  <c:v>563.79300000000001</c:v>
                </c:pt>
                <c:pt idx="29">
                  <c:v>515.80100000000004</c:v>
                </c:pt>
                <c:pt idx="30">
                  <c:v>515.78099999999995</c:v>
                </c:pt>
                <c:pt idx="31">
                  <c:v>527.55700000000002</c:v>
                </c:pt>
                <c:pt idx="32">
                  <c:v>515.89599999999996</c:v>
                </c:pt>
                <c:pt idx="33">
                  <c:v>456.22500000000002</c:v>
                </c:pt>
                <c:pt idx="34">
                  <c:v>522.85500000000002</c:v>
                </c:pt>
                <c:pt idx="35">
                  <c:v>498.64800000000002</c:v>
                </c:pt>
                <c:pt idx="36">
                  <c:v>721.23599999999999</c:v>
                </c:pt>
                <c:pt idx="37">
                  <c:v>643.94799999999998</c:v>
                </c:pt>
                <c:pt idx="38">
                  <c:v>673.31600000000003</c:v>
                </c:pt>
                <c:pt idx="39">
                  <c:v>682.303</c:v>
                </c:pt>
                <c:pt idx="40">
                  <c:v>573.94500000000005</c:v>
                </c:pt>
                <c:pt idx="41">
                  <c:v>585.49900000000002</c:v>
                </c:pt>
                <c:pt idx="42">
                  <c:v>790.74</c:v>
                </c:pt>
                <c:pt idx="43">
                  <c:v>764.17200000000003</c:v>
                </c:pt>
                <c:pt idx="44">
                  <c:v>741.81899999999996</c:v>
                </c:pt>
                <c:pt idx="45">
                  <c:v>855.81200000000001</c:v>
                </c:pt>
                <c:pt idx="46">
                  <c:v>844.625</c:v>
                </c:pt>
                <c:pt idx="47">
                  <c:v>814.46900000000005</c:v>
                </c:pt>
                <c:pt idx="48">
                  <c:v>776.98800000000006</c:v>
                </c:pt>
                <c:pt idx="49">
                  <c:v>852.529</c:v>
                </c:pt>
                <c:pt idx="50">
                  <c:v>878.03499999999997</c:v>
                </c:pt>
                <c:pt idx="51">
                  <c:v>876.20699999999999</c:v>
                </c:pt>
                <c:pt idx="52">
                  <c:v>780.01800000000003</c:v>
                </c:pt>
                <c:pt idx="53">
                  <c:v>832.14599999999996</c:v>
                </c:pt>
                <c:pt idx="54">
                  <c:v>827.06500000000005</c:v>
                </c:pt>
                <c:pt idx="55">
                  <c:v>807.90800000000002</c:v>
                </c:pt>
                <c:pt idx="56">
                  <c:v>760.38300000000004</c:v>
                </c:pt>
                <c:pt idx="57">
                  <c:v>760.173</c:v>
                </c:pt>
                <c:pt idx="58">
                  <c:v>760.50599999999997</c:v>
                </c:pt>
                <c:pt idx="59">
                  <c:v>755.029</c:v>
                </c:pt>
                <c:pt idx="60">
                  <c:v>759.173</c:v>
                </c:pt>
                <c:pt idx="61">
                  <c:v>757.81600000000003</c:v>
                </c:pt>
                <c:pt idx="62">
                  <c:v>759.88099999999997</c:v>
                </c:pt>
                <c:pt idx="63">
                  <c:v>783.56299999999999</c:v>
                </c:pt>
                <c:pt idx="64">
                  <c:v>804.19299999999998</c:v>
                </c:pt>
                <c:pt idx="65">
                  <c:v>832.226</c:v>
                </c:pt>
                <c:pt idx="66">
                  <c:v>855.47699999999998</c:v>
                </c:pt>
                <c:pt idx="67">
                  <c:v>834.78899999999999</c:v>
                </c:pt>
                <c:pt idx="68">
                  <c:v>836.13199999999995</c:v>
                </c:pt>
                <c:pt idx="69">
                  <c:v>836.35599999999999</c:v>
                </c:pt>
                <c:pt idx="70">
                  <c:v>828.12599999999998</c:v>
                </c:pt>
                <c:pt idx="71">
                  <c:v>825.00099999999998</c:v>
                </c:pt>
                <c:pt idx="72">
                  <c:v>826.00099999999998</c:v>
                </c:pt>
                <c:pt idx="73">
                  <c:v>824.07100000000003</c:v>
                </c:pt>
                <c:pt idx="74">
                  <c:v>823.58500000000004</c:v>
                </c:pt>
                <c:pt idx="75">
                  <c:v>817.17600000000004</c:v>
                </c:pt>
                <c:pt idx="76">
                  <c:v>813.88400000000001</c:v>
                </c:pt>
                <c:pt idx="77">
                  <c:v>805.55600000000004</c:v>
                </c:pt>
                <c:pt idx="78">
                  <c:v>822.11400000000003</c:v>
                </c:pt>
                <c:pt idx="79">
                  <c:v>824.82100000000003</c:v>
                </c:pt>
                <c:pt idx="80">
                  <c:v>840.39499999999998</c:v>
                </c:pt>
                <c:pt idx="81">
                  <c:v>829.13300000000004</c:v>
                </c:pt>
                <c:pt idx="82">
                  <c:v>829.24199999999996</c:v>
                </c:pt>
                <c:pt idx="83">
                  <c:v>842.81100000000004</c:v>
                </c:pt>
                <c:pt idx="84">
                  <c:v>839.34799999999996</c:v>
                </c:pt>
                <c:pt idx="85">
                  <c:v>880.05600000000004</c:v>
                </c:pt>
                <c:pt idx="86">
                  <c:v>874.57600000000002</c:v>
                </c:pt>
                <c:pt idx="87">
                  <c:v>846.66899999999998</c:v>
                </c:pt>
                <c:pt idx="88">
                  <c:v>863.65599999999995</c:v>
                </c:pt>
                <c:pt idx="89">
                  <c:v>841.57799999999997</c:v>
                </c:pt>
                <c:pt idx="90">
                  <c:v>849.98599999999999</c:v>
                </c:pt>
                <c:pt idx="91">
                  <c:v>849.70799999999997</c:v>
                </c:pt>
                <c:pt idx="92">
                  <c:v>847.81600000000003</c:v>
                </c:pt>
                <c:pt idx="93">
                  <c:v>855.50699999999995</c:v>
                </c:pt>
                <c:pt idx="94">
                  <c:v>866.70799999999997</c:v>
                </c:pt>
                <c:pt idx="95">
                  <c:v>836.21400000000006</c:v>
                </c:pt>
                <c:pt idx="96">
                  <c:v>874.03899999999999</c:v>
                </c:pt>
                <c:pt idx="97">
                  <c:v>874.346</c:v>
                </c:pt>
                <c:pt idx="98">
                  <c:v>881.05899999999997</c:v>
                </c:pt>
                <c:pt idx="99">
                  <c:v>873.86</c:v>
                </c:pt>
                <c:pt idx="100">
                  <c:v>875.30799999999999</c:v>
                </c:pt>
                <c:pt idx="101">
                  <c:v>788.44100000000003</c:v>
                </c:pt>
                <c:pt idx="102">
                  <c:v>826.55399999999997</c:v>
                </c:pt>
                <c:pt idx="103">
                  <c:v>838.66700000000003</c:v>
                </c:pt>
                <c:pt idx="104">
                  <c:v>825.702</c:v>
                </c:pt>
                <c:pt idx="105">
                  <c:v>815.654</c:v>
                </c:pt>
                <c:pt idx="106">
                  <c:v>820.73500000000001</c:v>
                </c:pt>
                <c:pt idx="107">
                  <c:v>807.43200000000002</c:v>
                </c:pt>
                <c:pt idx="108">
                  <c:v>804.88499999999999</c:v>
                </c:pt>
                <c:pt idx="109">
                  <c:v>817.47500000000002</c:v>
                </c:pt>
                <c:pt idx="110">
                  <c:v>794.15300000000002</c:v>
                </c:pt>
                <c:pt idx="111">
                  <c:v>807.35599999999999</c:v>
                </c:pt>
                <c:pt idx="112">
                  <c:v>831.60299999999995</c:v>
                </c:pt>
                <c:pt idx="113">
                  <c:v>800.92100000000005</c:v>
                </c:pt>
                <c:pt idx="114">
                  <c:v>801.96600000000001</c:v>
                </c:pt>
                <c:pt idx="115">
                  <c:v>747.19500000000005</c:v>
                </c:pt>
                <c:pt idx="116">
                  <c:v>761.95699999999999</c:v>
                </c:pt>
                <c:pt idx="117">
                  <c:v>762.11400000000003</c:v>
                </c:pt>
                <c:pt idx="118">
                  <c:v>816.09400000000005</c:v>
                </c:pt>
                <c:pt idx="119">
                  <c:v>747.702</c:v>
                </c:pt>
                <c:pt idx="120">
                  <c:v>701.75699999999995</c:v>
                </c:pt>
                <c:pt idx="121">
                  <c:v>716.75300000000004</c:v>
                </c:pt>
                <c:pt idx="122">
                  <c:v>720.42100000000005</c:v>
                </c:pt>
                <c:pt idx="123">
                  <c:v>839.31500000000005</c:v>
                </c:pt>
                <c:pt idx="124">
                  <c:v>722.05600000000004</c:v>
                </c:pt>
                <c:pt idx="125">
                  <c:v>801.65499999999997</c:v>
                </c:pt>
                <c:pt idx="126">
                  <c:v>759.77099999999996</c:v>
                </c:pt>
                <c:pt idx="127">
                  <c:v>750.28800000000001</c:v>
                </c:pt>
                <c:pt idx="128">
                  <c:v>744.221</c:v>
                </c:pt>
                <c:pt idx="129">
                  <c:v>772.16899999999998</c:v>
                </c:pt>
                <c:pt idx="130">
                  <c:v>748.39499999999998</c:v>
                </c:pt>
                <c:pt idx="131">
                  <c:v>729.55600000000004</c:v>
                </c:pt>
                <c:pt idx="132">
                  <c:v>772.60400000000004</c:v>
                </c:pt>
                <c:pt idx="133">
                  <c:v>798.88199999999995</c:v>
                </c:pt>
                <c:pt idx="134">
                  <c:v>796.69899999999996</c:v>
                </c:pt>
                <c:pt idx="135">
                  <c:v>794.42499999999995</c:v>
                </c:pt>
                <c:pt idx="136">
                  <c:v>755.69</c:v>
                </c:pt>
                <c:pt idx="137">
                  <c:v>732.62300000000005</c:v>
                </c:pt>
                <c:pt idx="138">
                  <c:v>683.32899999999995</c:v>
                </c:pt>
                <c:pt idx="139">
                  <c:v>765.005</c:v>
                </c:pt>
                <c:pt idx="140">
                  <c:v>803.56899999999996</c:v>
                </c:pt>
              </c:numCache>
            </c:numRef>
          </c:val>
          <c:smooth val="0"/>
          <c:extLst>
            <c:ext xmlns:c16="http://schemas.microsoft.com/office/drawing/2014/chart" uri="{C3380CC4-5D6E-409C-BE32-E72D297353CC}">
              <c16:uniqueId val="{00000002-ABD6-4175-96DD-423561F1D2D7}"/>
            </c:ext>
          </c:extLst>
        </c:ser>
        <c:ser>
          <c:idx val="3"/>
          <c:order val="3"/>
          <c:tx>
            <c:strRef>
              <c:f>'eu gas flows (3)'!$F$4</c:f>
              <c:strCache>
                <c:ptCount val="1"/>
                <c:pt idx="0">
                  <c:v>Nordstream NEL</c:v>
                </c:pt>
              </c:strCache>
            </c:strRef>
          </c:tx>
          <c:spPr>
            <a:ln w="28575" cap="rnd">
              <a:solidFill>
                <a:schemeClr val="accent4"/>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(3)'!$F$6:$F$146</c:f>
              <c:numCache>
                <c:formatCode>General</c:formatCode>
                <c:ptCount val="141"/>
                <c:pt idx="0">
                  <c:v>0</c:v>
                </c:pt>
                <c:pt idx="1">
                  <c:v>0</c:v>
                </c:pt>
                <c:pt idx="2">
                  <c:v>0</c:v>
                </c:pt>
                <c:pt idx="3">
                  <c:v>0</c:v>
                </c:pt>
                <c:pt idx="4">
                  <c:v>0</c:v>
                </c:pt>
                <c:pt idx="5">
                  <c:v>0</c:v>
                </c:pt>
                <c:pt idx="6">
                  <c:v>0</c:v>
                </c:pt>
                <c:pt idx="7">
                  <c:v>0</c:v>
                </c:pt>
                <c:pt idx="8">
                  <c:v>158.88200000000001</c:v>
                </c:pt>
                <c:pt idx="9">
                  <c:v>170.20099999999999</c:v>
                </c:pt>
                <c:pt idx="10">
                  <c:v>146.029</c:v>
                </c:pt>
                <c:pt idx="11">
                  <c:v>194.00700000000001</c:v>
                </c:pt>
                <c:pt idx="12">
                  <c:v>195.14400000000001</c:v>
                </c:pt>
                <c:pt idx="13">
                  <c:v>258.46300000000002</c:v>
                </c:pt>
                <c:pt idx="14">
                  <c:v>188.47499999999999</c:v>
                </c:pt>
                <c:pt idx="15">
                  <c:v>159.518</c:v>
                </c:pt>
                <c:pt idx="16">
                  <c:v>183.822</c:v>
                </c:pt>
                <c:pt idx="17">
                  <c:v>159.679</c:v>
                </c:pt>
                <c:pt idx="18">
                  <c:v>190.88200000000001</c:v>
                </c:pt>
                <c:pt idx="19">
                  <c:v>192.779</c:v>
                </c:pt>
                <c:pt idx="20">
                  <c:v>201.50399999999999</c:v>
                </c:pt>
                <c:pt idx="21">
                  <c:v>201.68199999999999</c:v>
                </c:pt>
                <c:pt idx="22">
                  <c:v>201.54499999999999</c:v>
                </c:pt>
                <c:pt idx="23">
                  <c:v>189.66300000000001</c:v>
                </c:pt>
                <c:pt idx="24">
                  <c:v>210.738</c:v>
                </c:pt>
                <c:pt idx="25">
                  <c:v>179.55199999999999</c:v>
                </c:pt>
                <c:pt idx="26">
                  <c:v>179.29599999999999</c:v>
                </c:pt>
                <c:pt idx="27">
                  <c:v>181.839</c:v>
                </c:pt>
                <c:pt idx="28">
                  <c:v>139.184</c:v>
                </c:pt>
                <c:pt idx="29">
                  <c:v>187.10400000000001</c:v>
                </c:pt>
                <c:pt idx="30">
                  <c:v>186.91200000000001</c:v>
                </c:pt>
                <c:pt idx="31">
                  <c:v>177.785</c:v>
                </c:pt>
                <c:pt idx="32">
                  <c:v>203.00700000000001</c:v>
                </c:pt>
                <c:pt idx="33">
                  <c:v>355.09500000000003</c:v>
                </c:pt>
                <c:pt idx="34">
                  <c:v>418.661</c:v>
                </c:pt>
                <c:pt idx="35">
                  <c:v>697.67</c:v>
                </c:pt>
                <c:pt idx="36">
                  <c:v>776.25</c:v>
                </c:pt>
                <c:pt idx="37">
                  <c:v>804.21600000000001</c:v>
                </c:pt>
                <c:pt idx="38">
                  <c:v>816.94</c:v>
                </c:pt>
                <c:pt idx="39">
                  <c:v>791.40200000000004</c:v>
                </c:pt>
                <c:pt idx="40">
                  <c:v>970.20799999999997</c:v>
                </c:pt>
                <c:pt idx="41">
                  <c:v>1023.625</c:v>
                </c:pt>
                <c:pt idx="42">
                  <c:v>832.71</c:v>
                </c:pt>
                <c:pt idx="43">
                  <c:v>832.16099999999994</c:v>
                </c:pt>
                <c:pt idx="44">
                  <c:v>880.53800000000001</c:v>
                </c:pt>
                <c:pt idx="45">
                  <c:v>856.14300000000003</c:v>
                </c:pt>
                <c:pt idx="46">
                  <c:v>893.97400000000005</c:v>
                </c:pt>
                <c:pt idx="47">
                  <c:v>937.22500000000002</c:v>
                </c:pt>
                <c:pt idx="48">
                  <c:v>787.43299999999999</c:v>
                </c:pt>
                <c:pt idx="49">
                  <c:v>905.35500000000002</c:v>
                </c:pt>
                <c:pt idx="50">
                  <c:v>877.34299999999996</c:v>
                </c:pt>
                <c:pt idx="51">
                  <c:v>880.47500000000002</c:v>
                </c:pt>
                <c:pt idx="52">
                  <c:v>916.75599999999997</c:v>
                </c:pt>
                <c:pt idx="53">
                  <c:v>929.36400000000003</c:v>
                </c:pt>
                <c:pt idx="54">
                  <c:v>929.01099999999997</c:v>
                </c:pt>
                <c:pt idx="55">
                  <c:v>953.50900000000001</c:v>
                </c:pt>
                <c:pt idx="56">
                  <c:v>1001.452</c:v>
                </c:pt>
                <c:pt idx="57">
                  <c:v>1000.932</c:v>
                </c:pt>
                <c:pt idx="58">
                  <c:v>1002.783</c:v>
                </c:pt>
                <c:pt idx="59">
                  <c:v>1002.658</c:v>
                </c:pt>
                <c:pt idx="60">
                  <c:v>1000.366</c:v>
                </c:pt>
                <c:pt idx="61">
                  <c:v>1002.53</c:v>
                </c:pt>
                <c:pt idx="62">
                  <c:v>1001.105</c:v>
                </c:pt>
                <c:pt idx="63">
                  <c:v>978.755</c:v>
                </c:pt>
                <c:pt idx="64">
                  <c:v>953.36800000000005</c:v>
                </c:pt>
                <c:pt idx="65">
                  <c:v>930.07799999999997</c:v>
                </c:pt>
                <c:pt idx="66">
                  <c:v>905.51900000000001</c:v>
                </c:pt>
                <c:pt idx="67">
                  <c:v>924.78099999999995</c:v>
                </c:pt>
                <c:pt idx="68">
                  <c:v>924.23599999999999</c:v>
                </c:pt>
                <c:pt idx="69">
                  <c:v>925.28099999999995</c:v>
                </c:pt>
                <c:pt idx="70">
                  <c:v>930.34</c:v>
                </c:pt>
                <c:pt idx="71">
                  <c:v>930.22799999999995</c:v>
                </c:pt>
                <c:pt idx="72">
                  <c:v>931.17200000000003</c:v>
                </c:pt>
                <c:pt idx="73">
                  <c:v>928.81100000000004</c:v>
                </c:pt>
                <c:pt idx="74">
                  <c:v>928.10299999999995</c:v>
                </c:pt>
                <c:pt idx="75">
                  <c:v>938.27499999999998</c:v>
                </c:pt>
                <c:pt idx="76">
                  <c:v>939.947</c:v>
                </c:pt>
                <c:pt idx="77">
                  <c:v>947.96699999999998</c:v>
                </c:pt>
                <c:pt idx="78">
                  <c:v>912.18799999999999</c:v>
                </c:pt>
                <c:pt idx="79">
                  <c:v>904.87900000000002</c:v>
                </c:pt>
                <c:pt idx="80">
                  <c:v>894.64499999999998</c:v>
                </c:pt>
                <c:pt idx="81">
                  <c:v>903.90800000000002</c:v>
                </c:pt>
                <c:pt idx="82">
                  <c:v>905.41800000000001</c:v>
                </c:pt>
                <c:pt idx="83">
                  <c:v>924.94299999999998</c:v>
                </c:pt>
                <c:pt idx="84">
                  <c:v>922.64</c:v>
                </c:pt>
                <c:pt idx="85">
                  <c:v>882.11599999999999</c:v>
                </c:pt>
                <c:pt idx="86">
                  <c:v>869.00300000000004</c:v>
                </c:pt>
                <c:pt idx="87">
                  <c:v>905.09</c:v>
                </c:pt>
                <c:pt idx="88">
                  <c:v>892.70799999999997</c:v>
                </c:pt>
                <c:pt idx="89">
                  <c:v>918.01</c:v>
                </c:pt>
                <c:pt idx="90">
                  <c:v>902.13099999999997</c:v>
                </c:pt>
                <c:pt idx="91">
                  <c:v>905.64300000000003</c:v>
                </c:pt>
                <c:pt idx="92">
                  <c:v>904.32600000000002</c:v>
                </c:pt>
                <c:pt idx="93">
                  <c:v>904.66399999999999</c:v>
                </c:pt>
                <c:pt idx="94">
                  <c:v>893.61900000000003</c:v>
                </c:pt>
                <c:pt idx="95">
                  <c:v>920.28099999999995</c:v>
                </c:pt>
                <c:pt idx="96">
                  <c:v>883.61500000000001</c:v>
                </c:pt>
                <c:pt idx="97">
                  <c:v>881.00900000000001</c:v>
                </c:pt>
                <c:pt idx="98">
                  <c:v>880.11500000000001</c:v>
                </c:pt>
                <c:pt idx="99">
                  <c:v>881.76400000000001</c:v>
                </c:pt>
                <c:pt idx="100">
                  <c:v>882.48900000000003</c:v>
                </c:pt>
                <c:pt idx="101">
                  <c:v>882.35599999999999</c:v>
                </c:pt>
                <c:pt idx="102">
                  <c:v>929.24599999999998</c:v>
                </c:pt>
                <c:pt idx="103">
                  <c:v>917.43600000000004</c:v>
                </c:pt>
                <c:pt idx="104">
                  <c:v>935.53300000000002</c:v>
                </c:pt>
                <c:pt idx="105">
                  <c:v>946.21199999999999</c:v>
                </c:pt>
                <c:pt idx="106">
                  <c:v>942.154</c:v>
                </c:pt>
                <c:pt idx="107">
                  <c:v>953.83600000000001</c:v>
                </c:pt>
                <c:pt idx="108">
                  <c:v>940.75900000000001</c:v>
                </c:pt>
                <c:pt idx="109">
                  <c:v>944.62699999999995</c:v>
                </c:pt>
                <c:pt idx="110">
                  <c:v>966.79899999999998</c:v>
                </c:pt>
                <c:pt idx="111">
                  <c:v>953.29700000000003</c:v>
                </c:pt>
                <c:pt idx="112">
                  <c:v>952.35699999999997</c:v>
                </c:pt>
                <c:pt idx="113">
                  <c:v>962.12400000000002</c:v>
                </c:pt>
                <c:pt idx="114">
                  <c:v>960.00699999999995</c:v>
                </c:pt>
                <c:pt idx="115">
                  <c:v>1013.271</c:v>
                </c:pt>
                <c:pt idx="116">
                  <c:v>916.274</c:v>
                </c:pt>
                <c:pt idx="117">
                  <c:v>804.09100000000001</c:v>
                </c:pt>
                <c:pt idx="118">
                  <c:v>819.40200000000004</c:v>
                </c:pt>
                <c:pt idx="119">
                  <c:v>720.72299999999996</c:v>
                </c:pt>
                <c:pt idx="120">
                  <c:v>672.59699999999998</c:v>
                </c:pt>
                <c:pt idx="121">
                  <c:v>659.19</c:v>
                </c:pt>
                <c:pt idx="122">
                  <c:v>646.21900000000005</c:v>
                </c:pt>
                <c:pt idx="123">
                  <c:v>659.02700000000004</c:v>
                </c:pt>
                <c:pt idx="124">
                  <c:v>773.74599999999998</c:v>
                </c:pt>
                <c:pt idx="125">
                  <c:v>955.50800000000004</c:v>
                </c:pt>
                <c:pt idx="126">
                  <c:v>1002.542</c:v>
                </c:pt>
                <c:pt idx="127">
                  <c:v>1002.978</c:v>
                </c:pt>
                <c:pt idx="128">
                  <c:v>1003.424</c:v>
                </c:pt>
                <c:pt idx="129">
                  <c:v>1001.881</c:v>
                </c:pt>
                <c:pt idx="130">
                  <c:v>1009.18</c:v>
                </c:pt>
                <c:pt idx="131">
                  <c:v>1026.3009999999999</c:v>
                </c:pt>
                <c:pt idx="132">
                  <c:v>984.79899999999998</c:v>
                </c:pt>
                <c:pt idx="133">
                  <c:v>958.45100000000002</c:v>
                </c:pt>
                <c:pt idx="134">
                  <c:v>960.89200000000005</c:v>
                </c:pt>
                <c:pt idx="135">
                  <c:v>959.779</c:v>
                </c:pt>
                <c:pt idx="136">
                  <c:v>979.58799999999997</c:v>
                </c:pt>
                <c:pt idx="137">
                  <c:v>1072.42</c:v>
                </c:pt>
                <c:pt idx="138">
                  <c:v>1078.4010000000001</c:v>
                </c:pt>
                <c:pt idx="139">
                  <c:v>976.89</c:v>
                </c:pt>
                <c:pt idx="140">
                  <c:v>954.18799999999999</c:v>
                </c:pt>
              </c:numCache>
            </c:numRef>
          </c:val>
          <c:smooth val="0"/>
          <c:extLst>
            <c:ext xmlns:c16="http://schemas.microsoft.com/office/drawing/2014/chart" uri="{C3380CC4-5D6E-409C-BE32-E72D297353CC}">
              <c16:uniqueId val="{00000003-ABD6-4175-96DD-423561F1D2D7}"/>
            </c:ext>
          </c:extLst>
        </c:ser>
        <c:dLbls>
          <c:showLegendKey val="0"/>
          <c:showVal val="0"/>
          <c:showCatName val="0"/>
          <c:showSerName val="0"/>
          <c:showPercent val="0"/>
          <c:showBubbleSize val="0"/>
        </c:dLbls>
        <c:smooth val="0"/>
        <c:axId val="1000667544"/>
        <c:axId val="1000673776"/>
      </c:lineChart>
      <c:dateAx>
        <c:axId val="1000667544"/>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p>
        </c:txPr>
        <c:crossAx val="1000673776"/>
        <c:crosses val="autoZero"/>
        <c:auto val="1"/>
        <c:lblOffset val="100"/>
        <c:baseTimeUnit val="days"/>
        <c:majorUnit val="25"/>
        <c:majorTimeUnit val="days"/>
      </c:dateAx>
      <c:valAx>
        <c:axId val="1000673776"/>
        <c:scaling>
          <c:orientation val="minMax"/>
          <c:max val="130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p>
        </c:txPr>
        <c:crossAx val="1000667544"/>
        <c:crosses val="autoZero"/>
        <c:crossBetween val="between"/>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1"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Sheet2!$F$51:$F$54</c:f>
              <c:numCache>
                <c:formatCode>General</c:formatCode>
                <c:ptCount val="4"/>
                <c:pt idx="0">
                  <c:v>1991</c:v>
                </c:pt>
                <c:pt idx="1">
                  <c:v>2003</c:v>
                </c:pt>
                <c:pt idx="2">
                  <c:v>2011</c:v>
                </c:pt>
                <c:pt idx="3">
                  <c:v>2020</c:v>
                </c:pt>
              </c:numCache>
            </c:numRef>
          </c:cat>
          <c:val>
            <c:numRef>
              <c:f>Sheet2!$G$51:$G$54</c:f>
              <c:numCache>
                <c:formatCode>0%</c:formatCode>
                <c:ptCount val="4"/>
                <c:pt idx="0">
                  <c:v>0.9</c:v>
                </c:pt>
                <c:pt idx="1">
                  <c:v>0.75</c:v>
                </c:pt>
                <c:pt idx="2">
                  <c:v>0.5</c:v>
                </c:pt>
                <c:pt idx="3">
                  <c:v>0.35</c:v>
                </c:pt>
              </c:numCache>
            </c:numRef>
          </c:val>
          <c:extLst>
            <c:ext xmlns:c16="http://schemas.microsoft.com/office/drawing/2014/chart" uri="{C3380CC4-5D6E-409C-BE32-E72D297353CC}">
              <c16:uniqueId val="{00000000-8DD1-4110-BD1C-F5DC0132FB06}"/>
            </c:ext>
          </c:extLst>
        </c:ser>
        <c:dLbls>
          <c:dLblPos val="outEnd"/>
          <c:showLegendKey val="0"/>
          <c:showVal val="1"/>
          <c:showCatName val="0"/>
          <c:showSerName val="0"/>
          <c:showPercent val="0"/>
          <c:showBubbleSize val="0"/>
        </c:dLbls>
        <c:gapWidth val="219"/>
        <c:overlap val="-27"/>
        <c:axId val="1019263248"/>
        <c:axId val="1019266528"/>
      </c:barChart>
      <c:catAx>
        <c:axId val="1019263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p>
        </c:txPr>
        <c:crossAx val="1019266528"/>
        <c:crosses val="autoZero"/>
        <c:auto val="1"/>
        <c:lblAlgn val="ctr"/>
        <c:lblOffset val="100"/>
        <c:noMultiLvlLbl val="0"/>
      </c:catAx>
      <c:valAx>
        <c:axId val="1019266528"/>
        <c:scaling>
          <c:orientation val="minMax"/>
        </c:scaling>
        <c:delete val="1"/>
        <c:axPos val="l"/>
        <c:numFmt formatCode="0%" sourceLinked="1"/>
        <c:majorTickMark val="none"/>
        <c:minorTickMark val="none"/>
        <c:tickLblPos val="nextTo"/>
        <c:crossAx val="1019263248"/>
        <c:crosses val="autoZero"/>
        <c:crossBetween val="between"/>
      </c:valAx>
      <c:spPr>
        <a:noFill/>
        <a:ln>
          <a:noFill/>
        </a:ln>
        <a:effectLst/>
      </c:spPr>
    </c:plotArea>
    <c:plotVisOnly val="1"/>
    <c:dispBlanksAs val="gap"/>
    <c:showDLblsOverMax val="0"/>
  </c:chart>
  <c:spPr>
    <a:noFill/>
    <a:ln>
      <a:noFill/>
    </a:ln>
    <a:effectLst/>
  </c:spPr>
  <c:txPr>
    <a:bodyPr/>
    <a:lstStyle/>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Sheet2!$F$78:$F$79</c:f>
              <c:strCache>
                <c:ptCount val="2"/>
                <c:pt idx="0">
                  <c:v>Russian Gas Sent to China</c:v>
                </c:pt>
                <c:pt idx="1">
                  <c:v>Russian Gas Sent to Europe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lumMod val="75000"/>
                        <a:lumOff val="25000"/>
                      </a:schemeClr>
                    </a:solidFill>
                    <a:latin typeface="Georgia" panose="02040502050405020303" pitchFamily="18"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Sheet2!$F$78:$F$79</c:f>
              <c:strCache>
                <c:ptCount val="2"/>
                <c:pt idx="0">
                  <c:v>Russian Gas Sent to China</c:v>
                </c:pt>
                <c:pt idx="1">
                  <c:v>Russian Gas Sent to Europe</c:v>
                </c:pt>
              </c:strCache>
            </c:strRef>
          </c:cat>
          <c:val>
            <c:numRef>
              <c:f>Sheet2!$G$78:$G$79</c:f>
              <c:numCache>
                <c:formatCode>General</c:formatCode>
                <c:ptCount val="2"/>
                <c:pt idx="0">
                  <c:v>16.5</c:v>
                </c:pt>
                <c:pt idx="1">
                  <c:v>170</c:v>
                </c:pt>
              </c:numCache>
            </c:numRef>
          </c:val>
          <c:extLst>
            <c:ext xmlns:c16="http://schemas.microsoft.com/office/drawing/2014/chart" uri="{C3380CC4-5D6E-409C-BE32-E72D297353CC}">
              <c16:uniqueId val="{00000000-EC52-43B1-8952-3B2132C07E95}"/>
            </c:ext>
          </c:extLst>
        </c:ser>
        <c:dLbls>
          <c:dLblPos val="outEnd"/>
          <c:showLegendKey val="0"/>
          <c:showVal val="1"/>
          <c:showCatName val="0"/>
          <c:showSerName val="0"/>
          <c:showPercent val="0"/>
          <c:showBubbleSize val="0"/>
        </c:dLbls>
        <c:gapWidth val="219"/>
        <c:axId val="1000668528"/>
        <c:axId val="1000672136"/>
      </c:barChart>
      <c:catAx>
        <c:axId val="1000668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p>
        </c:txPr>
        <c:crossAx val="1000672136"/>
        <c:crosses val="autoZero"/>
        <c:auto val="1"/>
        <c:lblAlgn val="ctr"/>
        <c:lblOffset val="100"/>
        <c:noMultiLvlLbl val="0"/>
      </c:catAx>
      <c:valAx>
        <c:axId val="1000672136"/>
        <c:scaling>
          <c:orientation val="minMax"/>
        </c:scaling>
        <c:delete val="1"/>
        <c:axPos val="b"/>
        <c:numFmt formatCode="General" sourceLinked="1"/>
        <c:majorTickMark val="none"/>
        <c:minorTickMark val="none"/>
        <c:tickLblPos val="nextTo"/>
        <c:crossAx val="100066852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Sheet2!$I$96</c:f>
              <c:strCache>
                <c:ptCount val="1"/>
                <c:pt idx="0">
                  <c:v>Asia</c:v>
                </c:pt>
              </c:strCache>
            </c:strRef>
          </c:tx>
          <c:spPr>
            <a:solidFill>
              <a:schemeClr val="accent1"/>
            </a:solidFill>
            <a:ln>
              <a:noFill/>
            </a:ln>
            <a:effectLst/>
          </c:spPr>
          <c:invertIfNegative val="0"/>
          <c:dLbls>
            <c:dLbl>
              <c:idx val="0"/>
              <c:tx>
                <c:rich>
                  <a:bodyPr/>
                  <a:lstStyle/>
                  <a:p>
                    <a:r>
                      <a:t>亚洲，39%</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Sheet2!$H$96</c:f>
              <c:numCache>
                <c:formatCode>0%</c:formatCode>
                <c:ptCount val="1"/>
                <c:pt idx="0">
                  <c:v>0.39</c:v>
                </c:pt>
              </c:numCache>
            </c:numRef>
          </c:val>
          <c:extLst>
            <c:ext xmlns:c16="http://schemas.microsoft.com/office/drawing/2014/chart" uri="{C3380CC4-5D6E-409C-BE32-E72D297353CC}">
              <c16:uniqueId val="{00000001-24D9-4736-A54C-9164E372D0CB}"/>
            </c:ext>
          </c:extLst>
        </c:ser>
        <c:ser>
          <c:idx val="1"/>
          <c:order val="1"/>
          <c:tx>
            <c:strRef>
              <c:f>Sheet2!$I$97</c:f>
              <c:strCache>
                <c:ptCount val="1"/>
                <c:pt idx="0">
                  <c:v>Europe</c:v>
                </c:pt>
              </c:strCache>
            </c:strRef>
          </c:tx>
          <c:spPr>
            <a:solidFill>
              <a:schemeClr val="accent2"/>
            </a:solidFill>
            <a:ln>
              <a:noFill/>
            </a:ln>
            <a:effectLst/>
          </c:spPr>
          <c:invertIfNegative val="0"/>
          <c:dLbls>
            <c:dLbl>
              <c:idx val="0"/>
              <c:tx>
                <c:rich>
                  <a:bodyPr/>
                  <a:lstStyle/>
                  <a:p>
                    <a:r>
                      <a:t>欧洲，53%</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Sheet2!$H$97</c:f>
              <c:numCache>
                <c:formatCode>0%</c:formatCode>
                <c:ptCount val="1"/>
                <c:pt idx="0">
                  <c:v>0.53</c:v>
                </c:pt>
              </c:numCache>
            </c:numRef>
          </c:val>
          <c:extLst>
            <c:ext xmlns:c16="http://schemas.microsoft.com/office/drawing/2014/chart" uri="{C3380CC4-5D6E-409C-BE32-E72D297353CC}">
              <c16:uniqueId val="{00000003-24D9-4736-A54C-9164E372D0CB}"/>
            </c:ext>
          </c:extLst>
        </c:ser>
        <c:ser>
          <c:idx val="2"/>
          <c:order val="2"/>
          <c:tx>
            <c:strRef>
              <c:f>Sheet2!$I$98</c:f>
              <c:strCache>
                <c:ptCount val="1"/>
                <c:pt idx="0">
                  <c:v>Other</c:v>
                </c:pt>
              </c:strCache>
            </c:strRef>
          </c:tx>
          <c:spPr>
            <a:solidFill>
              <a:schemeClr val="accent3"/>
            </a:solidFill>
            <a:ln>
              <a:noFill/>
            </a:ln>
            <a:effectLst/>
          </c:spPr>
          <c:invertIfNegative val="0"/>
          <c:dLbls>
            <c:dLbl>
              <c:idx val="0"/>
              <c:tx>
                <c:rich>
                  <a:bodyPr/>
                  <a:lstStyle/>
                  <a:p>
                    <a:r>
                      <a:t>其他，8%</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Sheet2!$H$98</c:f>
              <c:numCache>
                <c:formatCode>0%</c:formatCode>
                <c:ptCount val="1"/>
                <c:pt idx="0">
                  <c:v>0.08</c:v>
                </c:pt>
              </c:numCache>
            </c:numRef>
          </c:val>
          <c:extLst>
            <c:ext xmlns:c16="http://schemas.microsoft.com/office/drawing/2014/chart" uri="{C3380CC4-5D6E-409C-BE32-E72D297353CC}">
              <c16:uniqueId val="{00000005-24D9-4736-A54C-9164E372D0CB}"/>
            </c:ext>
          </c:extLst>
        </c:ser>
        <c:dLbls>
          <c:showLegendKey val="0"/>
          <c:showVal val="0"/>
          <c:showCatName val="0"/>
          <c:showSerName val="0"/>
          <c:showPercent val="0"/>
          <c:showBubbleSize val="0"/>
        </c:dLbls>
        <c:gapWidth val="150"/>
        <c:overlap val="100"/>
        <c:axId val="1000713464"/>
        <c:axId val="1000715104"/>
      </c:barChart>
      <c:catAx>
        <c:axId val="1000713464"/>
        <c:scaling>
          <c:orientation val="minMax"/>
        </c:scaling>
        <c:delete val="1"/>
        <c:axPos val="b"/>
        <c:numFmt formatCode="General" sourceLinked="1"/>
        <c:majorTickMark val="none"/>
        <c:minorTickMark val="none"/>
        <c:tickLblPos val="nextTo"/>
        <c:crossAx val="1000715104"/>
        <c:crosses val="autoZero"/>
        <c:auto val="1"/>
        <c:lblAlgn val="ctr"/>
        <c:lblOffset val="100"/>
        <c:noMultiLvlLbl val="0"/>
      </c:catAx>
      <c:valAx>
        <c:axId val="1000715104"/>
        <c:scaling>
          <c:orientation val="minMax"/>
          <c:max val="1"/>
        </c:scaling>
        <c:delete val="1"/>
        <c:axPos val="l"/>
        <c:numFmt formatCode="0%" sourceLinked="1"/>
        <c:majorTickMark val="none"/>
        <c:minorTickMark val="none"/>
        <c:tickLblPos val="nextTo"/>
        <c:crossAx val="10007134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c:txPr>
  <c:externalData r:id="rId4">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0.28956</cdr:x>
      <cdr:y>0.60606</cdr:y>
    </cdr:from>
    <cdr:to>
      <cdr:x>0.63038</cdr:x>
      <cdr:y>0.66965</cdr:y>
    </cdr:to>
    <cdr:sp macro="" textlink="">
      <cdr:nvSpPr>
        <cdr:cNvPr id="2"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763636" y="2640216"/>
          <a:ext cx="898840"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E37303"/>
              </a:solidFill>
              <a:latin typeface="Georgia" panose="02040502050405020303" pitchFamily="18" charset="0"/>
            </a:rPr>
            <a:t>US LNG </a:t>
          </a:r>
        </a:p>
      </cdr:txBody>
    </cdr:sp>
  </cdr:relSizeAnchor>
  <cdr:relSizeAnchor xmlns:cdr="http://schemas.openxmlformats.org/drawingml/2006/chartDrawing">
    <cdr:from>
      <cdr:x>0.24404</cdr:x>
      <cdr:y>0.26308</cdr:y>
    </cdr:from>
    <cdr:to>
      <cdr:x>0.64442</cdr:x>
      <cdr:y>0.36906</cdr:y>
    </cdr:to>
    <cdr:sp macro="" textlink="">
      <cdr:nvSpPr>
        <cdr:cNvPr id="3"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643598" y="1146080"/>
          <a:ext cx="1055911" cy="461665"/>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5787F3"/>
              </a:solidFill>
              <a:latin typeface="Georgia" panose="02040502050405020303" pitchFamily="18" charset="0"/>
            </a:rPr>
            <a:t>Russian</a:t>
          </a:r>
        </a:p>
        <a:p xmlns:a="http://schemas.openxmlformats.org/drawingml/2006/main">
          <a:r>
            <a:rPr lang="en-US" sz="1200" b="1" dirty="0">
              <a:solidFill>
                <a:srgbClr val="5787F3"/>
              </a:solidFill>
              <a:latin typeface="Georgia" panose="02040502050405020303" pitchFamily="18" charset="0"/>
            </a:rPr>
            <a:t>Piped Gas</a:t>
          </a:r>
        </a:p>
      </cdr:txBody>
    </cdr:sp>
  </cdr:relSizeAnchor>
</c:userShapes>
</file>

<file path=ppt/drawings/drawing2.xml><?xml version="1.0" encoding="utf-8"?>
<c:userShapes xmlns:c="http://schemas.openxmlformats.org/drawingml/2006/chart">
  <cdr:relSizeAnchor xmlns:cdr="http://schemas.openxmlformats.org/drawingml/2006/chartDrawing">
    <cdr:from>
      <cdr:x>0.50892</cdr:x>
      <cdr:y>0.61584</cdr:y>
    </cdr:from>
    <cdr:to>
      <cdr:x>0.64785</cdr:x>
      <cdr:y>0.68316</cdr:y>
    </cdr:to>
    <cdr:sp macro="" textlink="">
      <cdr:nvSpPr>
        <cdr:cNvPr id="2"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3955568" y="2534054"/>
          <a:ext cx="1079770"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solidFill>
                <a:srgbClr val="EEB500"/>
              </a:solidFill>
              <a:latin typeface="Georgia" panose="02040502050405020303" pitchFamily="18" charset="0"/>
            </a:rPr>
            <a:t>Autos </a:t>
          </a:r>
        </a:p>
      </cdr:txBody>
    </cdr:sp>
  </cdr:relSizeAnchor>
  <cdr:relSizeAnchor xmlns:cdr="http://schemas.openxmlformats.org/drawingml/2006/chartDrawing">
    <cdr:from>
      <cdr:x>0.74172</cdr:x>
      <cdr:y>0.21577</cdr:y>
    </cdr:from>
    <cdr:to>
      <cdr:x>0.98214</cdr:x>
      <cdr:y>0.28308</cdr:y>
    </cdr:to>
    <cdr:sp macro="" textlink="">
      <cdr:nvSpPr>
        <cdr:cNvPr id="3"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5764912" y="887830"/>
          <a:ext cx="1868695"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solidFill>
                <a:srgbClr val="E37303"/>
              </a:solidFill>
              <a:latin typeface="Georgia" panose="02040502050405020303" pitchFamily="18" charset="0"/>
            </a:rPr>
            <a:t>Hospitality Services </a:t>
          </a:r>
        </a:p>
      </cdr:txBody>
    </cdr:sp>
  </cdr:relSizeAnchor>
  <cdr:relSizeAnchor xmlns:cdr="http://schemas.openxmlformats.org/drawingml/2006/chartDrawing">
    <cdr:from>
      <cdr:x>0.74172</cdr:x>
      <cdr:y>0.54386</cdr:y>
    </cdr:from>
    <cdr:to>
      <cdr:x>0.98214</cdr:x>
      <cdr:y>0.61118</cdr:y>
    </cdr:to>
    <cdr:sp macro="" textlink="">
      <cdr:nvSpPr>
        <cdr:cNvPr id="4"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5764912" y="2237887"/>
          <a:ext cx="1868695"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5787F3"/>
              </a:solidFill>
              <a:latin typeface="Georgia" panose="02040502050405020303" pitchFamily="18" charset="0"/>
            </a:rPr>
            <a:t>Electric Appliances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2386C4-BC53-81AC-D415-EFB9A6755CB5}"/>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567C2E76-8D8A-DB47-6DC1-A53CFCFD9FCB}"/>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DEE5A40A-AEF8-4148-8125-7DB9975CDA31}" type="datetimeFigureOut">
              <a:rPr lang="en-US" smtClean="0"/>
              <a:t>2/1/2023</a:t>
            </a:fld>
            <a:endParaRPr lang="en-US"/>
          </a:p>
        </p:txBody>
      </p:sp>
      <p:sp>
        <p:nvSpPr>
          <p:cNvPr id="4" name="Footer Placeholder 3">
            <a:extLst>
              <a:ext uri="{FF2B5EF4-FFF2-40B4-BE49-F238E27FC236}">
                <a16:creationId xmlns:a16="http://schemas.microsoft.com/office/drawing/2014/main" id="{1B29904A-6BDB-6812-9967-EE702B15F43E}"/>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424F01B7-7C7A-1CA9-8326-193EE4983F96}"/>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894009FD-665A-444E-961D-A8361632180F}" type="slidenum">
              <a:rPr lang="en-US" smtClean="0"/>
              <a:t>‹#›</a:t>
            </a:fld>
            <a:endParaRPr lang="en-US"/>
          </a:p>
        </p:txBody>
      </p:sp>
    </p:spTree>
    <p:extLst>
      <p:ext uri="{BB962C8B-B14F-4D97-AF65-F5344CB8AC3E}">
        <p14:creationId xmlns:p14="http://schemas.microsoft.com/office/powerpoint/2010/main" val="1902840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a:lstStyle>
            <a:lvl1pPr algn="l">
              <a:defRPr sz="1300"/>
            </a:lvl1pPr>
          </a:lstStyle>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a:lstStyle>
            <a:lvl1pPr algn="r">
              <a:defRPr sz="1300"/>
            </a:lvl1pPr>
          </a:lstStyle>
          <a:p>
            <a:fld id="{035D0E3B-FACF-4099-BB17-C26FCD4B317B}" type="datetimeFigureOut">
              <a:rPr lang="en-US" smtClean="0"/>
              <a:t>2/1/2023</a:t>
            </a:fld>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anchor="ctr"/>
          <a:lstStyle/>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a:lstStyle/>
          <a:p>
            <a:pPr lvl="0"/>
            <a:r>
              <a:t>单击此处编辑母版文本样式</a:t>
            </a:r>
          </a:p>
          <a:p>
            <a:pPr lvl="1"/>
            <a:r>
              <a:t>二级</a:t>
            </a:r>
          </a:p>
          <a:p>
            <a:pPr lvl="2"/>
            <a:r>
              <a:t>三级</a:t>
            </a:r>
          </a:p>
          <a:p>
            <a:pPr lvl="3"/>
            <a:r>
              <a:t>四级</a:t>
            </a:r>
          </a:p>
          <a:p>
            <a:pPr lvl="4"/>
            <a:r>
              <a:t>五级</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anchor="b"/>
          <a:lstStyle>
            <a:lvl1pPr algn="l">
              <a:defRPr sz="1300"/>
            </a:lvl1pPr>
          </a:lstStyle>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anchor="b"/>
          <a:lstStyle>
            <a:lvl1pPr algn="r">
              <a:defRPr sz="1300"/>
            </a:lvl1pPr>
          </a:lstStyle>
          <a:p>
            <a:fld id="{C67E16A7-CFB8-4900-8DAC-F2A67B5E1BC6}" type="slidenum">
              <a:rPr lang="en-US" smtClean="0"/>
              <a:t>‹#›</a:t>
            </a:fld>
          </a:p>
        </p:txBody>
      </p:sp>
    </p:spTree>
    <p:extLst>
      <p:ext uri="{BB962C8B-B14F-4D97-AF65-F5344CB8AC3E}">
        <p14:creationId xmlns:p14="http://schemas.microsoft.com/office/powerpoint/2010/main" val="284054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AC1-09AB-5AF9-5958-8BCF03CB0288}"/>
              </a:ext>
            </a:extLst>
          </p:cNvPr>
          <p:cNvSpPr>
            <a:spLocks noGrp="1"/>
          </p:cNvSpPr>
          <p:nvPr>
            <p:ph type="ctrTitle" hasCustomPrompt="1"/>
          </p:nvPr>
        </p:nvSpPr>
        <p:spPr>
          <a:xfrm>
            <a:off x="612607" y="3158194"/>
            <a:ext cx="10966785" cy="1383727"/>
          </a:xfrm>
          <a:prstGeom prst="rect">
            <a:avLst/>
          </a:prstGeom>
        </p:spPr>
        <p:txBody>
          <a:bodyPr anchor="t"/>
          <a:lstStyle>
            <a:lvl1pPr algn="l">
              <a:defRPr sz="4400" b="1"/>
            </a:lvl1pPr>
          </a:lstStyle>
          <a:p>
            <a:r>
              <a:t>[文档副标题]</a:t>
            </a:r>
          </a:p>
        </p:txBody>
      </p:sp>
      <p:sp>
        <p:nvSpPr>
          <p:cNvPr id="15" name="Subtitle 2">
            <a:extLst>
              <a:ext uri="{FF2B5EF4-FFF2-40B4-BE49-F238E27FC236}">
                <a16:creationId xmlns:a16="http://schemas.microsoft.com/office/drawing/2014/main" id="{841F47EB-DE17-C469-3821-12C8F663F345}"/>
              </a:ext>
            </a:extLst>
          </p:cNvPr>
          <p:cNvSpPr>
            <a:spLocks noGrp="1"/>
          </p:cNvSpPr>
          <p:nvPr>
            <p:ph type="subTitle" idx="1" hasCustomPrompt="1"/>
          </p:nvPr>
        </p:nvSpPr>
        <p:spPr>
          <a:xfrm>
            <a:off x="612607" y="2682875"/>
            <a:ext cx="10966785" cy="403225"/>
          </a:xfrm>
          <a:prstGeom prst="rect">
            <a:avLst/>
          </a:prstGeom>
        </p:spPr>
        <p:txBody>
          <a:bodyPr anchor="b"/>
          <a:lstStyle>
            <a:lvl1pPr marL="0" indent="0" algn="l">
              <a:buNone/>
              <a:defRPr sz="2000">
                <a:solidFill>
                  <a:schemeClr val="accent4">
                    <a:lumMod val="60000"/>
                    <a:lumOff val="4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[文档标题]</a:t>
            </a:r>
          </a:p>
        </p:txBody>
      </p:sp>
      <p:sp>
        <p:nvSpPr>
          <p:cNvPr id="18" name="Text Placeholder 17">
            <a:extLst>
              <a:ext uri="{FF2B5EF4-FFF2-40B4-BE49-F238E27FC236}">
                <a16:creationId xmlns:a16="http://schemas.microsoft.com/office/drawing/2014/main" id="{ED670F7E-9C28-24F9-0C63-B7784E8FF738}"/>
              </a:ext>
            </a:extLst>
          </p:cNvPr>
          <p:cNvSpPr>
            <a:spLocks noGrp="1"/>
          </p:cNvSpPr>
          <p:nvPr>
            <p:ph type="body" sz="quarter" idx="10" hasCustomPrompt="1"/>
          </p:nvPr>
        </p:nvSpPr>
        <p:spPr>
          <a:xfrm>
            <a:off x="612607" y="4870886"/>
            <a:ext cx="3651250" cy="320738"/>
          </a:xfrm>
          <a:prstGeom prst="rect">
            <a:avLst/>
          </a:prstGeom>
        </p:spPr>
        <p:txBody>
          <a:bodyPr anchor="b"/>
          <a:lstStyle>
            <a:lvl1pPr marL="0" indent="0">
              <a:buNone/>
              <a:defRPr sz="1400">
                <a:latin typeface="+mj-lt"/>
              </a:defRPr>
            </a:lvl1pPr>
          </a:lstStyle>
          <a:p>
            <a:pPr lvl="0"/>
            <a:r>
              <a:t>[日期]</a:t>
            </a:r>
          </a:p>
        </p:txBody>
      </p:sp>
    </p:spTree>
    <p:extLst>
      <p:ext uri="{BB962C8B-B14F-4D97-AF65-F5344CB8AC3E}">
        <p14:creationId xmlns:p14="http://schemas.microsoft.com/office/powerpoint/2010/main" val="1118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B5C1F7DF-D437-B47B-C000-D3A0236ED9AB}"/>
              </a:ext>
            </a:extLst>
          </p:cNvPr>
          <p:cNvSpPr>
            <a:spLocks noGrp="1"/>
          </p:cNvSpPr>
          <p:nvPr>
            <p:ph type="title" hasCustomPrompt="1"/>
          </p:nvPr>
        </p:nvSpPr>
        <p:spPr>
          <a:xfrm>
            <a:off x="266700" y="1129554"/>
            <a:ext cx="11658600" cy="477370"/>
          </a:xfrm>
          <a:prstGeom prst="rect">
            <a:avLst/>
          </a:prstGeom>
        </p:spPr>
        <p:txBody>
          <a:bodyPr anchor="t"/>
          <a:lstStyle>
            <a:lvl1pPr algn="l">
              <a:defRPr sz="2000" b="1">
                <a:solidFill>
                  <a:schemeClr val="tx1"/>
                </a:solidFill>
              </a:defRPr>
            </a:lvl1pPr>
          </a:lstStyle>
          <a:p>
            <a:r>
              <a:t>[标题]</a:t>
            </a:r>
          </a:p>
        </p:txBody>
      </p:sp>
      <p:sp>
        <p:nvSpPr>
          <p:cNvPr id="3" name="Slide Number Placeholder 2">
            <a:extLst>
              <a:ext uri="{FF2B5EF4-FFF2-40B4-BE49-F238E27FC236}">
                <a16:creationId xmlns:a16="http://schemas.microsoft.com/office/drawing/2014/main" id="{51739F54-BCB3-8807-6C51-5BDAD5DF87D9}"/>
              </a:ext>
            </a:extLst>
          </p:cNvPr>
          <p:cNvSpPr>
            <a:spLocks noGrp="1"/>
          </p:cNvSpPr>
          <p:nvPr>
            <p:ph type="sldNum" sz="quarter" idx="10"/>
          </p:nvPr>
        </p:nvSpPr>
        <p:spPr/>
        <p:txBody>
          <a:bodyPr/>
          <a:lstStyle/>
          <a:p>
            <a:fld id="{0CBF6629-EB3D-534B-9A06-60C368E35DAE}" type="slidenum">
              <a:rPr lang="en-US" smtClean="0"/>
              <a:t>‹#›</a:t>
            </a:fld>
          </a:p>
        </p:txBody>
      </p:sp>
      <p:cxnSp>
        <p:nvCxnSpPr>
          <p:cNvPr id="4" name="Straight Connector 3">
            <a:extLst>
              <a:ext uri="{FF2B5EF4-FFF2-40B4-BE49-F238E27FC236}">
                <a16:creationId xmlns:a16="http://schemas.microsoft.com/office/drawing/2014/main" id="{C301841C-841F-7BEB-3BF3-257CE9F0DC8F}"/>
              </a:ext>
            </a:extLst>
          </p:cNvPr>
          <p:cNvCxnSpPr/>
          <p:nvPr userDrawn="1"/>
        </p:nvCxnSpPr>
        <p:spPr>
          <a:xfrm>
            <a:off x="689466" y="6480173"/>
            <a:ext cx="0" cy="281782"/>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5" name="Graphic 4">
            <a:extLst>
              <a:ext uri="{FF2B5EF4-FFF2-40B4-BE49-F238E27FC236}">
                <a16:creationId xmlns:a16="http://schemas.microsoft.com/office/drawing/2014/main" id="{9C1835D1-2DBE-CC7F-741F-A15628491C8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66700" y="6450595"/>
            <a:ext cx="325616" cy="340938"/>
          </a:xfrm>
          <a:prstGeom prst="rect">
            <a:avLst/>
          </a:prstGeom>
        </p:spPr>
      </p:pic>
    </p:spTree>
    <p:extLst>
      <p:ext uri="{BB962C8B-B14F-4D97-AF65-F5344CB8AC3E}">
        <p14:creationId xmlns:p14="http://schemas.microsoft.com/office/powerpoint/2010/main" val="2538388622"/>
      </p:ext>
    </p:extLst>
  </p:cSld>
  <p:clrMapOvr>
    <a:masterClrMapping/>
  </p:clrMapOvr>
  <p:extLst>
    <p:ext uri="{DCECCB84-F9BA-43D5-87BE-67443E8EF086}">
      <p15:sldGuideLst xmlns:p15="http://schemas.microsoft.com/office/powerpoint/2012/main">
        <p15:guide id="1" pos="75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Log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p>
            <a:fld id="{0CBF6629-EB3D-534B-9A06-60C368E35DAE}" type="slidenum">
              <a:rPr lang="en-US" smtClean="0"/>
              <a:pPr/>
              <a:t>‹#›</a:t>
            </a:fld>
            <a:endParaRPr lang="en-US" dirty="0"/>
          </a:p>
        </p:txBody>
      </p:sp>
      <p:sp>
        <p:nvSpPr>
          <p:cNvPr id="7" name="Title 6">
            <a:extLst>
              <a:ext uri="{FF2B5EF4-FFF2-40B4-BE49-F238E27FC236}">
                <a16:creationId xmlns:a16="http://schemas.microsoft.com/office/drawing/2014/main" id="{BE73C72D-767B-6319-1A2C-6EEAB724C9AE}"/>
              </a:ext>
            </a:extLst>
          </p:cNvPr>
          <p:cNvSpPr>
            <a:spLocks noGrp="1"/>
          </p:cNvSpPr>
          <p:nvPr>
            <p:ph type="title" hasCustomPrompt="1"/>
          </p:nvPr>
        </p:nvSpPr>
        <p:spPr>
          <a:xfrm>
            <a:off x="266700" y="351678"/>
            <a:ext cx="2805953" cy="972857"/>
          </a:xfrm>
          <a:prstGeom prst="rect">
            <a:avLst/>
          </a:prstGeom>
        </p:spPr>
        <p:txBody>
          <a:bodyPr anchor="b"/>
          <a:lstStyle>
            <a:lvl1pPr algn="ctr">
              <a:defRPr sz="2000" b="1">
                <a:solidFill>
                  <a:schemeClr val="bg1"/>
                </a:solidFill>
              </a:defRPr>
            </a:lvl1pPr>
          </a:lstStyle>
          <a:p>
            <a:r>
              <a:rPr lang="en-US" dirty="0"/>
              <a:t>[Title]</a:t>
            </a:r>
          </a:p>
        </p:txBody>
      </p:sp>
      <p:sp>
        <p:nvSpPr>
          <p:cNvPr id="9" name="Content Placeholder 8">
            <a:extLst>
              <a:ext uri="{FF2B5EF4-FFF2-40B4-BE49-F238E27FC236}">
                <a16:creationId xmlns:a16="http://schemas.microsoft.com/office/drawing/2014/main" id="{9F67EF96-B670-37B1-F1AB-44AF395BF2AA}"/>
              </a:ext>
            </a:extLst>
          </p:cNvPr>
          <p:cNvSpPr>
            <a:spLocks noGrp="1"/>
          </p:cNvSpPr>
          <p:nvPr>
            <p:ph sz="quarter" idx="11" hasCustomPrompt="1"/>
          </p:nvPr>
        </p:nvSpPr>
        <p:spPr>
          <a:xfrm>
            <a:off x="265953" y="1507798"/>
            <a:ext cx="2806700" cy="3225567"/>
          </a:xfrm>
          <a:prstGeom prst="rect">
            <a:avLst/>
          </a:prstGeom>
        </p:spPr>
        <p:txBody>
          <a:bodyPr/>
          <a:lstStyle>
            <a:lvl1pPr marL="0" indent="0">
              <a:buNone/>
              <a:defRPr sz="1000">
                <a:solidFill>
                  <a:schemeClr val="bg1"/>
                </a:solidFill>
              </a:defRPr>
            </a:lvl1pPr>
          </a:lstStyle>
          <a:p>
            <a:pPr lvl="0"/>
            <a:r>
              <a:rPr lang="en-US" dirty="0"/>
              <a:t>[Summary Content]</a:t>
            </a:r>
          </a:p>
        </p:txBody>
      </p:sp>
      <p:sp>
        <p:nvSpPr>
          <p:cNvPr id="10" name="Content Placeholder 8">
            <a:extLst>
              <a:ext uri="{FF2B5EF4-FFF2-40B4-BE49-F238E27FC236}">
                <a16:creationId xmlns:a16="http://schemas.microsoft.com/office/drawing/2014/main" id="{2E191D35-3D36-8299-DA9D-490B713B8D4C}"/>
              </a:ext>
            </a:extLst>
          </p:cNvPr>
          <p:cNvSpPr>
            <a:spLocks noGrp="1"/>
          </p:cNvSpPr>
          <p:nvPr>
            <p:ph sz="quarter" idx="12" hasCustomPrompt="1"/>
          </p:nvPr>
        </p:nvSpPr>
        <p:spPr>
          <a:xfrm>
            <a:off x="266700" y="4916629"/>
            <a:ext cx="2806700" cy="1205400"/>
          </a:xfrm>
          <a:prstGeom prst="rect">
            <a:avLst/>
          </a:prstGeom>
        </p:spPr>
        <p:txBody>
          <a:bodyPr anchor="b"/>
          <a:lstStyle>
            <a:lvl1pPr marL="0" indent="0">
              <a:buNone/>
              <a:defRPr sz="600">
                <a:solidFill>
                  <a:schemeClr val="bg1"/>
                </a:solidFill>
              </a:defRPr>
            </a:lvl1pPr>
          </a:lstStyle>
          <a:p>
            <a:pPr lvl="0"/>
            <a:r>
              <a:rPr lang="en-US" dirty="0"/>
              <a:t>[Footnote]</a:t>
            </a:r>
          </a:p>
        </p:txBody>
      </p:sp>
    </p:spTree>
    <p:extLst>
      <p:ext uri="{BB962C8B-B14F-4D97-AF65-F5344CB8AC3E}">
        <p14:creationId xmlns:p14="http://schemas.microsoft.com/office/powerpoint/2010/main" val="375132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p>
            <a:fld id="{0CBF6629-EB3D-534B-9A06-60C368E35DAE}" type="slidenum">
              <a:rPr lang="en-US" smtClean="0"/>
              <a:t>‹#›</a:t>
            </a:fld>
          </a:p>
        </p:txBody>
      </p:sp>
      <p:sp>
        <p:nvSpPr>
          <p:cNvPr id="9" name="Content Placeholder 8">
            <a:extLst>
              <a:ext uri="{FF2B5EF4-FFF2-40B4-BE49-F238E27FC236}">
                <a16:creationId xmlns:a16="http://schemas.microsoft.com/office/drawing/2014/main" id="{9F67EF96-B670-37B1-F1AB-44AF395BF2AA}"/>
              </a:ext>
            </a:extLst>
          </p:cNvPr>
          <p:cNvSpPr>
            <a:spLocks noGrp="1"/>
          </p:cNvSpPr>
          <p:nvPr>
            <p:ph sz="quarter" idx="11" hasCustomPrompt="1"/>
          </p:nvPr>
        </p:nvSpPr>
        <p:spPr>
          <a:xfrm>
            <a:off x="265953" y="2051384"/>
            <a:ext cx="2806700" cy="2681981"/>
          </a:xfrm>
          <a:prstGeom prst="rect">
            <a:avLst/>
          </a:prstGeom>
        </p:spPr>
        <p:txBody>
          <a:bodyPr/>
          <a:lstStyle>
            <a:lvl1pPr marL="0" indent="0">
              <a:buNone/>
              <a:defRPr sz="1000">
                <a:solidFill>
                  <a:schemeClr val="bg1"/>
                </a:solidFill>
              </a:defRPr>
            </a:lvl1pPr>
          </a:lstStyle>
          <a:p>
            <a:pPr lvl="0"/>
            <a:r>
              <a:t>[摘要内容]</a:t>
            </a:r>
          </a:p>
        </p:txBody>
      </p:sp>
      <p:sp>
        <p:nvSpPr>
          <p:cNvPr id="10" name="Content Placeholder 8">
            <a:extLst>
              <a:ext uri="{FF2B5EF4-FFF2-40B4-BE49-F238E27FC236}">
                <a16:creationId xmlns:a16="http://schemas.microsoft.com/office/drawing/2014/main" id="{2E191D35-3D36-8299-DA9D-490B713B8D4C}"/>
              </a:ext>
            </a:extLst>
          </p:cNvPr>
          <p:cNvSpPr>
            <a:spLocks noGrp="1"/>
          </p:cNvSpPr>
          <p:nvPr>
            <p:ph sz="quarter" idx="12" hasCustomPrompt="1"/>
          </p:nvPr>
        </p:nvSpPr>
        <p:spPr>
          <a:xfrm>
            <a:off x="266700" y="4916629"/>
            <a:ext cx="2806700" cy="1205400"/>
          </a:xfrm>
          <a:prstGeom prst="rect">
            <a:avLst/>
          </a:prstGeom>
        </p:spPr>
        <p:txBody>
          <a:bodyPr anchor="b"/>
          <a:lstStyle>
            <a:lvl1pPr marL="0" indent="0">
              <a:buNone/>
              <a:defRPr sz="600">
                <a:solidFill>
                  <a:schemeClr val="bg1"/>
                </a:solidFill>
              </a:defRPr>
            </a:lvl1pPr>
          </a:lstStyle>
          <a:p>
            <a:pPr lvl="0"/>
            <a:r>
              <a:t>[脚注]</a:t>
            </a:r>
          </a:p>
        </p:txBody>
      </p:sp>
      <p:sp>
        <p:nvSpPr>
          <p:cNvPr id="6" name="Rectangle 5">
            <a:extLst>
              <a:ext uri="{FF2B5EF4-FFF2-40B4-BE49-F238E27FC236}">
                <a16:creationId xmlns:a16="http://schemas.microsoft.com/office/drawing/2014/main" id="{9AF8AB17-2002-01E0-0C84-1A1915234BDD}"/>
              </a:ext>
            </a:extLst>
          </p:cNvPr>
          <p:cNvSpPr/>
          <p:nvPr userDrawn="1"/>
        </p:nvSpPr>
        <p:spPr>
          <a:xfrm>
            <a:off x="0" y="1"/>
            <a:ext cx="12192000" cy="70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pic>
        <p:nvPicPr>
          <p:cNvPr id="8" name="Picture 7" descr="Text  Description automatically generated with low confidence">
            <a:extLst>
              <a:ext uri="{FF2B5EF4-FFF2-40B4-BE49-F238E27FC236}">
                <a16:creationId xmlns:a16="http://schemas.microsoft.com/office/drawing/2014/main" id="{C56C421B-802B-47A4-A291-6597D9F9F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sp>
        <p:nvSpPr>
          <p:cNvPr id="11" name="Title 6">
            <a:extLst>
              <a:ext uri="{FF2B5EF4-FFF2-40B4-BE49-F238E27FC236}">
                <a16:creationId xmlns:a16="http://schemas.microsoft.com/office/drawing/2014/main" id="{4DB744F4-C6AD-9637-A6EC-CE70C434FF00}"/>
              </a:ext>
            </a:extLst>
          </p:cNvPr>
          <p:cNvSpPr>
            <a:spLocks noGrp="1"/>
          </p:cNvSpPr>
          <p:nvPr>
            <p:ph type="title" hasCustomPrompt="1"/>
          </p:nvPr>
        </p:nvSpPr>
        <p:spPr>
          <a:xfrm>
            <a:off x="265953" y="982745"/>
            <a:ext cx="2805953" cy="885375"/>
          </a:xfrm>
          <a:prstGeom prst="rect">
            <a:avLst/>
          </a:prstGeom>
        </p:spPr>
        <p:txBody>
          <a:bodyPr anchor="b"/>
          <a:lstStyle>
            <a:lvl1pPr algn="ctr">
              <a:defRPr sz="2000" b="1">
                <a:solidFill>
                  <a:schemeClr val="bg1"/>
                </a:solidFill>
              </a:defRPr>
            </a:lvl1pPr>
          </a:lstStyle>
          <a:p>
            <a:r>
              <a:t>[标题]</a:t>
            </a:r>
          </a:p>
        </p:txBody>
      </p:sp>
    </p:spTree>
    <p:extLst>
      <p:ext uri="{BB962C8B-B14F-4D97-AF65-F5344CB8AC3E}">
        <p14:creationId xmlns:p14="http://schemas.microsoft.com/office/powerpoint/2010/main" val="313116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lvl1pPr>
              <a:defRPr>
                <a:solidFill>
                  <a:srgbClr val="000000"/>
                </a:solidFill>
              </a:defRPr>
            </a:lvl1pPr>
          </a:lstStyle>
          <a:p>
            <a:fld id="{0CBF6629-EB3D-534B-9A06-60C368E35DAE}" type="slidenum">
              <a:rPr lang="en-US" smtClean="0"/>
              <a:pPr/>
              <a:t>‹#›</a:t>
            </a:fld>
            <a:endParaRPr lang="en-US" dirty="0"/>
          </a:p>
        </p:txBody>
      </p:sp>
      <p:sp>
        <p:nvSpPr>
          <p:cNvPr id="7" name="Title 6">
            <a:extLst>
              <a:ext uri="{FF2B5EF4-FFF2-40B4-BE49-F238E27FC236}">
                <a16:creationId xmlns:a16="http://schemas.microsoft.com/office/drawing/2014/main" id="{BE73C72D-767B-6319-1A2C-6EEAB724C9AE}"/>
              </a:ext>
            </a:extLst>
          </p:cNvPr>
          <p:cNvSpPr>
            <a:spLocks noGrp="1"/>
          </p:cNvSpPr>
          <p:nvPr>
            <p:ph type="title" hasCustomPrompt="1"/>
          </p:nvPr>
        </p:nvSpPr>
        <p:spPr>
          <a:xfrm>
            <a:off x="266700" y="1129554"/>
            <a:ext cx="11658600" cy="477370"/>
          </a:xfrm>
          <a:prstGeom prst="rect">
            <a:avLst/>
          </a:prstGeom>
        </p:spPr>
        <p:txBody>
          <a:bodyPr anchor="t"/>
          <a:lstStyle>
            <a:lvl1pPr algn="l">
              <a:defRPr sz="2000" b="1">
                <a:solidFill>
                  <a:srgbClr val="000000"/>
                </a:solidFill>
              </a:defRPr>
            </a:lvl1pPr>
          </a:lstStyle>
          <a:p>
            <a:r>
              <a:rPr lang="en-US" dirty="0"/>
              <a:t>[Title]</a:t>
            </a:r>
          </a:p>
        </p:txBody>
      </p:sp>
    </p:spTree>
    <p:extLst>
      <p:ext uri="{BB962C8B-B14F-4D97-AF65-F5344CB8AC3E}">
        <p14:creationId xmlns:p14="http://schemas.microsoft.com/office/powerpoint/2010/main" val="4078241353"/>
      </p:ext>
    </p:extLst>
  </p:cSld>
  <p:clrMapOvr>
    <a:masterClrMapping/>
  </p:clrMapOvr>
  <p:extLst>
    <p:ext uri="{DCECCB84-F9BA-43D5-87BE-67443E8EF086}">
      <p15:sldGuideLst xmlns:p15="http://schemas.microsoft.com/office/powerpoint/2012/main">
        <p15:guide id="1" pos="751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222861-C5FE-9499-A53E-42F2D55A0AC6}"/>
              </a:ext>
            </a:extLst>
          </p:cNvPr>
          <p:cNvSpPr/>
          <p:nvPr userDrawn="1"/>
        </p:nvSpPr>
        <p:spPr>
          <a:xfrm>
            <a:off x="0" y="1"/>
            <a:ext cx="12192000" cy="7038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pic>
        <p:nvPicPr>
          <p:cNvPr id="9" name="Picture 8" descr="Text  Description automatically generated with low confidence">
            <a:extLst>
              <a:ext uri="{FF2B5EF4-FFF2-40B4-BE49-F238E27FC236}">
                <a16:creationId xmlns:a16="http://schemas.microsoft.com/office/drawing/2014/main" id="{4208FC11-E04C-501F-F176-A86075E3F1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sp>
        <p:nvSpPr>
          <p:cNvPr id="7" name="Slide Number Placeholder 8">
            <a:extLst>
              <a:ext uri="{FF2B5EF4-FFF2-40B4-BE49-F238E27FC236}">
                <a16:creationId xmlns:a16="http://schemas.microsoft.com/office/drawing/2014/main" id="{E1D3BF5E-1B10-D794-2D21-57E9B93D2E5C}"/>
              </a:ext>
            </a:extLst>
          </p:cNvPr>
          <p:cNvSpPr>
            <a:spLocks noGrp="1"/>
          </p:cNvSpPr>
          <p:nvPr>
            <p:ph type="sldNum" sz="quarter" idx="4"/>
          </p:nvPr>
        </p:nvSpPr>
        <p:spPr>
          <a:xfrm>
            <a:off x="749809" y="6488111"/>
            <a:ext cx="1746202" cy="273844"/>
          </a:xfrm>
          <a:prstGeom prst="rect">
            <a:avLst/>
          </a:prstGeom>
        </p:spPr>
        <p:txBody>
          <a:bodyPr/>
          <a:lstStyle>
            <a:lvl1pPr>
              <a:defRPr sz="1000">
                <a:solidFill>
                  <a:schemeClr val="tx1"/>
                </a:solidFill>
                <a:latin typeface="+mj-lt"/>
              </a:defRPr>
            </a:lvl1pPr>
          </a:lstStyle>
          <a:p>
            <a:fld id="{0CBF6629-EB3D-534B-9A06-60C368E35DAE}" type="slidenum">
              <a:rPr lang="en-US" smtClean="0"/>
              <a:t>‹#›</a:t>
            </a:fld>
          </a:p>
        </p:txBody>
      </p:sp>
    </p:spTree>
    <p:extLst>
      <p:ext uri="{BB962C8B-B14F-4D97-AF65-F5344CB8AC3E}">
        <p14:creationId xmlns:p14="http://schemas.microsoft.com/office/powerpoint/2010/main" val="403002969"/>
      </p:ext>
    </p:extLst>
  </p:cSld>
  <p:clrMap bg1="dk1" tx1="lt1" bg2="dk2" tx2="lt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B4A1D-83D8-23F5-0B7A-F487BBDBD968}"/>
              </a:ext>
            </a:extLst>
          </p:cNvPr>
          <p:cNvSpPr/>
          <p:nvPr userDrawn="1"/>
        </p:nvSpPr>
        <p:spPr>
          <a:xfrm>
            <a:off x="0" y="0"/>
            <a:ext cx="3362826" cy="6858000"/>
          </a:xfrm>
          <a:prstGeom prst="rect">
            <a:avLst/>
          </a:prstGeom>
          <a:solidFill>
            <a:schemeClr val="tx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p>
        </p:txBody>
      </p:sp>
      <p:sp>
        <p:nvSpPr>
          <p:cNvPr id="7" name="Slide Number Placeholder 8">
            <a:extLst>
              <a:ext uri="{FF2B5EF4-FFF2-40B4-BE49-F238E27FC236}">
                <a16:creationId xmlns:a16="http://schemas.microsoft.com/office/drawing/2014/main" id="{3E1B4724-C84C-9F17-6C36-4089B419F973}"/>
              </a:ext>
            </a:extLst>
          </p:cNvPr>
          <p:cNvSpPr>
            <a:spLocks noGrp="1"/>
          </p:cNvSpPr>
          <p:nvPr>
            <p:ph type="sldNum" sz="quarter" idx="4"/>
          </p:nvPr>
        </p:nvSpPr>
        <p:spPr>
          <a:xfrm>
            <a:off x="749809" y="6488111"/>
            <a:ext cx="1746202" cy="273844"/>
          </a:xfrm>
          <a:prstGeom prst="rect">
            <a:avLst/>
          </a:prstGeom>
        </p:spPr>
        <p:txBody>
          <a:bodyPr/>
          <a:lstStyle>
            <a:lvl1pPr>
              <a:defRPr sz="1000">
                <a:solidFill>
                  <a:schemeClr val="bg1"/>
                </a:solidFill>
                <a:latin typeface="+mj-lt"/>
              </a:defRPr>
            </a:lvl1pPr>
          </a:lstStyle>
          <a:p>
            <a:fld id="{0CBF6629-EB3D-534B-9A06-60C368E35DAE}" type="slidenum">
              <a:rPr lang="en-US" smtClean="0"/>
              <a:t>‹#›</a:t>
            </a:fld>
          </a:p>
        </p:txBody>
      </p:sp>
      <p:cxnSp>
        <p:nvCxnSpPr>
          <p:cNvPr id="10" name="Straight Connector 9">
            <a:extLst>
              <a:ext uri="{FF2B5EF4-FFF2-40B4-BE49-F238E27FC236}">
                <a16:creationId xmlns:a16="http://schemas.microsoft.com/office/drawing/2014/main" id="{D7717BC3-EA78-CB14-7490-046A01FDAEA3}"/>
              </a:ext>
            </a:extLst>
          </p:cNvPr>
          <p:cNvCxnSpPr/>
          <p:nvPr userDrawn="1"/>
        </p:nvCxnSpPr>
        <p:spPr>
          <a:xfrm>
            <a:off x="689466" y="6480173"/>
            <a:ext cx="0" cy="281782"/>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1" name="Graphic 10">
            <a:extLst>
              <a:ext uri="{FF2B5EF4-FFF2-40B4-BE49-F238E27FC236}">
                <a16:creationId xmlns:a16="http://schemas.microsoft.com/office/drawing/2014/main" id="{C27F358F-F7E3-0627-173B-014733EA53B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66700" y="6450595"/>
            <a:ext cx="325616" cy="340938"/>
          </a:xfrm>
          <a:prstGeom prst="rect">
            <a:avLst/>
          </a:prstGeom>
        </p:spPr>
      </p:pic>
    </p:spTree>
    <p:extLst>
      <p:ext uri="{BB962C8B-B14F-4D97-AF65-F5344CB8AC3E}">
        <p14:creationId xmlns:p14="http://schemas.microsoft.com/office/powerpoint/2010/main" val="925481432"/>
      </p:ext>
    </p:extLst>
  </p:cSld>
  <p:clrMap bg1="lt1" tx1="dk1" bg2="lt2" tx2="dk2" accent1="accent1" accent2="accent2" accent3="accent3" accent4="accent4" accent5="accent5" accent6="accent6" hlink="hlink" folHlink="folHlink"/>
  <p:sldLayoutIdLst>
    <p:sldLayoutId id="2147483665" r:id="rId1"/>
    <p:sldLayoutId id="214748366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8">
            <a:extLst>
              <a:ext uri="{FF2B5EF4-FFF2-40B4-BE49-F238E27FC236}">
                <a16:creationId xmlns:a16="http://schemas.microsoft.com/office/drawing/2014/main" id="{3E1B4724-C84C-9F17-6C36-4089B419F973}"/>
              </a:ext>
            </a:extLst>
          </p:cNvPr>
          <p:cNvSpPr>
            <a:spLocks noGrp="1"/>
          </p:cNvSpPr>
          <p:nvPr>
            <p:ph type="sldNum" sz="quarter" idx="4"/>
          </p:nvPr>
        </p:nvSpPr>
        <p:spPr>
          <a:xfrm>
            <a:off x="749809" y="6488111"/>
            <a:ext cx="1746202" cy="273844"/>
          </a:xfrm>
          <a:prstGeom prst="rect">
            <a:avLst/>
          </a:prstGeom>
        </p:spPr>
        <p:txBody>
          <a:bodyPr/>
          <a:lstStyle>
            <a:lvl1pPr>
              <a:defRPr sz="1000">
                <a:solidFill>
                  <a:srgbClr val="000000"/>
                </a:solidFill>
                <a:latin typeface="+mj-lt"/>
              </a:defRPr>
            </a:lvl1pPr>
          </a:lstStyle>
          <a:p>
            <a:fld id="{0CBF6629-EB3D-534B-9A06-60C368E35DAE}" type="slidenum">
              <a:rPr lang="en-US" smtClean="0"/>
              <a:t>‹#›</a:t>
            </a:fld>
          </a:p>
        </p:txBody>
      </p:sp>
      <p:cxnSp>
        <p:nvCxnSpPr>
          <p:cNvPr id="10" name="Straight Connector 9">
            <a:extLst>
              <a:ext uri="{FF2B5EF4-FFF2-40B4-BE49-F238E27FC236}">
                <a16:creationId xmlns:a16="http://schemas.microsoft.com/office/drawing/2014/main" id="{D7717BC3-EA78-CB14-7490-046A01FDAEA3}"/>
              </a:ext>
            </a:extLst>
          </p:cNvPr>
          <p:cNvCxnSpPr/>
          <p:nvPr userDrawn="1"/>
        </p:nvCxnSpPr>
        <p:spPr>
          <a:xfrm>
            <a:off x="689466" y="6480173"/>
            <a:ext cx="0" cy="281782"/>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1" name="Graphic 10">
            <a:extLst>
              <a:ext uri="{FF2B5EF4-FFF2-40B4-BE49-F238E27FC236}">
                <a16:creationId xmlns:a16="http://schemas.microsoft.com/office/drawing/2014/main" id="{C27F358F-F7E3-0627-173B-014733EA53BD}"/>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66700" y="6450595"/>
            <a:ext cx="325616" cy="340938"/>
          </a:xfrm>
          <a:prstGeom prst="rect">
            <a:avLst/>
          </a:prstGeom>
        </p:spPr>
      </p:pic>
      <p:sp>
        <p:nvSpPr>
          <p:cNvPr id="6" name="Rectangle 5">
            <a:extLst>
              <a:ext uri="{FF2B5EF4-FFF2-40B4-BE49-F238E27FC236}">
                <a16:creationId xmlns:a16="http://schemas.microsoft.com/office/drawing/2014/main" id="{37CC26C7-EDB4-42D1-D727-989D20A17A73}"/>
              </a:ext>
            </a:extLst>
          </p:cNvPr>
          <p:cNvSpPr/>
          <p:nvPr userDrawn="1"/>
        </p:nvSpPr>
        <p:spPr>
          <a:xfrm>
            <a:off x="0" y="1"/>
            <a:ext cx="12192000" cy="70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pic>
        <p:nvPicPr>
          <p:cNvPr id="8" name="Picture 7" descr="Text  Description automatically generated with low confidence">
            <a:extLst>
              <a:ext uri="{FF2B5EF4-FFF2-40B4-BE49-F238E27FC236}">
                <a16:creationId xmlns:a16="http://schemas.microsoft.com/office/drawing/2014/main" id="{4447D899-EE16-2552-6299-A4D019B215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cxnSp>
        <p:nvCxnSpPr>
          <p:cNvPr id="9" name="Straight Connector 8">
            <a:extLst>
              <a:ext uri="{FF2B5EF4-FFF2-40B4-BE49-F238E27FC236}">
                <a16:creationId xmlns:a16="http://schemas.microsoft.com/office/drawing/2014/main" id="{903783B2-BC2E-90ED-B81C-51E5750E9FEA}"/>
              </a:ext>
            </a:extLst>
          </p:cNvPr>
          <p:cNvCxnSpPr>
            <a:cxnSpLocks/>
          </p:cNvCxnSpPr>
          <p:nvPr userDrawn="1"/>
        </p:nvCxnSpPr>
        <p:spPr>
          <a:xfrm>
            <a:off x="266700" y="844000"/>
            <a:ext cx="11658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728077"/>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www.bloomberg.com/news/features/2022-06-01/has-sanctioning-russia-worked-oil-gas-sales-put-285b-in-putin-s-pocket" TargetMode="External"/><Relationship Id="rId7" Type="http://schemas.openxmlformats.org/officeDocument/2006/relationships/hyperlink" Target="https://www.nytimes.com/2022/06/21/world/europe/ukraine-russian-oil-embargo.html" TargetMode="External"/><Relationship Id="rId2" Type="http://schemas.openxmlformats.org/officeDocument/2006/relationships/hyperlink" Target="https://www.bloomberg.com/news/articles/2022-06-14/russia-hides-budget-spending-but-shows-how-ruble-hit-oil-revenue?sref=qHIByWsS" TargetMode="Externa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www.businessinsider.com/russia-make-more-money-off-energy-exports-thanks-to-europe-2022-6#:~:text=Russia's%20coffers%20have%20been%20bolstered,oil%20and%20gas%20in%202021." TargetMode="External"/><Relationship Id="rId4" Type="http://schemas.openxmlformats.org/officeDocument/2006/relationships/hyperlink" Target="https://www.washingtonpost.com/opinions/2022/07/07/west-allies-ukraine-strategy-fail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bloomberg.com/news/terminal/RFA1M9DWLU68" TargetMode="Externa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viwlwefgxtkkio9n0f7kihslj7kje8ov" TargetMode="External"/><Relationship Id="rId5" Type="http://schemas.openxmlformats.org/officeDocument/2006/relationships/hyperlink" Target="https://yale.box.com/s/ubhl3wfq869kekmervusq5ynwkejek0y" TargetMode="External"/><Relationship Id="rId4" Type="http://schemas.openxmlformats.org/officeDocument/2006/relationships/hyperlink" Target="https://yale.box.com/s/dll431q01peuxzs524gohwaoh6apaq5u" TargetMode="External"/><Relationship Id="rId9" Type="http://schemas.openxmlformats.org/officeDocument/2006/relationships/chart" Target="../charts/chart2.xml"/></Relationships>
</file>

<file path=ppt/slides/_rels/slide13.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13" Type="http://schemas.openxmlformats.org/officeDocument/2006/relationships/chart" Target="../charts/chart5.xm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12"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11" Type="http://schemas.openxmlformats.org/officeDocument/2006/relationships/hyperlink" Target="https://www.bloomberg.com/news/terminal/RFA1M9DWLU68" TargetMode="External"/><Relationship Id="rId5" Type="http://schemas.openxmlformats.org/officeDocument/2006/relationships/hyperlink" Target="https://www.iea.org/reports/a-10-point-plan-to-reduce-the-european-unions-reliance-on-russian-natural-gas" TargetMode="External"/><Relationship Id="rId10" Type="http://schemas.openxmlformats.org/officeDocument/2006/relationships/hyperlink" Target="https://neo.ubs.com/shared/d2xtzEP481" TargetMode="External"/><Relationship Id="rId4" Type="http://schemas.openxmlformats.org/officeDocument/2006/relationships/hyperlink" Target="https://yale.box.com/s/xz8ursbd6yss25ucc6ejppvnl9eeicte" TargetMode="External"/><Relationship Id="rId9" Type="http://schemas.openxmlformats.org/officeDocument/2006/relationships/hyperlink" Target="https://yale.box.com/s/dll431q01peuxzs524gohwaoh6apaq5u"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image" Target="../media/image6.png"/><Relationship Id="rId7" Type="http://schemas.openxmlformats.org/officeDocument/2006/relationships/hyperlink" Target="https://yale.box.com/s/ubhl3wfq869kekmervusq5ynwkejek0y" TargetMode="External"/><Relationship Id="rId12" Type="http://schemas.openxmlformats.org/officeDocument/2006/relationships/chart" Target="../charts/chart7.xml"/><Relationship Id="rId2" Type="http://schemas.openxmlformats.org/officeDocument/2006/relationships/oleObject" Target="../embeddings/oleObject3.bin"/><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11" Type="http://schemas.openxmlformats.org/officeDocument/2006/relationships/chart" Target="../charts/chart6.xm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hyperlink" Target="https://www.bloomberg.com/news/terminal/RFA1M9DWLU68"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image" Target="../media/image7.png"/><Relationship Id="rId7" Type="http://schemas.openxmlformats.org/officeDocument/2006/relationships/hyperlink" Target="https://yale.box.com/s/viwlwefgxtkkio9n0f7kihslj7kje8ov" TargetMode="External"/><Relationship Id="rId2" Type="http://schemas.openxmlformats.org/officeDocument/2006/relationships/hyperlink" Target="http://en.kremlin.ru/events/president/news/68191"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4ykn2j5c19i7q9mmde2mmalatk0ief3o"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www.bloomberg.com/news/terminal/RFA1M9DWLU68"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bloomberg.com/news/terminal/RFA1M9DWLU68" TargetMode="Externa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hyperlink" Target="https://www.cnbc.com/2022/06/30/russias-gazprom-cancels-dividend-for-first-time-since-1998.html" TargetMode="External"/><Relationship Id="rId1" Type="http://schemas.openxmlformats.org/officeDocument/2006/relationships/slideLayout" Target="../slideLayouts/slideLayout4.xml"/><Relationship Id="rId6" Type="http://schemas.openxmlformats.org/officeDocument/2006/relationships/hyperlink" Target="https://yale.box.com/s/viwlwefgxtkkio9n0f7kihslj7kje8ov" TargetMode="External"/><Relationship Id="rId11" Type="http://schemas.openxmlformats.org/officeDocument/2006/relationships/image" Target="../media/image8.wmf"/><Relationship Id="rId5" Type="http://schemas.openxmlformats.org/officeDocument/2006/relationships/hyperlink" Target="https://yale.box.com/s/ubhl3wfq869kekmervusq5ynwkejek0y" TargetMode="External"/><Relationship Id="rId10" Type="http://schemas.openxmlformats.org/officeDocument/2006/relationships/oleObject" Target="../embeddings/oleObject4.bin"/><Relationship Id="rId4"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9" Type="http://schemas.openxmlformats.org/officeDocument/2006/relationships/chart" Target="../charts/chart8.xml"/></Relationships>
</file>

<file path=ppt/slides/_rels/slide17.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10.xml"/><Relationship Id="rId7"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12" Type="http://schemas.openxmlformats.org/officeDocument/2006/relationships/chart" Target="../charts/chart11.xml"/><Relationship Id="rId2" Type="http://schemas.openxmlformats.org/officeDocument/2006/relationships/chart" Target="../charts/chart9.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11" Type="http://schemas.openxmlformats.org/officeDocument/2006/relationships/hyperlink" Target="https://www.bloomberg.com/news/terminal/RFA1M9DWLU68" TargetMode="External"/><Relationship Id="rId5" Type="http://schemas.openxmlformats.org/officeDocument/2006/relationships/hyperlink" Target="https://yale.box.com/s/m5ww084jpwhbqzx52pooj78ndr8zdr8e" TargetMode="External"/><Relationship Id="rId10" Type="http://schemas.openxmlformats.org/officeDocument/2006/relationships/hyperlink" Target="https://neo.ubs.com/shared/d2xtzEP481" TargetMode="External"/><Relationship Id="rId4" Type="http://schemas.openxmlformats.org/officeDocument/2006/relationships/hyperlink" Target="https://www.wsj.com/livecoverage/russia-ukraine-latest-news-2022-03-04/card/shell-promises-profits-from-trading-russian-oil-to-charity-GiRNyOKSqlxmH7YvJGAn" TargetMode="External"/><Relationship Id="rId9" Type="http://schemas.openxmlformats.org/officeDocument/2006/relationships/hyperlink" Target="https://yale.box.com/s/viwlwefgxtkkio9n0f7kihslj7kje8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chart" Target="../charts/chart13.xml"/><Relationship Id="rId7" Type="http://schemas.openxmlformats.org/officeDocument/2006/relationships/hyperlink" Target="https://yale.box.com/s/viwlwefgxtkkio9n0f7kihslj7kje8ov" TargetMode="External"/><Relationship Id="rId2" Type="http://schemas.openxmlformats.org/officeDocument/2006/relationships/chart" Target="../charts/chart12.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www.bloomberg.com/news/terminal/RFA1M9DWLU6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hyperlink" Target="https://www.bloomberg.com/news/articles/2022-06-14/russia-hides-budget-spending-but-shows-how-ruble-hit-oil-revenue?sref=qHIByWsS" TargetMode="External"/><Relationship Id="rId7"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2" Type="http://schemas.openxmlformats.org/officeDocument/2006/relationships/chart" Target="../charts/chart14.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yale.box.com/s/m5ww084jpwhbqzx52pooj78ndr8zdr8e" TargetMode="External"/><Relationship Id="rId10" Type="http://schemas.openxmlformats.org/officeDocument/2006/relationships/chart" Target="../charts/chart15.xml"/><Relationship Id="rId4" Type="http://schemas.openxmlformats.org/officeDocument/2006/relationships/hyperlink" Target="https://www.bloomberg.com/news/articles/2022-01-10/china-buys-more-sanctioned-oil-from-iran-venezuela-at-a-bargain?sref=qHIByWsS" TargetMode="External"/><Relationship Id="rId9" Type="http://schemas.openxmlformats.org/officeDocument/2006/relationships/hyperlink" Target="https://neo.ubs.com/shared/d2xtzEP4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7" Type="http://schemas.openxmlformats.org/officeDocument/2006/relationships/hyperlink" Target="https://www.bloomberg.com/news/terminal/RFA1M9DWLU68"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yale.box.com/s/viwlwefgxtkkio9n0f7kihslj7kje8ov" TargetMode="External"/><Relationship Id="rId4" Type="http://schemas.openxmlformats.org/officeDocument/2006/relationships/hyperlink" Target="https://yale.box.com/s/ubhl3wfq869kekmervusq5ynwkejek0y"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hyperlink" Target="http://english.customs.gov.cn/statics/report/preliminary.html" TargetMode="External"/><Relationship Id="rId7" Type="http://schemas.openxmlformats.org/officeDocument/2006/relationships/hyperlink" Target="https://yale.box.com/s/ubhl3wfq869kekmervusq5ynwkejek0y" TargetMode="External"/><Relationship Id="rId2" Type="http://schemas.openxmlformats.org/officeDocument/2006/relationships/chart" Target="../charts/chart17.xm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hyperlink" Target="https://ec.europa.eu/eurostat/statistics-explained/index.php?title=Russia-EU_%E2%80%93_international_trade_in_goods_statistics"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english.customs.gov.cn/statics/report/preliminary.html" TargetMode="External"/><Relationship Id="rId1" Type="http://schemas.openxmlformats.org/officeDocument/2006/relationships/slideLayout" Target="../slideLayouts/slideLayout4.xml"/><Relationship Id="rId6"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11" Type="http://schemas.openxmlformats.org/officeDocument/2006/relationships/chart" Target="../charts/chart19.xm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chart" Target="../charts/chart18.xm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chart" Target="../charts/chart20.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aebrus.ru/"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21.xml"/></Relationships>
</file>

<file path=ppt/slides/_rels/slide27.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dll431q01peuxzs524gohwaoh6apaq5u"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22.xml"/></Relationships>
</file>

<file path=ppt/slides/_rels/slide28.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aebrus.ru/" TargetMode="External"/><Relationship Id="rId7" Type="http://schemas.openxmlformats.org/officeDocument/2006/relationships/hyperlink" Target="https://yale.box.com/s/ubhl3wfq869kekmervusq5ynwkejek0y" TargetMode="External"/><Relationship Id="rId2" Type="http://schemas.openxmlformats.org/officeDocument/2006/relationships/chart" Target="../charts/chart23.xm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chart" Target="../charts/chart24.xm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9.xml.rels><?xml version="1.0" encoding="UTF-8" standalone="yes"?>
<Relationships xmlns="http://schemas.openxmlformats.org/package/2006/relationships"><Relationship Id="rId8" Type="http://schemas.openxmlformats.org/officeDocument/2006/relationships/chart" Target="../charts/chart25.xml"/><Relationship Id="rId3" Type="http://schemas.openxmlformats.org/officeDocument/2006/relationships/hyperlink" Target="https://www.bloomberg.com/news/terminal/RFA1M9DWLU68" TargetMode="External"/><Relationship Id="rId7" Type="http://schemas.openxmlformats.org/officeDocument/2006/relationships/hyperlink" Target="https://neo.ubs.com/shared/d2xtzEP481"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research.db.com/research/research/Document?rid=dbc5cf83_9ba6_48d5_b1c4_e117a475d277_604&amp;kid=ESN001&amp;wt_cc1=ind-1667-4092" TargetMode="External"/><Relationship Id="rId5" Type="http://schemas.openxmlformats.org/officeDocument/2006/relationships/hyperlink" Target="https://yale.box.com/s/ubhl3wfq869kekmervusq5ynwkejek0y" TargetMode="External"/><Relationship Id="rId10" Type="http://schemas.openxmlformats.org/officeDocument/2006/relationships/chart" Target="../charts/chart27.xml"/><Relationship Id="rId4" Type="http://schemas.openxmlformats.org/officeDocument/2006/relationships/hyperlink" Target="https://yale.box.com/s/dll431q01peuxzs524gohwaoh6apaq5u" TargetMode="External"/><Relationship Id="rId9" Type="http://schemas.openxmlformats.org/officeDocument/2006/relationships/chart" Target="../charts/chart26.xml"/></Relationships>
</file>

<file path=ppt/slides/_rels/slide3.xml.rels><?xml version="1.0" encoding="UTF-8" standalone="yes"?>
<Relationships xmlns="http://schemas.openxmlformats.org/package/2006/relationships"><Relationship Id="rId3" Type="http://schemas.openxmlformats.org/officeDocument/2006/relationships/hyperlink" Target="https://yale.box.com/s/7f6agg5ezscj234kahx35lil04udqgeo" TargetMode="External"/><Relationship Id="rId2" Type="http://schemas.openxmlformats.org/officeDocument/2006/relationships/hyperlink" Target="https://papers.ssrn.com/sol3/papers.cfm?abstract_id=416719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loomberg.com/news/terminal/RFA1M9DWLU68" TargetMode="External"/><Relationship Id="rId7" Type="http://schemas.openxmlformats.org/officeDocument/2006/relationships/chart" Target="../charts/chart28.xm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research.db.com/research/research/Document?rid=dbc5cf83_9ba6_48d5_b1c4_e117a475d277_604&amp;kid=ESN001&amp;wt_cc1=ind-1667-4092" TargetMode="External"/><Relationship Id="rId4" Type="http://schemas.openxmlformats.org/officeDocument/2006/relationships/hyperlink" Target="https://yale.box.com/s/ubhl3wfq869kekmervusq5ynwkejek0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chart" Target="../charts/chart29.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m5ww084jpwhbqzx52pooj78ndr8zdr8e" TargetMode="External"/><Relationship Id="rId4" Type="http://schemas.openxmlformats.org/officeDocument/2006/relationships/hyperlink" Target="https://www.bloomberg.com/news/terminal/RFA1M9DWLU68"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11" Type="http://schemas.openxmlformats.org/officeDocument/2006/relationships/chart" Target="../charts/chart31.xml"/><Relationship Id="rId5" Type="http://schemas.openxmlformats.org/officeDocument/2006/relationships/hyperlink" Target="https://www.bloomberg.com/news/terminal/RFA1M9DWLU68" TargetMode="External"/><Relationship Id="rId10" Type="http://schemas.openxmlformats.org/officeDocument/2006/relationships/chart" Target="../charts/chart30.xml"/><Relationship Id="rId4" Type="http://schemas.openxmlformats.org/officeDocument/2006/relationships/hyperlink" Target="https://www.pmi.spglobal.com/Public/Home/" TargetMode="External"/><Relationship Id="rId9" Type="http://schemas.openxmlformats.org/officeDocument/2006/relationships/hyperlink" Target="https://neo.ubs.com/shared/d2xtzEP48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apnews.com/article/inflation-russia-ukraine-covid-health-923304026448bda234d6890592f55463"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som.yale.edu/story/2022/over-1000-companies-have-curtailed-operations-russia-some-remain" TargetMode="Externa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www.businessinsider.com/russia-200000-jobs-western-companies-exit-moscow-mayor-2022-4" TargetMode="External"/><Relationship Id="rId9" Type="http://schemas.openxmlformats.org/officeDocument/2006/relationships/image" Target="../media/image9.png"/></Relationships>
</file>

<file path=ppt/slides/_rels/slide35.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www.cbr.ru/eng/statistics/"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www.cnbc.com/2022/07/07/rich-russians-fleeing-sanctions-are-pumping-up-dubais-property-sector.html" TargetMode="External"/><Relationship Id="rId1" Type="http://schemas.openxmlformats.org/officeDocument/2006/relationships/slideLayout" Target="../slideLayouts/slideLayout4.xml"/><Relationship Id="rId6" Type="http://schemas.openxmlformats.org/officeDocument/2006/relationships/hyperlink" Target="https://yale.box.com/s/4ykn2j5c19i7q9mmde2mmalatk0ief3o" TargetMode="External"/><Relationship Id="rId5" Type="http://schemas.openxmlformats.org/officeDocument/2006/relationships/hyperlink" Target="https://www.bloomberg.com/news/terminal/RFA1M9DWLU68" TargetMode="External"/><Relationship Id="rId10" Type="http://schemas.openxmlformats.org/officeDocument/2006/relationships/chart" Target="../charts/chart32.xm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neo.ubs.com/shared/d2xtzEP48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dll431q01peuxzs524gohwaoh6apaq5u"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33.xml"/></Relationships>
</file>

<file path=ppt/slides/_rels/slide38.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www.reuters.com/world/europe/russia-restrict-budget-data-response-western-sanctions-2022-06-14/" TargetMode="External"/><Relationship Id="rId1" Type="http://schemas.openxmlformats.org/officeDocument/2006/relationships/slideLayout" Target="../slideLayouts/slideLayout4.xml"/><Relationship Id="rId6" Type="http://schemas.openxmlformats.org/officeDocument/2006/relationships/hyperlink" Target="https://yale.box.com/s/4ykn2j5c19i7q9mmde2mmalatk0ief3o" TargetMode="External"/><Relationship Id="rId5" Type="http://schemas.openxmlformats.org/officeDocument/2006/relationships/hyperlink" Target="https://www.bloomberg.com/news/terminal/RFA1M9DWLU68"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neo.ubs.com/shared/d2xtzEP481"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35.xml"/><Relationship Id="rId7" Type="http://schemas.openxmlformats.org/officeDocument/2006/relationships/hyperlink" Target="https://yale.box.com/s/4ykn2j5c19i7q9mmde2mmalatk0ief3o" TargetMode="External"/><Relationship Id="rId2" Type="http://schemas.openxmlformats.org/officeDocument/2006/relationships/chart" Target="../charts/chart34.xm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teven.tian@yale.edu" TargetMode="External"/><Relationship Id="rId2" Type="http://schemas.openxmlformats.org/officeDocument/2006/relationships/hyperlink" Target="mailto:jeffrey.sonnenfeld.celi@yal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37.xml"/><Relationship Id="rId7" Type="http://schemas.openxmlformats.org/officeDocument/2006/relationships/hyperlink" Target="https://yale.box.com/s/4ykn2j5c19i7q9mmde2mmalatk0ief3o" TargetMode="External"/><Relationship Id="rId2" Type="http://schemas.openxmlformats.org/officeDocument/2006/relationships/chart" Target="../charts/chart36.xm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41.xml.rels><?xml version="1.0" encoding="UTF-8" standalone="yes"?>
<Relationships xmlns="http://schemas.openxmlformats.org/package/2006/relationships"><Relationship Id="rId8" Type="http://schemas.openxmlformats.org/officeDocument/2006/relationships/chart" Target="../charts/chart38.xm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12" Type="http://schemas.openxmlformats.org/officeDocument/2006/relationships/image" Target="../media/image10.png"/><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11" Type="http://schemas.openxmlformats.org/officeDocument/2006/relationships/hyperlink" Target="https://tass.com/economy/1466353" TargetMode="External"/><Relationship Id="rId5" Type="http://schemas.openxmlformats.org/officeDocument/2006/relationships/hyperlink" Target="https://yale.box.com/s/4ykn2j5c19i7q9mmde2mmalatk0ief3o" TargetMode="External"/><Relationship Id="rId10" Type="http://schemas.openxmlformats.org/officeDocument/2006/relationships/hyperlink" Target="https://www.reuters.com/business/finance/russia-cover-budget-deficit-with-rainy-day-fund-2022-finmin-says-2022-04-27/#:~:text=April%2027%20(Reuters)%20%2D%20Russia's,finance%20minister%20said%20on%20Wednesday." TargetMode="External"/><Relationship Id="rId4" Type="http://schemas.openxmlformats.org/officeDocument/2006/relationships/hyperlink" Target="https://www.bloomberg.com/news/terminal/RFA1M9DWLU68" TargetMode="External"/><Relationship Id="rId9" Type="http://schemas.openxmlformats.org/officeDocument/2006/relationships/chart" Target="../charts/char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yale.box.com/s/dll431q01peuxzs524gohwaoh6apaq5u" TargetMode="External"/><Relationship Id="rId7" Type="http://schemas.openxmlformats.org/officeDocument/2006/relationships/chart" Target="../charts/chart40.xml"/><Relationship Id="rId2" Type="http://schemas.openxmlformats.org/officeDocument/2006/relationships/hyperlink" Target="https://www.bloomberg.com/news/terminal/RFA1M9DWLU68"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research.db.com/research/research/Document?rid=dbc5cf83_9ba6_48d5_b1c4_e117a475d277_604&amp;kid=ESN001&amp;wt_cc1=ind-1667-4092" TargetMode="External"/><Relationship Id="rId4" Type="http://schemas.openxmlformats.org/officeDocument/2006/relationships/hyperlink" Target="https://yale.box.com/s/ubhl3wfq869kekmervusq5ynwkejek0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42.xml"/><Relationship Id="rId7" Type="http://schemas.openxmlformats.org/officeDocument/2006/relationships/hyperlink" Target="https://yale.box.com/s/4ykn2j5c19i7q9mmde2mmalatk0ief3o" TargetMode="External"/><Relationship Id="rId2" Type="http://schemas.openxmlformats.org/officeDocument/2006/relationships/chart" Target="../charts/chart41.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www.bloomberg.com/news/terminal/RFA1M9DWLU68" TargetMode="External"/><Relationship Id="rId4" Type="http://schemas.openxmlformats.org/officeDocument/2006/relationships/hyperlink" Target="https://www.moex.com/en/" TargetMode="External"/><Relationship Id="rId9" Type="http://schemas.openxmlformats.org/officeDocument/2006/relationships/hyperlink" Target="https://neo.ubs.com/shared/d2xtzEP481"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www.moex.com/en/"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4ykn2j5c19i7q9mmde2mmalatk0ief3o" TargetMode="External"/><Relationship Id="rId10" Type="http://schemas.openxmlformats.org/officeDocument/2006/relationships/chart" Target="../charts/chart44.xm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fsi.stanford.edu/working-group-sanc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rnegieendowment.org/eurasiainsight/87432" TargetMode="External"/><Relationship Id="rId2" Type="http://schemas.openxmlformats.org/officeDocument/2006/relationships/hyperlink" Target="https://www.bloomberg.com/news/articles/2022-06-14/russia-hides-budget-spending-but-shows-how-ruble-hit-oil-revenue?sref=qHIByWsS" TargetMode="External"/><Relationship Id="rId1" Type="http://schemas.openxmlformats.org/officeDocument/2006/relationships/slideLayout" Target="../slideLayouts/slideLayout4.xml"/><Relationship Id="rId4" Type="http://schemas.openxmlformats.org/officeDocument/2006/relationships/hyperlink" Target="http://government.ru/en/department/456/#:~:text=The%20Federal%20Service%20for%20State%20Statistics%20(Rosstat)%20is%20a%20federal,processes%20in%20the%20Russian%20Federation"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www.reuters.com/article/us-russia-statistics/investors-see-bias-as-russian-statistics-agency-revises-figures-idUSKBN17K0RP" TargetMode="External"/><Relationship Id="rId7" Type="http://schemas.openxmlformats.org/officeDocument/2006/relationships/image" Target="../media/image4.wmf"/><Relationship Id="rId2" Type="http://schemas.openxmlformats.org/officeDocument/2006/relationships/hyperlink" Target="https://www.bloomberg.com/news/articles/2019-04-04/kremlin-can-t-fudge-the-economic-data-new-statistics-chief-says?sref=qHIByWsS" TargetMode="Externa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hyperlink" Target="https://interfax.com/newsroom/top-stories/79040/" TargetMode="External"/><Relationship Id="rId4" Type="http://schemas.openxmlformats.org/officeDocument/2006/relationships/hyperlink" Target="https://www.reuters.com/world/europe/russia-restrict-budget-data-response-western-sanctions-2022-06-14/" TargetMode="External"/><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9CBD37-E8F7-2DB6-CA46-C33A00B30BF2}"/>
              </a:ext>
            </a:extLst>
          </p:cNvPr>
          <p:cNvSpPr>
            <a:spLocks noGrp="1"/>
          </p:cNvSpPr>
          <p:nvPr>
            <p:ph type="ctrTitle"/>
          </p:nvPr>
        </p:nvSpPr>
        <p:spPr>
          <a:xfrm>
            <a:off x="612606" y="2620032"/>
            <a:ext cx="10966785" cy="1383727"/>
          </a:xfrm>
        </p:spPr>
        <p:txBody>
          <a:bodyPr/>
          <a:lstStyle/>
          <a:p>
            <a:pPr>
              <a:defRPr sz="4200">
                <a:effectLst/>
                <a:latin typeface="Palatino Linotype" panose="02040502050505030304" pitchFamily="18" charset="0"/>
                <a:ea typeface="Bookman Old Style" panose="02050604050505020204" pitchFamily="18" charset="0"/>
                <a:cs typeface="Bookman Old Style" panose="02050604050505020204" pitchFamily="18" charset="0"/>
              </a:defRPr>
            </a:pPr>
            <a:r>
              <a:t>企业撤离和制裁正在重创俄罗斯经济</a:t>
            </a:r>
            <a:br>
              <a:rPr lang="en-US" sz="4200" dirty="0">
                <a:effectLst/>
                <a:latin typeface="Bookman Old Style" panose="02050604050505020204" pitchFamily="18" charset="0"/>
                <a:ea typeface="Bookman Old Style" panose="02050604050505020204" pitchFamily="18" charset="0"/>
                <a:cs typeface="Bookman Old Style" panose="02050604050505020204" pitchFamily="18" charset="0"/>
              </a:rPr>
            </a:br>
            <a:endParaRPr sz="4200"/>
          </a:p>
        </p:txBody>
      </p:sp>
      <p:sp>
        <p:nvSpPr>
          <p:cNvPr id="6" name="Subtitle 5">
            <a:extLst>
              <a:ext uri="{FF2B5EF4-FFF2-40B4-BE49-F238E27FC236}">
                <a16:creationId xmlns:a16="http://schemas.microsoft.com/office/drawing/2014/main" id="{604D1C26-E0F2-192B-D88E-4D8AACF93499}"/>
              </a:ext>
            </a:extLst>
          </p:cNvPr>
          <p:cNvSpPr>
            <a:spLocks noGrp="1"/>
          </p:cNvSpPr>
          <p:nvPr>
            <p:ph type="subTitle" idx="1"/>
          </p:nvPr>
        </p:nvSpPr>
        <p:spPr>
          <a:xfrm>
            <a:off x="612605" y="4102183"/>
            <a:ext cx="10966785" cy="403225"/>
          </a:xfrm>
        </p:spPr>
        <p:txBody>
          <a:bodyPr/>
          <a:lstStyle/>
          <a:p>
            <a:pPr>
              <a:defRPr sz="1800" i="1">
                <a:effectLst/>
                <a:latin typeface="Palatino Linotype" panose="02040502050505030304" pitchFamily="18" charset="0"/>
                <a:ea typeface="Bookman Old Style" panose="02050604050505020204" pitchFamily="18" charset="0"/>
                <a:cs typeface="Bookman Old Style" panose="02050604050505020204" pitchFamily="18" charset="0"/>
              </a:defRPr>
            </a:pPr>
            <a:r>
              <a:t>当前经济活动和经济前景指标表明对俄罗斯造成毁灭性影响</a:t>
            </a:r>
            <a:endParaRPr sz="1800">
              <a:solidFill>
                <a:schemeClr val="tx1"/>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7" name="Text Placeholder 6">
            <a:extLst>
              <a:ext uri="{FF2B5EF4-FFF2-40B4-BE49-F238E27FC236}">
                <a16:creationId xmlns:a16="http://schemas.microsoft.com/office/drawing/2014/main" id="{58F19267-ADAB-3D19-0617-617A8732B185}"/>
              </a:ext>
            </a:extLst>
          </p:cNvPr>
          <p:cNvSpPr>
            <a:spLocks noGrp="1"/>
          </p:cNvSpPr>
          <p:nvPr>
            <p:ph type="body" sz="quarter" idx="10"/>
          </p:nvPr>
        </p:nvSpPr>
        <p:spPr>
          <a:xfrm>
            <a:off x="612605" y="5536366"/>
            <a:ext cx="3651250" cy="320738"/>
          </a:xfrm>
        </p:spPr>
        <p:txBody>
          <a:bodyPr/>
          <a:lstStyle/>
          <a:p>
            <a:pPr>
              <a:defRPr>
                <a:latin typeface="Palatino Linotype" panose="02040502050505030304" pitchFamily="18" charset="0"/>
              </a:defRPr>
            </a:pPr>
            <a:r>
              <a:t>2022 年 8 月</a:t>
            </a:r>
          </a:p>
          <a:p>
            <a:pPr>
              <a:defRPr>
                <a:latin typeface="Palatino Linotype" panose="02040502050505030304" pitchFamily="18" charset="0"/>
              </a:defRPr>
            </a:pPr>
            <a:r>
              <a:t>耶鲁大学首席执行官领导力学院</a:t>
            </a:r>
          </a:p>
          <a:p>
            <a:pPr>
              <a:defRPr>
                <a:latin typeface="Palatino Linotype" panose="02040502050505030304" pitchFamily="18" charset="0"/>
              </a:defRPr>
            </a:pPr>
            <a:r>
              <a:t>杰弗里·索南菲尔德</a:t>
            </a:r>
          </a:p>
        </p:txBody>
      </p:sp>
    </p:spTree>
    <p:extLst>
      <p:ext uri="{BB962C8B-B14F-4D97-AF65-F5344CB8AC3E}">
        <p14:creationId xmlns:p14="http://schemas.microsoft.com/office/powerpoint/2010/main" val="69413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10</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pPr>
              <a:defRPr sz="1200">
                <a:effectLst/>
                <a:ea typeface="Calibri" panose="020F0502020204030204" pitchFamily="34" charset="0"/>
                <a:cs typeface="Times New Roman" panose="02020603050405020304" pitchFamily="18" charset="0"/>
              </a:defRPr>
            </a:pPr>
            <a:r>
              <a:t>第三，几乎所有乐观的预测和预报都是不合理地推断后入侵时期初期的经济数据，当时制裁和企业撤离尚未完全生效，而不是最近几周和几个月的最新数据。例如，许多令人担忧的预测都表明能源出口将带来丰厚的收入，而这些预测都是基于3月份最新的官方出口数据，尽管当时许多企业撤资和能源制裁尚未生效，入侵前下的订单仍在交付。经过长时间且无法解释的拖延之后，克里姆林宫直到几周前才最终披露</a:t>
            </a:r>
            <a:r>
              <a:rPr u="sng">
                <a:hlinkClick r:id="rId2">
                  <a:extLst>
                    <a:ext uri="{A12FA001-AC4F-418D-AE19-62706E023703}">
                      <ahyp:hlinkClr xmlns:ahyp="http://schemas.microsoft.com/office/drawing/2018/hyperlinkcolor" val="tx"/>
                    </a:ext>
                  </a:extLst>
                </a:hlinkClick>
              </a:rPr>
              <a:t>根据克里姆林宫自己的数据，5 月份石油和天然气总收入比前几个月下降了一半以上</a:t>
            </a:r>
            <a:r>
              <a:t>，同时宣布克里姆林宫将从此时起停止公布任何新的石油和天然气收入。</a:t>
            </a:r>
            <a:endParaRPr sz="120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a:xfrm>
            <a:off x="266700" y="5193792"/>
            <a:ext cx="2806700" cy="1205400"/>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华盛顿邮报</a:t>
            </a:r>
            <a:r>
              <a:t>、</a:t>
            </a:r>
            <a:r>
              <a:rPr>
                <a:hlinkClick r:id="rId5">
                  <a:extLst>
                    <a:ext uri="{A12FA001-AC4F-418D-AE19-62706E023703}">
                      <ahyp:hlinkClr xmlns:ahyp="http://schemas.microsoft.com/office/drawing/2018/hyperlinkcolor" val="tx"/>
                    </a:ext>
                  </a:extLst>
                </a:hlinkClick>
              </a:rPr>
              <a:t>商业内幕</a:t>
            </a:r>
            <a:r>
              <a:t>、</a:t>
            </a:r>
            <a:r>
              <a:rPr>
                <a:hlinkClick r:id="rId6">
                  <a:extLst>
                    <a:ext uri="{A12FA001-AC4F-418D-AE19-62706E023703}">
                      <ahyp:hlinkClr xmlns:ahyp="http://schemas.microsoft.com/office/drawing/2018/hyperlinkcolor" val="tx"/>
                    </a:ext>
                  </a:extLst>
                </a:hlinkClick>
              </a:rPr>
              <a:t>俄罗斯联邦国家统计局</a:t>
            </a:r>
            <a:endParaRPr sz="90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解读俄罗斯经济统计数据</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经济预测中对误导性早期统计数据的推断会导致不切实际的预测</a:t>
            </a:r>
          </a:p>
        </p:txBody>
      </p:sp>
      <p:sp>
        <p:nvSpPr>
          <p:cNvPr id="3" name="TextBox 2">
            <a:extLst>
              <a:ext uri="{FF2B5EF4-FFF2-40B4-BE49-F238E27FC236}">
                <a16:creationId xmlns:a16="http://schemas.microsoft.com/office/drawing/2014/main" id="{CD191FEC-478D-798E-5CE1-7976658E72D8}"/>
              </a:ext>
            </a:extLst>
          </p:cNvPr>
          <p:cNvSpPr txBox="1"/>
          <p:nvPr/>
        </p:nvSpPr>
        <p:spPr>
          <a:xfrm>
            <a:off x="3721290" y="1824251"/>
            <a:ext cx="7742829" cy="1200329"/>
          </a:xfrm>
          <a:prstGeom prst="rect">
            <a:avLst/>
          </a:prstGeom>
          <a:noFill/>
        </p:spPr>
        <p:txBody>
          <a:bodyPr wrap="square">
            <a:spAutoFit/>
          </a:bodyPr>
          <a:lstStyle/>
          <a:p>
            <a:pPr algn="just">
              <a:defRPr i="1"/>
            </a:pPr>
            <a:r>
              <a:t>“</a:t>
            </a:r>
            <a:r>
              <a:rPr sz="1800">
                <a:effectLst/>
                <a:ea typeface="Calibri" panose="020F0502020204030204" pitchFamily="34" charset="0"/>
                <a:cs typeface="Times New Roman" panose="02020603050405020304" pitchFamily="18" charset="0"/>
              </a:rPr>
              <a:t>根据彭博经济研究所基于俄罗斯经济部预测的估计，即使一些国家停止或逐步取消能源采购，俄罗斯今年的石油和天然气收入仍将达到约 2850 亿美元。这将比 2021 年的数字高出五分之一以上”</a:t>
            </a:r>
            <a:r>
              <a:rPr sz="1800" b="1">
                <a:effectLst/>
                <a:ea typeface="Calibri" panose="020F0502020204030204" pitchFamily="34" charset="0"/>
                <a:cs typeface="Times New Roman" panose="02020603050405020304" pitchFamily="18" charset="0"/>
              </a:rPr>
              <a:t>– 彭博社，2022 年 6 月</a:t>
            </a:r>
            <a:endParaRPr b="1" i="1"/>
          </a:p>
        </p:txBody>
      </p:sp>
      <p:sp>
        <p:nvSpPr>
          <p:cNvPr id="10" name="TextBox 9">
            <a:extLst>
              <a:ext uri="{FF2B5EF4-FFF2-40B4-BE49-F238E27FC236}">
                <a16:creationId xmlns:a16="http://schemas.microsoft.com/office/drawing/2014/main" id="{62A9C553-AEB0-ECE3-447C-96E9A031E44E}"/>
              </a:ext>
            </a:extLst>
          </p:cNvPr>
          <p:cNvSpPr txBox="1"/>
          <p:nvPr/>
        </p:nvSpPr>
        <p:spPr>
          <a:xfrm>
            <a:off x="3721290" y="3185575"/>
            <a:ext cx="7742828" cy="1477328"/>
          </a:xfrm>
          <a:prstGeom prst="rect">
            <a:avLst/>
          </a:prstGeom>
          <a:noFill/>
        </p:spPr>
        <p:txBody>
          <a:bodyPr wrap="square">
            <a:spAutoFit/>
          </a:bodyPr>
          <a:lstStyle/>
          <a:p>
            <a:pPr algn="just">
              <a:defRPr i="1"/>
            </a:pPr>
            <a:r>
              <a:t>“</a:t>
            </a:r>
            <a:r>
              <a:rPr>
                <a:effectLst/>
              </a:rPr>
              <a:t>现在很明显，针对俄罗斯的</a:t>
            </a:r>
            <a:r>
              <a:rPr>
                <a:effectLst/>
                <a:hlinkClick r:id="rId7">
                  <a:extLst>
                    <a:ext uri="{A12FA001-AC4F-418D-AE19-62706E023703}">
                      <ahyp:hlinkClr xmlns:ahyp="http://schemas.microsoft.com/office/drawing/2018/hyperlinkcolor" val="tx"/>
                    </a:ext>
                  </a:extLst>
                </a:hlinkClick>
              </a:rPr>
              <a:t>经济</a:t>
            </a:r>
            <a:r>
              <a:rPr>
                <a:effectLst/>
              </a:rPr>
              <a:t>战争并没有像人们想象的那样有效。</a:t>
            </a:r>
            <a:r>
              <a:rPr>
                <a:effectLst/>
              </a:rPr>
              <a:t>由于能源价格上涨，彭博新闻社预测，俄罗斯政府从石油和天然气中获得的收入将比战前大幅增加，今年约为</a:t>
            </a:r>
            <a:r>
              <a:rPr>
                <a:effectLst/>
                <a:hlinkClick r:id="rId3">
                  <a:extLst>
                    <a:ext uri="{A12FA001-AC4F-418D-AE19-62706E023703}">
                      <ahyp:hlinkClr xmlns:ahyp="http://schemas.microsoft.com/office/drawing/2018/hyperlinkcolor" val="tx"/>
                    </a:ext>
                  </a:extLst>
                </a:hlinkClick>
              </a:rPr>
              <a:t>2850 亿美元</a:t>
            </a:r>
            <a:r>
              <a:rPr>
                <a:effectLst/>
              </a:rPr>
              <a:t>，而 2021 年为</a:t>
            </a:r>
            <a:r>
              <a:rPr>
                <a:effectLst/>
                <a:hlinkClick r:id="rId5">
                  <a:extLst>
                    <a:ext uri="{A12FA001-AC4F-418D-AE19-62706E023703}">
                      <ahyp:hlinkClr xmlns:ahyp="http://schemas.microsoft.com/office/drawing/2018/hyperlinkcolor" val="tx"/>
                    </a:ext>
                  </a:extLst>
                </a:hlinkClick>
              </a:rPr>
              <a:t>2360 亿美元</a:t>
            </a:r>
            <a:r>
              <a:rPr>
                <a:effectLst/>
              </a:rPr>
              <a:t>。”</a:t>
            </a:r>
            <a:r>
              <a:rPr b="1">
                <a:effectLst/>
              </a:rPr>
              <a:t>– 法里德·扎卡里亚，2022 年 7 月 7 日 </a:t>
            </a:r>
            <a:endParaRPr b="1" i="1"/>
          </a:p>
        </p:txBody>
      </p:sp>
      <p:graphicFrame>
        <p:nvGraphicFramePr>
          <p:cNvPr id="12" name="Chart 11">
            <a:extLst>
              <a:ext uri="{FF2B5EF4-FFF2-40B4-BE49-F238E27FC236}">
                <a16:creationId xmlns:a16="http://schemas.microsoft.com/office/drawing/2014/main" id="{4BF0B92A-B744-D1ED-1B87-78A5D402F174}"/>
              </a:ext>
            </a:extLst>
          </p:cNvPr>
          <p:cNvGraphicFramePr>
            <a:graphicFrameLocks/>
          </p:cNvGraphicFramePr>
          <p:nvPr>
            <p:extLst>
              <p:ext uri="{D42A27DB-BD31-4B8C-83A1-F6EECF244321}">
                <p14:modId xmlns:p14="http://schemas.microsoft.com/office/powerpoint/2010/main" val="2024833546"/>
              </p:ext>
            </p:extLst>
          </p:nvPr>
        </p:nvGraphicFramePr>
        <p:xfrm>
          <a:off x="3926005" y="5073673"/>
          <a:ext cx="7333397" cy="1688282"/>
        </p:xfrm>
        <a:graphic>
          <a:graphicData uri="http://schemas.openxmlformats.org/drawingml/2006/chart">
            <c:chart xmlns:c="http://schemas.openxmlformats.org/drawingml/2006/chart" xmlns:r="http://schemas.openxmlformats.org/officeDocument/2006/relationships" r:id="rId8"/>
          </a:graphicData>
        </a:graphic>
      </p:graphicFrame>
      <p:sp>
        <p:nvSpPr>
          <p:cNvPr id="13" name="Arrow: Right 12">
            <a:extLst>
              <a:ext uri="{FF2B5EF4-FFF2-40B4-BE49-F238E27FC236}">
                <a16:creationId xmlns:a16="http://schemas.microsoft.com/office/drawing/2014/main" id="{66CB4D84-2E0D-B278-8D12-619ED2AC00A0}"/>
              </a:ext>
            </a:extLst>
          </p:cNvPr>
          <p:cNvSpPr/>
          <p:nvPr/>
        </p:nvSpPr>
        <p:spPr>
          <a:xfrm rot="879174">
            <a:off x="6409366" y="5727099"/>
            <a:ext cx="2242378" cy="557624"/>
          </a:xfrm>
          <a:prstGeom prst="rightArrow">
            <a:avLst/>
          </a:prstGeom>
          <a:gradFill>
            <a:gsLst>
              <a:gs pos="16000">
                <a:schemeClr val="bg1">
                  <a:alpha val="0"/>
                </a:schemeClr>
              </a:gs>
              <a:gs pos="0">
                <a:schemeClr val="bg1"/>
              </a:gs>
              <a:gs pos="100000">
                <a:srgbClr val="FFC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p>
        </p:txBody>
      </p:sp>
      <p:sp>
        <p:nvSpPr>
          <p:cNvPr id="14" name="TextBox 1">
            <a:extLst>
              <a:ext uri="{FF2B5EF4-FFF2-40B4-BE49-F238E27FC236}">
                <a16:creationId xmlns:a16="http://schemas.microsoft.com/office/drawing/2014/main" id="{C412F9F7-F108-DE52-D0C1-70A978C35AD5}"/>
              </a:ext>
            </a:extLst>
          </p:cNvPr>
          <p:cNvSpPr txBox="1"/>
          <p:nvPr/>
        </p:nvSpPr>
        <p:spPr>
          <a:xfrm>
            <a:off x="7806668" y="5499411"/>
            <a:ext cx="3429127" cy="461665"/>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rgbClr val="EEB500"/>
                </a:solidFill>
                <a:latin typeface="Avenir Next Demi Bold" panose="020B0703020202020204" pitchFamily="34" charset="0"/>
              </a:defRPr>
            </a:pPr>
            <a:r>
              <a:t>预测错误地基于夸大的 3 月份总数，而不是更现实的 5 月份总数</a:t>
            </a:r>
          </a:p>
        </p:txBody>
      </p:sp>
      <p:grpSp>
        <p:nvGrpSpPr>
          <p:cNvPr id="11" name="组合 10">
            <a:extLst>
              <a:ext uri="{FF2B5EF4-FFF2-40B4-BE49-F238E27FC236}">
                <a16:creationId xmlns:a16="http://schemas.microsoft.com/office/drawing/2014/main" id="{BEF6F41C-E630-EDB4-2769-8FF53C201979}"/>
              </a:ext>
            </a:extLst>
          </p:cNvPr>
          <p:cNvGrpSpPr/>
          <p:nvPr/>
        </p:nvGrpSpPr>
        <p:grpSpPr>
          <a:xfrm>
            <a:off x="5574267" y="6551732"/>
            <a:ext cx="4041874" cy="176453"/>
            <a:chOff x="5574267" y="6551732"/>
            <a:chExt cx="4041874" cy="176453"/>
          </a:xfrm>
        </p:grpSpPr>
        <p:sp>
          <p:nvSpPr>
            <p:cNvPr id="2" name="文本框 1">
              <a:extLst>
                <a:ext uri="{FF2B5EF4-FFF2-40B4-BE49-F238E27FC236}">
                  <a16:creationId xmlns:a16="http://schemas.microsoft.com/office/drawing/2014/main" id="{E35B80C7-F9A4-DDBC-B3E3-E6ABA839D688}"/>
                </a:ext>
              </a:extLst>
            </p:cNvPr>
            <p:cNvSpPr txBox="1"/>
            <p:nvPr/>
          </p:nvSpPr>
          <p:spPr>
            <a:xfrm>
              <a:off x="5574267" y="6551732"/>
              <a:ext cx="521733" cy="176453"/>
            </a:xfrm>
            <a:prstGeom prst="rect">
              <a:avLst/>
            </a:prstGeom>
            <a:solidFill>
              <a:schemeClr val="bg1"/>
            </a:solidFill>
          </p:spPr>
          <p:txBody>
            <a:bodyPr wrap="square" lIns="0" tIns="0" rIns="0" bIns="0">
              <a:noAutofit/>
            </a:bodyPr>
            <a:lstStyle/>
            <a:p>
              <a:pPr algn="ctr">
                <a:defRPr sz="900">
                  <a:solidFill>
                    <a:srgbClr val="63AAFF"/>
                  </a:solidFill>
                  <a:cs typeface="Calibri" panose="020F0502020204030204" pitchFamily="34" charset="0"/>
                </a:defRPr>
              </a:pPr>
              <a:r>
                <a:t>行进</a:t>
              </a:r>
              <a:endParaRPr sz="900">
                <a:solidFill>
                  <a:srgbClr val="63AAFF"/>
                </a:solidFill>
              </a:endParaRPr>
            </a:p>
          </p:txBody>
        </p:sp>
        <p:sp>
          <p:nvSpPr>
            <p:cNvPr id="4" name="文本框 3">
              <a:extLst>
                <a:ext uri="{FF2B5EF4-FFF2-40B4-BE49-F238E27FC236}">
                  <a16:creationId xmlns:a16="http://schemas.microsoft.com/office/drawing/2014/main" id="{7A74F33B-F9E5-95AA-9484-9225A8449EF9}"/>
                </a:ext>
              </a:extLst>
            </p:cNvPr>
            <p:cNvSpPr txBox="1"/>
            <p:nvPr/>
          </p:nvSpPr>
          <p:spPr>
            <a:xfrm>
              <a:off x="9094408" y="6551732"/>
              <a:ext cx="521733" cy="176453"/>
            </a:xfrm>
            <a:prstGeom prst="rect">
              <a:avLst/>
            </a:prstGeom>
            <a:solidFill>
              <a:schemeClr val="bg1"/>
            </a:solidFill>
          </p:spPr>
          <p:txBody>
            <a:bodyPr wrap="square" lIns="0" tIns="0" rIns="0" bIns="0">
              <a:noAutofit/>
            </a:bodyPr>
            <a:lstStyle/>
            <a:p>
              <a:pPr algn="ctr">
                <a:defRPr sz="900">
                  <a:solidFill>
                    <a:srgbClr val="63AAFF"/>
                  </a:solidFill>
                  <a:cs typeface="Calibri" panose="020F0502020204030204" pitchFamily="34" charset="0"/>
                </a:defRPr>
              </a:pPr>
              <a:r>
                <a:t>可能</a:t>
              </a:r>
              <a:endParaRPr sz="900">
                <a:solidFill>
                  <a:srgbClr val="63AAFF"/>
                </a:solidFill>
              </a:endParaRPr>
            </a:p>
          </p:txBody>
        </p:sp>
      </p:grpSp>
    </p:spTree>
    <p:extLst>
      <p:ext uri="{BB962C8B-B14F-4D97-AF65-F5344CB8AC3E}">
        <p14:creationId xmlns:p14="http://schemas.microsoft.com/office/powerpoint/2010/main" val="121955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俄罗斯经济危机主题#2：商品出口</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11</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3678038365"/>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13556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12</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t>人们普遍低估了俄罗斯作为主要大宗商品出口国的地位所遭受的损害。对当前经济活动指标进行仔细的宏观经济分析表明，从表面上看，俄罗斯的商品出口已经面临严重压力。第一，商品出口对俄罗斯的重要性远远超过俄罗斯商品出口对世界其他地区的重要性。俄罗斯的出口总收入绝大部分来自大宗商品和原材料的收入；这些出口收入在大多数年份占俄罗斯政府总预算的一半以上 — — 现在这个比例可能还要更大。另一方面，俄罗斯出口的每一种主要商品，俄罗斯的供应量最多不超过10%。</a:t>
            </a:r>
            <a:endParaRPr sz="1200"/>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俄罗斯商品出口对俄罗斯比对世界其他地区重要得多</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02352"/>
            <a:ext cx="2806700" cy="1204912"/>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摩根士丹利</a:t>
            </a:r>
            <a:r>
              <a:t>、</a:t>
            </a:r>
            <a:r>
              <a:rPr>
                <a:hlinkClick r:id="rId3">
                  <a:extLst>
                    <a:ext uri="{A12FA001-AC4F-418D-AE19-62706E023703}">
                      <ahyp:hlinkClr xmlns:ahyp="http://schemas.microsoft.com/office/drawing/2018/hyperlinkcolor" val="tx"/>
                    </a:ext>
                  </a:extLst>
                </a:hlinkClick>
              </a:rPr>
              <a:t>俄罗斯联邦国家统计局</a:t>
            </a:r>
            <a:r>
              <a:t>、</a:t>
            </a:r>
            <a:r>
              <a:rPr>
                <a:hlinkClick r:id="rId4">
                  <a:extLst>
                    <a:ext uri="{A12FA001-AC4F-418D-AE19-62706E023703}">
                      <ahyp:hlinkClr xmlns:ahyp="http://schemas.microsoft.com/office/drawing/2018/hyperlinkcolor" val="tx"/>
                    </a:ext>
                  </a:extLst>
                </a:hlinkClick>
              </a:rPr>
              <a:t>摩根大通</a:t>
            </a:r>
            <a:r>
              <a:t>、</a:t>
            </a:r>
            <a:r>
              <a:rPr>
                <a:hlinkClick r:id="rId5">
                  <a:extLst>
                    <a:ext uri="{A12FA001-AC4F-418D-AE19-62706E023703}">
                      <ahyp:hlinkClr xmlns:ahyp="http://schemas.microsoft.com/office/drawing/2018/hyperlinkcolor" val="tx"/>
                    </a:ext>
                  </a:extLst>
                </a:hlinkClick>
              </a:rPr>
              <a:t>美国银行全球研究</a:t>
            </a:r>
            <a:r>
              <a:t>、</a:t>
            </a:r>
            <a:r>
              <a:rPr>
                <a:hlinkClick r:id="rId6">
                  <a:extLst>
                    <a:ext uri="{A12FA001-AC4F-418D-AE19-62706E023703}">
                      <ahyp:hlinkClr xmlns:ahyp="http://schemas.microsoft.com/office/drawing/2018/hyperlinkcolor" val="tx"/>
                    </a:ext>
                  </a:extLst>
                </a:hlinkClick>
              </a:rPr>
              <a:t>德意志银行</a:t>
            </a:r>
            <a:r>
              <a:t>、</a:t>
            </a:r>
            <a:r>
              <a:rPr>
                <a:hlinkClick r:id="rId7">
                  <a:extLst>
                    <a:ext uri="{A12FA001-AC4F-418D-AE19-62706E023703}">
                      <ahyp:hlinkClr xmlns:ahyp="http://schemas.microsoft.com/office/drawing/2018/hyperlinkcolor" val="tx"/>
                    </a:ext>
                  </a:extLst>
                </a:hlinkClick>
              </a:rPr>
              <a:t>瑞银</a:t>
            </a:r>
            <a:r>
              <a:t>、</a:t>
            </a:r>
            <a:r>
              <a:rPr>
                <a:hlinkClick r:id="rId8">
                  <a:extLst>
                    <a:ext uri="{A12FA001-AC4F-418D-AE19-62706E023703}">
                      <ahyp:hlinkClr xmlns:ahyp="http://schemas.microsoft.com/office/drawing/2018/hyperlinkcolor" val="tx"/>
                    </a:ext>
                  </a:extLst>
                </a:hlinkClick>
              </a:rPr>
              <a:t>彭博社</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俄罗斯在全球大宗商品出口中所占份额（按商品种类）</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（以占全球出口的百分比表示）</a:t>
            </a:r>
            <a:endParaRPr sz="900">
              <a:latin typeface="Georgia" panose="02040502050405020303" pitchFamily="18" charset="0"/>
              <a:ea typeface="Source Sans Pro SemiBold" panose="020B06030304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2784603950"/>
              </p:ext>
            </p:extLst>
          </p:nvPr>
        </p:nvGraphicFramePr>
        <p:xfrm>
          <a:off x="3836289" y="2468880"/>
          <a:ext cx="7772400" cy="2784056"/>
        </p:xfrm>
        <a:graphic>
          <a:graphicData uri="http://schemas.openxmlformats.org/drawingml/2006/chart">
            <c:chart xmlns:c="http://schemas.openxmlformats.org/drawingml/2006/chart" xmlns:r="http://schemas.openxmlformats.org/officeDocument/2006/relationships" r:id="rId9"/>
          </a:graphicData>
        </a:graphic>
      </p:graphicFrame>
      <p:sp>
        <p:nvSpPr>
          <p:cNvPr id="15" name="Rectangle 14">
            <a:extLst>
              <a:ext uri="{FF2B5EF4-FFF2-40B4-BE49-F238E27FC236}">
                <a16:creationId xmlns:a16="http://schemas.microsoft.com/office/drawing/2014/main" id="{8F58EA50-B4A5-421E-BA26-AABB97FC2EAD}"/>
              </a:ext>
            </a:extLst>
          </p:cNvPr>
          <p:cNvSpPr/>
          <p:nvPr/>
        </p:nvSpPr>
        <p:spPr>
          <a:xfrm>
            <a:off x="3836289" y="5252936"/>
            <a:ext cx="7946279" cy="123517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6" name="TextBox 1">
            <a:extLst>
              <a:ext uri="{FF2B5EF4-FFF2-40B4-BE49-F238E27FC236}">
                <a16:creationId xmlns:a16="http://schemas.microsoft.com/office/drawing/2014/main" id="{C412F9F7-F108-DE52-D0C1-70A978C35AD5}"/>
              </a:ext>
            </a:extLst>
          </p:cNvPr>
          <p:cNvSpPr txBox="1"/>
          <p:nvPr/>
        </p:nvSpPr>
        <p:spPr>
          <a:xfrm>
            <a:off x="6531982" y="5495334"/>
            <a:ext cx="2362556" cy="132343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~60%</a:t>
            </a:r>
          </a:p>
          <a:p>
            <a:pPr>
              <a:defRPr sz="4000" b="1">
                <a:solidFill>
                  <a:srgbClr val="EEB500"/>
                </a:solidFill>
                <a:latin typeface="Georgia" panose="02040502050405020303" pitchFamily="18" charset="0"/>
              </a:defRPr>
            </a:pPr>
            <a:r>
              <a:t> </a:t>
            </a:r>
          </a:p>
        </p:txBody>
      </p:sp>
      <p:sp>
        <p:nvSpPr>
          <p:cNvPr id="17" name="Chart Title">
            <a:extLst>
              <a:ext uri="{FF2B5EF4-FFF2-40B4-BE49-F238E27FC236}">
                <a16:creationId xmlns:a16="http://schemas.microsoft.com/office/drawing/2014/main" id="{11E6959E-98C1-4317-8BA1-D3E95228EEC0}"/>
              </a:ext>
            </a:extLst>
          </p:cNvPr>
          <p:cNvSpPr txBox="1"/>
          <p:nvPr/>
        </p:nvSpPr>
        <p:spPr>
          <a:xfrm>
            <a:off x="3906303" y="5783164"/>
            <a:ext cx="2796054" cy="391619"/>
          </a:xfrm>
          <a:prstGeom prst="rect">
            <a:avLst/>
          </a:prstGeom>
          <a:solidFill>
            <a:schemeClr val="bg1">
              <a:alpha val="0"/>
            </a:schemeClr>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能源收入代表</a:t>
            </a:r>
          </a:p>
        </p:txBody>
      </p:sp>
      <p:sp>
        <p:nvSpPr>
          <p:cNvPr id="18" name="Chart Title">
            <a:extLst>
              <a:ext uri="{FF2B5EF4-FFF2-40B4-BE49-F238E27FC236}">
                <a16:creationId xmlns:a16="http://schemas.microsoft.com/office/drawing/2014/main" id="{11E6959E-98C1-4317-8BA1-D3E95228EEC0}"/>
              </a:ext>
            </a:extLst>
          </p:cNvPr>
          <p:cNvSpPr txBox="1"/>
          <p:nvPr/>
        </p:nvSpPr>
        <p:spPr>
          <a:xfrm>
            <a:off x="8012288" y="5783164"/>
            <a:ext cx="3840294" cy="391619"/>
          </a:xfrm>
          <a:prstGeom prst="rect">
            <a:avLst/>
          </a:prstGeom>
          <a:solidFill>
            <a:schemeClr val="bg1">
              <a:alpha val="0"/>
            </a:schemeClr>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俄罗斯政府总收入</a:t>
            </a:r>
          </a:p>
        </p:txBody>
      </p:sp>
      <p:sp>
        <p:nvSpPr>
          <p:cNvPr id="2" name="文本框 1">
            <a:extLst>
              <a:ext uri="{FF2B5EF4-FFF2-40B4-BE49-F238E27FC236}">
                <a16:creationId xmlns:a16="http://schemas.microsoft.com/office/drawing/2014/main" id="{C8BA70F6-A7D8-FA40-F50D-2C1F2D39B84E}"/>
              </a:ext>
            </a:extLst>
          </p:cNvPr>
          <p:cNvSpPr txBox="1"/>
          <p:nvPr/>
        </p:nvSpPr>
        <p:spPr>
          <a:xfrm>
            <a:off x="3745646" y="2829935"/>
            <a:ext cx="758943" cy="2272417"/>
          </a:xfrm>
          <a:prstGeom prst="rect">
            <a:avLst/>
          </a:prstGeom>
          <a:solidFill>
            <a:schemeClr val="bg1"/>
          </a:solidFill>
        </p:spPr>
        <p:txBody>
          <a:bodyPr wrap="square" lIns="0" tIns="0" rIns="0" bIns="0">
            <a:spAutoFit/>
          </a:bodyPr>
          <a:lstStyle/>
          <a:p>
            <a:pPr algn="r">
              <a:spcAft>
                <a:spcPts val="200"/>
              </a:spcAft>
              <a:defRPr sz="900" b="1">
                <a:solidFill>
                  <a:srgbClr val="000000"/>
                </a:solidFill>
                <a:latin typeface="Arial" panose="020B0604020202020204" pitchFamily="34" charset="0"/>
                <a:cs typeface="Arial" panose="020B0604020202020204" pitchFamily="34" charset="0"/>
              </a:defRPr>
            </a:pPr>
            <a:r>
              <a:t>气体</a:t>
            </a:r>
          </a:p>
          <a:p>
            <a:pPr algn="r">
              <a:spcAft>
                <a:spcPts val="200"/>
              </a:spcAft>
              <a:defRPr sz="900" b="1">
                <a:solidFill>
                  <a:srgbClr val="000000"/>
                </a:solidFill>
                <a:latin typeface="Arial" panose="020B0604020202020204" pitchFamily="34" charset="0"/>
                <a:cs typeface="Arial" panose="020B0604020202020204" pitchFamily="34" charset="0"/>
              </a:defRPr>
            </a:pPr>
            <a:r>
              <a:t>油</a:t>
            </a:r>
          </a:p>
          <a:p>
            <a:pPr algn="r">
              <a:spcAft>
                <a:spcPts val="200"/>
              </a:spcAft>
              <a:defRPr sz="900" b="1">
                <a:solidFill>
                  <a:srgbClr val="000000"/>
                </a:solidFill>
                <a:latin typeface="Arial" panose="020B0604020202020204" pitchFamily="34" charset="0"/>
                <a:cs typeface="Arial" panose="020B0604020202020204" pitchFamily="34" charset="0"/>
              </a:defRPr>
            </a:pPr>
            <a:r>
              <a:t>冶金煤</a:t>
            </a:r>
          </a:p>
          <a:p>
            <a:pPr algn="r">
              <a:spcAft>
                <a:spcPts val="200"/>
              </a:spcAft>
              <a:defRPr sz="900" b="1">
                <a:solidFill>
                  <a:srgbClr val="000000"/>
                </a:solidFill>
                <a:latin typeface="Arial" panose="020B0604020202020204" pitchFamily="34" charset="0"/>
                <a:cs typeface="Arial" panose="020B0604020202020204" pitchFamily="34" charset="0"/>
              </a:defRPr>
            </a:pPr>
            <a:r>
              <a:t>镍</a:t>
            </a:r>
          </a:p>
          <a:p>
            <a:pPr algn="r">
              <a:spcAft>
                <a:spcPts val="200"/>
              </a:spcAft>
              <a:defRPr sz="900" b="1">
                <a:solidFill>
                  <a:srgbClr val="000000"/>
                </a:solidFill>
                <a:latin typeface="Arial" panose="020B0604020202020204" pitchFamily="34" charset="0"/>
                <a:cs typeface="Arial" panose="020B0604020202020204" pitchFamily="34" charset="0"/>
              </a:defRPr>
            </a:pPr>
            <a:r>
              <a:t>银</a:t>
            </a:r>
          </a:p>
          <a:p>
            <a:pPr algn="r">
              <a:spcAft>
                <a:spcPts val="200"/>
              </a:spcAft>
              <a:defRPr sz="900" b="1">
                <a:solidFill>
                  <a:srgbClr val="000000"/>
                </a:solidFill>
                <a:latin typeface="Arial" panose="020B0604020202020204" pitchFamily="34" charset="0"/>
                <a:cs typeface="Arial" panose="020B0604020202020204" pitchFamily="34" charset="0"/>
              </a:defRPr>
            </a:pPr>
            <a:r>
              <a:t>铝</a:t>
            </a:r>
          </a:p>
          <a:p>
            <a:pPr algn="r">
              <a:spcAft>
                <a:spcPts val="200"/>
              </a:spcAft>
              <a:defRPr sz="900" b="1">
                <a:solidFill>
                  <a:srgbClr val="000000"/>
                </a:solidFill>
                <a:latin typeface="Arial" panose="020B0604020202020204" pitchFamily="34" charset="0"/>
                <a:cs typeface="Arial" panose="020B0604020202020204" pitchFamily="34" charset="0"/>
              </a:defRPr>
            </a:pPr>
            <a:r>
              <a:t>黑麦</a:t>
            </a:r>
          </a:p>
          <a:p>
            <a:pPr algn="r">
              <a:spcAft>
                <a:spcPts val="200"/>
              </a:spcAft>
              <a:defRPr sz="900" b="1">
                <a:solidFill>
                  <a:srgbClr val="000000"/>
                </a:solidFill>
                <a:latin typeface="Arial" panose="020B0604020202020204" pitchFamily="34" charset="0"/>
                <a:cs typeface="Arial" panose="020B0604020202020204" pitchFamily="34" charset="0"/>
              </a:defRPr>
            </a:pPr>
            <a:r>
              <a:t>燕麦</a:t>
            </a:r>
          </a:p>
          <a:p>
            <a:pPr algn="r">
              <a:spcAft>
                <a:spcPts val="200"/>
              </a:spcAft>
              <a:defRPr sz="900" b="1">
                <a:solidFill>
                  <a:srgbClr val="000000"/>
                </a:solidFill>
                <a:latin typeface="Arial" panose="020B0604020202020204" pitchFamily="34" charset="0"/>
                <a:cs typeface="Arial" panose="020B0604020202020204" pitchFamily="34" charset="0"/>
              </a:defRPr>
            </a:pPr>
            <a:r>
              <a:t>铜</a:t>
            </a:r>
          </a:p>
          <a:p>
            <a:pPr algn="r">
              <a:spcAft>
                <a:spcPts val="200"/>
              </a:spcAft>
              <a:defRPr sz="900" b="1">
                <a:solidFill>
                  <a:srgbClr val="000000"/>
                </a:solidFill>
                <a:latin typeface="Arial" panose="020B0604020202020204" pitchFamily="34" charset="0"/>
                <a:cs typeface="Arial" panose="020B0604020202020204" pitchFamily="34" charset="0"/>
              </a:defRPr>
            </a:pPr>
            <a:r>
              <a:t>玉米</a:t>
            </a:r>
          </a:p>
          <a:p>
            <a:pPr algn="r">
              <a:spcAft>
                <a:spcPts val="200"/>
              </a:spcAft>
              <a:defRPr sz="900" b="1">
                <a:solidFill>
                  <a:srgbClr val="000000"/>
                </a:solidFill>
                <a:latin typeface="Arial" panose="020B0604020202020204" pitchFamily="34" charset="0"/>
                <a:cs typeface="Arial" panose="020B0604020202020204" pitchFamily="34" charset="0"/>
              </a:defRPr>
            </a:pPr>
            <a:r>
              <a:t>钴</a:t>
            </a:r>
          </a:p>
          <a:p>
            <a:pPr algn="r">
              <a:spcAft>
                <a:spcPts val="200"/>
              </a:spcAft>
              <a:defRPr sz="900" b="1">
                <a:solidFill>
                  <a:srgbClr val="000000"/>
                </a:solidFill>
                <a:latin typeface="Arial" panose="020B0604020202020204" pitchFamily="34" charset="0"/>
                <a:cs typeface="Arial" panose="020B0604020202020204" pitchFamily="34" charset="0"/>
              </a:defRPr>
            </a:pPr>
            <a:r>
              <a:t>铁矿</a:t>
            </a:r>
          </a:p>
          <a:p>
            <a:pPr algn="r">
              <a:spcAft>
                <a:spcPts val="200"/>
              </a:spcAft>
              <a:defRPr sz="900" b="1">
                <a:solidFill>
                  <a:srgbClr val="000000"/>
                </a:solidFill>
                <a:latin typeface="Arial" panose="020B0604020202020204" pitchFamily="34" charset="0"/>
                <a:cs typeface="Arial" panose="020B0604020202020204" pitchFamily="34" charset="0"/>
              </a:defRPr>
            </a:pPr>
            <a:r>
              <a:t>带领</a:t>
            </a:r>
          </a:p>
          <a:p>
            <a:pPr algn="r">
              <a:spcAft>
                <a:spcPts val="200"/>
              </a:spcAft>
              <a:defRPr sz="900" b="1">
                <a:solidFill>
                  <a:srgbClr val="000000"/>
                </a:solidFill>
                <a:latin typeface="Arial" panose="020B0604020202020204" pitchFamily="34" charset="0"/>
                <a:cs typeface="Arial" panose="020B0604020202020204" pitchFamily="34" charset="0"/>
              </a:defRPr>
            </a:pPr>
            <a:r>
              <a:t>锌</a:t>
            </a:r>
            <a:endParaRPr sz="900" b="1">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5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a:graphicFrameLocks/>
          </p:cNvGraphicFramePr>
          <p:nvPr>
            <p:extLst>
              <p:ext uri="{D42A27DB-BD31-4B8C-83A1-F6EECF244321}">
                <p14:modId xmlns:p14="http://schemas.microsoft.com/office/powerpoint/2010/main" val="2863527424"/>
              </p:ext>
            </p:extLst>
          </p:nvPr>
        </p:nvGraphicFramePr>
        <p:xfrm>
          <a:off x="3840480" y="2468880"/>
          <a:ext cx="2764601" cy="438912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13</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t>传统的商品供应链和贸易模式使俄罗斯处于严重的战略和经济劣势。欧洲长期以来一直是俄罗斯商品出口、特别是能源出口的首选目的地，尽管这些能源出口对俄罗斯的重要性远远高于对欧洲的重要性。欧洲面临的挑战是合理的；如果不采取痛苦的过渡性减少能源消耗，欧洲就无法在短期内完全取代俄罗斯能源，尤其是在德国、波兰和匈牙利。然而具有讽刺意味的是，尽管欧洲理所当然地对俄罗斯出于政治动机试图将能源（特别是天然气）武器化的做法表示不满，但天然气供应链转移对俄罗斯经济的打击却最为严重。</a:t>
            </a:r>
            <a:endParaRPr sz="1200"/>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就天然气而言，俄罗斯对欧洲的依赖程度远高于欧洲对俄罗斯的依赖程度</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摩根士丹利</a:t>
            </a:r>
            <a:r>
              <a:t>、</a:t>
            </a:r>
            <a:r>
              <a:rPr>
                <a:hlinkClick r:id="rId4">
                  <a:extLst>
                    <a:ext uri="{A12FA001-AC4F-418D-AE19-62706E023703}">
                      <ahyp:hlinkClr xmlns:ahyp="http://schemas.microsoft.com/office/drawing/2018/hyperlinkcolor" val="tx"/>
                    </a:ext>
                  </a:extLst>
                </a:hlinkClick>
              </a:rPr>
              <a:t>荷兰国际集团</a:t>
            </a:r>
            <a:r>
              <a:t>、</a:t>
            </a:r>
            <a:r>
              <a:rPr>
                <a:hlinkClick r:id="rId5">
                  <a:extLst>
                    <a:ext uri="{A12FA001-AC4F-418D-AE19-62706E023703}">
                      <ahyp:hlinkClr xmlns:ahyp="http://schemas.microsoft.com/office/drawing/2018/hyperlinkcolor" val="tx"/>
                    </a:ext>
                  </a:extLst>
                </a:hlinkClick>
              </a:rPr>
              <a:t>国际能源署 (IEA)</a:t>
            </a:r>
            <a:r>
              <a:t>、</a:t>
            </a:r>
            <a:r>
              <a:rPr>
                <a:hlinkClick r:id="rId6">
                  <a:extLst>
                    <a:ext uri="{A12FA001-AC4F-418D-AE19-62706E023703}">
                      <ahyp:hlinkClr xmlns:ahyp="http://schemas.microsoft.com/office/drawing/2018/hyperlinkcolor" val="tx"/>
                    </a:ext>
                  </a:extLst>
                </a:hlinkClick>
              </a:rPr>
              <a:t>俄罗斯联邦国家统计局</a:t>
            </a:r>
            <a:r>
              <a:t>、</a:t>
            </a:r>
            <a:r>
              <a:rPr>
                <a:hlinkClick r:id="rId7">
                  <a:extLst>
                    <a:ext uri="{A12FA001-AC4F-418D-AE19-62706E023703}">
                      <ahyp:hlinkClr xmlns:ahyp="http://schemas.microsoft.com/office/drawing/2018/hyperlinkcolor" val="tx"/>
                    </a:ext>
                  </a:extLst>
                </a:hlinkClick>
              </a:rPr>
              <a:t>美国银行全球研究</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摩根大通</a:t>
            </a:r>
            <a:r>
              <a:rPr>
                <a:hlinkClick r:id="rId10">
                  <a:extLst>
                    <a:ext uri="{A12FA001-AC4F-418D-AE19-62706E023703}">
                      <ahyp:hlinkClr xmlns:ahyp="http://schemas.microsoft.com/office/drawing/2018/hyperlinkcolor" val="tx"/>
                    </a:ext>
                  </a:extLst>
                </a:hlinkClick>
              </a:rPr>
              <a:t>瑞银</a:t>
            </a:r>
            <a:r>
              <a:t>、</a:t>
            </a:r>
            <a:r>
              <a:rPr>
                <a:hlinkClick r:id="rId11">
                  <a:extLst>
                    <a:ext uri="{A12FA001-AC4F-418D-AE19-62706E023703}">
                      <ahyp:hlinkClr xmlns:ahyp="http://schemas.microsoft.com/office/drawing/2018/hyperlinkcolor" val="tx"/>
                    </a:ext>
                  </a:extLst>
                </a:hlinkClick>
              </a:rPr>
              <a:t>彭博</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俄罗斯天然气出口目的地</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（占俄罗斯天然气出口总量的百分比）</a:t>
            </a:r>
            <a:endParaRPr sz="90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6606055" y="2052948"/>
            <a:ext cx="2850204" cy="417496"/>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欧盟天然气进口来源</a:t>
            </a:r>
          </a:p>
          <a:p>
            <a:pPr lvl="0">
              <a:defRPr sz="900">
                <a:solidFill>
                  <a:srgbClr val="000000"/>
                </a:solidFill>
                <a:latin typeface="Georgia" panose="02040502050405020303" pitchFamily="18" charset="0"/>
                <a:ea typeface="Source Sans Pro SemiBold" panose="020B0603030403020204" pitchFamily="34" charset="0"/>
              </a:defRPr>
            </a:pPr>
            <a:r>
              <a:t>（显示为占欧盟天然气进口总量的百分比）</a:t>
            </a:r>
            <a:endParaRPr sz="900">
              <a:latin typeface="Georgia" panose="02040502050405020303" pitchFamily="18" charset="0"/>
              <a:ea typeface="Source Sans Pro SemiBold" panose="020B0603030403020204" pitchFamily="34" charset="0"/>
            </a:endParaRPr>
          </a:p>
        </p:txBody>
      </p:sp>
      <p:graphicFrame>
        <p:nvGraphicFramePr>
          <p:cNvPr id="19" name="Chart 18"/>
          <p:cNvGraphicFramePr>
            <a:graphicFrameLocks/>
          </p:cNvGraphicFramePr>
          <p:nvPr>
            <p:extLst>
              <p:ext uri="{D42A27DB-BD31-4B8C-83A1-F6EECF244321}">
                <p14:modId xmlns:p14="http://schemas.microsoft.com/office/powerpoint/2010/main" val="385160957"/>
              </p:ext>
            </p:extLst>
          </p:nvPr>
        </p:nvGraphicFramePr>
        <p:xfrm>
          <a:off x="6485043" y="2466934"/>
          <a:ext cx="2761488" cy="439106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1" name="Chart 20"/>
          <p:cNvGraphicFramePr>
            <a:graphicFrameLocks/>
          </p:cNvGraphicFramePr>
          <p:nvPr>
            <p:extLst>
              <p:ext uri="{D42A27DB-BD31-4B8C-83A1-F6EECF244321}">
                <p14:modId xmlns:p14="http://schemas.microsoft.com/office/powerpoint/2010/main" val="3533324960"/>
              </p:ext>
            </p:extLst>
          </p:nvPr>
        </p:nvGraphicFramePr>
        <p:xfrm>
          <a:off x="9253835" y="2354094"/>
          <a:ext cx="2637260" cy="4356344"/>
        </p:xfrm>
        <a:graphic>
          <a:graphicData uri="http://schemas.openxmlformats.org/drawingml/2006/chart">
            <c:chart xmlns:c="http://schemas.openxmlformats.org/drawingml/2006/chart" xmlns:r="http://schemas.openxmlformats.org/officeDocument/2006/relationships" r:id="rId13"/>
          </a:graphicData>
        </a:graphic>
      </p:graphicFrame>
      <p:cxnSp>
        <p:nvCxnSpPr>
          <p:cNvPr id="22" name="Straight Connector 21">
            <a:extLst>
              <a:ext uri="{FF2B5EF4-FFF2-40B4-BE49-F238E27FC236}">
                <a16:creationId xmlns:a16="http://schemas.microsoft.com/office/drawing/2014/main" id="{1D98152F-0D56-4AD9-8B29-0B643A9751C8}"/>
              </a:ext>
            </a:extLst>
          </p:cNvPr>
          <p:cNvCxnSpPr>
            <a:cxnSpLocks/>
          </p:cNvCxnSpPr>
          <p:nvPr/>
        </p:nvCxnSpPr>
        <p:spPr>
          <a:xfrm flipV="1">
            <a:off x="6485043" y="1998164"/>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98152F-0D56-4AD9-8B29-0B643A9751C8}"/>
              </a:ext>
            </a:extLst>
          </p:cNvPr>
          <p:cNvCxnSpPr>
            <a:cxnSpLocks/>
          </p:cNvCxnSpPr>
          <p:nvPr/>
        </p:nvCxnSpPr>
        <p:spPr>
          <a:xfrm flipV="1">
            <a:off x="9159663" y="1998163"/>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hart Title">
            <a:extLst>
              <a:ext uri="{FF2B5EF4-FFF2-40B4-BE49-F238E27FC236}">
                <a16:creationId xmlns:a16="http://schemas.microsoft.com/office/drawing/2014/main" id="{11E6959E-98C1-4317-8BA1-D3E95228EEC0}"/>
              </a:ext>
            </a:extLst>
          </p:cNvPr>
          <p:cNvSpPr txBox="1"/>
          <p:nvPr/>
        </p:nvSpPr>
        <p:spPr>
          <a:xfrm>
            <a:off x="9279700" y="2052948"/>
            <a:ext cx="2618699" cy="472280"/>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美国液化天然气在欧盟天然气进口量中超越俄罗斯管道天然气</a:t>
            </a:r>
          </a:p>
          <a:p>
            <a:pPr lvl="0">
              <a:defRPr sz="900">
                <a:solidFill>
                  <a:srgbClr val="000000"/>
                </a:solidFill>
                <a:latin typeface="Georgia" panose="02040502050405020303" pitchFamily="18" charset="0"/>
                <a:ea typeface="Source Sans Pro SemiBold" panose="020B0603030403020204" pitchFamily="34" charset="0"/>
              </a:defRPr>
            </a:pPr>
            <a:r>
              <a:t>（单位：十亿立方米/月）</a:t>
            </a:r>
            <a:endParaRPr sz="900">
              <a:latin typeface="Georgia" panose="02040502050405020303" pitchFamily="18" charset="0"/>
              <a:ea typeface="Source Sans Pro SemiBold" panose="020B0603030403020204" pitchFamily="34" charset="0"/>
            </a:endParaRPr>
          </a:p>
        </p:txBody>
      </p:sp>
      <p:sp>
        <p:nvSpPr>
          <p:cNvPr id="27" name="Oval 26">
            <a:extLst>
              <a:ext uri="{FF2B5EF4-FFF2-40B4-BE49-F238E27FC236}">
                <a16:creationId xmlns:a16="http://schemas.microsoft.com/office/drawing/2014/main" id="{EE4FF3F9-673A-E2C7-8C4F-B4475EEB2DFA}"/>
              </a:ext>
            </a:extLst>
          </p:cNvPr>
          <p:cNvSpPr/>
          <p:nvPr/>
        </p:nvSpPr>
        <p:spPr>
          <a:xfrm>
            <a:off x="5058347" y="5770894"/>
            <a:ext cx="1135827" cy="70101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sp>
        <p:nvSpPr>
          <p:cNvPr id="28" name="Oval 27">
            <a:extLst>
              <a:ext uri="{FF2B5EF4-FFF2-40B4-BE49-F238E27FC236}">
                <a16:creationId xmlns:a16="http://schemas.microsoft.com/office/drawing/2014/main" id="{EE4FF3F9-673A-E2C7-8C4F-B4475EEB2DFA}"/>
              </a:ext>
            </a:extLst>
          </p:cNvPr>
          <p:cNvSpPr/>
          <p:nvPr/>
        </p:nvSpPr>
        <p:spPr>
          <a:xfrm>
            <a:off x="7899358" y="3963992"/>
            <a:ext cx="884719" cy="70101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grpSp>
        <p:nvGrpSpPr>
          <p:cNvPr id="18" name="组合 17">
            <a:extLst>
              <a:ext uri="{FF2B5EF4-FFF2-40B4-BE49-F238E27FC236}">
                <a16:creationId xmlns:a16="http://schemas.microsoft.com/office/drawing/2014/main" id="{415A30D1-59B0-BFEB-733E-B05BFC245555}"/>
              </a:ext>
            </a:extLst>
          </p:cNvPr>
          <p:cNvGrpSpPr/>
          <p:nvPr/>
        </p:nvGrpSpPr>
        <p:grpSpPr>
          <a:xfrm>
            <a:off x="3929745" y="2968844"/>
            <a:ext cx="4704670" cy="3352144"/>
            <a:chOff x="3929745" y="2968844"/>
            <a:chExt cx="4704670" cy="3352144"/>
          </a:xfrm>
          <a:solidFill>
            <a:schemeClr val="bg1"/>
          </a:solidFill>
        </p:grpSpPr>
        <p:sp>
          <p:nvSpPr>
            <p:cNvPr id="2" name="文本框 1">
              <a:extLst>
                <a:ext uri="{FF2B5EF4-FFF2-40B4-BE49-F238E27FC236}">
                  <a16:creationId xmlns:a16="http://schemas.microsoft.com/office/drawing/2014/main" id="{01DBD1F4-5858-5A0E-CD88-78EF99C7F5AC}"/>
                </a:ext>
              </a:extLst>
            </p:cNvPr>
            <p:cNvSpPr txBox="1"/>
            <p:nvPr/>
          </p:nvSpPr>
          <p:spPr>
            <a:xfrm>
              <a:off x="3929745" y="2968844"/>
              <a:ext cx="628245" cy="609398"/>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后苏联国家</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12%</a:t>
              </a:r>
              <a:endParaRPr sz="1100" b="1" i="1">
                <a:solidFill>
                  <a:prstClr val="black">
                    <a:lumMod val="65000"/>
                    <a:lumOff val="35000"/>
                  </a:prstClr>
                </a:solidFill>
                <a:latin typeface="Georgia" panose="02040502050405020303" pitchFamily="18" charset="0"/>
              </a:endParaRPr>
            </a:p>
          </p:txBody>
        </p:sp>
        <p:sp>
          <p:nvSpPr>
            <p:cNvPr id="3" name="文本框 2">
              <a:extLst>
                <a:ext uri="{FF2B5EF4-FFF2-40B4-BE49-F238E27FC236}">
                  <a16:creationId xmlns:a16="http://schemas.microsoft.com/office/drawing/2014/main" id="{DA036BEB-B452-EAAF-E1FD-867DCAB250E1}"/>
                </a:ext>
              </a:extLst>
            </p:cNvPr>
            <p:cNvSpPr txBox="1"/>
            <p:nvPr/>
          </p:nvSpPr>
          <p:spPr>
            <a:xfrm>
              <a:off x="4658525" y="2974327"/>
              <a:ext cx="463286" cy="304699"/>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中国</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2%</a:t>
              </a:r>
            </a:p>
          </p:txBody>
        </p:sp>
        <p:sp>
          <p:nvSpPr>
            <p:cNvPr id="4" name="文本框 3">
              <a:extLst>
                <a:ext uri="{FF2B5EF4-FFF2-40B4-BE49-F238E27FC236}">
                  <a16:creationId xmlns:a16="http://schemas.microsoft.com/office/drawing/2014/main" id="{12BCD1D0-AC43-ED45-DA57-2F46D510235B}"/>
                </a:ext>
              </a:extLst>
            </p:cNvPr>
            <p:cNvSpPr txBox="1"/>
            <p:nvPr/>
          </p:nvSpPr>
          <p:spPr>
            <a:xfrm>
              <a:off x="5312370" y="3027919"/>
              <a:ext cx="628245" cy="304699"/>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其他</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3%</a:t>
              </a:r>
            </a:p>
          </p:txBody>
        </p:sp>
        <p:sp>
          <p:nvSpPr>
            <p:cNvPr id="10" name="文本框 9">
              <a:extLst>
                <a:ext uri="{FF2B5EF4-FFF2-40B4-BE49-F238E27FC236}">
                  <a16:creationId xmlns:a16="http://schemas.microsoft.com/office/drawing/2014/main" id="{7D332BEC-4436-070A-EDD7-3D65B6935A40}"/>
                </a:ext>
              </a:extLst>
            </p:cNvPr>
            <p:cNvSpPr txBox="1"/>
            <p:nvPr/>
          </p:nvSpPr>
          <p:spPr>
            <a:xfrm>
              <a:off x="5328036" y="5961649"/>
              <a:ext cx="628245"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欧洲</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83%</a:t>
              </a:r>
            </a:p>
          </p:txBody>
        </p:sp>
        <p:sp>
          <p:nvSpPr>
            <p:cNvPr id="12" name="文本框 11">
              <a:extLst>
                <a:ext uri="{FF2B5EF4-FFF2-40B4-BE49-F238E27FC236}">
                  <a16:creationId xmlns:a16="http://schemas.microsoft.com/office/drawing/2014/main" id="{D40631A1-0D47-D45D-AB7F-ED514D7CB6C6}"/>
                </a:ext>
              </a:extLst>
            </p:cNvPr>
            <p:cNvSpPr txBox="1"/>
            <p:nvPr/>
          </p:nvSpPr>
          <p:spPr>
            <a:xfrm>
              <a:off x="6925963" y="3033063"/>
              <a:ext cx="465058" cy="609398"/>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美国及其他</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19%</a:t>
              </a:r>
            </a:p>
          </p:txBody>
        </p:sp>
        <p:sp>
          <p:nvSpPr>
            <p:cNvPr id="13" name="文本框 12">
              <a:extLst>
                <a:ext uri="{FF2B5EF4-FFF2-40B4-BE49-F238E27FC236}">
                  <a16:creationId xmlns:a16="http://schemas.microsoft.com/office/drawing/2014/main" id="{6CB421B2-261C-5FA5-B90C-1E70EED2B880}"/>
                </a:ext>
              </a:extLst>
            </p:cNvPr>
            <p:cNvSpPr txBox="1"/>
            <p:nvPr/>
          </p:nvSpPr>
          <p:spPr>
            <a:xfrm>
              <a:off x="6925881" y="4164273"/>
              <a:ext cx="451239"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卡塔尔</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5%</a:t>
              </a:r>
            </a:p>
          </p:txBody>
        </p:sp>
        <p:sp>
          <p:nvSpPr>
            <p:cNvPr id="15" name="文本框 14">
              <a:extLst>
                <a:ext uri="{FF2B5EF4-FFF2-40B4-BE49-F238E27FC236}">
                  <a16:creationId xmlns:a16="http://schemas.microsoft.com/office/drawing/2014/main" id="{46C3B055-B012-B928-5799-5F95DDA05196}"/>
                </a:ext>
              </a:extLst>
            </p:cNvPr>
            <p:cNvSpPr txBox="1"/>
            <p:nvPr/>
          </p:nvSpPr>
          <p:spPr>
            <a:xfrm>
              <a:off x="6766387" y="4646424"/>
              <a:ext cx="605771"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阿尔及利亚</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5%</a:t>
              </a:r>
            </a:p>
          </p:txBody>
        </p:sp>
        <p:sp>
          <p:nvSpPr>
            <p:cNvPr id="16" name="文本框 15">
              <a:extLst>
                <a:ext uri="{FF2B5EF4-FFF2-40B4-BE49-F238E27FC236}">
                  <a16:creationId xmlns:a16="http://schemas.microsoft.com/office/drawing/2014/main" id="{C17A077A-2DF3-DBC7-3F08-80390C353A59}"/>
                </a:ext>
              </a:extLst>
            </p:cNvPr>
            <p:cNvSpPr txBox="1"/>
            <p:nvPr/>
          </p:nvSpPr>
          <p:spPr>
            <a:xfrm>
              <a:off x="8053318" y="4154747"/>
              <a:ext cx="581097"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俄罗斯</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46%</a:t>
              </a:r>
            </a:p>
          </p:txBody>
        </p:sp>
        <p:sp>
          <p:nvSpPr>
            <p:cNvPr id="17" name="文本框 16">
              <a:extLst>
                <a:ext uri="{FF2B5EF4-FFF2-40B4-BE49-F238E27FC236}">
                  <a16:creationId xmlns:a16="http://schemas.microsoft.com/office/drawing/2014/main" id="{A61AE114-C95B-B35C-C2EE-63E002EA4C60}"/>
                </a:ext>
              </a:extLst>
            </p:cNvPr>
            <p:cNvSpPr txBox="1"/>
            <p:nvPr/>
          </p:nvSpPr>
          <p:spPr>
            <a:xfrm>
              <a:off x="7249628" y="6016289"/>
              <a:ext cx="628245"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挪威</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25%</a:t>
              </a:r>
            </a:p>
          </p:txBody>
        </p:sp>
      </p:grpSp>
      <p:grpSp>
        <p:nvGrpSpPr>
          <p:cNvPr id="36" name="组合 35">
            <a:extLst>
              <a:ext uri="{FF2B5EF4-FFF2-40B4-BE49-F238E27FC236}">
                <a16:creationId xmlns:a16="http://schemas.microsoft.com/office/drawing/2014/main" id="{76A4C923-69D0-2A05-D333-FB1C3186A6E1}"/>
              </a:ext>
            </a:extLst>
          </p:cNvPr>
          <p:cNvGrpSpPr/>
          <p:nvPr/>
        </p:nvGrpSpPr>
        <p:grpSpPr>
          <a:xfrm>
            <a:off x="9551801" y="6188703"/>
            <a:ext cx="2291403" cy="532117"/>
            <a:chOff x="9551801" y="6188703"/>
            <a:chExt cx="2291403" cy="532117"/>
          </a:xfrm>
        </p:grpSpPr>
        <p:sp>
          <p:nvSpPr>
            <p:cNvPr id="25" name="文本框 24">
              <a:extLst>
                <a:ext uri="{FF2B5EF4-FFF2-40B4-BE49-F238E27FC236}">
                  <a16:creationId xmlns:a16="http://schemas.microsoft.com/office/drawing/2014/main" id="{6E9091D7-DF6D-F7B7-EC1D-ED43996DAEA5}"/>
                </a:ext>
              </a:extLst>
            </p:cNvPr>
            <p:cNvSpPr txBox="1"/>
            <p:nvPr/>
          </p:nvSpPr>
          <p:spPr>
            <a:xfrm rot="16200000">
              <a:off x="9379161" y="6361343"/>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21年2月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1AFF2EE1-CBAB-ACDA-7599-D8AE34AEE5DF}"/>
                </a:ext>
              </a:extLst>
            </p:cNvPr>
            <p:cNvSpPr txBox="1"/>
            <p:nvPr/>
          </p:nvSpPr>
          <p:spPr>
            <a:xfrm rot="16200000">
              <a:off x="9651998" y="6364821"/>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21年4月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BAD07E33-8F35-FF00-0DB1-1CE25CB528E3}"/>
                </a:ext>
              </a:extLst>
            </p:cNvPr>
            <p:cNvSpPr txBox="1"/>
            <p:nvPr/>
          </p:nvSpPr>
          <p:spPr>
            <a:xfrm rot="16200000">
              <a:off x="9904779" y="6371727"/>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21年6月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7D87D732-341C-7434-48D5-6C725A7661DC}"/>
                </a:ext>
              </a:extLst>
            </p:cNvPr>
            <p:cNvSpPr txBox="1"/>
            <p:nvPr/>
          </p:nvSpPr>
          <p:spPr>
            <a:xfrm rot="16200000">
              <a:off x="10170614" y="6361343"/>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21年8月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416ABD4-28D7-01A8-B7A3-B403F72CDEEB}"/>
                </a:ext>
              </a:extLst>
            </p:cNvPr>
            <p:cNvSpPr txBox="1"/>
            <p:nvPr/>
          </p:nvSpPr>
          <p:spPr>
            <a:xfrm rot="16200000">
              <a:off x="10436746" y="6361343"/>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32A7759C-8C0A-DE67-0ABD-E9A6D6EFED5F}"/>
                </a:ext>
              </a:extLst>
            </p:cNvPr>
            <p:cNvSpPr txBox="1"/>
            <p:nvPr/>
          </p:nvSpPr>
          <p:spPr>
            <a:xfrm rot="16200000">
              <a:off x="10702581" y="6361343"/>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E37E0739-5F62-AC44-DDD0-A4A3248E8BAD}"/>
                </a:ext>
              </a:extLst>
            </p:cNvPr>
            <p:cNvSpPr txBox="1"/>
            <p:nvPr/>
          </p:nvSpPr>
          <p:spPr>
            <a:xfrm rot="16200000">
              <a:off x="10962440" y="6361344"/>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BD61BE44-2E7F-0A99-BD9A-16273130EB88}"/>
                </a:ext>
              </a:extLst>
            </p:cNvPr>
            <p:cNvSpPr txBox="1"/>
            <p:nvPr/>
          </p:nvSpPr>
          <p:spPr>
            <a:xfrm rot="16200000">
              <a:off x="11229463" y="6361345"/>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35" name="文本框 34">
              <a:extLst>
                <a:ext uri="{FF2B5EF4-FFF2-40B4-BE49-F238E27FC236}">
                  <a16:creationId xmlns:a16="http://schemas.microsoft.com/office/drawing/2014/main" id="{8706F292-AE02-EFE0-6C66-6BFB78393E6B}"/>
                </a:ext>
              </a:extLst>
            </p:cNvPr>
            <p:cNvSpPr txBox="1"/>
            <p:nvPr/>
          </p:nvSpPr>
          <p:spPr>
            <a:xfrm rot="16200000">
              <a:off x="11494111" y="6371727"/>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22年6月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64852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3019000"/>
              </p:ext>
            </p:extLst>
          </p:nvPr>
        </p:nvGraphicFramePr>
        <p:xfrm>
          <a:off x="3643953" y="2051384"/>
          <a:ext cx="4938321" cy="4493226"/>
        </p:xfrm>
        <a:graphic>
          <a:graphicData uri="http://schemas.openxmlformats.org/presentationml/2006/ole">
            <mc:AlternateContent xmlns:mc="http://schemas.openxmlformats.org/markup-compatibility/2006">
              <mc:Choice xmlns:v="urn:schemas-microsoft-com:vml" Requires="v">
                <p:oleObj name="Bitmap Image" r:id="rId2" imgW="5752990" imgH="5612022" progId="Paint.Picture">
                  <p:embed/>
                </p:oleObj>
              </mc:Choice>
              <mc:Fallback>
                <p:oleObj name="Bitmap Image" r:id="rId2" imgW="5752990" imgH="5612022" progId="Paint.Pictur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953" y="2051384"/>
                        <a:ext cx="4938321" cy="4493226"/>
                      </a:xfrm>
                      <a:prstGeom prst="rect">
                        <a:avLst/>
                      </a:prstGeom>
                      <a:noFill/>
                    </p:spPr>
                  </p:pic>
                </p:oleObj>
              </mc:Fallback>
            </mc:AlternateContent>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14</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t>俄罗斯天然气主要通过连接俄罗斯西部和欧洲的复杂固定管道网络运输。其中许多管道流经乌克兰，这是1989年前苏联计划的遗留问题，当时乌克兰和俄罗斯同属一个国家；自入侵开始以来，俄罗斯一直不愿通过这些乌克兰管道输送天然气。加上最近关闭的北溪管道（这是俄罗斯通往欧洲最大的天然气线路，在关闭前以约40%的容量运行）；俄罗斯对欧洲的天然气出口（及由此产生的收入）已跌至接近历史新低。</a:t>
            </a:r>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俄罗斯对欧洲的天然气出口已跌至接近历史新低</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来源：耶鲁大学首席执行官领导力学院、</a:t>
            </a:r>
            <a:r>
              <a:rPr>
                <a:hlinkClick r:id="rId4">
                  <a:extLst>
                    <a:ext uri="{A12FA001-AC4F-418D-AE19-62706E023703}">
                      <ahyp:hlinkClr xmlns:ahyp="http://schemas.microsoft.com/office/drawing/2018/hyperlinkcolor" val="tx"/>
                    </a:ext>
                  </a:extLst>
                </a:hlinkClick>
              </a:rPr>
              <a:t>摩根士丹利</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a:t>
            </a:r>
            <a:r>
              <a:t>、</a:t>
            </a:r>
            <a:r>
              <a:rPr>
                <a:hlinkClick r:id="rId10">
                  <a:extLst>
                    <a:ext uri="{A12FA001-AC4F-418D-AE19-62706E023703}">
                      <ahyp:hlinkClr xmlns:ahyp="http://schemas.microsoft.com/office/drawing/2018/hyperlinkcolor" val="tx"/>
                    </a:ext>
                  </a:extLst>
                </a:hlinkClick>
              </a:rPr>
              <a:t>彭博社</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5113158"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连接俄罗斯和欧洲的管道网络</a:t>
            </a:r>
            <a:endParaRPr sz="900" b="1">
              <a:solidFill>
                <a:srgbClr val="000000"/>
              </a:solidFill>
              <a:latin typeface="Georgia" panose="02040502050405020303" pitchFamily="18" charset="0"/>
              <a:ea typeface="Source Sans Pro SemiBold" panose="020B0603030403020204" pitchFamily="34" charset="0"/>
            </a:endParaRPr>
          </a:p>
        </p:txBody>
      </p:sp>
      <p:sp>
        <p:nvSpPr>
          <p:cNvPr id="2" name="Rectangle 2"/>
          <p:cNvSpPr>
            <a:spLocks noChangeArrowheads="1"/>
          </p:cNvSpPr>
          <p:nvPr/>
        </p:nvSpPr>
        <p:spPr bwMode="auto">
          <a:xfrm>
            <a:off x="3836289" y="1371564"/>
            <a:ext cx="127399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p:txBody>
      </p:sp>
      <p:cxnSp>
        <p:nvCxnSpPr>
          <p:cNvPr id="19" name="Straight Connector 18">
            <a:extLst>
              <a:ext uri="{FF2B5EF4-FFF2-40B4-BE49-F238E27FC236}">
                <a16:creationId xmlns:a16="http://schemas.microsoft.com/office/drawing/2014/main" id="{1D98152F-0D56-4AD9-8B29-0B643A9751C8}"/>
              </a:ext>
            </a:extLst>
          </p:cNvPr>
          <p:cNvCxnSpPr>
            <a:cxnSpLocks/>
          </p:cNvCxnSpPr>
          <p:nvPr/>
        </p:nvCxnSpPr>
        <p:spPr>
          <a:xfrm flipV="1">
            <a:off x="8780284" y="1998163"/>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hart 20"/>
          <p:cNvGraphicFramePr>
            <a:graphicFrameLocks/>
          </p:cNvGraphicFramePr>
          <p:nvPr>
            <p:extLst>
              <p:ext uri="{D42A27DB-BD31-4B8C-83A1-F6EECF244321}">
                <p14:modId xmlns:p14="http://schemas.microsoft.com/office/powerpoint/2010/main" val="503798306"/>
              </p:ext>
            </p:extLst>
          </p:nvPr>
        </p:nvGraphicFramePr>
        <p:xfrm>
          <a:off x="8881353" y="4387173"/>
          <a:ext cx="3044758" cy="2237859"/>
        </p:xfrm>
        <a:graphic>
          <a:graphicData uri="http://schemas.openxmlformats.org/drawingml/2006/chart">
            <c:chart xmlns:c="http://schemas.openxmlformats.org/drawingml/2006/chart" xmlns:r="http://schemas.openxmlformats.org/officeDocument/2006/relationships" r:id="rId11"/>
          </a:graphicData>
        </a:graphic>
      </p:graphicFrame>
      <p:sp>
        <p:nvSpPr>
          <p:cNvPr id="20" name="Chart Title">
            <a:extLst>
              <a:ext uri="{FF2B5EF4-FFF2-40B4-BE49-F238E27FC236}">
                <a16:creationId xmlns:a16="http://schemas.microsoft.com/office/drawing/2014/main" id="{11E6959E-98C1-4317-8BA1-D3E95228EEC0}"/>
              </a:ext>
            </a:extLst>
          </p:cNvPr>
          <p:cNvSpPr txBox="1"/>
          <p:nvPr/>
        </p:nvSpPr>
        <p:spPr>
          <a:xfrm>
            <a:off x="8932364" y="4089249"/>
            <a:ext cx="2850204" cy="417496"/>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俄罗斯输往欧洲的天然气流量</a:t>
            </a:r>
          </a:p>
          <a:p>
            <a:pPr lvl="0">
              <a:defRPr sz="900">
                <a:solidFill>
                  <a:srgbClr val="000000"/>
                </a:solidFill>
                <a:latin typeface="Georgia" panose="02040502050405020303" pitchFamily="18" charset="0"/>
                <a:ea typeface="Source Sans Pro SemiBold" panose="020B0603030403020204" pitchFamily="34" charset="0"/>
              </a:defRPr>
            </a:pPr>
            <a:r>
              <a:t>（单位：GWh/天，按俄罗斯-欧洲管道）</a:t>
            </a:r>
            <a:endParaRPr sz="900">
              <a:latin typeface="Georgia" panose="02040502050405020303" pitchFamily="18" charset="0"/>
              <a:ea typeface="Source Sans Pro SemiBold" panose="020B0603030403020204" pitchFamily="34" charset="0"/>
            </a:endParaRPr>
          </a:p>
        </p:txBody>
      </p:sp>
      <p:sp>
        <p:nvSpPr>
          <p:cNvPr id="22" name="Chart Title">
            <a:extLst>
              <a:ext uri="{FF2B5EF4-FFF2-40B4-BE49-F238E27FC236}">
                <a16:creationId xmlns:a16="http://schemas.microsoft.com/office/drawing/2014/main" id="{11E6959E-98C1-4317-8BA1-D3E95228EEC0}"/>
              </a:ext>
            </a:extLst>
          </p:cNvPr>
          <p:cNvSpPr txBox="1"/>
          <p:nvPr/>
        </p:nvSpPr>
        <p:spPr>
          <a:xfrm>
            <a:off x="8932364" y="2052948"/>
            <a:ext cx="2850204" cy="417496"/>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俄罗斯输往欧洲的天然气中途经乌克兰的份额</a:t>
            </a:r>
          </a:p>
          <a:p>
            <a:pPr lvl="0">
              <a:defRPr sz="900">
                <a:solidFill>
                  <a:srgbClr val="000000"/>
                </a:solidFill>
                <a:latin typeface="Georgia" panose="02040502050405020303" pitchFamily="18" charset="0"/>
                <a:ea typeface="Source Sans Pro SemiBold" panose="020B0603030403020204" pitchFamily="34" charset="0"/>
              </a:defRPr>
            </a:pPr>
            <a:r>
              <a:t>（占俄罗斯输往欧洲天然气总量的百分比）</a:t>
            </a:r>
            <a:endParaRPr sz="900">
              <a:latin typeface="Georgia" panose="02040502050405020303" pitchFamily="18" charset="0"/>
              <a:ea typeface="Source Sans Pro SemiBold" panose="020B0603030403020204" pitchFamily="34" charset="0"/>
            </a:endParaRPr>
          </a:p>
        </p:txBody>
      </p:sp>
      <p:graphicFrame>
        <p:nvGraphicFramePr>
          <p:cNvPr id="23" name="Chart 22"/>
          <p:cNvGraphicFramePr>
            <a:graphicFrameLocks/>
          </p:cNvGraphicFramePr>
          <p:nvPr>
            <p:extLst>
              <p:ext uri="{D42A27DB-BD31-4B8C-83A1-F6EECF244321}">
                <p14:modId xmlns:p14="http://schemas.microsoft.com/office/powerpoint/2010/main" val="531958252"/>
              </p:ext>
            </p:extLst>
          </p:nvPr>
        </p:nvGraphicFramePr>
        <p:xfrm>
          <a:off x="8831296" y="2597285"/>
          <a:ext cx="3094815" cy="1511220"/>
        </p:xfrm>
        <a:graphic>
          <a:graphicData uri="http://schemas.openxmlformats.org/drawingml/2006/chart">
            <c:chart xmlns:c="http://schemas.openxmlformats.org/drawingml/2006/chart" xmlns:r="http://schemas.openxmlformats.org/officeDocument/2006/relationships" r:id="rId12"/>
          </a:graphicData>
        </a:graphic>
      </p:graphicFrame>
      <p:grpSp>
        <p:nvGrpSpPr>
          <p:cNvPr id="28" name="组合 27">
            <a:extLst>
              <a:ext uri="{FF2B5EF4-FFF2-40B4-BE49-F238E27FC236}">
                <a16:creationId xmlns:a16="http://schemas.microsoft.com/office/drawing/2014/main" id="{55CEAB55-E4CF-2C37-9773-293E219EF80E}"/>
              </a:ext>
            </a:extLst>
          </p:cNvPr>
          <p:cNvGrpSpPr/>
          <p:nvPr/>
        </p:nvGrpSpPr>
        <p:grpSpPr>
          <a:xfrm>
            <a:off x="4180549" y="2436475"/>
            <a:ext cx="4455347" cy="3924307"/>
            <a:chOff x="4180549" y="2436475"/>
            <a:chExt cx="4455347" cy="3924307"/>
          </a:xfrm>
        </p:grpSpPr>
        <p:sp>
          <p:nvSpPr>
            <p:cNvPr id="4" name="文本框 3">
              <a:extLst>
                <a:ext uri="{FF2B5EF4-FFF2-40B4-BE49-F238E27FC236}">
                  <a16:creationId xmlns:a16="http://schemas.microsoft.com/office/drawing/2014/main" id="{087DF149-C9CE-02FF-66D7-AD0BA61AE1EC}"/>
                </a:ext>
              </a:extLst>
            </p:cNvPr>
            <p:cNvSpPr txBox="1"/>
            <p:nvPr/>
          </p:nvSpPr>
          <p:spPr>
            <a:xfrm>
              <a:off x="4180549" y="2846881"/>
              <a:ext cx="584554" cy="261610"/>
            </a:xfrm>
            <a:prstGeom prst="rect">
              <a:avLst/>
            </a:prstGeom>
            <a:noFill/>
          </p:spPr>
          <p:txBody>
            <a:bodyPr wrap="square" lIns="0" tIns="0" rIns="0" bIns="0">
              <a:spAutoFit/>
            </a:bodyPr>
            <a:lstStyle/>
            <a:p>
              <a:pPr>
                <a:spcAft>
                  <a:spcPts val="600"/>
                </a:spcAft>
                <a:defRPr sz="600">
                  <a:solidFill>
                    <a:srgbClr val="000000"/>
                  </a:solidFill>
                  <a:latin typeface="+mj-lt"/>
                </a:defRPr>
              </a:pPr>
              <a:r>
                <a:t>天然气管道</a:t>
              </a:r>
            </a:p>
            <a:p>
              <a:pPr>
                <a:spcAft>
                  <a:spcPts val="600"/>
                </a:spcAft>
                <a:defRPr sz="600">
                  <a:solidFill>
                    <a:srgbClr val="000000"/>
                  </a:solidFill>
                  <a:latin typeface="+mj-lt"/>
                </a:defRPr>
              </a:pPr>
              <a:r>
                <a:t>输油管道</a:t>
              </a:r>
            </a:p>
          </p:txBody>
        </p:sp>
        <p:sp>
          <p:nvSpPr>
            <p:cNvPr id="10" name="文本框 9">
              <a:extLst>
                <a:ext uri="{FF2B5EF4-FFF2-40B4-BE49-F238E27FC236}">
                  <a16:creationId xmlns:a16="http://schemas.microsoft.com/office/drawing/2014/main" id="{600043A5-E4EB-5F3E-792D-08696B9D9EDB}"/>
                </a:ext>
              </a:extLst>
            </p:cNvPr>
            <p:cNvSpPr txBox="1"/>
            <p:nvPr/>
          </p:nvSpPr>
          <p:spPr>
            <a:xfrm>
              <a:off x="5886700" y="3515959"/>
              <a:ext cx="374951" cy="84639"/>
            </a:xfrm>
            <a:prstGeom prst="rect">
              <a:avLst/>
            </a:prstGeom>
            <a:noFill/>
          </p:spPr>
          <p:txBody>
            <a:bodyPr wrap="square" lIns="0" tIns="0" rIns="0" bIns="0">
              <a:spAutoFit/>
            </a:bodyPr>
            <a:lstStyle/>
            <a:p>
              <a:pPr>
                <a:defRPr sz="550">
                  <a:solidFill>
                    <a:srgbClr val="000000"/>
                  </a:solidFill>
                  <a:latin typeface="+mj-lt"/>
                </a:defRPr>
              </a:pPr>
              <a:r>
                <a:t>乌斯季卢加</a:t>
              </a:r>
              <a:endParaRPr sz="550">
                <a:solidFill>
                  <a:srgbClr val="000000"/>
                </a:solidFill>
                <a:latin typeface="+mj-lt"/>
              </a:endParaRPr>
            </a:p>
          </p:txBody>
        </p:sp>
        <p:sp>
          <p:nvSpPr>
            <p:cNvPr id="12" name="文本框 11">
              <a:extLst>
                <a:ext uri="{FF2B5EF4-FFF2-40B4-BE49-F238E27FC236}">
                  <a16:creationId xmlns:a16="http://schemas.microsoft.com/office/drawing/2014/main" id="{DADE87F9-3CCC-FE0E-F9A9-46B4F5441118}"/>
                </a:ext>
              </a:extLst>
            </p:cNvPr>
            <p:cNvSpPr txBox="1"/>
            <p:nvPr/>
          </p:nvSpPr>
          <p:spPr>
            <a:xfrm>
              <a:off x="6280705" y="3493520"/>
              <a:ext cx="374951" cy="84639"/>
            </a:xfrm>
            <a:prstGeom prst="rect">
              <a:avLst/>
            </a:prstGeom>
            <a:noFill/>
          </p:spPr>
          <p:txBody>
            <a:bodyPr wrap="square" lIns="0" tIns="0" rIns="0" bIns="0">
              <a:spAutoFit/>
            </a:bodyPr>
            <a:lstStyle/>
            <a:p>
              <a:pPr>
                <a:defRPr sz="550">
                  <a:solidFill>
                    <a:srgbClr val="000000"/>
                  </a:solidFill>
                  <a:latin typeface="+mj-lt"/>
                </a:defRPr>
              </a:pPr>
              <a:r>
                <a:t>普里莫尔斯克</a:t>
              </a:r>
              <a:endParaRPr sz="550">
                <a:solidFill>
                  <a:srgbClr val="000000"/>
                </a:solidFill>
                <a:latin typeface="+mj-lt"/>
              </a:endParaRPr>
            </a:p>
          </p:txBody>
        </p:sp>
        <p:sp>
          <p:nvSpPr>
            <p:cNvPr id="15" name="文本框 14">
              <a:extLst>
                <a:ext uri="{FF2B5EF4-FFF2-40B4-BE49-F238E27FC236}">
                  <a16:creationId xmlns:a16="http://schemas.microsoft.com/office/drawing/2014/main" id="{5E614BC8-C4CE-59E9-028E-1B61297A319C}"/>
                </a:ext>
              </a:extLst>
            </p:cNvPr>
            <p:cNvSpPr txBox="1"/>
            <p:nvPr/>
          </p:nvSpPr>
          <p:spPr>
            <a:xfrm>
              <a:off x="4773623" y="4380085"/>
              <a:ext cx="374951" cy="84639"/>
            </a:xfrm>
            <a:prstGeom prst="rect">
              <a:avLst/>
            </a:prstGeom>
            <a:noFill/>
          </p:spPr>
          <p:txBody>
            <a:bodyPr wrap="square" lIns="0" tIns="0" rIns="0" bIns="0">
              <a:spAutoFit/>
            </a:bodyPr>
            <a:lstStyle/>
            <a:p>
              <a:pPr algn="r">
                <a:defRPr sz="550">
                  <a:solidFill>
                    <a:srgbClr val="000000"/>
                  </a:solidFill>
                  <a:latin typeface="+mj-lt"/>
                </a:defRPr>
              </a:pPr>
              <a:r>
                <a:t>罗斯托克</a:t>
              </a:r>
            </a:p>
          </p:txBody>
        </p:sp>
        <p:sp>
          <p:nvSpPr>
            <p:cNvPr id="16" name="文本框 15">
              <a:extLst>
                <a:ext uri="{FF2B5EF4-FFF2-40B4-BE49-F238E27FC236}">
                  <a16:creationId xmlns:a16="http://schemas.microsoft.com/office/drawing/2014/main" id="{C6FCA3B8-C633-40AE-3AD0-8214E0450778}"/>
                </a:ext>
              </a:extLst>
            </p:cNvPr>
            <p:cNvSpPr txBox="1"/>
            <p:nvPr/>
          </p:nvSpPr>
          <p:spPr>
            <a:xfrm rot="18035395">
              <a:off x="5294094" y="4031321"/>
              <a:ext cx="459822" cy="84639"/>
            </a:xfrm>
            <a:prstGeom prst="rect">
              <a:avLst/>
            </a:prstGeom>
            <a:noFill/>
          </p:spPr>
          <p:txBody>
            <a:bodyPr wrap="square" lIns="0" tIns="0" rIns="0" bIns="0">
              <a:spAutoFit/>
            </a:bodyPr>
            <a:lstStyle/>
            <a:p>
              <a:pPr algn="ctr">
                <a:defRPr sz="550">
                  <a:solidFill>
                    <a:srgbClr val="1A315C"/>
                  </a:solidFill>
                  <a:latin typeface="+mj-lt"/>
                </a:defRPr>
              </a:pPr>
              <a:r>
                <a:t>北溪1号</a:t>
              </a:r>
            </a:p>
          </p:txBody>
        </p:sp>
        <p:sp>
          <p:nvSpPr>
            <p:cNvPr id="17" name="文本框 16">
              <a:extLst>
                <a:ext uri="{FF2B5EF4-FFF2-40B4-BE49-F238E27FC236}">
                  <a16:creationId xmlns:a16="http://schemas.microsoft.com/office/drawing/2014/main" id="{66303F0D-BF4B-DD7E-7F55-6F88002F75C6}"/>
                </a:ext>
              </a:extLst>
            </p:cNvPr>
            <p:cNvSpPr txBox="1"/>
            <p:nvPr/>
          </p:nvSpPr>
          <p:spPr>
            <a:xfrm>
              <a:off x="5797197" y="3896444"/>
              <a:ext cx="374951" cy="84639"/>
            </a:xfrm>
            <a:prstGeom prst="rect">
              <a:avLst/>
            </a:prstGeom>
            <a:noFill/>
          </p:spPr>
          <p:txBody>
            <a:bodyPr wrap="square" lIns="0" tIns="0" rIns="0" bIns="0">
              <a:spAutoFit/>
            </a:bodyPr>
            <a:lstStyle/>
            <a:p>
              <a:pPr>
                <a:defRPr sz="550">
                  <a:solidFill>
                    <a:srgbClr val="000000"/>
                  </a:solidFill>
                  <a:latin typeface="+mj-lt"/>
                </a:defRPr>
              </a:pPr>
              <a:r>
                <a:t>文茨皮尔斯</a:t>
              </a:r>
              <a:endParaRPr sz="550">
                <a:solidFill>
                  <a:srgbClr val="000000"/>
                </a:solidFill>
                <a:latin typeface="+mj-lt"/>
              </a:endParaRPr>
            </a:p>
          </p:txBody>
        </p:sp>
        <p:sp>
          <p:nvSpPr>
            <p:cNvPr id="18" name="文本框 17">
              <a:extLst>
                <a:ext uri="{FF2B5EF4-FFF2-40B4-BE49-F238E27FC236}">
                  <a16:creationId xmlns:a16="http://schemas.microsoft.com/office/drawing/2014/main" id="{9B2646CA-6C44-8C63-55AE-4F949877DB50}"/>
                </a:ext>
              </a:extLst>
            </p:cNvPr>
            <p:cNvSpPr txBox="1"/>
            <p:nvPr/>
          </p:nvSpPr>
          <p:spPr>
            <a:xfrm>
              <a:off x="5847998" y="4190173"/>
              <a:ext cx="306860" cy="84639"/>
            </a:xfrm>
            <a:prstGeom prst="rect">
              <a:avLst/>
            </a:prstGeom>
            <a:noFill/>
          </p:spPr>
          <p:txBody>
            <a:bodyPr wrap="square" lIns="0" tIns="0" rIns="0" bIns="0">
              <a:spAutoFit/>
            </a:bodyPr>
            <a:lstStyle/>
            <a:p>
              <a:pPr>
                <a:defRPr sz="550">
                  <a:solidFill>
                    <a:srgbClr val="000000"/>
                  </a:solidFill>
                  <a:latin typeface="+mj-lt"/>
                </a:defRPr>
              </a:pPr>
              <a:r>
                <a:t>布廷格</a:t>
              </a:r>
              <a:endParaRPr sz="550">
                <a:solidFill>
                  <a:srgbClr val="000000"/>
                </a:solidFill>
                <a:latin typeface="+mj-lt"/>
              </a:endParaRPr>
            </a:p>
          </p:txBody>
        </p:sp>
        <p:sp>
          <p:nvSpPr>
            <p:cNvPr id="24" name="文本框 23">
              <a:extLst>
                <a:ext uri="{FF2B5EF4-FFF2-40B4-BE49-F238E27FC236}">
                  <a16:creationId xmlns:a16="http://schemas.microsoft.com/office/drawing/2014/main" id="{61814324-1F17-0293-0241-528D313823DD}"/>
                </a:ext>
              </a:extLst>
            </p:cNvPr>
            <p:cNvSpPr txBox="1"/>
            <p:nvPr/>
          </p:nvSpPr>
          <p:spPr>
            <a:xfrm>
              <a:off x="5423148" y="4446186"/>
              <a:ext cx="306860" cy="84639"/>
            </a:xfrm>
            <a:prstGeom prst="rect">
              <a:avLst/>
            </a:prstGeom>
            <a:noFill/>
          </p:spPr>
          <p:txBody>
            <a:bodyPr wrap="square" lIns="0" tIns="0" rIns="0" bIns="0">
              <a:spAutoFit/>
            </a:bodyPr>
            <a:lstStyle/>
            <a:p>
              <a:pPr>
                <a:defRPr sz="550">
                  <a:solidFill>
                    <a:srgbClr val="000000"/>
                  </a:solidFill>
                  <a:latin typeface="+mj-lt"/>
                </a:defRPr>
              </a:pPr>
              <a:r>
                <a:t>格但斯克</a:t>
              </a:r>
            </a:p>
          </p:txBody>
        </p:sp>
        <p:sp>
          <p:nvSpPr>
            <p:cNvPr id="25" name="文本框 24">
              <a:extLst>
                <a:ext uri="{FF2B5EF4-FFF2-40B4-BE49-F238E27FC236}">
                  <a16:creationId xmlns:a16="http://schemas.microsoft.com/office/drawing/2014/main" id="{199213F4-C838-613C-EFEA-B8CCD908B31A}"/>
                </a:ext>
              </a:extLst>
            </p:cNvPr>
            <p:cNvSpPr txBox="1"/>
            <p:nvPr/>
          </p:nvSpPr>
          <p:spPr>
            <a:xfrm>
              <a:off x="5750009" y="4510979"/>
              <a:ext cx="306860" cy="84639"/>
            </a:xfrm>
            <a:prstGeom prst="rect">
              <a:avLst/>
            </a:prstGeom>
            <a:noFill/>
          </p:spPr>
          <p:txBody>
            <a:bodyPr wrap="square" lIns="0" tIns="0" rIns="0" bIns="0">
              <a:spAutoFit/>
            </a:bodyPr>
            <a:lstStyle/>
            <a:p>
              <a:pPr>
                <a:defRPr sz="550">
                  <a:solidFill>
                    <a:srgbClr val="000000"/>
                  </a:solidFill>
                  <a:latin typeface="+mj-lt"/>
                </a:defRPr>
              </a:pPr>
              <a:r>
                <a:t>华沙</a:t>
              </a:r>
            </a:p>
          </p:txBody>
        </p:sp>
        <p:sp>
          <p:nvSpPr>
            <p:cNvPr id="26" name="文本框 25">
              <a:extLst>
                <a:ext uri="{FF2B5EF4-FFF2-40B4-BE49-F238E27FC236}">
                  <a16:creationId xmlns:a16="http://schemas.microsoft.com/office/drawing/2014/main" id="{0F1DEB17-EA80-D7F6-1DBF-551349B22C30}"/>
                </a:ext>
              </a:extLst>
            </p:cNvPr>
            <p:cNvSpPr txBox="1"/>
            <p:nvPr/>
          </p:nvSpPr>
          <p:spPr>
            <a:xfrm rot="18035395">
              <a:off x="5439822" y="4210063"/>
              <a:ext cx="459822" cy="84639"/>
            </a:xfrm>
            <a:prstGeom prst="rect">
              <a:avLst/>
            </a:prstGeom>
            <a:noFill/>
          </p:spPr>
          <p:txBody>
            <a:bodyPr wrap="square" lIns="0" tIns="0" rIns="0" bIns="0">
              <a:spAutoFit/>
            </a:bodyPr>
            <a:lstStyle/>
            <a:p>
              <a:pPr algn="ctr">
                <a:defRPr sz="550">
                  <a:solidFill>
                    <a:srgbClr val="1A315C"/>
                  </a:solidFill>
                  <a:latin typeface="+mj-lt"/>
                </a:defRPr>
              </a:pPr>
              <a:r>
                <a:t>北溪2号</a:t>
              </a:r>
            </a:p>
          </p:txBody>
        </p:sp>
        <p:sp>
          <p:nvSpPr>
            <p:cNvPr id="27" name="文本框 26">
              <a:extLst>
                <a:ext uri="{FF2B5EF4-FFF2-40B4-BE49-F238E27FC236}">
                  <a16:creationId xmlns:a16="http://schemas.microsoft.com/office/drawing/2014/main" id="{18FAAD79-4138-78A9-F16E-DD001A4EF9F0}"/>
                </a:ext>
              </a:extLst>
            </p:cNvPr>
            <p:cNvSpPr txBox="1"/>
            <p:nvPr/>
          </p:nvSpPr>
          <p:spPr>
            <a:xfrm>
              <a:off x="5545874" y="4734115"/>
              <a:ext cx="554578" cy="84639"/>
            </a:xfrm>
            <a:prstGeom prst="rect">
              <a:avLst/>
            </a:prstGeom>
            <a:noFill/>
          </p:spPr>
          <p:txBody>
            <a:bodyPr wrap="square" lIns="0" tIns="0" rIns="0" bIns="0">
              <a:spAutoFit/>
            </a:bodyPr>
            <a:lstStyle/>
            <a:p>
              <a:pPr algn="ctr">
                <a:defRPr sz="550">
                  <a:solidFill>
                    <a:srgbClr val="1A315C"/>
                  </a:solidFill>
                  <a:latin typeface="+mj-lt"/>
                </a:defRPr>
              </a:pPr>
              <a:r>
                <a:t>亚马尔-欧洲</a:t>
              </a:r>
            </a:p>
          </p:txBody>
        </p:sp>
        <p:sp>
          <p:nvSpPr>
            <p:cNvPr id="29" name="文本框 28">
              <a:extLst>
                <a:ext uri="{FF2B5EF4-FFF2-40B4-BE49-F238E27FC236}">
                  <a16:creationId xmlns:a16="http://schemas.microsoft.com/office/drawing/2014/main" id="{CDBCCCEC-AF36-B098-637E-86EC2550E8CF}"/>
                </a:ext>
              </a:extLst>
            </p:cNvPr>
            <p:cNvSpPr txBox="1"/>
            <p:nvPr/>
          </p:nvSpPr>
          <p:spPr>
            <a:xfrm>
              <a:off x="5498805" y="4893051"/>
              <a:ext cx="306860" cy="84639"/>
            </a:xfrm>
            <a:prstGeom prst="rect">
              <a:avLst/>
            </a:prstGeom>
            <a:noFill/>
          </p:spPr>
          <p:txBody>
            <a:bodyPr wrap="square" lIns="0" tIns="0" rIns="0" bIns="0">
              <a:spAutoFit/>
            </a:bodyPr>
            <a:lstStyle/>
            <a:p>
              <a:pPr>
                <a:defRPr sz="550">
                  <a:solidFill>
                    <a:srgbClr val="000000"/>
                  </a:solidFill>
                  <a:latin typeface="+mj-lt"/>
                </a:defRPr>
              </a:pPr>
              <a:r>
                <a:t>布拉格</a:t>
              </a:r>
            </a:p>
          </p:txBody>
        </p:sp>
        <p:sp>
          <p:nvSpPr>
            <p:cNvPr id="30" name="文本框 29">
              <a:extLst>
                <a:ext uri="{FF2B5EF4-FFF2-40B4-BE49-F238E27FC236}">
                  <a16:creationId xmlns:a16="http://schemas.microsoft.com/office/drawing/2014/main" id="{A67E2778-1085-FE5A-5D59-5190A162390C}"/>
                </a:ext>
              </a:extLst>
            </p:cNvPr>
            <p:cNvSpPr txBox="1"/>
            <p:nvPr/>
          </p:nvSpPr>
          <p:spPr>
            <a:xfrm>
              <a:off x="4950883" y="5506137"/>
              <a:ext cx="504551" cy="84639"/>
            </a:xfrm>
            <a:prstGeom prst="rect">
              <a:avLst/>
            </a:prstGeom>
            <a:noFill/>
          </p:spPr>
          <p:txBody>
            <a:bodyPr wrap="square" lIns="0" tIns="0" rIns="0" bIns="0">
              <a:spAutoFit/>
            </a:bodyPr>
            <a:lstStyle/>
            <a:p>
              <a:pPr algn="r">
                <a:defRPr sz="550">
                  <a:solidFill>
                    <a:srgbClr val="000000"/>
                  </a:solidFill>
                  <a:latin typeface="+mj-lt"/>
                </a:defRPr>
              </a:pPr>
              <a:r>
                <a:t>奥米沙利</a:t>
              </a:r>
              <a:endParaRPr sz="550">
                <a:solidFill>
                  <a:srgbClr val="000000"/>
                </a:solidFill>
                <a:latin typeface="+mj-lt"/>
              </a:endParaRPr>
            </a:p>
          </p:txBody>
        </p:sp>
        <p:sp>
          <p:nvSpPr>
            <p:cNvPr id="31" name="文本框 30">
              <a:extLst>
                <a:ext uri="{FF2B5EF4-FFF2-40B4-BE49-F238E27FC236}">
                  <a16:creationId xmlns:a16="http://schemas.microsoft.com/office/drawing/2014/main" id="{05347583-7CE9-A153-0A58-245C42EFCE52}"/>
                </a:ext>
              </a:extLst>
            </p:cNvPr>
            <p:cNvSpPr txBox="1"/>
            <p:nvPr/>
          </p:nvSpPr>
          <p:spPr>
            <a:xfrm rot="21217835">
              <a:off x="5515537" y="5147128"/>
              <a:ext cx="422839" cy="84639"/>
            </a:xfrm>
            <a:prstGeom prst="rect">
              <a:avLst/>
            </a:prstGeom>
            <a:noFill/>
          </p:spPr>
          <p:txBody>
            <a:bodyPr wrap="square" lIns="0" tIns="0" rIns="0" bIns="0">
              <a:spAutoFit/>
            </a:bodyPr>
            <a:lstStyle/>
            <a:p>
              <a:pPr algn="ctr">
                <a:defRPr sz="550">
                  <a:solidFill>
                    <a:srgbClr val="2E466B"/>
                  </a:solidFill>
                  <a:latin typeface="+mj-lt"/>
                </a:defRPr>
              </a:pPr>
              <a:r>
                <a:t>Transgas</a:t>
              </a:r>
              <a:endParaRPr sz="550">
                <a:solidFill>
                  <a:srgbClr val="2E466B"/>
                </a:solidFill>
                <a:latin typeface="+mj-lt"/>
              </a:endParaRPr>
            </a:p>
          </p:txBody>
        </p:sp>
        <p:sp>
          <p:nvSpPr>
            <p:cNvPr id="32" name="文本框 31">
              <a:extLst>
                <a:ext uri="{FF2B5EF4-FFF2-40B4-BE49-F238E27FC236}">
                  <a16:creationId xmlns:a16="http://schemas.microsoft.com/office/drawing/2014/main" id="{B4FF5938-7C74-8E82-5FDD-C6DF0A885A25}"/>
                </a:ext>
              </a:extLst>
            </p:cNvPr>
            <p:cNvSpPr txBox="1"/>
            <p:nvPr/>
          </p:nvSpPr>
          <p:spPr>
            <a:xfrm rot="19679939">
              <a:off x="5544287" y="5351434"/>
              <a:ext cx="422839" cy="84639"/>
            </a:xfrm>
            <a:prstGeom prst="rect">
              <a:avLst/>
            </a:prstGeom>
            <a:noFill/>
          </p:spPr>
          <p:txBody>
            <a:bodyPr wrap="square" lIns="0" tIns="0" rIns="0" bIns="0">
              <a:spAutoFit/>
            </a:bodyPr>
            <a:lstStyle/>
            <a:p>
              <a:pPr algn="ctr">
                <a:defRPr sz="550">
                  <a:solidFill>
                    <a:srgbClr val="4E77C3"/>
                  </a:solidFill>
                  <a:latin typeface="+mj-lt"/>
                </a:defRPr>
              </a:pPr>
              <a:r>
                <a:t>亚得里亚</a:t>
              </a:r>
            </a:p>
          </p:txBody>
        </p:sp>
        <p:sp>
          <p:nvSpPr>
            <p:cNvPr id="33" name="文本框 32">
              <a:extLst>
                <a:ext uri="{FF2B5EF4-FFF2-40B4-BE49-F238E27FC236}">
                  <a16:creationId xmlns:a16="http://schemas.microsoft.com/office/drawing/2014/main" id="{65AF5069-98C4-C94B-BF29-73EC6055480E}"/>
                </a:ext>
              </a:extLst>
            </p:cNvPr>
            <p:cNvSpPr txBox="1"/>
            <p:nvPr/>
          </p:nvSpPr>
          <p:spPr>
            <a:xfrm rot="2535997">
              <a:off x="6059442" y="5181599"/>
              <a:ext cx="523392" cy="84639"/>
            </a:xfrm>
            <a:prstGeom prst="rect">
              <a:avLst/>
            </a:prstGeom>
            <a:noFill/>
          </p:spPr>
          <p:txBody>
            <a:bodyPr wrap="square" lIns="0" tIns="0" rIns="0" bIns="0">
              <a:spAutoFit/>
            </a:bodyPr>
            <a:lstStyle/>
            <a:p>
              <a:pPr algn="ctr">
                <a:defRPr sz="550">
                  <a:solidFill>
                    <a:srgbClr val="4E77C3"/>
                  </a:solidFill>
                  <a:latin typeface="+mj-lt"/>
                </a:defRPr>
              </a:pPr>
              <a:r>
                <a:t>布罗迪-敖德萨</a:t>
              </a:r>
            </a:p>
          </p:txBody>
        </p:sp>
        <p:sp>
          <p:nvSpPr>
            <p:cNvPr id="34" name="文本框 33">
              <a:extLst>
                <a:ext uri="{FF2B5EF4-FFF2-40B4-BE49-F238E27FC236}">
                  <a16:creationId xmlns:a16="http://schemas.microsoft.com/office/drawing/2014/main" id="{146CDD17-4983-B21E-1F28-939AE35CC3B6}"/>
                </a:ext>
              </a:extLst>
            </p:cNvPr>
            <p:cNvSpPr txBox="1"/>
            <p:nvPr/>
          </p:nvSpPr>
          <p:spPr>
            <a:xfrm rot="19476597">
              <a:off x="6034038" y="4776192"/>
              <a:ext cx="456247" cy="84639"/>
            </a:xfrm>
            <a:prstGeom prst="rect">
              <a:avLst/>
            </a:prstGeom>
            <a:noFill/>
          </p:spPr>
          <p:txBody>
            <a:bodyPr wrap="square" lIns="0" tIns="0" rIns="0" bIns="0">
              <a:spAutoFit/>
            </a:bodyPr>
            <a:lstStyle/>
            <a:p>
              <a:pPr algn="ctr">
                <a:defRPr sz="550">
                  <a:solidFill>
                    <a:srgbClr val="4E77C3"/>
                  </a:solidFill>
                  <a:latin typeface="+mj-lt"/>
                </a:defRPr>
              </a:pPr>
              <a:r>
                <a:t>南友谊</a:t>
              </a:r>
              <a:endParaRPr sz="550">
                <a:solidFill>
                  <a:srgbClr val="4E77C3"/>
                </a:solidFill>
                <a:latin typeface="+mj-lt"/>
              </a:endParaRPr>
            </a:p>
          </p:txBody>
        </p:sp>
        <p:sp>
          <p:nvSpPr>
            <p:cNvPr id="35" name="文本框 34">
              <a:extLst>
                <a:ext uri="{FF2B5EF4-FFF2-40B4-BE49-F238E27FC236}">
                  <a16:creationId xmlns:a16="http://schemas.microsoft.com/office/drawing/2014/main" id="{1F8386C5-F696-0A1F-16B5-AA5679D1BBC2}"/>
                </a:ext>
              </a:extLst>
            </p:cNvPr>
            <p:cNvSpPr txBox="1"/>
            <p:nvPr/>
          </p:nvSpPr>
          <p:spPr>
            <a:xfrm>
              <a:off x="6186708" y="4555049"/>
              <a:ext cx="456247" cy="84639"/>
            </a:xfrm>
            <a:prstGeom prst="rect">
              <a:avLst/>
            </a:prstGeom>
            <a:noFill/>
          </p:spPr>
          <p:txBody>
            <a:bodyPr wrap="square" lIns="0" tIns="0" rIns="0" bIns="0">
              <a:spAutoFit/>
            </a:bodyPr>
            <a:lstStyle/>
            <a:p>
              <a:pPr algn="ctr">
                <a:defRPr sz="550">
                  <a:solidFill>
                    <a:srgbClr val="4E77C3"/>
                  </a:solidFill>
                  <a:latin typeface="+mj-lt"/>
                </a:defRPr>
              </a:pPr>
              <a:r>
                <a:t>北友谊</a:t>
              </a:r>
              <a:endParaRPr sz="550">
                <a:solidFill>
                  <a:srgbClr val="4E77C3"/>
                </a:solidFill>
                <a:latin typeface="+mj-lt"/>
              </a:endParaRPr>
            </a:p>
          </p:txBody>
        </p:sp>
        <p:sp>
          <p:nvSpPr>
            <p:cNvPr id="36" name="文本框 35">
              <a:extLst>
                <a:ext uri="{FF2B5EF4-FFF2-40B4-BE49-F238E27FC236}">
                  <a16:creationId xmlns:a16="http://schemas.microsoft.com/office/drawing/2014/main" id="{1D42D3CF-6993-D7F7-AFB7-4876790A42AB}"/>
                </a:ext>
              </a:extLst>
            </p:cNvPr>
            <p:cNvSpPr txBox="1"/>
            <p:nvPr/>
          </p:nvSpPr>
          <p:spPr>
            <a:xfrm>
              <a:off x="6891867" y="4040578"/>
              <a:ext cx="362738" cy="86921"/>
            </a:xfrm>
            <a:prstGeom prst="rect">
              <a:avLst/>
            </a:prstGeom>
            <a:noFill/>
          </p:spPr>
          <p:txBody>
            <a:bodyPr wrap="square" lIns="0" tIns="0" rIns="0" bIns="0">
              <a:spAutoFit/>
            </a:bodyPr>
            <a:lstStyle/>
            <a:p>
              <a:pPr algn="ctr">
                <a:defRPr sz="550">
                  <a:solidFill>
                    <a:srgbClr val="000000"/>
                  </a:solidFill>
                  <a:latin typeface="+mj-lt"/>
                </a:defRPr>
              </a:pPr>
              <a:r>
                <a:t>莫斯科</a:t>
              </a:r>
            </a:p>
          </p:txBody>
        </p:sp>
        <p:sp>
          <p:nvSpPr>
            <p:cNvPr id="37" name="文本框 36">
              <a:extLst>
                <a:ext uri="{FF2B5EF4-FFF2-40B4-BE49-F238E27FC236}">
                  <a16:creationId xmlns:a16="http://schemas.microsoft.com/office/drawing/2014/main" id="{8D054FFA-B316-24E9-F23F-CE7859F58224}"/>
                </a:ext>
              </a:extLst>
            </p:cNvPr>
            <p:cNvSpPr txBox="1"/>
            <p:nvPr/>
          </p:nvSpPr>
          <p:spPr>
            <a:xfrm>
              <a:off x="6625143" y="4647337"/>
              <a:ext cx="213705" cy="84661"/>
            </a:xfrm>
            <a:prstGeom prst="rect">
              <a:avLst/>
            </a:prstGeom>
            <a:noFill/>
          </p:spPr>
          <p:txBody>
            <a:bodyPr wrap="square" lIns="0" tIns="0" rIns="0" bIns="0">
              <a:spAutoFit/>
            </a:bodyPr>
            <a:lstStyle/>
            <a:p>
              <a:pPr>
                <a:defRPr sz="550">
                  <a:solidFill>
                    <a:srgbClr val="000000"/>
                  </a:solidFill>
                  <a:latin typeface="+mj-lt"/>
                </a:defRPr>
              </a:pPr>
              <a:r>
                <a:t>基辅</a:t>
              </a:r>
            </a:p>
          </p:txBody>
        </p:sp>
        <p:sp>
          <p:nvSpPr>
            <p:cNvPr id="38" name="文本框 37">
              <a:extLst>
                <a:ext uri="{FF2B5EF4-FFF2-40B4-BE49-F238E27FC236}">
                  <a16:creationId xmlns:a16="http://schemas.microsoft.com/office/drawing/2014/main" id="{C8E8BE2F-9EB4-57CC-49D4-2DBF46D06B3E}"/>
                </a:ext>
              </a:extLst>
            </p:cNvPr>
            <p:cNvSpPr txBox="1"/>
            <p:nvPr/>
          </p:nvSpPr>
          <p:spPr>
            <a:xfrm>
              <a:off x="6668444" y="5254961"/>
              <a:ext cx="340807" cy="84639"/>
            </a:xfrm>
            <a:prstGeom prst="rect">
              <a:avLst/>
            </a:prstGeom>
            <a:noFill/>
          </p:spPr>
          <p:txBody>
            <a:bodyPr wrap="square" lIns="0" tIns="0" rIns="0" bIns="0">
              <a:spAutoFit/>
            </a:bodyPr>
            <a:lstStyle/>
            <a:p>
              <a:pPr>
                <a:defRPr sz="550">
                  <a:solidFill>
                    <a:srgbClr val="000000"/>
                  </a:solidFill>
                  <a:latin typeface="+mj-lt"/>
                </a:defRPr>
              </a:pPr>
              <a:r>
                <a:t>敖德萨</a:t>
              </a:r>
            </a:p>
          </p:txBody>
        </p:sp>
        <p:sp>
          <p:nvSpPr>
            <p:cNvPr id="39" name="文本框 38">
              <a:extLst>
                <a:ext uri="{FF2B5EF4-FFF2-40B4-BE49-F238E27FC236}">
                  <a16:creationId xmlns:a16="http://schemas.microsoft.com/office/drawing/2014/main" id="{C57B69AA-088D-C758-AB04-48EE6D8DDD54}"/>
                </a:ext>
              </a:extLst>
            </p:cNvPr>
            <p:cNvSpPr txBox="1"/>
            <p:nvPr/>
          </p:nvSpPr>
          <p:spPr>
            <a:xfrm>
              <a:off x="6668444" y="5417381"/>
              <a:ext cx="511289" cy="84639"/>
            </a:xfrm>
            <a:prstGeom prst="rect">
              <a:avLst/>
            </a:prstGeom>
            <a:noFill/>
          </p:spPr>
          <p:txBody>
            <a:bodyPr wrap="square" lIns="0" tIns="0" rIns="0" bIns="0">
              <a:spAutoFit/>
            </a:bodyPr>
            <a:lstStyle/>
            <a:p>
              <a:pPr algn="ctr">
                <a:defRPr sz="550">
                  <a:solidFill>
                    <a:srgbClr val="000000"/>
                  </a:solidFill>
                  <a:latin typeface="+mj-lt"/>
                </a:defRPr>
              </a:pPr>
              <a:r>
                <a:t>新罗西斯克</a:t>
              </a:r>
              <a:endParaRPr sz="550">
                <a:solidFill>
                  <a:srgbClr val="000000"/>
                </a:solidFill>
                <a:latin typeface="+mj-lt"/>
              </a:endParaRPr>
            </a:p>
          </p:txBody>
        </p:sp>
        <p:sp>
          <p:nvSpPr>
            <p:cNvPr id="40" name="文本框 39">
              <a:extLst>
                <a:ext uri="{FF2B5EF4-FFF2-40B4-BE49-F238E27FC236}">
                  <a16:creationId xmlns:a16="http://schemas.microsoft.com/office/drawing/2014/main" id="{B8BD86D5-24AB-C82E-594F-B14A6D6800EF}"/>
                </a:ext>
              </a:extLst>
            </p:cNvPr>
            <p:cNvSpPr txBox="1"/>
            <p:nvPr/>
          </p:nvSpPr>
          <p:spPr>
            <a:xfrm rot="20294398">
              <a:off x="6697849" y="5623818"/>
              <a:ext cx="422839" cy="84639"/>
            </a:xfrm>
            <a:prstGeom prst="rect">
              <a:avLst/>
            </a:prstGeom>
            <a:noFill/>
          </p:spPr>
          <p:txBody>
            <a:bodyPr wrap="square" lIns="0" tIns="0" rIns="0" bIns="0">
              <a:spAutoFit/>
            </a:bodyPr>
            <a:lstStyle/>
            <a:p>
              <a:pPr algn="ctr">
                <a:defRPr sz="550">
                  <a:solidFill>
                    <a:srgbClr val="4E77C3"/>
                  </a:solidFill>
                  <a:latin typeface="+mj-lt"/>
                </a:defRPr>
              </a:pPr>
              <a:r>
                <a:t>土耳其溪</a:t>
              </a:r>
              <a:endParaRPr sz="550">
                <a:solidFill>
                  <a:srgbClr val="4E77C3"/>
                </a:solidFill>
                <a:latin typeface="+mj-lt"/>
              </a:endParaRPr>
            </a:p>
          </p:txBody>
        </p:sp>
        <p:sp>
          <p:nvSpPr>
            <p:cNvPr id="41" name="文本框 40">
              <a:extLst>
                <a:ext uri="{FF2B5EF4-FFF2-40B4-BE49-F238E27FC236}">
                  <a16:creationId xmlns:a16="http://schemas.microsoft.com/office/drawing/2014/main" id="{885ABFD4-6F2B-6440-184C-41FE5F909AA4}"/>
                </a:ext>
              </a:extLst>
            </p:cNvPr>
            <p:cNvSpPr txBox="1"/>
            <p:nvPr/>
          </p:nvSpPr>
          <p:spPr>
            <a:xfrm>
              <a:off x="6807670" y="5799893"/>
              <a:ext cx="340807" cy="84639"/>
            </a:xfrm>
            <a:prstGeom prst="rect">
              <a:avLst/>
            </a:prstGeom>
            <a:noFill/>
          </p:spPr>
          <p:txBody>
            <a:bodyPr wrap="square" lIns="0" tIns="0" rIns="0" bIns="0">
              <a:spAutoFit/>
            </a:bodyPr>
            <a:lstStyle/>
            <a:p>
              <a:pPr>
                <a:defRPr sz="550">
                  <a:solidFill>
                    <a:srgbClr val="000000"/>
                  </a:solidFill>
                  <a:latin typeface="+mj-lt"/>
                </a:defRPr>
              </a:pPr>
              <a:r>
                <a:t>安卡拉</a:t>
              </a:r>
            </a:p>
          </p:txBody>
        </p:sp>
        <p:sp>
          <p:nvSpPr>
            <p:cNvPr id="42" name="文本框 41">
              <a:extLst>
                <a:ext uri="{FF2B5EF4-FFF2-40B4-BE49-F238E27FC236}">
                  <a16:creationId xmlns:a16="http://schemas.microsoft.com/office/drawing/2014/main" id="{B1128180-E79E-4664-64DE-53E32637C08D}"/>
                </a:ext>
              </a:extLst>
            </p:cNvPr>
            <p:cNvSpPr txBox="1"/>
            <p:nvPr/>
          </p:nvSpPr>
          <p:spPr>
            <a:xfrm>
              <a:off x="7179733" y="6276143"/>
              <a:ext cx="340807" cy="84639"/>
            </a:xfrm>
            <a:prstGeom prst="rect">
              <a:avLst/>
            </a:prstGeom>
            <a:noFill/>
          </p:spPr>
          <p:txBody>
            <a:bodyPr wrap="square" lIns="0" tIns="0" rIns="0" bIns="0">
              <a:spAutoFit/>
            </a:bodyPr>
            <a:lstStyle/>
            <a:p>
              <a:pPr>
                <a:defRPr sz="550">
                  <a:solidFill>
                    <a:srgbClr val="000000"/>
                  </a:solidFill>
                  <a:latin typeface="+mj-lt"/>
                </a:defRPr>
              </a:pPr>
              <a:r>
                <a:t>杰伊汉</a:t>
              </a:r>
            </a:p>
          </p:txBody>
        </p:sp>
        <p:sp>
          <p:nvSpPr>
            <p:cNvPr id="43" name="文本框 42">
              <a:extLst>
                <a:ext uri="{FF2B5EF4-FFF2-40B4-BE49-F238E27FC236}">
                  <a16:creationId xmlns:a16="http://schemas.microsoft.com/office/drawing/2014/main" id="{1AB3473B-6B08-E789-711A-CB72484B8DF5}"/>
                </a:ext>
              </a:extLst>
            </p:cNvPr>
            <p:cNvSpPr txBox="1"/>
            <p:nvPr/>
          </p:nvSpPr>
          <p:spPr>
            <a:xfrm rot="19127101">
              <a:off x="6742646" y="3171951"/>
              <a:ext cx="1297249" cy="84639"/>
            </a:xfrm>
            <a:prstGeom prst="rect">
              <a:avLst/>
            </a:prstGeom>
            <a:noFill/>
          </p:spPr>
          <p:txBody>
            <a:bodyPr wrap="square" lIns="0" tIns="0" rIns="0" bIns="0">
              <a:spAutoFit/>
            </a:bodyPr>
            <a:lstStyle/>
            <a:p>
              <a:pPr algn="ctr">
                <a:defRPr sz="550">
                  <a:solidFill>
                    <a:srgbClr val="4E77C3"/>
                  </a:solidFill>
                  <a:latin typeface="+mj-lt"/>
                </a:defRPr>
              </a:pPr>
              <a:r>
                <a:t>波罗的海管道系统 (BPS)</a:t>
              </a:r>
            </a:p>
          </p:txBody>
        </p:sp>
        <p:sp>
          <p:nvSpPr>
            <p:cNvPr id="44" name="文本框 43">
              <a:extLst>
                <a:ext uri="{FF2B5EF4-FFF2-40B4-BE49-F238E27FC236}">
                  <a16:creationId xmlns:a16="http://schemas.microsoft.com/office/drawing/2014/main" id="{EDDE5454-63E3-A3CC-951B-51647B842C31}"/>
                </a:ext>
              </a:extLst>
            </p:cNvPr>
            <p:cNvSpPr txBox="1"/>
            <p:nvPr/>
          </p:nvSpPr>
          <p:spPr>
            <a:xfrm rot="19127101">
              <a:off x="7104213" y="3444277"/>
              <a:ext cx="749275" cy="84639"/>
            </a:xfrm>
            <a:prstGeom prst="rect">
              <a:avLst/>
            </a:prstGeom>
            <a:noFill/>
          </p:spPr>
          <p:txBody>
            <a:bodyPr wrap="square" lIns="0" tIns="0" rIns="0" bIns="0">
              <a:spAutoFit/>
            </a:bodyPr>
            <a:lstStyle/>
            <a:p>
              <a:pPr algn="ctr">
                <a:defRPr sz="550">
                  <a:solidFill>
                    <a:srgbClr val="102856"/>
                  </a:solidFill>
                  <a:latin typeface="+mj-lt"/>
                </a:defRPr>
              </a:pPr>
              <a:r>
                <a:t>北极光</a:t>
              </a:r>
            </a:p>
          </p:txBody>
        </p:sp>
        <p:sp>
          <p:nvSpPr>
            <p:cNvPr id="45" name="文本框 44">
              <a:extLst>
                <a:ext uri="{FF2B5EF4-FFF2-40B4-BE49-F238E27FC236}">
                  <a16:creationId xmlns:a16="http://schemas.microsoft.com/office/drawing/2014/main" id="{D17BB7D9-75D6-B7CD-5D60-B976267B656F}"/>
                </a:ext>
              </a:extLst>
            </p:cNvPr>
            <p:cNvSpPr txBox="1"/>
            <p:nvPr/>
          </p:nvSpPr>
          <p:spPr>
            <a:xfrm rot="17438530">
              <a:off x="7868249" y="2673200"/>
              <a:ext cx="550393" cy="76944"/>
            </a:xfrm>
            <a:prstGeom prst="rect">
              <a:avLst/>
            </a:prstGeom>
            <a:noFill/>
          </p:spPr>
          <p:txBody>
            <a:bodyPr wrap="square" lIns="0" tIns="0" rIns="0" bIns="0">
              <a:spAutoFit/>
            </a:bodyPr>
            <a:lstStyle/>
            <a:p>
              <a:pPr algn="ctr">
                <a:defRPr sz="500">
                  <a:solidFill>
                    <a:srgbClr val="102856"/>
                  </a:solidFill>
                  <a:latin typeface="+mj-lt"/>
                </a:defRPr>
              </a:pPr>
              <a:r>
                <a:t>亚马尔-欧洲</a:t>
              </a:r>
            </a:p>
          </p:txBody>
        </p:sp>
        <p:sp>
          <p:nvSpPr>
            <p:cNvPr id="46" name="文本框 45">
              <a:extLst>
                <a:ext uri="{FF2B5EF4-FFF2-40B4-BE49-F238E27FC236}">
                  <a16:creationId xmlns:a16="http://schemas.microsoft.com/office/drawing/2014/main" id="{A6E4E217-9348-37F2-78AA-B86D14055B5E}"/>
                </a:ext>
              </a:extLst>
            </p:cNvPr>
            <p:cNvSpPr txBox="1"/>
            <p:nvPr/>
          </p:nvSpPr>
          <p:spPr>
            <a:xfrm rot="19077319">
              <a:off x="7440276" y="3974638"/>
              <a:ext cx="621833" cy="84639"/>
            </a:xfrm>
            <a:prstGeom prst="rect">
              <a:avLst/>
            </a:prstGeom>
            <a:noFill/>
          </p:spPr>
          <p:txBody>
            <a:bodyPr wrap="square" lIns="0" tIns="0" rIns="0" bIns="0">
              <a:spAutoFit/>
            </a:bodyPr>
            <a:lstStyle/>
            <a:p>
              <a:pPr algn="ctr">
                <a:defRPr sz="550">
                  <a:solidFill>
                    <a:srgbClr val="102856"/>
                  </a:solidFill>
                  <a:latin typeface="+mj-lt"/>
                </a:defRPr>
              </a:pPr>
              <a:r>
                <a:t>友谊</a:t>
              </a:r>
            </a:p>
          </p:txBody>
        </p:sp>
        <p:sp>
          <p:nvSpPr>
            <p:cNvPr id="47" name="文本框 46">
              <a:extLst>
                <a:ext uri="{FF2B5EF4-FFF2-40B4-BE49-F238E27FC236}">
                  <a16:creationId xmlns:a16="http://schemas.microsoft.com/office/drawing/2014/main" id="{A938076F-FE78-69E9-E92B-C331E52EE597}"/>
                </a:ext>
              </a:extLst>
            </p:cNvPr>
            <p:cNvSpPr txBox="1"/>
            <p:nvPr/>
          </p:nvSpPr>
          <p:spPr>
            <a:xfrm rot="19428888">
              <a:off x="7338404" y="4818529"/>
              <a:ext cx="315378" cy="84639"/>
            </a:xfrm>
            <a:prstGeom prst="rect">
              <a:avLst/>
            </a:prstGeom>
            <a:noFill/>
          </p:spPr>
          <p:txBody>
            <a:bodyPr wrap="square" lIns="0" tIns="0" rIns="0" bIns="0">
              <a:spAutoFit/>
            </a:bodyPr>
            <a:lstStyle/>
            <a:p>
              <a:pPr algn="ctr">
                <a:defRPr sz="550">
                  <a:solidFill>
                    <a:srgbClr val="102856"/>
                  </a:solidFill>
                  <a:latin typeface="+mj-lt"/>
                </a:defRPr>
              </a:pPr>
              <a:r>
                <a:t>联盟</a:t>
              </a:r>
            </a:p>
          </p:txBody>
        </p:sp>
        <p:sp>
          <p:nvSpPr>
            <p:cNvPr id="48" name="文本框 47">
              <a:extLst>
                <a:ext uri="{FF2B5EF4-FFF2-40B4-BE49-F238E27FC236}">
                  <a16:creationId xmlns:a16="http://schemas.microsoft.com/office/drawing/2014/main" id="{00FCC01D-7B01-534E-8FB6-64BBAC5B211E}"/>
                </a:ext>
              </a:extLst>
            </p:cNvPr>
            <p:cNvSpPr txBox="1"/>
            <p:nvPr/>
          </p:nvSpPr>
          <p:spPr>
            <a:xfrm rot="2178406">
              <a:off x="8130886" y="4859791"/>
              <a:ext cx="505010" cy="84639"/>
            </a:xfrm>
            <a:prstGeom prst="rect">
              <a:avLst/>
            </a:prstGeom>
            <a:noFill/>
          </p:spPr>
          <p:txBody>
            <a:bodyPr wrap="square" lIns="0" tIns="0" rIns="0" bIns="0">
              <a:spAutoFit/>
            </a:bodyPr>
            <a:lstStyle/>
            <a:p>
              <a:pPr algn="ctr">
                <a:defRPr sz="550">
                  <a:solidFill>
                    <a:srgbClr val="102856"/>
                  </a:solidFill>
                  <a:latin typeface="+mj-lt"/>
                </a:defRPr>
              </a:pPr>
              <a:r>
                <a:t>中亚</a:t>
              </a:r>
            </a:p>
          </p:txBody>
        </p:sp>
        <p:sp>
          <p:nvSpPr>
            <p:cNvPr id="49" name="文本框 48">
              <a:extLst>
                <a:ext uri="{FF2B5EF4-FFF2-40B4-BE49-F238E27FC236}">
                  <a16:creationId xmlns:a16="http://schemas.microsoft.com/office/drawing/2014/main" id="{C3783997-67BA-BA98-C665-360B677A9C8F}"/>
                </a:ext>
              </a:extLst>
            </p:cNvPr>
            <p:cNvSpPr txBox="1"/>
            <p:nvPr/>
          </p:nvSpPr>
          <p:spPr>
            <a:xfrm>
              <a:off x="7403825" y="5350133"/>
              <a:ext cx="334136" cy="84639"/>
            </a:xfrm>
            <a:prstGeom prst="rect">
              <a:avLst/>
            </a:prstGeom>
            <a:noFill/>
          </p:spPr>
          <p:txBody>
            <a:bodyPr wrap="square" lIns="0" tIns="0" rIns="0" bIns="0">
              <a:spAutoFit/>
            </a:bodyPr>
            <a:lstStyle/>
            <a:p>
              <a:pPr>
                <a:defRPr sz="550">
                  <a:solidFill>
                    <a:srgbClr val="000000"/>
                  </a:solidFill>
                  <a:latin typeface="+mj-lt"/>
                </a:defRPr>
              </a:pPr>
              <a:r>
                <a:t>图阿普谢</a:t>
              </a:r>
              <a:endParaRPr sz="550">
                <a:solidFill>
                  <a:srgbClr val="000000"/>
                </a:solidFill>
                <a:latin typeface="+mj-lt"/>
              </a:endParaRPr>
            </a:p>
          </p:txBody>
        </p:sp>
        <p:sp>
          <p:nvSpPr>
            <p:cNvPr id="50" name="文本框 49">
              <a:extLst>
                <a:ext uri="{FF2B5EF4-FFF2-40B4-BE49-F238E27FC236}">
                  <a16:creationId xmlns:a16="http://schemas.microsoft.com/office/drawing/2014/main" id="{B30DCD38-70F8-E03D-5CDC-1299032F963C}"/>
                </a:ext>
              </a:extLst>
            </p:cNvPr>
            <p:cNvSpPr txBox="1"/>
            <p:nvPr/>
          </p:nvSpPr>
          <p:spPr>
            <a:xfrm>
              <a:off x="7679840" y="5459700"/>
              <a:ext cx="269571" cy="84639"/>
            </a:xfrm>
            <a:prstGeom prst="rect">
              <a:avLst/>
            </a:prstGeom>
            <a:noFill/>
          </p:spPr>
          <p:txBody>
            <a:bodyPr wrap="square" lIns="0" tIns="0" rIns="0" bIns="0">
              <a:spAutoFit/>
            </a:bodyPr>
            <a:lstStyle/>
            <a:p>
              <a:pPr>
                <a:defRPr sz="550">
                  <a:solidFill>
                    <a:srgbClr val="000000"/>
                  </a:solidFill>
                  <a:latin typeface="+mj-lt"/>
                </a:defRPr>
              </a:pPr>
              <a:r>
                <a:t>第比利斯</a:t>
              </a:r>
            </a:p>
          </p:txBody>
        </p:sp>
        <p:sp>
          <p:nvSpPr>
            <p:cNvPr id="51" name="文本框 50">
              <a:extLst>
                <a:ext uri="{FF2B5EF4-FFF2-40B4-BE49-F238E27FC236}">
                  <a16:creationId xmlns:a16="http://schemas.microsoft.com/office/drawing/2014/main" id="{4FE3C995-EE76-E06C-7916-E4753F28F877}"/>
                </a:ext>
              </a:extLst>
            </p:cNvPr>
            <p:cNvSpPr txBox="1"/>
            <p:nvPr/>
          </p:nvSpPr>
          <p:spPr>
            <a:xfrm>
              <a:off x="7403825" y="5715223"/>
              <a:ext cx="269571" cy="84639"/>
            </a:xfrm>
            <a:prstGeom prst="rect">
              <a:avLst/>
            </a:prstGeom>
            <a:noFill/>
          </p:spPr>
          <p:txBody>
            <a:bodyPr wrap="square" lIns="0" tIns="0" rIns="0" bIns="0">
              <a:spAutoFit/>
            </a:bodyPr>
            <a:lstStyle/>
            <a:p>
              <a:pPr>
                <a:defRPr sz="550">
                  <a:solidFill>
                    <a:srgbClr val="000000"/>
                  </a:solidFill>
                  <a:latin typeface="+mj-lt"/>
                </a:defRPr>
              </a:pPr>
              <a:r>
                <a:t>苏普萨</a:t>
              </a:r>
              <a:endParaRPr sz="550">
                <a:solidFill>
                  <a:srgbClr val="000000"/>
                </a:solidFill>
                <a:latin typeface="+mj-lt"/>
              </a:endParaRPr>
            </a:p>
          </p:txBody>
        </p:sp>
        <p:sp>
          <p:nvSpPr>
            <p:cNvPr id="52" name="文本框 51">
              <a:extLst>
                <a:ext uri="{FF2B5EF4-FFF2-40B4-BE49-F238E27FC236}">
                  <a16:creationId xmlns:a16="http://schemas.microsoft.com/office/drawing/2014/main" id="{99FFCC70-E0F8-4AB2-3CB5-8BDE975E6A95}"/>
                </a:ext>
              </a:extLst>
            </p:cNvPr>
            <p:cNvSpPr txBox="1"/>
            <p:nvPr/>
          </p:nvSpPr>
          <p:spPr>
            <a:xfrm>
              <a:off x="7428014" y="5544222"/>
              <a:ext cx="453378" cy="84639"/>
            </a:xfrm>
            <a:prstGeom prst="rect">
              <a:avLst/>
            </a:prstGeom>
            <a:noFill/>
          </p:spPr>
          <p:txBody>
            <a:bodyPr wrap="square" lIns="0" tIns="0" rIns="0" bIns="0">
              <a:spAutoFit/>
            </a:bodyPr>
            <a:lstStyle/>
            <a:p>
              <a:pPr>
                <a:defRPr sz="550">
                  <a:solidFill>
                    <a:srgbClr val="456CBA"/>
                  </a:solidFill>
                  <a:latin typeface="+mj-lt"/>
                </a:defRPr>
              </a:pPr>
              <a:r>
                <a:t>巴库-苏普萨</a:t>
              </a:r>
              <a:endParaRPr sz="550">
                <a:solidFill>
                  <a:srgbClr val="456CBA"/>
                </a:solidFill>
                <a:latin typeface="+mj-lt"/>
              </a:endParaRPr>
            </a:p>
          </p:txBody>
        </p:sp>
        <p:sp>
          <p:nvSpPr>
            <p:cNvPr id="53" name="文本框 52">
              <a:extLst>
                <a:ext uri="{FF2B5EF4-FFF2-40B4-BE49-F238E27FC236}">
                  <a16:creationId xmlns:a16="http://schemas.microsoft.com/office/drawing/2014/main" id="{570BB010-C9A3-A3A7-0D6A-17D345DCCD76}"/>
                </a:ext>
              </a:extLst>
            </p:cNvPr>
            <p:cNvSpPr txBox="1"/>
            <p:nvPr/>
          </p:nvSpPr>
          <p:spPr>
            <a:xfrm>
              <a:off x="7368257" y="6024485"/>
              <a:ext cx="840592" cy="84639"/>
            </a:xfrm>
            <a:prstGeom prst="rect">
              <a:avLst/>
            </a:prstGeom>
            <a:noFill/>
          </p:spPr>
          <p:txBody>
            <a:bodyPr wrap="square" lIns="0" tIns="0" rIns="0" bIns="0">
              <a:spAutoFit/>
            </a:bodyPr>
            <a:lstStyle/>
            <a:p>
              <a:pPr>
                <a:defRPr sz="550">
                  <a:solidFill>
                    <a:srgbClr val="456CBA"/>
                  </a:solidFill>
                  <a:latin typeface="+mj-lt"/>
                </a:defRPr>
              </a:pPr>
              <a:r>
                <a:t>巴库-第比利斯-杰伊汉 (BTC)</a:t>
              </a:r>
            </a:p>
          </p:txBody>
        </p:sp>
        <p:sp>
          <p:nvSpPr>
            <p:cNvPr id="54" name="文本框 53">
              <a:extLst>
                <a:ext uri="{FF2B5EF4-FFF2-40B4-BE49-F238E27FC236}">
                  <a16:creationId xmlns:a16="http://schemas.microsoft.com/office/drawing/2014/main" id="{75229941-56BB-8E64-0E26-3BA0710CD64E}"/>
                </a:ext>
              </a:extLst>
            </p:cNvPr>
            <p:cNvSpPr txBox="1"/>
            <p:nvPr/>
          </p:nvSpPr>
          <p:spPr>
            <a:xfrm rot="16927608">
              <a:off x="7091378" y="5635126"/>
              <a:ext cx="453378" cy="84639"/>
            </a:xfrm>
            <a:prstGeom prst="rect">
              <a:avLst/>
            </a:prstGeom>
            <a:noFill/>
          </p:spPr>
          <p:txBody>
            <a:bodyPr wrap="square" lIns="0" tIns="0" rIns="0" bIns="0">
              <a:spAutoFit/>
            </a:bodyPr>
            <a:lstStyle/>
            <a:p>
              <a:pPr algn="ctr">
                <a:defRPr sz="550">
                  <a:solidFill>
                    <a:srgbClr val="1D355F"/>
                  </a:solidFill>
                  <a:latin typeface="+mj-lt"/>
                </a:defRPr>
              </a:pPr>
              <a:r>
                <a:t>蓝溪</a:t>
              </a:r>
            </a:p>
          </p:txBody>
        </p:sp>
        <p:sp>
          <p:nvSpPr>
            <p:cNvPr id="55" name="文本框 54">
              <a:extLst>
                <a:ext uri="{FF2B5EF4-FFF2-40B4-BE49-F238E27FC236}">
                  <a16:creationId xmlns:a16="http://schemas.microsoft.com/office/drawing/2014/main" id="{E5DE1A2C-1335-37B4-1778-EA73374346A2}"/>
                </a:ext>
              </a:extLst>
            </p:cNvPr>
            <p:cNvSpPr txBox="1"/>
            <p:nvPr/>
          </p:nvSpPr>
          <p:spPr>
            <a:xfrm>
              <a:off x="7468312" y="5901877"/>
              <a:ext cx="620263" cy="84639"/>
            </a:xfrm>
            <a:prstGeom prst="rect">
              <a:avLst/>
            </a:prstGeom>
            <a:noFill/>
          </p:spPr>
          <p:txBody>
            <a:bodyPr wrap="square" lIns="0" tIns="0" rIns="0" bIns="0">
              <a:spAutoFit/>
            </a:bodyPr>
            <a:lstStyle/>
            <a:p>
              <a:pPr algn="ctr">
                <a:defRPr sz="550">
                  <a:solidFill>
                    <a:srgbClr val="1D355F"/>
                  </a:solidFill>
                  <a:latin typeface="+mj-lt"/>
                </a:defRPr>
              </a:pPr>
              <a:r>
                <a:t>南高加索</a:t>
              </a:r>
            </a:p>
          </p:txBody>
        </p:sp>
        <p:sp>
          <p:nvSpPr>
            <p:cNvPr id="56" name="文本框 55">
              <a:extLst>
                <a:ext uri="{FF2B5EF4-FFF2-40B4-BE49-F238E27FC236}">
                  <a16:creationId xmlns:a16="http://schemas.microsoft.com/office/drawing/2014/main" id="{FC3229D0-D6E6-350A-9D70-2A8D567D24A6}"/>
                </a:ext>
              </a:extLst>
            </p:cNvPr>
            <p:cNvSpPr txBox="1"/>
            <p:nvPr/>
          </p:nvSpPr>
          <p:spPr>
            <a:xfrm>
              <a:off x="8305460" y="5619583"/>
              <a:ext cx="211450" cy="84639"/>
            </a:xfrm>
            <a:prstGeom prst="rect">
              <a:avLst/>
            </a:prstGeom>
            <a:noFill/>
          </p:spPr>
          <p:txBody>
            <a:bodyPr wrap="square" lIns="0" tIns="0" rIns="0" bIns="0">
              <a:spAutoFit/>
            </a:bodyPr>
            <a:lstStyle/>
            <a:p>
              <a:pPr>
                <a:defRPr sz="550">
                  <a:solidFill>
                    <a:srgbClr val="000000"/>
                  </a:solidFill>
                  <a:latin typeface="+mj-lt"/>
                </a:defRPr>
              </a:pPr>
              <a:r>
                <a:t>巴库</a:t>
              </a:r>
            </a:p>
          </p:txBody>
        </p:sp>
        <p:sp>
          <p:nvSpPr>
            <p:cNvPr id="57" name="文本框 56">
              <a:extLst>
                <a:ext uri="{FF2B5EF4-FFF2-40B4-BE49-F238E27FC236}">
                  <a16:creationId xmlns:a16="http://schemas.microsoft.com/office/drawing/2014/main" id="{A702DEAD-6AA0-780E-CCDC-9C1194C1DE86}"/>
                </a:ext>
              </a:extLst>
            </p:cNvPr>
            <p:cNvSpPr txBox="1"/>
            <p:nvPr/>
          </p:nvSpPr>
          <p:spPr>
            <a:xfrm>
              <a:off x="7910547" y="5141174"/>
              <a:ext cx="556141" cy="272062"/>
            </a:xfrm>
            <a:prstGeom prst="rect">
              <a:avLst/>
            </a:prstGeom>
            <a:noFill/>
          </p:spPr>
          <p:txBody>
            <a:bodyPr wrap="square" lIns="0" tIns="0" rIns="0" bIns="0">
              <a:spAutoFit/>
            </a:bodyPr>
            <a:lstStyle/>
            <a:p>
              <a:pPr>
                <a:lnSpc>
                  <a:spcPct val="110000"/>
                </a:lnSpc>
                <a:defRPr sz="550">
                  <a:solidFill>
                    <a:srgbClr val="456CBA"/>
                  </a:solidFill>
                  <a:latin typeface="+mj-lt"/>
                </a:defRPr>
              </a:pPr>
              <a:r>
                <a:t>里海管道联合体项目（CPC）</a:t>
              </a:r>
            </a:p>
          </p:txBody>
        </p:sp>
      </p:grpSp>
      <p:grpSp>
        <p:nvGrpSpPr>
          <p:cNvPr id="62" name="组合 61">
            <a:extLst>
              <a:ext uri="{FF2B5EF4-FFF2-40B4-BE49-F238E27FC236}">
                <a16:creationId xmlns:a16="http://schemas.microsoft.com/office/drawing/2014/main" id="{B2CAB91C-FB11-A634-3E94-B0156EDA63CC}"/>
              </a:ext>
            </a:extLst>
          </p:cNvPr>
          <p:cNvGrpSpPr/>
          <p:nvPr/>
        </p:nvGrpSpPr>
        <p:grpSpPr>
          <a:xfrm>
            <a:off x="9191071" y="5838878"/>
            <a:ext cx="2554920" cy="178505"/>
            <a:chOff x="9191071" y="5838878"/>
            <a:chExt cx="2554920" cy="178505"/>
          </a:xfrm>
          <a:solidFill>
            <a:schemeClr val="bg1"/>
          </a:solidFill>
        </p:grpSpPr>
        <p:sp>
          <p:nvSpPr>
            <p:cNvPr id="13" name="文本框 12">
              <a:extLst>
                <a:ext uri="{FF2B5EF4-FFF2-40B4-BE49-F238E27FC236}">
                  <a16:creationId xmlns:a16="http://schemas.microsoft.com/office/drawing/2014/main" id="{D347D3A6-88FE-0DB0-592B-F0D2844420C4}"/>
                </a:ext>
              </a:extLst>
            </p:cNvPr>
            <p:cNvSpPr txBox="1"/>
            <p:nvPr/>
          </p:nvSpPr>
          <p:spPr>
            <a:xfrm>
              <a:off x="9191071" y="5838878"/>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22年2月</a:t>
              </a:r>
              <a:endParaRPr sz="1000" b="1">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ED0568B7-304D-B37A-6917-F992A261CB07}"/>
                </a:ext>
              </a:extLst>
            </p:cNvPr>
            <p:cNvSpPr txBox="1"/>
            <p:nvPr/>
          </p:nvSpPr>
          <p:spPr>
            <a:xfrm>
              <a:off x="9615027" y="5839262"/>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2022年3月</a:t>
              </a:r>
              <a:endParaRPr sz="1000" b="1">
                <a:solidFill>
                  <a:srgbClr val="595959"/>
                </a:solidFill>
                <a:latin typeface="Calibri" panose="020F0502020204030204" pitchFamily="34" charset="0"/>
              </a:endParaRPr>
            </a:p>
          </p:txBody>
        </p:sp>
        <p:sp>
          <p:nvSpPr>
            <p:cNvPr id="58" name="文本框 57">
              <a:extLst>
                <a:ext uri="{FF2B5EF4-FFF2-40B4-BE49-F238E27FC236}">
                  <a16:creationId xmlns:a16="http://schemas.microsoft.com/office/drawing/2014/main" id="{F9A6E22D-E08E-11A9-3B49-992CCE3A56AF}"/>
                </a:ext>
              </a:extLst>
            </p:cNvPr>
            <p:cNvSpPr txBox="1"/>
            <p:nvPr/>
          </p:nvSpPr>
          <p:spPr>
            <a:xfrm>
              <a:off x="10023457" y="5839646"/>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22年4月</a:t>
              </a:r>
              <a:endParaRPr sz="1000" b="1">
                <a:solidFill>
                  <a:srgbClr val="595959"/>
                </a:solidFill>
                <a:latin typeface="Calibri" panose="020F0502020204030204" pitchFamily="34" charset="0"/>
              </a:endParaRPr>
            </a:p>
          </p:txBody>
        </p:sp>
        <p:sp>
          <p:nvSpPr>
            <p:cNvPr id="59" name="文本框 58">
              <a:extLst>
                <a:ext uri="{FF2B5EF4-FFF2-40B4-BE49-F238E27FC236}">
                  <a16:creationId xmlns:a16="http://schemas.microsoft.com/office/drawing/2014/main" id="{5DC9C879-D2ED-B9C0-CC37-4AE4BB766AA3}"/>
                </a:ext>
              </a:extLst>
            </p:cNvPr>
            <p:cNvSpPr txBox="1"/>
            <p:nvPr/>
          </p:nvSpPr>
          <p:spPr>
            <a:xfrm>
              <a:off x="10472699" y="5839647"/>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2022年5月</a:t>
              </a:r>
              <a:endParaRPr sz="1000" b="1">
                <a:solidFill>
                  <a:srgbClr val="595959"/>
                </a:solidFill>
                <a:latin typeface="Calibri" panose="020F0502020204030204" pitchFamily="34" charset="0"/>
              </a:endParaRPr>
            </a:p>
          </p:txBody>
        </p:sp>
        <p:sp>
          <p:nvSpPr>
            <p:cNvPr id="60" name="文本框 59">
              <a:extLst>
                <a:ext uri="{FF2B5EF4-FFF2-40B4-BE49-F238E27FC236}">
                  <a16:creationId xmlns:a16="http://schemas.microsoft.com/office/drawing/2014/main" id="{D936BCF3-C3D5-4506-C236-7829B1D1BF7D}"/>
                </a:ext>
              </a:extLst>
            </p:cNvPr>
            <p:cNvSpPr txBox="1"/>
            <p:nvPr/>
          </p:nvSpPr>
          <p:spPr>
            <a:xfrm>
              <a:off x="10887963" y="5839648"/>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22年6月</a:t>
              </a:r>
              <a:endParaRPr sz="1000" b="1">
                <a:solidFill>
                  <a:srgbClr val="595959"/>
                </a:solidFill>
                <a:latin typeface="Calibri" panose="020F0502020204030204" pitchFamily="34" charset="0"/>
              </a:endParaRPr>
            </a:p>
          </p:txBody>
        </p:sp>
        <p:sp>
          <p:nvSpPr>
            <p:cNvPr id="61" name="文本框 60">
              <a:extLst>
                <a:ext uri="{FF2B5EF4-FFF2-40B4-BE49-F238E27FC236}">
                  <a16:creationId xmlns:a16="http://schemas.microsoft.com/office/drawing/2014/main" id="{61AF6FB3-E8CB-37FB-F16C-22ED626D76A6}"/>
                </a:ext>
              </a:extLst>
            </p:cNvPr>
            <p:cNvSpPr txBox="1"/>
            <p:nvPr/>
          </p:nvSpPr>
          <p:spPr>
            <a:xfrm>
              <a:off x="11313698" y="5840930"/>
              <a:ext cx="432293" cy="176453"/>
            </a:xfrm>
            <a:prstGeom prst="rect">
              <a:avLst/>
            </a:prstGeom>
            <a:grp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2022年7月</a:t>
              </a:r>
              <a:endParaRPr sz="10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271345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15</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ffectLst/>
                <a:ea typeface="Calibri" panose="020F0502020204030204" pitchFamily="34" charset="0"/>
                <a:cs typeface="Times New Roman" panose="02020603050405020304" pitchFamily="18" charset="0"/>
              </a:defRPr>
            </a:pPr>
            <a:r>
              <a:t>为了减轻欧洲天然气运输的损失，普京在入侵后的几天内发表讲话，加大力度推行大肆宣传的“povorot na vostok”（转向东方），宣称“[俄罗斯]必须实现出口多元化”。让我们假设西方的能源供应在可预见的未来将继续下降。因此，巩固过去几年的趋势非常重要：逐步将我们的出口转向快速增长的南部和东部市场。”俄罗斯的绝大部分管道都流向欧洲；这些管道起源于俄罗斯西部，无法连接到连接俄罗斯西伯利亚远东地区和亚洲的独立新生管道网络。亚洲管道网络的容量仅为欧洲管道网络的一小部分；即使是目前正在建设的、规划已久的亚洲管道项目也需要数年时间才能投入运营，更不用说仓促启动的新项目了。</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天然气不可替代；俄罗斯大肆宣传的“重返东方”战略仍遥不可及</a:t>
            </a:r>
          </a:p>
        </p:txBody>
      </p:sp>
      <p:pic>
        <p:nvPicPr>
          <p:cNvPr id="2" name="Picture 1"/>
          <p:cNvPicPr>
            <a:picLocks noChangeAspect="1"/>
          </p:cNvPicPr>
          <p:nvPr/>
        </p:nvPicPr>
        <p:blipFill>
          <a:blip r:embed="rId3"/>
          <a:stretch>
            <a:fillRect/>
          </a:stretch>
        </p:blipFill>
        <p:spPr>
          <a:xfrm>
            <a:off x="3555762" y="1868120"/>
            <a:ext cx="8522940" cy="4710571"/>
          </a:xfrm>
          <a:prstGeom prst="rect">
            <a:avLst/>
          </a:prstGeom>
        </p:spPr>
      </p:pic>
      <p:sp>
        <p:nvSpPr>
          <p:cNvPr id="8" name="Oval 7">
            <a:extLst>
              <a:ext uri="{FF2B5EF4-FFF2-40B4-BE49-F238E27FC236}">
                <a16:creationId xmlns:a16="http://schemas.microsoft.com/office/drawing/2014/main" id="{C1F0D98D-4F90-4462-9AAE-BF197B7B40B1}"/>
              </a:ext>
            </a:extLst>
          </p:cNvPr>
          <p:cNvSpPr/>
          <p:nvPr/>
        </p:nvSpPr>
        <p:spPr>
          <a:xfrm rot="18164744">
            <a:off x="8882704" y="4066709"/>
            <a:ext cx="816863" cy="1909977"/>
          </a:xfrm>
          <a:prstGeom prst="ellipse">
            <a:avLst/>
          </a:prstGeom>
          <a:noFill/>
          <a:ln w="19050">
            <a:solidFill>
              <a:srgbClr val="E373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a:solidFill>
                <a:srgbClr val="E37303"/>
              </a:solidFill>
            </a:endParaRPr>
          </a:p>
        </p:txBody>
      </p:sp>
      <p:sp>
        <p:nvSpPr>
          <p:cNvPr id="10" name="Chart Title">
            <a:extLst>
              <a:ext uri="{FF2B5EF4-FFF2-40B4-BE49-F238E27FC236}">
                <a16:creationId xmlns:a16="http://schemas.microsoft.com/office/drawing/2014/main" id="{11E6959E-98C1-4317-8BA1-D3E95228EEC0}"/>
              </a:ext>
            </a:extLst>
          </p:cNvPr>
          <p:cNvSpPr txBox="1"/>
          <p:nvPr/>
        </p:nvSpPr>
        <p:spPr>
          <a:xfrm>
            <a:off x="8766331" y="3769990"/>
            <a:ext cx="3016237" cy="391619"/>
          </a:xfrm>
          <a:prstGeom prst="rect">
            <a:avLst/>
          </a:prstGeom>
          <a:solidFill>
            <a:schemeClr val="bg1">
              <a:alpha val="0"/>
            </a:schemeClr>
          </a:solidFill>
        </p:spPr>
        <p:txBody>
          <a:bodyPr wrap="square" lIns="0" tIns="0" rIns="0" bIns="0" anchor="t">
            <a:noAutofit/>
          </a:bodyPr>
          <a:lstStyle/>
          <a:p>
            <a:pPr lvl="0" algn="ctr">
              <a:defRPr sz="1600" b="1" i="1">
                <a:solidFill>
                  <a:srgbClr val="E37303"/>
                </a:solidFill>
                <a:latin typeface="Georgia" panose="02040502050405020303" pitchFamily="18" charset="0"/>
                <a:ea typeface="Source Sans Pro SemiBold" panose="020B0603030403020204" pitchFamily="34" charset="0"/>
              </a:defRPr>
            </a:pPr>
            <a:r>
              <a:t>中国全额资助约450亿美元</a:t>
            </a:r>
          </a:p>
        </p:txBody>
      </p:sp>
      <p:sp>
        <p:nvSpPr>
          <p:cNvPr id="11" name="Chart Title">
            <a:extLst>
              <a:ext uri="{FF2B5EF4-FFF2-40B4-BE49-F238E27FC236}">
                <a16:creationId xmlns:a16="http://schemas.microsoft.com/office/drawing/2014/main" id="{11E6959E-98C1-4317-8BA1-D3E95228EEC0}"/>
              </a:ext>
            </a:extLst>
          </p:cNvPr>
          <p:cNvSpPr txBox="1"/>
          <p:nvPr/>
        </p:nvSpPr>
        <p:spPr>
          <a:xfrm>
            <a:off x="4328215" y="5273992"/>
            <a:ext cx="2646517" cy="391619"/>
          </a:xfrm>
          <a:prstGeom prst="rect">
            <a:avLst/>
          </a:prstGeom>
          <a:solidFill>
            <a:schemeClr val="bg1">
              <a:alpha val="0"/>
            </a:schemeClr>
          </a:solidFill>
        </p:spPr>
        <p:txBody>
          <a:bodyPr wrap="square" lIns="0" tIns="0" rIns="0" bIns="0" anchor="t">
            <a:noAutofit/>
          </a:bodyPr>
          <a:lstStyle/>
          <a:p>
            <a:pPr lvl="0" algn="ctr">
              <a:defRPr sz="1600" b="1" i="1">
                <a:solidFill>
                  <a:srgbClr val="E37303"/>
                </a:solidFill>
                <a:latin typeface="Georgia" panose="02040502050405020303" pitchFamily="18" charset="0"/>
                <a:ea typeface="Source Sans Pro SemiBold" panose="020B0603030403020204" pitchFamily="34" charset="0"/>
              </a:defRPr>
            </a:pPr>
            <a:r>
              <a:t>未与西部管道网连接</a:t>
            </a:r>
          </a:p>
        </p:txBody>
      </p:sp>
      <p:sp>
        <p:nvSpPr>
          <p:cNvPr id="13" name="Oval 12">
            <a:extLst>
              <a:ext uri="{FF2B5EF4-FFF2-40B4-BE49-F238E27FC236}">
                <a16:creationId xmlns:a16="http://schemas.microsoft.com/office/drawing/2014/main" id="{C1F0D98D-4F90-4462-9AAE-BF197B7B40B1}"/>
              </a:ext>
            </a:extLst>
          </p:cNvPr>
          <p:cNvSpPr/>
          <p:nvPr/>
        </p:nvSpPr>
        <p:spPr>
          <a:xfrm rot="18164744">
            <a:off x="3730890" y="2894621"/>
            <a:ext cx="2329739" cy="2324912"/>
          </a:xfrm>
          <a:prstGeom prst="ellipse">
            <a:avLst/>
          </a:prstGeom>
          <a:noFill/>
          <a:ln w="19050">
            <a:solidFill>
              <a:srgbClr val="E373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a:solidFill>
                <a:srgbClr val="E37303"/>
              </a:solidFill>
            </a:endParaRPr>
          </a:p>
        </p:txBody>
      </p:sp>
      <p:sp>
        <p:nvSpPr>
          <p:cNvPr id="12" name="Content Placeholder 7">
            <a:extLst>
              <a:ext uri="{FF2B5EF4-FFF2-40B4-BE49-F238E27FC236}">
                <a16:creationId xmlns:a16="http://schemas.microsoft.com/office/drawing/2014/main" id="{EB168747-745A-536C-A16A-228ABE5612DF}"/>
              </a:ext>
            </a:extLst>
          </p:cNvPr>
          <p:cNvSpPr>
            <a:spLocks noGrp="1"/>
          </p:cNvSpPr>
          <p:nvPr>
            <p:ph sz="quarter" idx="12"/>
          </p:nvPr>
        </p:nvSpPr>
        <p:spPr>
          <a:xfrm>
            <a:off x="3507611" y="6579345"/>
            <a:ext cx="8000289" cy="185297"/>
          </a:xfrm>
        </p:spPr>
        <p:txBody>
          <a:bodyPr/>
          <a:lstStyle/>
          <a:p>
            <a:pPr>
              <a:defRPr sz="900"/>
            </a:pPr>
            <a:r>
              <a:t>来源：耶鲁大学首席执行官领导力学院、</a:t>
            </a:r>
            <a:r>
              <a:rPr>
                <a:hlinkClick r:id="rId4">
                  <a:extLst>
                    <a:ext uri="{A12FA001-AC4F-418D-AE19-62706E023703}">
                      <ahyp:hlinkClr xmlns:ahyp="http://schemas.microsoft.com/office/drawing/2018/hyperlinkcolor" val="tx"/>
                    </a:ext>
                  </a:extLst>
                </a:hlinkClick>
              </a:rPr>
              <a:t>摩根士丹利</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a:t>
            </a:r>
            <a:r>
              <a:t>、</a:t>
            </a:r>
            <a:r>
              <a:rPr>
                <a:hlinkClick r:id="rId9">
                  <a:extLst>
                    <a:ext uri="{A12FA001-AC4F-418D-AE19-62706E023703}">
                      <ahyp:hlinkClr xmlns:ahyp="http://schemas.microsoft.com/office/drawing/2018/hyperlinkcolor" val="tx"/>
                    </a:ext>
                  </a:extLst>
                </a:hlinkClick>
              </a:rPr>
              <a:t>彭博</a:t>
            </a:r>
            <a:endParaRPr sz="900">
              <a:solidFill>
                <a:schemeClr val="tx1"/>
              </a:solidFill>
            </a:endParaRPr>
          </a:p>
        </p:txBody>
      </p:sp>
      <p:grpSp>
        <p:nvGrpSpPr>
          <p:cNvPr id="16" name="组合 15">
            <a:extLst>
              <a:ext uri="{FF2B5EF4-FFF2-40B4-BE49-F238E27FC236}">
                <a16:creationId xmlns:a16="http://schemas.microsoft.com/office/drawing/2014/main" id="{4D8BCA4B-00EB-E52E-91C6-512DE960056C}"/>
              </a:ext>
            </a:extLst>
          </p:cNvPr>
          <p:cNvGrpSpPr/>
          <p:nvPr/>
        </p:nvGrpSpPr>
        <p:grpSpPr>
          <a:xfrm>
            <a:off x="5571184" y="2021805"/>
            <a:ext cx="5643612" cy="4306025"/>
            <a:chOff x="5571184" y="2021805"/>
            <a:chExt cx="5643612" cy="4306025"/>
          </a:xfrm>
        </p:grpSpPr>
        <p:sp>
          <p:nvSpPr>
            <p:cNvPr id="3" name="文本框 2">
              <a:extLst>
                <a:ext uri="{FF2B5EF4-FFF2-40B4-BE49-F238E27FC236}">
                  <a16:creationId xmlns:a16="http://schemas.microsoft.com/office/drawing/2014/main" id="{9F522AF2-C48A-4C3F-2D9F-73825C94F8E4}"/>
                </a:ext>
              </a:extLst>
            </p:cNvPr>
            <p:cNvSpPr txBox="1"/>
            <p:nvPr/>
          </p:nvSpPr>
          <p:spPr>
            <a:xfrm>
              <a:off x="8022566" y="2021805"/>
              <a:ext cx="1961072" cy="569387"/>
            </a:xfrm>
            <a:prstGeom prst="rect">
              <a:avLst/>
            </a:prstGeom>
            <a:noFill/>
          </p:spPr>
          <p:txBody>
            <a:bodyPr wrap="square" lIns="0" tIns="0" rIns="0" bIns="0">
              <a:spAutoFit/>
            </a:bodyPr>
            <a:lstStyle/>
            <a:p>
              <a:pPr algn="ctr">
                <a:spcAft>
                  <a:spcPts val="600"/>
                </a:spcAft>
                <a:defRPr sz="900">
                  <a:solidFill>
                    <a:srgbClr val="000000"/>
                  </a:solidFill>
                  <a:latin typeface="+mj-lt"/>
                </a:defRPr>
              </a:pPr>
              <a:r>
                <a:t>运营管道</a:t>
              </a:r>
            </a:p>
            <a:p>
              <a:pPr algn="ctr">
                <a:spcAft>
                  <a:spcPts val="600"/>
                </a:spcAft>
                <a:defRPr sz="900">
                  <a:solidFill>
                    <a:srgbClr val="000000"/>
                  </a:solidFill>
                  <a:latin typeface="+mj-lt"/>
                </a:defRPr>
              </a:pPr>
              <a:r>
                <a:t>正在建设的管道</a:t>
              </a:r>
            </a:p>
            <a:p>
              <a:pPr algn="ctr">
                <a:spcAft>
                  <a:spcPts val="600"/>
                </a:spcAft>
                <a:defRPr sz="900">
                  <a:solidFill>
                    <a:srgbClr val="000000"/>
                  </a:solidFill>
                  <a:latin typeface="+mj-lt"/>
                </a:defRPr>
              </a:pPr>
              <a:r>
                <a:t>透视管道</a:t>
              </a:r>
            </a:p>
          </p:txBody>
        </p:sp>
        <p:sp>
          <p:nvSpPr>
            <p:cNvPr id="4" name="文本框 3">
              <a:extLst>
                <a:ext uri="{FF2B5EF4-FFF2-40B4-BE49-F238E27FC236}">
                  <a16:creationId xmlns:a16="http://schemas.microsoft.com/office/drawing/2014/main" id="{032D5A7A-B812-5817-CF32-9B3F39E2E2E9}"/>
                </a:ext>
              </a:extLst>
            </p:cNvPr>
            <p:cNvSpPr txBox="1"/>
            <p:nvPr/>
          </p:nvSpPr>
          <p:spPr>
            <a:xfrm>
              <a:off x="5930467" y="2740653"/>
              <a:ext cx="1961072" cy="553998"/>
            </a:xfrm>
            <a:prstGeom prst="rect">
              <a:avLst/>
            </a:prstGeom>
            <a:noFill/>
          </p:spPr>
          <p:txBody>
            <a:bodyPr wrap="square" lIns="0" tIns="0" rIns="0" bIns="0">
              <a:spAutoFit/>
            </a:bodyPr>
            <a:lstStyle/>
            <a:p>
              <a:pPr algn="ctr">
                <a:defRPr sz="900" b="1">
                  <a:solidFill>
                    <a:srgbClr val="000000"/>
                  </a:solidFill>
                  <a:latin typeface="+mj-lt"/>
                </a:defRPr>
              </a:pPr>
              <a:r>
                <a:t>亚马尔星团</a:t>
              </a:r>
            </a:p>
            <a:p>
              <a:pPr algn="ctr">
                <a:defRPr sz="900">
                  <a:solidFill>
                    <a:srgbClr val="000000"/>
                  </a:solidFill>
                  <a:latin typeface="+mj-lt"/>
                </a:defRPr>
              </a:pPr>
              <a:r>
                <a:t>储量和资源：</a:t>
              </a:r>
            </a:p>
            <a:p>
              <a:pPr algn="ctr">
                <a:defRPr sz="900">
                  <a:solidFill>
                    <a:srgbClr val="000000"/>
                  </a:solidFill>
                  <a:latin typeface="+mj-lt"/>
                </a:defRPr>
              </a:pPr>
              <a:r>
                <a:t>20.4中厘米</a:t>
              </a:r>
              <a:endParaRPr sz="900">
                <a:solidFill>
                  <a:srgbClr val="000000"/>
                </a:solidFill>
                <a:latin typeface="+mj-lt"/>
              </a:endParaRPr>
            </a:p>
            <a:p>
              <a:pPr algn="ctr">
                <a:defRPr sz="900">
                  <a:solidFill>
                    <a:srgbClr val="000000"/>
                  </a:solidFill>
                  <a:latin typeface="+mj-lt"/>
                </a:defRPr>
              </a:pPr>
              <a:r>
                <a:t>2020 年生产：1000亿立方米</a:t>
              </a:r>
              <a:endParaRPr sz="900">
                <a:solidFill>
                  <a:srgbClr val="000000"/>
                </a:solidFill>
                <a:latin typeface="+mj-lt"/>
              </a:endParaRPr>
            </a:p>
          </p:txBody>
        </p:sp>
        <p:sp>
          <p:nvSpPr>
            <p:cNvPr id="14" name="文本框 13">
              <a:extLst>
                <a:ext uri="{FF2B5EF4-FFF2-40B4-BE49-F238E27FC236}">
                  <a16:creationId xmlns:a16="http://schemas.microsoft.com/office/drawing/2014/main" id="{007CE04B-646F-456D-7AC1-9AE73BC6D70A}"/>
                </a:ext>
              </a:extLst>
            </p:cNvPr>
            <p:cNvSpPr txBox="1"/>
            <p:nvPr/>
          </p:nvSpPr>
          <p:spPr>
            <a:xfrm>
              <a:off x="5571184" y="4525591"/>
              <a:ext cx="1961072" cy="276999"/>
            </a:xfrm>
            <a:prstGeom prst="rect">
              <a:avLst/>
            </a:prstGeom>
            <a:noFill/>
          </p:spPr>
          <p:txBody>
            <a:bodyPr wrap="square" lIns="0" tIns="0" rIns="0" bIns="0">
              <a:spAutoFit/>
            </a:bodyPr>
            <a:lstStyle/>
            <a:p>
              <a:pPr algn="ctr">
                <a:defRPr sz="900" b="1">
                  <a:solidFill>
                    <a:srgbClr val="000000"/>
                  </a:solidFill>
                  <a:latin typeface="+mj-lt"/>
                </a:defRPr>
              </a:pPr>
              <a:r>
                <a:t>西伯利亚力量-2</a:t>
              </a:r>
            </a:p>
            <a:p>
              <a:pPr algn="ctr">
                <a:defRPr sz="900">
                  <a:solidFill>
                    <a:srgbClr val="000000"/>
                  </a:solidFill>
                  <a:latin typeface="+mj-lt"/>
                </a:defRPr>
              </a:pPr>
              <a:r>
                <a:t>500亿立方米</a:t>
              </a:r>
              <a:endParaRPr sz="900">
                <a:solidFill>
                  <a:srgbClr val="000000"/>
                </a:solidFill>
                <a:latin typeface="+mj-lt"/>
              </a:endParaRPr>
            </a:p>
          </p:txBody>
        </p:sp>
        <p:sp>
          <p:nvSpPr>
            <p:cNvPr id="15" name="文本框 14">
              <a:extLst>
                <a:ext uri="{FF2B5EF4-FFF2-40B4-BE49-F238E27FC236}">
                  <a16:creationId xmlns:a16="http://schemas.microsoft.com/office/drawing/2014/main" id="{5C7B4F4B-0FF4-08E1-A956-5B2327DE62CA}"/>
                </a:ext>
              </a:extLst>
            </p:cNvPr>
            <p:cNvSpPr txBox="1"/>
            <p:nvPr/>
          </p:nvSpPr>
          <p:spPr>
            <a:xfrm>
              <a:off x="6469902" y="5063895"/>
              <a:ext cx="953147" cy="138499"/>
            </a:xfrm>
            <a:prstGeom prst="rect">
              <a:avLst/>
            </a:prstGeom>
            <a:noFill/>
          </p:spPr>
          <p:txBody>
            <a:bodyPr wrap="square" lIns="0" tIns="0" rIns="0" bIns="0">
              <a:spAutoFit/>
            </a:bodyPr>
            <a:lstStyle/>
            <a:p>
              <a:pPr algn="r">
                <a:defRPr sz="900" i="1">
                  <a:solidFill>
                    <a:srgbClr val="000000"/>
                  </a:solidFill>
                  <a:latin typeface="+mj-lt"/>
                </a:defRPr>
              </a:pPr>
              <a:r>
                <a:t>克拉斯诺亚尔斯克</a:t>
              </a:r>
            </a:p>
          </p:txBody>
        </p:sp>
        <p:sp>
          <p:nvSpPr>
            <p:cNvPr id="17" name="文本框 16">
              <a:extLst>
                <a:ext uri="{FF2B5EF4-FFF2-40B4-BE49-F238E27FC236}">
                  <a16:creationId xmlns:a16="http://schemas.microsoft.com/office/drawing/2014/main" id="{9AF678D6-0931-EB1C-BA86-570D93C038E6}"/>
                </a:ext>
              </a:extLst>
            </p:cNvPr>
            <p:cNvSpPr txBox="1"/>
            <p:nvPr/>
          </p:nvSpPr>
          <p:spPr>
            <a:xfrm>
              <a:off x="7502975" y="3948665"/>
              <a:ext cx="1479878" cy="553998"/>
            </a:xfrm>
            <a:prstGeom prst="rect">
              <a:avLst/>
            </a:prstGeom>
            <a:noFill/>
          </p:spPr>
          <p:txBody>
            <a:bodyPr wrap="square" lIns="0" tIns="0" rIns="0" bIns="0">
              <a:spAutoFit/>
            </a:bodyPr>
            <a:lstStyle/>
            <a:p>
              <a:pPr algn="ctr">
                <a:defRPr sz="900" b="1">
                  <a:solidFill>
                    <a:srgbClr val="000000"/>
                  </a:solidFill>
                  <a:latin typeface="+mj-lt"/>
                </a:defRPr>
              </a:pPr>
              <a:r>
                <a:t>查延达</a:t>
              </a:r>
            </a:p>
            <a:p>
              <a:pPr algn="ctr">
                <a:defRPr sz="900">
                  <a:solidFill>
                    <a:srgbClr val="000000"/>
                  </a:solidFill>
                  <a:latin typeface="+mj-lt"/>
                </a:defRPr>
              </a:pPr>
              <a:r>
                <a:t>储备：1.2 中医</a:t>
              </a:r>
            </a:p>
            <a:p>
              <a:pPr algn="ctr">
                <a:defRPr sz="900">
                  <a:solidFill>
                    <a:srgbClr val="000000"/>
                  </a:solidFill>
                  <a:latin typeface="+mj-lt"/>
                </a:defRPr>
              </a:pPr>
              <a:r>
                <a:t>高原生产：</a:t>
              </a:r>
            </a:p>
            <a:p>
              <a:pPr algn="ctr">
                <a:defRPr sz="900">
                  <a:solidFill>
                    <a:srgbClr val="000000"/>
                  </a:solidFill>
                  <a:latin typeface="+mj-lt"/>
                </a:defRPr>
              </a:pPr>
              <a:r>
                <a:t>2025年为250亿立方米</a:t>
              </a:r>
              <a:endParaRPr sz="900">
                <a:solidFill>
                  <a:srgbClr val="000000"/>
                </a:solidFill>
                <a:latin typeface="+mj-lt"/>
              </a:endParaRPr>
            </a:p>
          </p:txBody>
        </p:sp>
        <p:sp>
          <p:nvSpPr>
            <p:cNvPr id="18" name="文本框 17">
              <a:extLst>
                <a:ext uri="{FF2B5EF4-FFF2-40B4-BE49-F238E27FC236}">
                  <a16:creationId xmlns:a16="http://schemas.microsoft.com/office/drawing/2014/main" id="{87FDD004-03B3-C289-059F-3860235A262E}"/>
                </a:ext>
              </a:extLst>
            </p:cNvPr>
            <p:cNvSpPr txBox="1"/>
            <p:nvPr/>
          </p:nvSpPr>
          <p:spPr>
            <a:xfrm>
              <a:off x="8652807" y="4386933"/>
              <a:ext cx="1479878" cy="276999"/>
            </a:xfrm>
            <a:prstGeom prst="rect">
              <a:avLst/>
            </a:prstGeom>
            <a:noFill/>
          </p:spPr>
          <p:txBody>
            <a:bodyPr wrap="square" lIns="0" tIns="0" rIns="0" bIns="0">
              <a:spAutoFit/>
            </a:bodyPr>
            <a:lstStyle/>
            <a:p>
              <a:pPr algn="ctr">
                <a:defRPr sz="900" b="1">
                  <a:solidFill>
                    <a:srgbClr val="000000"/>
                  </a:solidFill>
                  <a:latin typeface="+mj-lt"/>
                </a:defRPr>
              </a:pPr>
              <a:r>
                <a:t>西伯利亚力量</a:t>
              </a:r>
            </a:p>
            <a:p>
              <a:pPr algn="ctr">
                <a:defRPr sz="900">
                  <a:solidFill>
                    <a:srgbClr val="000000"/>
                  </a:solidFill>
                  <a:latin typeface="+mj-lt"/>
                </a:defRPr>
              </a:pPr>
              <a:r>
                <a:t>38亿立方米</a:t>
              </a:r>
              <a:endParaRPr sz="900">
                <a:solidFill>
                  <a:srgbClr val="000000"/>
                </a:solidFill>
                <a:latin typeface="+mj-lt"/>
              </a:endParaRPr>
            </a:p>
          </p:txBody>
        </p:sp>
        <p:sp>
          <p:nvSpPr>
            <p:cNvPr id="19" name="文本框 18">
              <a:extLst>
                <a:ext uri="{FF2B5EF4-FFF2-40B4-BE49-F238E27FC236}">
                  <a16:creationId xmlns:a16="http://schemas.microsoft.com/office/drawing/2014/main" id="{119A8A5A-EEE0-4412-B2FE-3811B86576D6}"/>
                </a:ext>
              </a:extLst>
            </p:cNvPr>
            <p:cNvSpPr txBox="1"/>
            <p:nvPr/>
          </p:nvSpPr>
          <p:spPr>
            <a:xfrm>
              <a:off x="9417709" y="4669127"/>
              <a:ext cx="1010892" cy="415498"/>
            </a:xfrm>
            <a:prstGeom prst="rect">
              <a:avLst/>
            </a:prstGeom>
            <a:noFill/>
          </p:spPr>
          <p:txBody>
            <a:bodyPr wrap="square" lIns="0" tIns="0" rIns="0" bIns="0">
              <a:spAutoFit/>
            </a:bodyPr>
            <a:lstStyle/>
            <a:p>
              <a:pPr algn="ctr">
                <a:defRPr sz="900" b="1">
                  <a:solidFill>
                    <a:srgbClr val="000000"/>
                  </a:solidFill>
                  <a:latin typeface="+mj-lt"/>
                </a:defRPr>
              </a:pPr>
              <a:r>
                <a:t>阿穆尔河天然气处理厂</a:t>
              </a:r>
            </a:p>
            <a:p>
              <a:pPr algn="ctr">
                <a:defRPr sz="900">
                  <a:solidFill>
                    <a:srgbClr val="000000"/>
                  </a:solidFill>
                  <a:latin typeface="+mj-lt"/>
                </a:defRPr>
              </a:pPr>
              <a:r>
                <a:t>处理能力——420亿立方米</a:t>
              </a:r>
              <a:endParaRPr sz="900">
                <a:solidFill>
                  <a:srgbClr val="000000"/>
                </a:solidFill>
                <a:latin typeface="+mj-lt"/>
              </a:endParaRPr>
            </a:p>
          </p:txBody>
        </p:sp>
        <p:sp>
          <p:nvSpPr>
            <p:cNvPr id="21" name="文本框 20">
              <a:extLst>
                <a:ext uri="{FF2B5EF4-FFF2-40B4-BE49-F238E27FC236}">
                  <a16:creationId xmlns:a16="http://schemas.microsoft.com/office/drawing/2014/main" id="{B597D722-B446-A50B-576B-D7664FA70FD5}"/>
                </a:ext>
              </a:extLst>
            </p:cNvPr>
            <p:cNvSpPr txBox="1"/>
            <p:nvPr/>
          </p:nvSpPr>
          <p:spPr>
            <a:xfrm>
              <a:off x="10543266" y="4536935"/>
              <a:ext cx="671530" cy="138499"/>
            </a:xfrm>
            <a:prstGeom prst="rect">
              <a:avLst/>
            </a:prstGeom>
            <a:noFill/>
          </p:spPr>
          <p:txBody>
            <a:bodyPr wrap="square" lIns="0" tIns="0" rIns="0" bIns="0">
              <a:spAutoFit/>
            </a:bodyPr>
            <a:lstStyle/>
            <a:p>
              <a:pPr>
                <a:defRPr sz="900" i="1">
                  <a:solidFill>
                    <a:srgbClr val="000000"/>
                  </a:solidFill>
                  <a:latin typeface="+mj-lt"/>
                </a:defRPr>
              </a:pPr>
              <a:r>
                <a:t>萨哈林岛</a:t>
              </a:r>
            </a:p>
          </p:txBody>
        </p:sp>
        <p:sp>
          <p:nvSpPr>
            <p:cNvPr id="22" name="文本框 21">
              <a:extLst>
                <a:ext uri="{FF2B5EF4-FFF2-40B4-BE49-F238E27FC236}">
                  <a16:creationId xmlns:a16="http://schemas.microsoft.com/office/drawing/2014/main" id="{8B9B93F2-45E8-6FEB-A1CB-2E8DD76CA0C1}"/>
                </a:ext>
              </a:extLst>
            </p:cNvPr>
            <p:cNvSpPr txBox="1"/>
            <p:nvPr/>
          </p:nvSpPr>
          <p:spPr>
            <a:xfrm>
              <a:off x="10407766" y="5236473"/>
              <a:ext cx="671530" cy="138499"/>
            </a:xfrm>
            <a:prstGeom prst="rect">
              <a:avLst/>
            </a:prstGeom>
            <a:noFill/>
          </p:spPr>
          <p:txBody>
            <a:bodyPr wrap="square" lIns="0" tIns="0" rIns="0" bIns="0">
              <a:spAutoFit/>
            </a:bodyPr>
            <a:lstStyle/>
            <a:p>
              <a:pPr>
                <a:defRPr sz="900" i="1">
                  <a:solidFill>
                    <a:srgbClr val="000000"/>
                  </a:solidFill>
                  <a:latin typeface="+mj-lt"/>
                </a:defRPr>
              </a:pPr>
              <a:r>
                <a:t>哈巴罗夫斯克</a:t>
              </a:r>
            </a:p>
          </p:txBody>
        </p:sp>
        <p:sp>
          <p:nvSpPr>
            <p:cNvPr id="23" name="文本框 22">
              <a:extLst>
                <a:ext uri="{FF2B5EF4-FFF2-40B4-BE49-F238E27FC236}">
                  <a16:creationId xmlns:a16="http://schemas.microsoft.com/office/drawing/2014/main" id="{0D6051CE-93D0-7B45-9FD1-CD7522FA13E6}"/>
                </a:ext>
              </a:extLst>
            </p:cNvPr>
            <p:cNvSpPr txBox="1"/>
            <p:nvPr/>
          </p:nvSpPr>
          <p:spPr>
            <a:xfrm>
              <a:off x="10526013" y="6022984"/>
              <a:ext cx="671530" cy="138499"/>
            </a:xfrm>
            <a:prstGeom prst="rect">
              <a:avLst/>
            </a:prstGeom>
            <a:noFill/>
          </p:spPr>
          <p:txBody>
            <a:bodyPr wrap="square" lIns="0" tIns="0" rIns="0" bIns="0">
              <a:spAutoFit/>
            </a:bodyPr>
            <a:lstStyle/>
            <a:p>
              <a:pPr>
                <a:defRPr sz="900" i="1">
                  <a:solidFill>
                    <a:srgbClr val="000000"/>
                  </a:solidFill>
                  <a:latin typeface="+mj-lt"/>
                </a:defRPr>
              </a:pPr>
              <a:r>
                <a:t>符拉迪沃斯托克</a:t>
              </a:r>
            </a:p>
          </p:txBody>
        </p:sp>
        <p:sp>
          <p:nvSpPr>
            <p:cNvPr id="24" name="文本框 23">
              <a:extLst>
                <a:ext uri="{FF2B5EF4-FFF2-40B4-BE49-F238E27FC236}">
                  <a16:creationId xmlns:a16="http://schemas.microsoft.com/office/drawing/2014/main" id="{9F4863F2-A2B2-7322-9618-4D66EA12F7CE}"/>
                </a:ext>
              </a:extLst>
            </p:cNvPr>
            <p:cNvSpPr txBox="1"/>
            <p:nvPr/>
          </p:nvSpPr>
          <p:spPr>
            <a:xfrm>
              <a:off x="9481646" y="5944222"/>
              <a:ext cx="584262" cy="153888"/>
            </a:xfrm>
            <a:prstGeom prst="rect">
              <a:avLst/>
            </a:prstGeom>
            <a:noFill/>
          </p:spPr>
          <p:txBody>
            <a:bodyPr wrap="square" lIns="0" tIns="0" rIns="0" bIns="0">
              <a:spAutoFit/>
            </a:bodyPr>
            <a:lstStyle/>
            <a:p>
              <a:pPr algn="ctr">
                <a:defRPr sz="1000" b="1">
                  <a:solidFill>
                    <a:srgbClr val="000000"/>
                  </a:solidFill>
                  <a:latin typeface="+mj-lt"/>
                </a:defRPr>
              </a:pPr>
              <a:r>
                <a:t>中国</a:t>
              </a:r>
            </a:p>
          </p:txBody>
        </p:sp>
        <p:sp>
          <p:nvSpPr>
            <p:cNvPr id="25" name="文本框 24">
              <a:extLst>
                <a:ext uri="{FF2B5EF4-FFF2-40B4-BE49-F238E27FC236}">
                  <a16:creationId xmlns:a16="http://schemas.microsoft.com/office/drawing/2014/main" id="{1463F4AD-F403-0AC2-64CA-C45D52985B93}"/>
                </a:ext>
              </a:extLst>
            </p:cNvPr>
            <p:cNvSpPr txBox="1"/>
            <p:nvPr/>
          </p:nvSpPr>
          <p:spPr>
            <a:xfrm>
              <a:off x="8180256" y="5263678"/>
              <a:ext cx="1139245" cy="553998"/>
            </a:xfrm>
            <a:prstGeom prst="rect">
              <a:avLst/>
            </a:prstGeom>
            <a:noFill/>
          </p:spPr>
          <p:txBody>
            <a:bodyPr wrap="square" lIns="0" tIns="0" rIns="0" bIns="0">
              <a:spAutoFit/>
            </a:bodyPr>
            <a:lstStyle/>
            <a:p>
              <a:pPr algn="ctr">
                <a:defRPr sz="900" b="1">
                  <a:solidFill>
                    <a:srgbClr val="000000"/>
                  </a:solidFill>
                  <a:latin typeface="+mj-lt"/>
                </a:defRPr>
              </a:pPr>
              <a:r>
                <a:t>科维克塔</a:t>
              </a:r>
              <a:endParaRPr sz="900" b="1">
                <a:solidFill>
                  <a:srgbClr val="000000"/>
                </a:solidFill>
                <a:latin typeface="+mj-lt"/>
              </a:endParaRPr>
            </a:p>
            <a:p>
              <a:pPr algn="ctr">
                <a:defRPr sz="900">
                  <a:solidFill>
                    <a:srgbClr val="000000"/>
                  </a:solidFill>
                  <a:latin typeface="+mj-lt"/>
                </a:defRPr>
              </a:pPr>
              <a:r>
                <a:t>储备：1.8中厘米</a:t>
              </a:r>
              <a:endParaRPr sz="900">
                <a:solidFill>
                  <a:srgbClr val="000000"/>
                </a:solidFill>
                <a:latin typeface="+mj-lt"/>
              </a:endParaRPr>
            </a:p>
            <a:p>
              <a:pPr algn="ctr">
                <a:defRPr sz="900">
                  <a:solidFill>
                    <a:srgbClr val="000000"/>
                  </a:solidFill>
                  <a:latin typeface="+mj-lt"/>
                </a:defRPr>
              </a:pPr>
              <a:r>
                <a:t>高原生产：2026年为270亿立方米</a:t>
              </a:r>
            </a:p>
          </p:txBody>
        </p:sp>
        <p:sp>
          <p:nvSpPr>
            <p:cNvPr id="26" name="文本框 25">
              <a:extLst>
                <a:ext uri="{FF2B5EF4-FFF2-40B4-BE49-F238E27FC236}">
                  <a16:creationId xmlns:a16="http://schemas.microsoft.com/office/drawing/2014/main" id="{CC6673A2-8F52-9402-A02F-DEA9075FF1C6}"/>
                </a:ext>
              </a:extLst>
            </p:cNvPr>
            <p:cNvSpPr txBox="1"/>
            <p:nvPr/>
          </p:nvSpPr>
          <p:spPr>
            <a:xfrm>
              <a:off x="7707962" y="6173942"/>
              <a:ext cx="835575" cy="153888"/>
            </a:xfrm>
            <a:prstGeom prst="rect">
              <a:avLst/>
            </a:prstGeom>
            <a:noFill/>
          </p:spPr>
          <p:txBody>
            <a:bodyPr wrap="square" lIns="0" tIns="0" rIns="0" bIns="0">
              <a:spAutoFit/>
            </a:bodyPr>
            <a:lstStyle/>
            <a:p>
              <a:pPr algn="ctr">
                <a:defRPr sz="1000" b="1">
                  <a:solidFill>
                    <a:srgbClr val="000000"/>
                  </a:solidFill>
                  <a:latin typeface="+mj-lt"/>
                </a:defRPr>
              </a:pPr>
              <a:r>
                <a:t>蒙古</a:t>
              </a:r>
            </a:p>
          </p:txBody>
        </p:sp>
      </p:grpSp>
    </p:spTree>
    <p:extLst>
      <p:ext uri="{BB962C8B-B14F-4D97-AF65-F5344CB8AC3E}">
        <p14:creationId xmlns:p14="http://schemas.microsoft.com/office/powerpoint/2010/main" val="282920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hart Title">
            <a:extLst>
              <a:ext uri="{FF2B5EF4-FFF2-40B4-BE49-F238E27FC236}">
                <a16:creationId xmlns:a16="http://schemas.microsoft.com/office/drawing/2014/main" id="{11E6959E-98C1-4317-8BA1-D3E95228EEC0}"/>
              </a:ext>
            </a:extLst>
          </p:cNvPr>
          <p:cNvSpPr txBox="1"/>
          <p:nvPr/>
        </p:nvSpPr>
        <p:spPr>
          <a:xfrm>
            <a:off x="3836289" y="4303025"/>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俄罗斯可能将不得不自行支付连接亚洲的管道费用</a:t>
            </a:r>
            <a:endParaRPr sz="900" b="1">
              <a:solidFill>
                <a:srgbClr val="000000"/>
              </a:solidFill>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16</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rPr>
                <a:effectLst/>
              </a:rPr>
              <a:t>去年俄罗斯向中国出口了165亿立方米天然气，不到俄罗斯向欧洲市场出口的1700亿立方米天然气的10％。这些昂贵的天然气管道项目的融资现在也使俄罗斯处于明显的劣势。连接西伯利亚和中国的主要运营管道，即耗资 450 亿美元、全长 1300 英里的“西伯利亚力量”管道，于 2014 年完全由中国资助；现在，俄罗斯有责任自己资助这些新的管道项目。由于预期“巨额资本支出”，俄罗斯天然气巨头俄罗斯天然气工业股份公司已经采取了</a:t>
            </a:r>
            <a:r>
              <a:rPr u="sng">
                <a:effectLst/>
                <a:hlinkClick r:id="rId2">
                  <a:extLst>
                    <a:ext uri="{A12FA001-AC4F-418D-AE19-62706E023703}">
                      <ahyp:hlinkClr xmlns:ahyp="http://schemas.microsoft.com/office/drawing/2018/hyperlinkcolor" val="tx"/>
                    </a:ext>
                  </a:extLst>
                </a:hlinkClick>
              </a:rPr>
              <a:t>前所未有的举措，暂停派息，这是三十年来的首次</a:t>
            </a:r>
            <a:r>
              <a:rPr>
                <a:effectLst/>
              </a:rPr>
              <a:t>，其股票是自入侵以来莫斯科证券交易所表现最差的单一主要股票。</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俄罗斯“重返东欧”面临严峻的财政和物流障碍</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俄罗斯联邦国家统计局</a:t>
            </a:r>
            <a:r>
              <a:t>、</a:t>
            </a:r>
            <a:r>
              <a:rPr>
                <a:hlinkClick r:id="rId2">
                  <a:extLst>
                    <a:ext uri="{A12FA001-AC4F-418D-AE19-62706E023703}">
                      <ahyp:hlinkClr xmlns:ahyp="http://schemas.microsoft.com/office/drawing/2018/hyperlinkcolor" val="tx"/>
                    </a:ext>
                  </a:extLst>
                </a:hlinkClick>
              </a:rPr>
              <a:t>CNBC</a:t>
            </a:r>
            <a:r>
              <a:t>、</a:t>
            </a:r>
            <a:r>
              <a:rPr>
                <a:hlinkClick r:id="rId4">
                  <a:extLst>
                    <a:ext uri="{A12FA001-AC4F-418D-AE19-62706E023703}">
                      <ahyp:hlinkClr xmlns:ahyp="http://schemas.microsoft.com/office/drawing/2018/hyperlinkcolor" val="tx"/>
                    </a:ext>
                  </a:extLst>
                </a:hlinkClick>
              </a:rPr>
              <a:t>摩根大通</a:t>
            </a:r>
            <a:r>
              <a:t>、</a:t>
            </a:r>
            <a:r>
              <a:rPr>
                <a:hlinkClick r:id="rId5">
                  <a:extLst>
                    <a:ext uri="{A12FA001-AC4F-418D-AE19-62706E023703}">
                      <ahyp:hlinkClr xmlns:ahyp="http://schemas.microsoft.com/office/drawing/2018/hyperlinkcolor" val="tx"/>
                    </a:ext>
                  </a:extLst>
                </a:hlinkClick>
              </a:rPr>
              <a:t>美国银行全球研究</a:t>
            </a:r>
            <a:r>
              <a:t>、</a:t>
            </a:r>
            <a:r>
              <a:rPr>
                <a:hlinkClick r:id="rId6">
                  <a:extLst>
                    <a:ext uri="{A12FA001-AC4F-418D-AE19-62706E023703}">
                      <ahyp:hlinkClr xmlns:ahyp="http://schemas.microsoft.com/office/drawing/2018/hyperlinkcolor" val="tx"/>
                    </a:ext>
                  </a:extLst>
                </a:hlinkClick>
              </a:rPr>
              <a:t>德意志银行</a:t>
            </a:r>
            <a:r>
              <a:t>、</a:t>
            </a:r>
            <a:r>
              <a:rPr>
                <a:hlinkClick r:id="rId7">
                  <a:extLst>
                    <a:ext uri="{A12FA001-AC4F-418D-AE19-62706E023703}">
                      <ahyp:hlinkClr xmlns:ahyp="http://schemas.microsoft.com/office/drawing/2018/hyperlinkcolor" val="tx"/>
                    </a:ext>
                  </a:extLst>
                </a:hlinkClick>
              </a:rPr>
              <a:t>瑞银</a:t>
            </a:r>
            <a:r>
              <a:t>、</a:t>
            </a:r>
            <a:r>
              <a:rPr>
                <a:hlinkClick r:id="rId8">
                  <a:extLst>
                    <a:ext uri="{A12FA001-AC4F-418D-AE19-62706E023703}">
                      <ahyp:hlinkClr xmlns:ahyp="http://schemas.microsoft.com/office/drawing/2018/hyperlinkcolor" val="tx"/>
                    </a:ext>
                  </a:extLst>
                </a:hlinkClick>
              </a:rPr>
              <a:t>彭博社</a:t>
            </a:r>
            <a:endParaRPr sz="900"/>
          </a:p>
        </p:txBody>
      </p:sp>
      <p:sp>
        <p:nvSpPr>
          <p:cNvPr id="17"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2021年俄罗斯对欧洲天然气出口总量对比中国</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（单位为十亿立方米/十亿立方米）</a:t>
            </a:r>
            <a:endParaRPr sz="90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1797378499"/>
              </p:ext>
            </p:extLst>
          </p:nvPr>
        </p:nvGraphicFramePr>
        <p:xfrm>
          <a:off x="3840480" y="2468880"/>
          <a:ext cx="7772400" cy="159728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Object 13">
            <a:extLst>
              <a:ext uri="{FF2B5EF4-FFF2-40B4-BE49-F238E27FC236}">
                <a16:creationId xmlns:a16="http://schemas.microsoft.com/office/drawing/2014/main" id="{C0297A1F-D982-C908-EBB3-B9B97DBE094F}"/>
              </a:ext>
            </a:extLst>
          </p:cNvPr>
          <p:cNvGraphicFramePr>
            <a:graphicFrameLocks noChangeAspect="1"/>
          </p:cNvGraphicFramePr>
          <p:nvPr>
            <p:extLst>
              <p:ext uri="{D42A27DB-BD31-4B8C-83A1-F6EECF244321}">
                <p14:modId xmlns:p14="http://schemas.microsoft.com/office/powerpoint/2010/main" val="1983723673"/>
              </p:ext>
            </p:extLst>
          </p:nvPr>
        </p:nvGraphicFramePr>
        <p:xfrm>
          <a:off x="8432909" y="5936456"/>
          <a:ext cx="492125" cy="369887"/>
        </p:xfrm>
        <a:graphic>
          <a:graphicData uri="http://schemas.openxmlformats.org/presentationml/2006/ole">
            <mc:AlternateContent xmlns:mc="http://schemas.openxmlformats.org/markup-compatibility/2006">
              <mc:Choice xmlns:v="urn:schemas-microsoft-com:vml" Requires="v">
                <p:oleObj name="Bitmap Image" r:id="rId10" imgW="491400" imgH="369720" progId="PBrush">
                  <p:embed/>
                </p:oleObj>
              </mc:Choice>
              <mc:Fallback>
                <p:oleObj name="Bitmap Image" r:id="rId10" imgW="491400" imgH="369720" progId="PBrush">
                  <p:embed/>
                  <p:pic>
                    <p:nvPicPr>
                      <p:cNvPr id="14" name="Object 13">
                        <a:extLst>
                          <a:ext uri="{FF2B5EF4-FFF2-40B4-BE49-F238E27FC236}">
                            <a16:creationId xmlns:a16="http://schemas.microsoft.com/office/drawing/2014/main" id="{C0297A1F-D982-C908-EBB3-B9B97DBE094F}"/>
                          </a:ext>
                        </a:extLst>
                      </p:cNvPr>
                      <p:cNvPicPr/>
                      <p:nvPr/>
                    </p:nvPicPr>
                    <p:blipFill>
                      <a:blip r:embed="rId11"/>
                      <a:stretch>
                        <a:fillRect/>
                      </a:stretch>
                    </p:blipFill>
                    <p:spPr>
                      <a:xfrm>
                        <a:off x="8432909" y="5936456"/>
                        <a:ext cx="492125" cy="369887"/>
                      </a:xfrm>
                      <a:prstGeom prst="rect">
                        <a:avLst/>
                      </a:prstGeom>
                    </p:spPr>
                  </p:pic>
                </p:oleObj>
              </mc:Fallback>
            </mc:AlternateContent>
          </a:graphicData>
        </a:graphic>
      </p:graphicFrame>
      <p:cxnSp>
        <p:nvCxnSpPr>
          <p:cNvPr id="20" name="Straight Connector 19">
            <a:extLst>
              <a:ext uri="{FF2B5EF4-FFF2-40B4-BE49-F238E27FC236}">
                <a16:creationId xmlns:a16="http://schemas.microsoft.com/office/drawing/2014/main" id="{1D98152F-0D56-4AD9-8B29-0B643A9751C8}"/>
              </a:ext>
            </a:extLst>
          </p:cNvPr>
          <p:cNvCxnSpPr>
            <a:cxnSpLocks/>
          </p:cNvCxnSpPr>
          <p:nvPr/>
        </p:nvCxnSpPr>
        <p:spPr>
          <a:xfrm flipH="1">
            <a:off x="3558378" y="4107173"/>
            <a:ext cx="8387188" cy="3723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63DD0E5-9C99-0893-A2EF-5651FDD06AD3}"/>
              </a:ext>
            </a:extLst>
          </p:cNvPr>
          <p:cNvSpPr txBox="1"/>
          <p:nvPr/>
        </p:nvSpPr>
        <p:spPr>
          <a:xfrm>
            <a:off x="4069515" y="4799371"/>
            <a:ext cx="1501833" cy="115416"/>
          </a:xfrm>
          <a:prstGeom prst="rect">
            <a:avLst/>
          </a:prstGeom>
          <a:noFill/>
        </p:spPr>
        <p:txBody>
          <a:bodyPr wrap="square" lIns="0" tIns="0" rIns="0" bIns="0">
            <a:spAutoFit/>
          </a:bodyPr>
          <a:lstStyle/>
          <a:p>
            <a:pPr>
              <a:defRPr sz="750" b="1">
                <a:solidFill>
                  <a:srgbClr val="1E336C"/>
                </a:solidFill>
                <a:latin typeface="+mj-lt"/>
              </a:defRPr>
            </a:pPr>
            <a:r>
              <a:t>欧洲新闻</a:t>
            </a:r>
          </a:p>
        </p:txBody>
      </p:sp>
      <p:sp>
        <p:nvSpPr>
          <p:cNvPr id="3" name="文本框 2">
            <a:extLst>
              <a:ext uri="{FF2B5EF4-FFF2-40B4-BE49-F238E27FC236}">
                <a16:creationId xmlns:a16="http://schemas.microsoft.com/office/drawing/2014/main" id="{3DCDC252-4FAE-9F46-F9E7-112AA20EDDE3}"/>
              </a:ext>
            </a:extLst>
          </p:cNvPr>
          <p:cNvSpPr txBox="1"/>
          <p:nvPr/>
        </p:nvSpPr>
        <p:spPr>
          <a:xfrm>
            <a:off x="4058013" y="5013198"/>
            <a:ext cx="6765262" cy="1204945"/>
          </a:xfrm>
          <a:prstGeom prst="rect">
            <a:avLst/>
          </a:prstGeom>
          <a:noFill/>
        </p:spPr>
        <p:txBody>
          <a:bodyPr wrap="square" lIns="0" tIns="0" rIns="0" bIns="0">
            <a:spAutoFit/>
          </a:bodyPr>
          <a:lstStyle/>
          <a:p>
            <a:pPr>
              <a:lnSpc>
                <a:spcPct val="90000"/>
              </a:lnSpc>
              <a:defRPr sz="2900" b="1">
                <a:solidFill>
                  <a:srgbClr val="000000"/>
                </a:solidFill>
                <a:latin typeface="+mj-lt"/>
              </a:defRPr>
            </a:pPr>
            <a:r>
              <a:t>俄罗斯能源巨头俄罗斯天然气工业股份公司股价暴跌，这是自 1998 年以来俄罗斯首次取消股息</a:t>
            </a:r>
          </a:p>
        </p:txBody>
      </p:sp>
      <p:sp>
        <p:nvSpPr>
          <p:cNvPr id="4" name="文本框 3">
            <a:extLst>
              <a:ext uri="{FF2B5EF4-FFF2-40B4-BE49-F238E27FC236}">
                <a16:creationId xmlns:a16="http://schemas.microsoft.com/office/drawing/2014/main" id="{71FB9AC9-ACC1-45F0-F548-0DCDB18C83DC}"/>
              </a:ext>
            </a:extLst>
          </p:cNvPr>
          <p:cNvSpPr txBox="1"/>
          <p:nvPr/>
        </p:nvSpPr>
        <p:spPr>
          <a:xfrm>
            <a:off x="4050980" y="6295605"/>
            <a:ext cx="2158757" cy="115416"/>
          </a:xfrm>
          <a:prstGeom prst="rect">
            <a:avLst/>
          </a:prstGeom>
          <a:noFill/>
        </p:spPr>
        <p:txBody>
          <a:bodyPr wrap="square" lIns="0" tIns="0" rIns="0" bIns="0">
            <a:spAutoFit/>
          </a:bodyPr>
          <a:lstStyle/>
          <a:p>
            <a:pPr>
              <a:defRPr sz="750" b="1">
                <a:solidFill>
                  <a:srgbClr val="86888C"/>
                </a:solidFill>
                <a:latin typeface="+mj-lt"/>
              </a:defRPr>
            </a:pPr>
            <a:r>
              <a:t>2022 年 6 月 30 日星期四发布 </a:t>
            </a:r>
            <a:r>
              <a:rPr>
                <a:sym typeface="Wingdings" panose="05000000000000000000" pitchFamily="2" charset="2"/>
              </a:rPr>
              <a:t></a:t>
            </a:r>
            <a:r>
              <a:t> 美国东部时间上午 10:16</a:t>
            </a:r>
          </a:p>
        </p:txBody>
      </p:sp>
      <p:sp>
        <p:nvSpPr>
          <p:cNvPr id="8" name="文本框 1">
            <a:extLst>
              <a:ext uri="{FF2B5EF4-FFF2-40B4-BE49-F238E27FC236}">
                <a16:creationId xmlns:a16="http://schemas.microsoft.com/office/drawing/2014/main" id="{F52952D8-22F8-64CF-D987-99E3A56DD61F}"/>
              </a:ext>
            </a:extLst>
          </p:cNvPr>
          <p:cNvSpPr txBox="1"/>
          <p:nvPr/>
        </p:nvSpPr>
        <p:spPr>
          <a:xfrm>
            <a:off x="3643952" y="2863069"/>
            <a:ext cx="1869514" cy="833562"/>
          </a:xfrm>
          <a:prstGeom prst="rect">
            <a:avLst/>
          </a:prstGeom>
          <a:solidFill>
            <a:schemeClr val="bg1"/>
          </a:solid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spcAft>
                <a:spcPts val="200"/>
              </a:spcAft>
              <a:defRPr sz="950" b="1">
                <a:solidFill>
                  <a:srgbClr val="000000"/>
                </a:solidFill>
                <a:latin typeface="Arial" panose="020B0604020202020204" pitchFamily="34" charset="0"/>
                <a:cs typeface="Arial" panose="020B0604020202020204" pitchFamily="34" charset="0"/>
              </a:defRPr>
            </a:pPr>
            <a:r>
              <a:t>俄罗斯天然气输送至欧洲</a:t>
            </a:r>
          </a:p>
          <a:p>
            <a:pPr algn="r">
              <a:spcAft>
                <a:spcPts val="200"/>
              </a:spcAft>
            </a:pPr>
            <a:endParaRPr sz="950" b="1">
              <a:solidFill>
                <a:srgbClr val="000000"/>
              </a:solidFill>
              <a:latin typeface="Arial" panose="020B0604020202020204" pitchFamily="34" charset="0"/>
              <a:cs typeface="Arial" panose="020B0604020202020204" pitchFamily="34" charset="0"/>
            </a:endParaRPr>
          </a:p>
          <a:p>
            <a:pPr algn="r">
              <a:spcAft>
                <a:spcPts val="200"/>
              </a:spcAft>
            </a:pPr>
            <a:endParaRPr sz="950" b="1">
              <a:solidFill>
                <a:srgbClr val="000000"/>
              </a:solidFill>
              <a:latin typeface="Arial" panose="020B0604020202020204" pitchFamily="34" charset="0"/>
              <a:cs typeface="Arial" panose="020B0604020202020204" pitchFamily="34" charset="0"/>
            </a:endParaRPr>
          </a:p>
          <a:p>
            <a:pPr algn="r">
              <a:spcAft>
                <a:spcPts val="200"/>
              </a:spcAft>
            </a:pPr>
            <a:endParaRPr sz="950" b="1">
              <a:solidFill>
                <a:srgbClr val="000000"/>
              </a:solidFill>
              <a:latin typeface="Arial" panose="020B0604020202020204" pitchFamily="34" charset="0"/>
              <a:cs typeface="Arial" panose="020B0604020202020204" pitchFamily="34" charset="0"/>
            </a:endParaRPr>
          </a:p>
          <a:p>
            <a:pPr algn="r">
              <a:spcAft>
                <a:spcPts val="200"/>
              </a:spcAft>
              <a:defRPr sz="950" b="1">
                <a:solidFill>
                  <a:srgbClr val="000000"/>
                </a:solidFill>
                <a:latin typeface="Arial" panose="020B0604020202020204" pitchFamily="34" charset="0"/>
                <a:cs typeface="Arial" panose="020B0604020202020204" pitchFamily="34" charset="0"/>
              </a:defRPr>
            </a:pPr>
            <a:r>
              <a:t>俄罗斯天然气将输往中国</a:t>
            </a:r>
          </a:p>
        </p:txBody>
      </p:sp>
    </p:spTree>
    <p:extLst>
      <p:ext uri="{BB962C8B-B14F-4D97-AF65-F5344CB8AC3E}">
        <p14:creationId xmlns:p14="http://schemas.microsoft.com/office/powerpoint/2010/main" val="58494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hart Title">
            <a:extLst>
              <a:ext uri="{FF2B5EF4-FFF2-40B4-BE49-F238E27FC236}">
                <a16:creationId xmlns:a16="http://schemas.microsoft.com/office/drawing/2014/main" id="{11E6959E-98C1-4317-8BA1-D3E95228EEC0}"/>
              </a:ext>
            </a:extLst>
          </p:cNvPr>
          <p:cNvSpPr txBox="1"/>
          <p:nvPr/>
        </p:nvSpPr>
        <p:spPr>
          <a:xfrm>
            <a:off x="8012288" y="2051384"/>
            <a:ext cx="3683192"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俄罗斯石油出口目的地</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（占俄罗斯石油出口总额的百分比）</a:t>
            </a:r>
            <a:endParaRPr sz="900">
              <a:latin typeface="Georgia" panose="02040502050405020303" pitchFamily="18" charset="0"/>
              <a:ea typeface="Source Sans Pro SemiBold" panose="020B0603030403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3976437092"/>
              </p:ext>
            </p:extLst>
          </p:nvPr>
        </p:nvGraphicFramePr>
        <p:xfrm>
          <a:off x="7863840" y="2386584"/>
          <a:ext cx="3959352" cy="2185416"/>
        </p:xfrm>
        <a:graphic>
          <a:graphicData uri="http://schemas.openxmlformats.org/drawingml/2006/chart">
            <c:chart xmlns:c="http://schemas.openxmlformats.org/drawingml/2006/chart" xmlns:r="http://schemas.openxmlformats.org/officeDocument/2006/relationships" r:id="rId2"/>
          </a:graphicData>
        </a:graphic>
      </p:graphicFrame>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3683192"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俄罗斯在全球石油出口中的份额</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（以占全球出口的百分比表示）</a:t>
            </a:r>
            <a:endParaRPr sz="900">
              <a:latin typeface="Georgia" panose="02040502050405020303" pitchFamily="18" charset="0"/>
              <a:ea typeface="Source Sans Pro SemiBold" panose="020B0603030403020204"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90708662"/>
              </p:ext>
            </p:extLst>
          </p:nvPr>
        </p:nvGraphicFramePr>
        <p:xfrm>
          <a:off x="3674977" y="2383277"/>
          <a:ext cx="3961236" cy="218557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17</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t>作为一种更具可替代性的商品，石油“转向东方”对俄罗斯来说代表着与天然气不同的情况，但并不会更有利。甚至在欧盟和美国实施正式制裁之前，西方进口商和大宗商品交易商就已在很大程度上避免购买俄罗斯石油，因为这不仅存在声誉风险，而且还难以获得运输保险和融资，</a:t>
            </a:r>
            <a:r>
              <a:rPr u="sng">
                <a:hlinkClick r:id="rId4">
                  <a:extLst>
                    <a:ext uri="{A12FA001-AC4F-418D-AE19-62706E023703}">
                      <ahyp:hlinkClr xmlns:ahyp="http://schemas.microsoft.com/office/drawing/2018/hyperlinkcolor" val="tx"/>
                    </a:ext>
                  </a:extLst>
                </a:hlinkClick>
              </a:rPr>
              <a:t>尤其是在壳牌因购买折扣俄罗斯石油而受到严厉批评之后。</a:t>
            </a:r>
            <a:r>
              <a:rPr u="sng"/>
              <a:t> </a:t>
            </a:r>
            <a:endParaRPr sz="1200">
              <a:cs typeface="Times New Roman" panose="02020603050405020304" pitchFamily="18" charset="0"/>
            </a:endParaRPr>
          </a:p>
          <a:p>
            <a:pPr>
              <a:defRPr sz="1200">
                <a:cs typeface="Times New Roman" panose="02020603050405020304" pitchFamily="18" charset="0"/>
              </a:defRPr>
            </a:pPr>
            <a:r>
              <a:t>俄罗斯上游产业长期依赖西方技术，加上失去昔日主要市场和经济实力下降，导致俄罗斯能源部甚至下调了长期石油产量预测。</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石油可替代性增强，但俄罗斯却面临更多麻烦</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5">
                  <a:extLst>
                    <a:ext uri="{A12FA001-AC4F-418D-AE19-62706E023703}">
                      <ahyp:hlinkClr xmlns:ahyp="http://schemas.microsoft.com/office/drawing/2018/hyperlinkcolor" val="tx"/>
                    </a:ext>
                  </a:extLst>
                </a:hlinkClick>
              </a:rPr>
              <a:t>摩根士丹利</a:t>
            </a:r>
            <a:r>
              <a:t>、荷兰国际集团、牛津能源研究所、</a:t>
            </a:r>
            <a:r>
              <a:rPr>
                <a:hlinkClick r:id="rId6">
                  <a:extLst>
                    <a:ext uri="{A12FA001-AC4F-418D-AE19-62706E023703}">
                      <ahyp:hlinkClr xmlns:ahyp="http://schemas.microsoft.com/office/drawing/2018/hyperlinkcolor" val="tx"/>
                    </a:ext>
                  </a:extLst>
                </a:hlinkClick>
              </a:rPr>
              <a:t>俄罗斯联邦国家统计局</a:t>
            </a:r>
            <a:r>
              <a:t>、</a:t>
            </a:r>
            <a:r>
              <a:rPr>
                <a:hlinkClick r:id="rId7">
                  <a:extLst>
                    <a:ext uri="{A12FA001-AC4F-418D-AE19-62706E023703}">
                      <ahyp:hlinkClr xmlns:ahyp="http://schemas.microsoft.com/office/drawing/2018/hyperlinkcolor" val="tx"/>
                    </a:ext>
                  </a:extLst>
                </a:hlinkClick>
              </a:rPr>
              <a:t>摩根大通</a:t>
            </a:r>
            <a:r>
              <a:t>、</a:t>
            </a:r>
            <a:r>
              <a:rPr>
                <a:hlinkClick r:id="rId8">
                  <a:extLst>
                    <a:ext uri="{A12FA001-AC4F-418D-AE19-62706E023703}">
                      <ahyp:hlinkClr xmlns:ahyp="http://schemas.microsoft.com/office/drawing/2018/hyperlinkcolor" val="tx"/>
                    </a:ext>
                  </a:extLst>
                </a:hlinkClick>
              </a:rPr>
              <a:t>美国银行全球研究</a:t>
            </a:r>
            <a:r>
              <a:t>、</a:t>
            </a:r>
            <a:r>
              <a:rPr>
                <a:hlinkClick r:id="rId9">
                  <a:extLst>
                    <a:ext uri="{A12FA001-AC4F-418D-AE19-62706E023703}">
                      <ahyp:hlinkClr xmlns:ahyp="http://schemas.microsoft.com/office/drawing/2018/hyperlinkcolor" val="tx"/>
                    </a:ext>
                  </a:extLst>
                </a:hlinkClick>
              </a:rPr>
              <a:t>德意志银行</a:t>
            </a:r>
            <a:r>
              <a:t>、</a:t>
            </a:r>
            <a:r>
              <a:rPr>
                <a:hlinkClick r:id="rId10">
                  <a:extLst>
                    <a:ext uri="{A12FA001-AC4F-418D-AE19-62706E023703}">
                      <ahyp:hlinkClr xmlns:ahyp="http://schemas.microsoft.com/office/drawing/2018/hyperlinkcolor" val="tx"/>
                    </a:ext>
                  </a:extLst>
                </a:hlinkClick>
              </a:rPr>
              <a:t>瑞银</a:t>
            </a:r>
            <a:r>
              <a:t>、</a:t>
            </a:r>
            <a:r>
              <a:rPr>
                <a:hlinkClick r:id="rId11">
                  <a:extLst>
                    <a:ext uri="{A12FA001-AC4F-418D-AE19-62706E023703}">
                      <ahyp:hlinkClr xmlns:ahyp="http://schemas.microsoft.com/office/drawing/2018/hyperlinkcolor" val="tx"/>
                    </a:ext>
                  </a:extLst>
                </a:hlinkClick>
              </a:rPr>
              <a:t>彭博</a:t>
            </a:r>
            <a:endParaRPr sz="900"/>
          </a:p>
        </p:txBody>
      </p:sp>
      <p:sp>
        <p:nvSpPr>
          <p:cNvPr id="15" name="Rectangle 14">
            <a:extLst>
              <a:ext uri="{FF2B5EF4-FFF2-40B4-BE49-F238E27FC236}">
                <a16:creationId xmlns:a16="http://schemas.microsoft.com/office/drawing/2014/main" id="{8F58EA50-B4A5-421E-BA26-AABB97FC2EAD}"/>
              </a:ext>
            </a:extLst>
          </p:cNvPr>
          <p:cNvSpPr/>
          <p:nvPr/>
        </p:nvSpPr>
        <p:spPr>
          <a:xfrm>
            <a:off x="3643952" y="4795736"/>
            <a:ext cx="8208630" cy="1760707"/>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F58EA50-B4A5-421E-BA26-AABB97FC2EAD}"/>
              </a:ext>
            </a:extLst>
          </p:cNvPr>
          <p:cNvSpPr/>
          <p:nvPr/>
        </p:nvSpPr>
        <p:spPr>
          <a:xfrm>
            <a:off x="3643953" y="1918267"/>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F58EA50-B4A5-421E-BA26-AABB97FC2EAD}"/>
              </a:ext>
            </a:extLst>
          </p:cNvPr>
          <p:cNvSpPr/>
          <p:nvPr/>
        </p:nvSpPr>
        <p:spPr>
          <a:xfrm>
            <a:off x="7860322" y="1918266"/>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EE4FF3F9-673A-E2C7-8C4F-B4475EEB2DFA}"/>
              </a:ext>
            </a:extLst>
          </p:cNvPr>
          <p:cNvSpPr/>
          <p:nvPr/>
        </p:nvSpPr>
        <p:spPr>
          <a:xfrm>
            <a:off x="5072169" y="2383276"/>
            <a:ext cx="1135827"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sp>
        <p:nvSpPr>
          <p:cNvPr id="23" name="Oval 22">
            <a:extLst>
              <a:ext uri="{FF2B5EF4-FFF2-40B4-BE49-F238E27FC236}">
                <a16:creationId xmlns:a16="http://schemas.microsoft.com/office/drawing/2014/main" id="{EE4FF3F9-673A-E2C7-8C4F-B4475EEB2DFA}"/>
              </a:ext>
            </a:extLst>
          </p:cNvPr>
          <p:cNvSpPr/>
          <p:nvPr/>
        </p:nvSpPr>
        <p:spPr>
          <a:xfrm>
            <a:off x="9285970" y="2913086"/>
            <a:ext cx="1135827"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graphicFrame>
        <p:nvGraphicFramePr>
          <p:cNvPr id="24" name="Chart 23">
            <a:extLst>
              <a:ext uri="{FF2B5EF4-FFF2-40B4-BE49-F238E27FC236}">
                <a16:creationId xmlns:a16="http://schemas.microsoft.com/office/drawing/2014/main" id="{C3ED929A-616C-C0C4-DBCD-EEB73126EE4E}"/>
              </a:ext>
            </a:extLst>
          </p:cNvPr>
          <p:cNvGraphicFramePr>
            <a:graphicFrameLocks/>
          </p:cNvGraphicFramePr>
          <p:nvPr>
            <p:extLst>
              <p:ext uri="{D42A27DB-BD31-4B8C-83A1-F6EECF244321}">
                <p14:modId xmlns:p14="http://schemas.microsoft.com/office/powerpoint/2010/main" val="1176716331"/>
              </p:ext>
            </p:extLst>
          </p:nvPr>
        </p:nvGraphicFramePr>
        <p:xfrm>
          <a:off x="3840480" y="5233480"/>
          <a:ext cx="7772400" cy="1270343"/>
        </p:xfrm>
        <a:graphic>
          <a:graphicData uri="http://schemas.openxmlformats.org/drawingml/2006/chart">
            <c:chart xmlns:c="http://schemas.openxmlformats.org/drawingml/2006/chart" xmlns:r="http://schemas.openxmlformats.org/officeDocument/2006/relationships" r:id="rId12"/>
          </a:graphicData>
        </a:graphic>
      </p:graphicFrame>
      <p:sp>
        <p:nvSpPr>
          <p:cNvPr id="25" name="Chart Title">
            <a:extLst>
              <a:ext uri="{FF2B5EF4-FFF2-40B4-BE49-F238E27FC236}">
                <a16:creationId xmlns:a16="http://schemas.microsoft.com/office/drawing/2014/main" id="{11E6959E-98C1-4317-8BA1-D3E95228EEC0}"/>
              </a:ext>
            </a:extLst>
          </p:cNvPr>
          <p:cNvSpPr txBox="1"/>
          <p:nvPr/>
        </p:nvSpPr>
        <p:spPr>
          <a:xfrm>
            <a:off x="3836288" y="4900740"/>
            <a:ext cx="589137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俄罗斯石油产量长期下降的预测</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（以百万桶/日产量计算）</a:t>
            </a:r>
            <a:endParaRPr sz="900">
              <a:latin typeface="Georgia" panose="02040502050405020303" pitchFamily="18" charset="0"/>
              <a:ea typeface="Source Sans Pro SemiBold" panose="020B0603030403020204" pitchFamily="34" charset="0"/>
            </a:endParaRPr>
          </a:p>
        </p:txBody>
      </p:sp>
      <p:grpSp>
        <p:nvGrpSpPr>
          <p:cNvPr id="17" name="组合 16">
            <a:extLst>
              <a:ext uri="{FF2B5EF4-FFF2-40B4-BE49-F238E27FC236}">
                <a16:creationId xmlns:a16="http://schemas.microsoft.com/office/drawing/2014/main" id="{3011D4C7-887A-EA9E-BEAC-36F369785E62}"/>
              </a:ext>
            </a:extLst>
          </p:cNvPr>
          <p:cNvGrpSpPr/>
          <p:nvPr/>
        </p:nvGrpSpPr>
        <p:grpSpPr>
          <a:xfrm>
            <a:off x="5337266" y="2467079"/>
            <a:ext cx="625385" cy="1376259"/>
            <a:chOff x="5337266" y="2467079"/>
            <a:chExt cx="625385" cy="1376259"/>
          </a:xfrm>
        </p:grpSpPr>
        <p:sp>
          <p:nvSpPr>
            <p:cNvPr id="2" name="文本框 1">
              <a:extLst>
                <a:ext uri="{FF2B5EF4-FFF2-40B4-BE49-F238E27FC236}">
                  <a16:creationId xmlns:a16="http://schemas.microsoft.com/office/drawing/2014/main" id="{25DB6DA4-AE69-3B15-F5AF-CE68491724A8}"/>
                </a:ext>
              </a:extLst>
            </p:cNvPr>
            <p:cNvSpPr txBox="1"/>
            <p:nvPr/>
          </p:nvSpPr>
          <p:spPr>
            <a:xfrm>
              <a:off x="5337266" y="2467079"/>
              <a:ext cx="625385" cy="336822"/>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俄罗斯，12%</a:t>
              </a:r>
              <a:endParaRPr sz="1100" b="1" i="1">
                <a:solidFill>
                  <a:prstClr val="black">
                    <a:lumMod val="65000"/>
                    <a:lumOff val="35000"/>
                  </a:prstClr>
                </a:solidFill>
                <a:latin typeface="Georgia" panose="02040502050405020303" pitchFamily="18" charset="0"/>
              </a:endParaRPr>
            </a:p>
          </p:txBody>
        </p:sp>
        <p:sp>
          <p:nvSpPr>
            <p:cNvPr id="3" name="文本框 2">
              <a:extLst>
                <a:ext uri="{FF2B5EF4-FFF2-40B4-BE49-F238E27FC236}">
                  <a16:creationId xmlns:a16="http://schemas.microsoft.com/office/drawing/2014/main" id="{6EF89000-BE58-6710-7A9F-B5362AE9505C}"/>
                </a:ext>
              </a:extLst>
            </p:cNvPr>
            <p:cNvSpPr txBox="1"/>
            <p:nvPr/>
          </p:nvSpPr>
          <p:spPr>
            <a:xfrm>
              <a:off x="5363762" y="3340321"/>
              <a:ext cx="598889" cy="503017"/>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世界其他地区，88%</a:t>
              </a:r>
              <a:endParaRPr sz="1100" b="1" i="1">
                <a:solidFill>
                  <a:prstClr val="black">
                    <a:lumMod val="65000"/>
                    <a:lumOff val="35000"/>
                  </a:prstClr>
                </a:solidFill>
                <a:latin typeface="Georgia" panose="02040502050405020303" pitchFamily="18" charset="0"/>
              </a:endParaRPr>
            </a:p>
          </p:txBody>
        </p:sp>
      </p:grpSp>
      <p:grpSp>
        <p:nvGrpSpPr>
          <p:cNvPr id="16" name="组合 15">
            <a:extLst>
              <a:ext uri="{FF2B5EF4-FFF2-40B4-BE49-F238E27FC236}">
                <a16:creationId xmlns:a16="http://schemas.microsoft.com/office/drawing/2014/main" id="{7545BF22-A8BC-112E-C4F7-65578B18A144}"/>
              </a:ext>
            </a:extLst>
          </p:cNvPr>
          <p:cNvGrpSpPr/>
          <p:nvPr/>
        </p:nvGrpSpPr>
        <p:grpSpPr>
          <a:xfrm>
            <a:off x="9520707" y="2431528"/>
            <a:ext cx="656755" cy="1802335"/>
            <a:chOff x="9520707" y="2431528"/>
            <a:chExt cx="656755" cy="1802335"/>
          </a:xfrm>
        </p:grpSpPr>
        <p:sp>
          <p:nvSpPr>
            <p:cNvPr id="4" name="文本框 3">
              <a:extLst>
                <a:ext uri="{FF2B5EF4-FFF2-40B4-BE49-F238E27FC236}">
                  <a16:creationId xmlns:a16="http://schemas.microsoft.com/office/drawing/2014/main" id="{9DACFC36-44AA-341C-E1BC-F104FEB2825D}"/>
                </a:ext>
              </a:extLst>
            </p:cNvPr>
            <p:cNvSpPr txBox="1"/>
            <p:nvPr/>
          </p:nvSpPr>
          <p:spPr>
            <a:xfrm>
              <a:off x="9570468" y="2431528"/>
              <a:ext cx="540320" cy="330724"/>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其他，8%</a:t>
              </a:r>
              <a:endParaRPr sz="1100" b="1" i="1">
                <a:solidFill>
                  <a:prstClr val="black">
                    <a:lumMod val="65000"/>
                    <a:lumOff val="35000"/>
                  </a:prstClr>
                </a:solidFill>
                <a:latin typeface="Georgia" panose="02040502050405020303" pitchFamily="18" charset="0"/>
              </a:endParaRPr>
            </a:p>
          </p:txBody>
        </p:sp>
        <p:sp>
          <p:nvSpPr>
            <p:cNvPr id="10" name="文本框 9">
              <a:extLst>
                <a:ext uri="{FF2B5EF4-FFF2-40B4-BE49-F238E27FC236}">
                  <a16:creationId xmlns:a16="http://schemas.microsoft.com/office/drawing/2014/main" id="{496587D9-D8AA-A402-7F37-AC3B72213161}"/>
                </a:ext>
              </a:extLst>
            </p:cNvPr>
            <p:cNvSpPr txBox="1"/>
            <p:nvPr/>
          </p:nvSpPr>
          <p:spPr>
            <a:xfrm>
              <a:off x="9520707" y="3034441"/>
              <a:ext cx="656755" cy="318359"/>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欧洲，53%</a:t>
              </a:r>
              <a:endParaRPr sz="1100" b="1" i="1">
                <a:solidFill>
                  <a:prstClr val="black">
                    <a:lumMod val="65000"/>
                    <a:lumOff val="35000"/>
                  </a:prstClr>
                </a:solidFill>
                <a:latin typeface="Georgia" panose="02040502050405020303" pitchFamily="18" charset="0"/>
              </a:endParaRPr>
            </a:p>
          </p:txBody>
        </p:sp>
        <p:sp>
          <p:nvSpPr>
            <p:cNvPr id="12" name="文本框 11">
              <a:extLst>
                <a:ext uri="{FF2B5EF4-FFF2-40B4-BE49-F238E27FC236}">
                  <a16:creationId xmlns:a16="http://schemas.microsoft.com/office/drawing/2014/main" id="{0EE6AEAC-635D-894E-134D-000D0B56E019}"/>
                </a:ext>
              </a:extLst>
            </p:cNvPr>
            <p:cNvSpPr txBox="1"/>
            <p:nvPr/>
          </p:nvSpPr>
          <p:spPr>
            <a:xfrm>
              <a:off x="9629775" y="3890282"/>
              <a:ext cx="419100" cy="343581"/>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t>亚洲，39%</a:t>
              </a:r>
              <a:endParaRPr sz="1100" b="1" i="1">
                <a:solidFill>
                  <a:prstClr val="black">
                    <a:lumMod val="65000"/>
                    <a:lumOff val="35000"/>
                  </a:prstClr>
                </a:solidFill>
                <a:latin typeface="Georgia" panose="02040502050405020303" pitchFamily="18" charset="0"/>
              </a:endParaRPr>
            </a:p>
          </p:txBody>
        </p:sp>
      </p:grpSp>
    </p:spTree>
    <p:extLst>
      <p:ext uri="{BB962C8B-B14F-4D97-AF65-F5344CB8AC3E}">
        <p14:creationId xmlns:p14="http://schemas.microsoft.com/office/powerpoint/2010/main" val="327525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ext uri="{D42A27DB-BD31-4B8C-83A1-F6EECF244321}">
                <p14:modId xmlns:p14="http://schemas.microsoft.com/office/powerpoint/2010/main" val="85597349"/>
              </p:ext>
            </p:extLst>
          </p:nvPr>
        </p:nvGraphicFramePr>
        <p:xfrm>
          <a:off x="7904816" y="2527391"/>
          <a:ext cx="3797558" cy="39607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156679147"/>
              </p:ext>
            </p:extLst>
          </p:nvPr>
        </p:nvGraphicFramePr>
        <p:xfrm>
          <a:off x="3771638" y="2354094"/>
          <a:ext cx="3899162" cy="4140150"/>
        </p:xfrm>
        <a:graphic>
          <a:graphicData uri="http://schemas.openxmlformats.org/drawingml/2006/chart">
            <c:chart xmlns:c="http://schemas.openxmlformats.org/drawingml/2006/chart" xmlns:r="http://schemas.openxmlformats.org/officeDocument/2006/relationships" r:id="rId3"/>
          </a:graphicData>
        </a:graphic>
      </p:graphicFrame>
      <p:sp>
        <p:nvSpPr>
          <p:cNvPr id="13" name="Chart Title">
            <a:extLst>
              <a:ext uri="{FF2B5EF4-FFF2-40B4-BE49-F238E27FC236}">
                <a16:creationId xmlns:a16="http://schemas.microsoft.com/office/drawing/2014/main" id="{11E6959E-98C1-4317-8BA1-D3E95228EEC0}"/>
              </a:ext>
            </a:extLst>
          </p:cNvPr>
          <p:cNvSpPr txBox="1"/>
          <p:nvPr/>
        </p:nvSpPr>
        <p:spPr>
          <a:xfrm>
            <a:off x="3840479" y="2048256"/>
            <a:ext cx="3246121" cy="305838"/>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中国从俄罗斯进口石油</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（单位：百万公吨，数据来源：中国海关）</a:t>
            </a:r>
            <a:endParaRPr sz="90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18</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rPr>
                <a:effectLst/>
              </a:rPr>
              <a:t>去年，俄罗斯石油出口仅有39%输往亚洲，但今年这一数字可能有所增加——尽管克里姆林宫自入侵开始以来一直未公布任何能源出口统计数据，但中国公布的统计数据显示，中国已大幅增加对俄罗斯石油的采购</a:t>
            </a:r>
            <a:r>
              <a:t>。然而，这些石油是以大幅折扣价购买的，俄罗斯乌拉尔原油与布伦特原油基准之间的价差达到了历史最大值，高达35美元——尽管在入侵之前，乌拉尔原油和布伦特原油的价格大体相当。相对于其他主要产油国（即沙特阿拉伯和美国），俄罗斯仍然是相对高成本的生产国，因此任何利润压力都将对俄罗斯产生显著影响。</a:t>
            </a:r>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中国购买更多俄罗斯石油——但每桶有35美元的折扣</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来源：耶鲁大学首席执行官领导力研究所、</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瑞银集团</a:t>
            </a:r>
            <a:r>
              <a:t>、</a:t>
            </a:r>
            <a:r>
              <a:rPr>
                <a:hlinkClick r:id="rId9">
                  <a:extLst>
                    <a:ext uri="{A12FA001-AC4F-418D-AE19-62706E023703}">
                      <ahyp:hlinkClr xmlns:ahyp="http://schemas.microsoft.com/office/drawing/2018/hyperlinkcolor" val="tx"/>
                    </a:ext>
                  </a:extLst>
                </a:hlinkClick>
              </a:rPr>
              <a:t>彭博社</a:t>
            </a:r>
            <a:endParaRPr sz="900"/>
          </a:p>
        </p:txBody>
      </p:sp>
      <p:sp>
        <p:nvSpPr>
          <p:cNvPr id="8" name="Rectangle 7">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FE8CA6E-BEBD-4359-B8B8-95461989492E}"/>
              </a:ext>
            </a:extLst>
          </p:cNvPr>
          <p:cNvSpPr/>
          <p:nvPr/>
        </p:nvSpPr>
        <p:spPr>
          <a:xfrm>
            <a:off x="7876372"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EE4FF3F9-673A-E2C7-8C4F-B4475EEB2DFA}"/>
              </a:ext>
            </a:extLst>
          </p:cNvPr>
          <p:cNvSpPr/>
          <p:nvPr/>
        </p:nvSpPr>
        <p:spPr>
          <a:xfrm rot="16200000">
            <a:off x="6666121" y="3152533"/>
            <a:ext cx="1469685"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sp>
        <p:nvSpPr>
          <p:cNvPr id="15" name="Chart Title">
            <a:extLst>
              <a:ext uri="{FF2B5EF4-FFF2-40B4-BE49-F238E27FC236}">
                <a16:creationId xmlns:a16="http://schemas.microsoft.com/office/drawing/2014/main" id="{11E6959E-98C1-4317-8BA1-D3E95228EEC0}"/>
              </a:ext>
            </a:extLst>
          </p:cNvPr>
          <p:cNvSpPr txBox="1"/>
          <p:nvPr/>
        </p:nvSpPr>
        <p:spPr>
          <a:xfrm>
            <a:off x="8000674" y="2047956"/>
            <a:ext cx="3594696" cy="305838"/>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乌拉尔（俄罗斯）和布伦特原油基准之间的价格差异</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（单位：美元，每桶价差）</a:t>
            </a:r>
            <a:endParaRPr sz="900">
              <a:latin typeface="Georgia" panose="02040502050405020303" pitchFamily="18" charset="0"/>
              <a:ea typeface="Source Sans Pro SemiBold" panose="020B0603030403020204" pitchFamily="34" charset="0"/>
            </a:endParaRPr>
          </a:p>
        </p:txBody>
      </p:sp>
      <p:sp>
        <p:nvSpPr>
          <p:cNvPr id="18" name="Arrow: Right 27">
            <a:extLst>
              <a:ext uri="{FF2B5EF4-FFF2-40B4-BE49-F238E27FC236}">
                <a16:creationId xmlns:a16="http://schemas.microsoft.com/office/drawing/2014/main" id="{2B2DBE08-1290-488F-AD01-08771138FEBB}"/>
              </a:ext>
            </a:extLst>
          </p:cNvPr>
          <p:cNvSpPr/>
          <p:nvPr/>
        </p:nvSpPr>
        <p:spPr>
          <a:xfrm rot="5011119">
            <a:off x="9471914" y="4646722"/>
            <a:ext cx="2243802" cy="349127"/>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 name="文本框 2">
            <a:extLst>
              <a:ext uri="{FF2B5EF4-FFF2-40B4-BE49-F238E27FC236}">
                <a16:creationId xmlns:a16="http://schemas.microsoft.com/office/drawing/2014/main" id="{478C44D7-ED67-3C88-11D7-DEDABD68FA67}"/>
              </a:ext>
            </a:extLst>
          </p:cNvPr>
          <p:cNvSpPr txBox="1"/>
          <p:nvPr/>
        </p:nvSpPr>
        <p:spPr>
          <a:xfrm rot="16200000">
            <a:off x="3925254" y="6114075"/>
            <a:ext cx="521733" cy="176453"/>
          </a:xfrm>
          <a:prstGeom prst="rect">
            <a:avLst/>
          </a:prstGeom>
          <a:no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2015年1月</a:t>
            </a:r>
            <a:endParaRPr sz="1100" b="1">
              <a:solidFill>
                <a:srgbClr val="595959"/>
              </a:solidFill>
              <a:latin typeface="Calibri" panose="020F0502020204030204" pitchFamily="34" charset="0"/>
            </a:endParaRPr>
          </a:p>
        </p:txBody>
      </p:sp>
      <p:grpSp>
        <p:nvGrpSpPr>
          <p:cNvPr id="30" name="组合 29">
            <a:extLst>
              <a:ext uri="{FF2B5EF4-FFF2-40B4-BE49-F238E27FC236}">
                <a16:creationId xmlns:a16="http://schemas.microsoft.com/office/drawing/2014/main" id="{5E79672C-F8CC-2688-7755-3FD87D6FA767}"/>
              </a:ext>
            </a:extLst>
          </p:cNvPr>
          <p:cNvGrpSpPr/>
          <p:nvPr/>
        </p:nvGrpSpPr>
        <p:grpSpPr>
          <a:xfrm>
            <a:off x="4103152" y="5937067"/>
            <a:ext cx="3502396" cy="521734"/>
            <a:chOff x="4103152" y="5937067"/>
            <a:chExt cx="3502396" cy="521734"/>
          </a:xfrm>
        </p:grpSpPr>
        <p:sp>
          <p:nvSpPr>
            <p:cNvPr id="4" name="文本框 3">
              <a:extLst>
                <a:ext uri="{FF2B5EF4-FFF2-40B4-BE49-F238E27FC236}">
                  <a16:creationId xmlns:a16="http://schemas.microsoft.com/office/drawing/2014/main" id="{F2DE89FB-310B-9D8B-9976-0F60DDB65742}"/>
                </a:ext>
              </a:extLst>
            </p:cNvPr>
            <p:cNvSpPr txBox="1"/>
            <p:nvPr/>
          </p:nvSpPr>
          <p:spPr>
            <a:xfrm rot="16200000">
              <a:off x="4225943"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2015年9月</a:t>
              </a:r>
              <a:endParaRPr sz="1100" b="1">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566DDF0E-B8DE-CFFC-ECCE-44A2B15793D2}"/>
                </a:ext>
              </a:extLst>
            </p:cNvPr>
            <p:cNvSpPr txBox="1"/>
            <p:nvPr/>
          </p:nvSpPr>
          <p:spPr>
            <a:xfrm rot="16200000">
              <a:off x="4521374"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2016年5月</a:t>
              </a:r>
              <a:endParaRPr sz="1100" b="1">
                <a:solidFill>
                  <a:srgbClr val="595959"/>
                </a:solidFill>
                <a:latin typeface="Calibri" panose="020F0502020204030204" pitchFamily="34" charset="0"/>
              </a:endParaRPr>
            </a:p>
          </p:txBody>
        </p:sp>
        <p:sp>
          <p:nvSpPr>
            <p:cNvPr id="19" name="文本框 18">
              <a:extLst>
                <a:ext uri="{FF2B5EF4-FFF2-40B4-BE49-F238E27FC236}">
                  <a16:creationId xmlns:a16="http://schemas.microsoft.com/office/drawing/2014/main" id="{45CA540A-5C6B-DF10-FD06-F9BD99C520D2}"/>
                </a:ext>
              </a:extLst>
            </p:cNvPr>
            <p:cNvSpPr txBox="1"/>
            <p:nvPr/>
          </p:nvSpPr>
          <p:spPr>
            <a:xfrm rot="16200000">
              <a:off x="4832099"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2017年1月</a:t>
              </a:r>
              <a:endParaRPr sz="1100" b="1">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60C82A40-8B37-19B1-7DE7-CB7E34A7C3DC}"/>
                </a:ext>
              </a:extLst>
            </p:cNvPr>
            <p:cNvSpPr txBox="1"/>
            <p:nvPr/>
          </p:nvSpPr>
          <p:spPr>
            <a:xfrm rot="16200000">
              <a:off x="5128850"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2017年9月</a:t>
              </a:r>
              <a:endParaRPr sz="1100" b="1">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E0960C98-FA72-9B1D-5F84-598AE325E5AA}"/>
                </a:ext>
              </a:extLst>
            </p:cNvPr>
            <p:cNvSpPr txBox="1"/>
            <p:nvPr/>
          </p:nvSpPr>
          <p:spPr>
            <a:xfrm rot="16200000">
              <a:off x="5432274"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2018年5月</a:t>
              </a:r>
              <a:endParaRPr sz="1100" b="1">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BB176130-B2D3-58D7-EC47-3CA6F9913957}"/>
                </a:ext>
              </a:extLst>
            </p:cNvPr>
            <p:cNvSpPr txBox="1"/>
            <p:nvPr/>
          </p:nvSpPr>
          <p:spPr>
            <a:xfrm rot="16200000">
              <a:off x="5739895"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2019年1月</a:t>
              </a:r>
              <a:endParaRPr sz="1100" b="1">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136DEA07-032F-44BD-B349-5DA28E4B370F}"/>
                </a:ext>
              </a:extLst>
            </p:cNvPr>
            <p:cNvSpPr txBox="1"/>
            <p:nvPr/>
          </p:nvSpPr>
          <p:spPr>
            <a:xfrm rot="16200000">
              <a:off x="6046375"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2019年9月</a:t>
              </a:r>
              <a:endParaRPr sz="1100" b="1">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5DE361E8-A855-FFC7-B1C6-43303C571419}"/>
                </a:ext>
              </a:extLst>
            </p:cNvPr>
            <p:cNvSpPr txBox="1"/>
            <p:nvPr/>
          </p:nvSpPr>
          <p:spPr>
            <a:xfrm rot="16200000">
              <a:off x="6343126"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2020年5月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3226BE68-70D4-3C1F-1632-225BF73F6305}"/>
                </a:ext>
              </a:extLst>
            </p:cNvPr>
            <p:cNvSpPr txBox="1"/>
            <p:nvPr/>
          </p:nvSpPr>
          <p:spPr>
            <a:xfrm rot="16200000">
              <a:off x="6646550"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2021年1月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18D0A5CF-BD0B-463A-0E91-4D2079EB1757}"/>
                </a:ext>
              </a:extLst>
            </p:cNvPr>
            <p:cNvSpPr txBox="1"/>
            <p:nvPr/>
          </p:nvSpPr>
          <p:spPr>
            <a:xfrm rot="16200000">
              <a:off x="6949974"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2021年9月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376E4C1C-FBC3-BBAF-29CB-4CB6143F63AF}"/>
                </a:ext>
              </a:extLst>
            </p:cNvPr>
            <p:cNvSpPr txBox="1"/>
            <p:nvPr/>
          </p:nvSpPr>
          <p:spPr>
            <a:xfrm rot="16200000">
              <a:off x="7256455" y="6109708"/>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773B5454-4F7F-ADC4-D6F1-621D04103DA4}"/>
                </a:ext>
              </a:extLst>
            </p:cNvPr>
            <p:cNvSpPr txBox="1"/>
            <p:nvPr/>
          </p:nvSpPr>
          <p:spPr>
            <a:xfrm rot="16200000">
              <a:off x="3930512" y="6109707"/>
              <a:ext cx="521733" cy="176453"/>
            </a:xfrm>
            <a:prstGeom prst="rect">
              <a:avLst/>
            </a:prstGeom>
            <a:solidFill>
              <a:schemeClr val="bg1"/>
            </a:solidFill>
          </p:spPr>
          <p:txBody>
            <a:bodyPr wrap="square" lIns="0" tIns="0" rIns="0" bIns="0">
              <a:noAutofit/>
            </a:bodyPr>
            <a:lstStyle/>
            <a:p>
              <a:pPr algn="r">
                <a:defRPr sz="1100" b="1">
                  <a:solidFill>
                    <a:srgbClr val="595959"/>
                  </a:solidFill>
                  <a:latin typeface="Calibri" panose="020F0502020204030204" pitchFamily="34" charset="0"/>
                  <a:cs typeface="Calibri" panose="020F0502020204030204" pitchFamily="34" charset="0"/>
                </a:defRPr>
              </a:pPr>
              <a:r>
                <a:t>2015年1月</a:t>
              </a:r>
              <a:endParaRPr sz="1100" b="1">
                <a:solidFill>
                  <a:srgbClr val="595959"/>
                </a:solidFill>
                <a:latin typeface="Calibri" panose="020F0502020204030204" pitchFamily="34" charset="0"/>
              </a:endParaRPr>
            </a:p>
          </p:txBody>
        </p:sp>
      </p:grpSp>
      <p:grpSp>
        <p:nvGrpSpPr>
          <p:cNvPr id="36" name="组合 35">
            <a:extLst>
              <a:ext uri="{FF2B5EF4-FFF2-40B4-BE49-F238E27FC236}">
                <a16:creationId xmlns:a16="http://schemas.microsoft.com/office/drawing/2014/main" id="{DE989A77-884A-D631-C1EA-04D60674D26D}"/>
              </a:ext>
            </a:extLst>
          </p:cNvPr>
          <p:cNvGrpSpPr/>
          <p:nvPr/>
        </p:nvGrpSpPr>
        <p:grpSpPr>
          <a:xfrm>
            <a:off x="8045273" y="2600153"/>
            <a:ext cx="3734884" cy="177536"/>
            <a:chOff x="8045273" y="2600153"/>
            <a:chExt cx="3734884" cy="177536"/>
          </a:xfrm>
        </p:grpSpPr>
        <p:sp>
          <p:nvSpPr>
            <p:cNvPr id="2" name="文本框 1">
              <a:extLst>
                <a:ext uri="{FF2B5EF4-FFF2-40B4-BE49-F238E27FC236}">
                  <a16:creationId xmlns:a16="http://schemas.microsoft.com/office/drawing/2014/main" id="{D9E01A43-D35D-B9B2-53BF-CFD0C3EFEAAB}"/>
                </a:ext>
              </a:extLst>
            </p:cNvPr>
            <p:cNvSpPr txBox="1"/>
            <p:nvPr/>
          </p:nvSpPr>
          <p:spPr>
            <a:xfrm>
              <a:off x="8045273" y="260015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2021年1月</a:t>
              </a:r>
              <a:endParaRPr sz="1100" b="1">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8EF9F753-DF8D-E04E-CB3E-6334042969D2}"/>
                </a:ext>
              </a:extLst>
            </p:cNvPr>
            <p:cNvSpPr txBox="1"/>
            <p:nvPr/>
          </p:nvSpPr>
          <p:spPr>
            <a:xfrm>
              <a:off x="8574390" y="260015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21年4月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1455CA06-BD25-13AB-69AF-FB13BCE63A8E}"/>
                </a:ext>
              </a:extLst>
            </p:cNvPr>
            <p:cNvSpPr txBox="1"/>
            <p:nvPr/>
          </p:nvSpPr>
          <p:spPr>
            <a:xfrm>
              <a:off x="9109685" y="2600154"/>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2021年7月</a:t>
              </a:r>
              <a:endParaRPr sz="1100" b="1">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2CEEB523-127C-F0E3-509E-7C22E788A7B0}"/>
                </a:ext>
              </a:extLst>
            </p:cNvPr>
            <p:cNvSpPr txBox="1"/>
            <p:nvPr/>
          </p:nvSpPr>
          <p:spPr>
            <a:xfrm>
              <a:off x="9651246" y="2601236"/>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B7097A3A-C22C-DBD6-BBA1-940AED05B862}"/>
                </a:ext>
              </a:extLst>
            </p:cNvPr>
            <p:cNvSpPr txBox="1"/>
            <p:nvPr/>
          </p:nvSpPr>
          <p:spPr>
            <a:xfrm>
              <a:off x="10192807" y="2600155"/>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E4D0EDA9-8949-D395-1BD7-86E81EFA0446}"/>
                </a:ext>
              </a:extLst>
            </p:cNvPr>
            <p:cNvSpPr txBox="1"/>
            <p:nvPr/>
          </p:nvSpPr>
          <p:spPr>
            <a:xfrm>
              <a:off x="10721924" y="2600156"/>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35" name="文本框 34">
              <a:extLst>
                <a:ext uri="{FF2B5EF4-FFF2-40B4-BE49-F238E27FC236}">
                  <a16:creationId xmlns:a16="http://schemas.microsoft.com/office/drawing/2014/main" id="{D3C36928-1D28-9782-33B3-6E9ACCC01284}"/>
                </a:ext>
              </a:extLst>
            </p:cNvPr>
            <p:cNvSpPr txBox="1"/>
            <p:nvPr/>
          </p:nvSpPr>
          <p:spPr>
            <a:xfrm>
              <a:off x="11258424" y="2600156"/>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2022年7月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37492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a:graphicFrameLocks/>
          </p:cNvGraphicFramePr>
          <p:nvPr>
            <p:extLst>
              <p:ext uri="{D42A27DB-BD31-4B8C-83A1-F6EECF244321}">
                <p14:modId xmlns:p14="http://schemas.microsoft.com/office/powerpoint/2010/main" val="3715528192"/>
              </p:ext>
            </p:extLst>
          </p:nvPr>
        </p:nvGraphicFramePr>
        <p:xfrm>
          <a:off x="3840480" y="2237363"/>
          <a:ext cx="7772400" cy="1439692"/>
        </p:xfrm>
        <a:graphic>
          <a:graphicData uri="http://schemas.openxmlformats.org/drawingml/2006/chart">
            <c:chart xmlns:c="http://schemas.openxmlformats.org/drawingml/2006/chart" xmlns:r="http://schemas.openxmlformats.org/officeDocument/2006/relationships" r:id="rId2"/>
          </a:graphicData>
        </a:graphic>
      </p:graphicFrame>
      <p:sp>
        <p:nvSpPr>
          <p:cNvPr id="13" name="Chart Title">
            <a:extLst>
              <a:ext uri="{FF2B5EF4-FFF2-40B4-BE49-F238E27FC236}">
                <a16:creationId xmlns:a16="http://schemas.microsoft.com/office/drawing/2014/main" id="{11E6959E-98C1-4317-8BA1-D3E95228EEC0}"/>
              </a:ext>
            </a:extLst>
          </p:cNvPr>
          <p:cNvSpPr txBox="1"/>
          <p:nvPr/>
        </p:nvSpPr>
        <p:spPr>
          <a:xfrm>
            <a:off x="3840479" y="2048256"/>
            <a:ext cx="7083683" cy="189106"/>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海运油轮重新定向俄罗斯石油出口的运输/航运时间</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（显示到达目的地所需天数）</a:t>
            </a:r>
            <a:endParaRPr sz="90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19</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ea typeface="Calibri" panose="020F0502020204030204" pitchFamily="34" charset="0"/>
                <a:cs typeface="Times New Roman" panose="02020603050405020304" pitchFamily="18" charset="0"/>
              </a:defRPr>
            </a:pPr>
            <a:r>
              <a:t>大宗商品出口的前景对俄罗斯来说，已经比普遍认为的要黯淡得多。克里姆林宫自己的数据显示，</a:t>
            </a:r>
            <a:r>
              <a:rPr u="sng">
                <a:hlinkClick r:id="rId3">
                  <a:extLst>
                    <a:ext uri="{A12FA001-AC4F-418D-AE19-62706E023703}">
                      <ahyp:hlinkClr xmlns:ahyp="http://schemas.microsoft.com/office/drawing/2018/hyperlinkcolor" val="tx"/>
                    </a:ext>
                  </a:extLst>
                </a:hlinkClick>
              </a:rPr>
              <a:t>5月份石油和天然气总收入较前一个月下降了一半以上</a:t>
            </a:r>
            <a:r>
              <a:t>，这是克里姆林宫最后一次公布其定期大宗商品出口统计数据的月份。但除了任何特定指标之外，俄罗斯作为大宗商品出口国的长期战略地位已急剧恶化。与西方的隔绝严重削弱了俄罗斯在与中国和印度谈判中的战略优势，这两个国家是出了名的对价格敏感的买家，并与其它主要大宗商品出口国保持着密切关系。这些国家此前也毫不避讳地利用受制裁的“贱民”国家，中国就曾屡次与</a:t>
            </a:r>
            <a:r>
              <a:rPr u="sng">
                <a:hlinkClick r:id="rId4">
                  <a:extLst>
                    <a:ext uri="{A12FA001-AC4F-418D-AE19-62706E023703}">
                      <ahyp:hlinkClr xmlns:ahyp="http://schemas.microsoft.com/office/drawing/2018/hyperlinkcolor" val="tx"/>
                    </a:ext>
                  </a:extLst>
                </a:hlinkClick>
              </a:rPr>
              <a:t>伊朗和委内瑞拉等国达成巨额折扣石油交易</a:t>
            </a:r>
            <a:r>
              <a:t>。</a:t>
            </a:r>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俄罗斯出口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乌拉尔原油创纪录的折扣反映了俄罗斯战略地位的削弱和相对弱势</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3009900" cy="1204912"/>
          </a:xfrm>
        </p:spPr>
        <p:txBody>
          <a:bodyPr/>
          <a:lstStyle/>
          <a:p>
            <a:pPr>
              <a:defRPr sz="900"/>
            </a:pPr>
            <a:r>
              <a:t>来源：耶鲁大学首席执行官领导力研究所、</a:t>
            </a:r>
            <a:r>
              <a:rPr>
                <a:hlinkClick r:id="rId5">
                  <a:extLst>
                    <a:ext uri="{A12FA001-AC4F-418D-AE19-62706E023703}">
                      <ahyp:hlinkClr xmlns:ahyp="http://schemas.microsoft.com/office/drawing/2018/hyperlinkcolor" val="tx"/>
                    </a:ext>
                  </a:extLst>
                </a:hlinkClick>
              </a:rPr>
              <a:t>摩根士丹利</a:t>
            </a:r>
            <a:r>
              <a:t>、</a:t>
            </a:r>
            <a:r>
              <a:rPr>
                <a:hlinkClick r:id="rId6">
                  <a:extLst>
                    <a:ext uri="{A12FA001-AC4F-418D-AE19-62706E023703}">
                      <ahyp:hlinkClr xmlns:ahyp="http://schemas.microsoft.com/office/drawing/2018/hyperlinkcolor" val="tx"/>
                    </a:ext>
                  </a:extLst>
                </a:hlinkClick>
              </a:rPr>
              <a:t>俄罗斯联邦国家统计局</a:t>
            </a:r>
            <a:r>
              <a:t>、</a:t>
            </a:r>
            <a:r>
              <a:rPr>
                <a:hlinkClick r:id="rId7">
                  <a:extLst>
                    <a:ext uri="{A12FA001-AC4F-418D-AE19-62706E023703}">
                      <ahyp:hlinkClr xmlns:ahyp="http://schemas.microsoft.com/office/drawing/2018/hyperlinkcolor" val="tx"/>
                    </a:ext>
                  </a:extLst>
                </a:hlinkClick>
              </a:rPr>
              <a:t>摩根大通</a:t>
            </a:r>
            <a:r>
              <a:t>、</a:t>
            </a:r>
            <a:r>
              <a:rPr>
                <a:hlinkClick r:id="rId8">
                  <a:extLst>
                    <a:ext uri="{A12FA001-AC4F-418D-AE19-62706E023703}">
                      <ahyp:hlinkClr xmlns:ahyp="http://schemas.microsoft.com/office/drawing/2018/hyperlinkcolor" val="tx"/>
                    </a:ext>
                  </a:extLst>
                </a:hlinkClick>
              </a:rPr>
              <a:t>美国银行全球研究部</a:t>
            </a:r>
            <a:r>
              <a:t>、</a:t>
            </a:r>
            <a:r>
              <a:rPr>
                <a:hlinkClick r:id="rId9">
                  <a:extLst>
                    <a:ext uri="{A12FA001-AC4F-418D-AE19-62706E023703}">
                      <ahyp:hlinkClr xmlns:ahyp="http://schemas.microsoft.com/office/drawing/2018/hyperlinkcolor" val="tx"/>
                    </a:ext>
                  </a:extLst>
                </a:hlinkClick>
              </a:rPr>
              <a:t>瑞银集团</a:t>
            </a:r>
            <a:r>
              <a:t>、</a:t>
            </a:r>
          </a:p>
        </p:txBody>
      </p:sp>
      <p:sp>
        <p:nvSpPr>
          <p:cNvPr id="8" name="Rectangle 7">
            <a:extLst>
              <a:ext uri="{FF2B5EF4-FFF2-40B4-BE49-F238E27FC236}">
                <a16:creationId xmlns:a16="http://schemas.microsoft.com/office/drawing/2014/main" id="{BFE8CA6E-BEBD-4359-B8B8-95461989492E}"/>
              </a:ext>
            </a:extLst>
          </p:cNvPr>
          <p:cNvSpPr/>
          <p:nvPr/>
        </p:nvSpPr>
        <p:spPr>
          <a:xfrm>
            <a:off x="3764604" y="1902641"/>
            <a:ext cx="8017964" cy="1774414"/>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E8CA6E-BEBD-4359-B8B8-95461989492E}"/>
              </a:ext>
            </a:extLst>
          </p:cNvPr>
          <p:cNvSpPr/>
          <p:nvPr/>
        </p:nvSpPr>
        <p:spPr>
          <a:xfrm>
            <a:off x="3764604" y="3949430"/>
            <a:ext cx="8017964" cy="25386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4113242"/>
            <a:ext cx="7772401" cy="565762"/>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乌拉尔-布伦特原油史无前例的创纪录折扣反映了入侵乌克兰如何逆转了俄罗斯二十年的经济进步</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（单位：美元，每桶价差）</a:t>
            </a:r>
            <a:endParaRPr sz="900">
              <a:latin typeface="Georgia" panose="02040502050405020303" pitchFamily="18" charset="0"/>
              <a:ea typeface="Source Sans Pro SemiBold" panose="020B0603030403020204" pitchFamily="34" charset="0"/>
            </a:endParaRPr>
          </a:p>
        </p:txBody>
      </p:sp>
      <p:graphicFrame>
        <p:nvGraphicFramePr>
          <p:cNvPr id="22" name="Chart 21"/>
          <p:cNvGraphicFramePr>
            <a:graphicFrameLocks/>
          </p:cNvGraphicFramePr>
          <p:nvPr>
            <p:extLst>
              <p:ext uri="{D42A27DB-BD31-4B8C-83A1-F6EECF244321}">
                <p14:modId xmlns:p14="http://schemas.microsoft.com/office/powerpoint/2010/main" val="1018450461"/>
              </p:ext>
            </p:extLst>
          </p:nvPr>
        </p:nvGraphicFramePr>
        <p:xfrm>
          <a:off x="3840480" y="4679004"/>
          <a:ext cx="7772400" cy="1809106"/>
        </p:xfrm>
        <a:graphic>
          <a:graphicData uri="http://schemas.openxmlformats.org/drawingml/2006/chart">
            <c:chart xmlns:c="http://schemas.openxmlformats.org/drawingml/2006/chart" xmlns:r="http://schemas.openxmlformats.org/officeDocument/2006/relationships" r:id="rId10"/>
          </a:graphicData>
        </a:graphic>
      </p:graphicFrame>
      <p:sp>
        <p:nvSpPr>
          <p:cNvPr id="23" name="TextBox 1">
            <a:extLst>
              <a:ext uri="{FF2B5EF4-FFF2-40B4-BE49-F238E27FC236}">
                <a16:creationId xmlns:a16="http://schemas.microsoft.com/office/drawing/2014/main" id="{C412F9F7-F108-DE52-D0C1-70A978C35AD5}"/>
              </a:ext>
            </a:extLst>
          </p:cNvPr>
          <p:cNvSpPr txBox="1"/>
          <p:nvPr/>
        </p:nvSpPr>
        <p:spPr>
          <a:xfrm>
            <a:off x="5652986" y="5354957"/>
            <a:ext cx="4120547" cy="646331"/>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rgbClr val="EEB500"/>
                </a:solidFill>
                <a:latin typeface="Georgia" panose="02040502050405020303" pitchFamily="18" charset="0"/>
              </a:defRPr>
            </a:pPr>
            <a:r>
              <a:t>在2022年之前，即使在2014年克里米亚入侵和2020年新冠疫情导致石油市场崩溃期间，历史上的价格差异也从未超过约5美元</a:t>
            </a:r>
          </a:p>
        </p:txBody>
      </p:sp>
      <p:grpSp>
        <p:nvGrpSpPr>
          <p:cNvPr id="4" name="组合 3">
            <a:extLst>
              <a:ext uri="{FF2B5EF4-FFF2-40B4-BE49-F238E27FC236}">
                <a16:creationId xmlns:a16="http://schemas.microsoft.com/office/drawing/2014/main" id="{6BA2CAEB-99A8-3886-A050-751123C36E00}"/>
              </a:ext>
            </a:extLst>
          </p:cNvPr>
          <p:cNvGrpSpPr/>
          <p:nvPr/>
        </p:nvGrpSpPr>
        <p:grpSpPr>
          <a:xfrm>
            <a:off x="3967976" y="3437289"/>
            <a:ext cx="7342493" cy="146194"/>
            <a:chOff x="3967976" y="3437289"/>
            <a:chExt cx="7342493" cy="146194"/>
          </a:xfrm>
          <a:solidFill>
            <a:schemeClr val="bg1"/>
          </a:solidFill>
        </p:grpSpPr>
        <p:sp>
          <p:nvSpPr>
            <p:cNvPr id="2" name="文本框 1">
              <a:extLst>
                <a:ext uri="{FF2B5EF4-FFF2-40B4-BE49-F238E27FC236}">
                  <a16:creationId xmlns:a16="http://schemas.microsoft.com/office/drawing/2014/main" id="{6DD92C3D-E115-EAB2-B2B9-EB470A0D6DA6}"/>
                </a:ext>
              </a:extLst>
            </p:cNvPr>
            <p:cNvSpPr txBox="1"/>
            <p:nvPr/>
          </p:nvSpPr>
          <p:spPr>
            <a:xfrm>
              <a:off x="3967976"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东欧</a:t>
              </a:r>
            </a:p>
          </p:txBody>
        </p:sp>
        <p:sp>
          <p:nvSpPr>
            <p:cNvPr id="3" name="文本框 2">
              <a:extLst>
                <a:ext uri="{FF2B5EF4-FFF2-40B4-BE49-F238E27FC236}">
                  <a16:creationId xmlns:a16="http://schemas.microsoft.com/office/drawing/2014/main" id="{92C26ED2-80C4-7AB4-53CA-97AFBAB5D311}"/>
                </a:ext>
              </a:extLst>
            </p:cNvPr>
            <p:cNvSpPr txBox="1"/>
            <p:nvPr/>
          </p:nvSpPr>
          <p:spPr>
            <a:xfrm>
              <a:off x="5048831"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北欧</a:t>
              </a:r>
            </a:p>
          </p:txBody>
        </p:sp>
        <p:sp>
          <p:nvSpPr>
            <p:cNvPr id="10" name="文本框 9">
              <a:extLst>
                <a:ext uri="{FF2B5EF4-FFF2-40B4-BE49-F238E27FC236}">
                  <a16:creationId xmlns:a16="http://schemas.microsoft.com/office/drawing/2014/main" id="{3476C969-39F6-DF59-721A-6E028E7C7250}"/>
                </a:ext>
              </a:extLst>
            </p:cNvPr>
            <p:cNvSpPr txBox="1"/>
            <p:nvPr/>
          </p:nvSpPr>
          <p:spPr>
            <a:xfrm>
              <a:off x="6100864"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西欧</a:t>
              </a:r>
            </a:p>
          </p:txBody>
        </p:sp>
        <p:sp>
          <p:nvSpPr>
            <p:cNvPr id="12" name="文本框 11">
              <a:extLst>
                <a:ext uri="{FF2B5EF4-FFF2-40B4-BE49-F238E27FC236}">
                  <a16:creationId xmlns:a16="http://schemas.microsoft.com/office/drawing/2014/main" id="{5C154CDF-FF4C-8D25-BF8D-AC347709A39D}"/>
                </a:ext>
              </a:extLst>
            </p:cNvPr>
            <p:cNvSpPr txBox="1"/>
            <p:nvPr/>
          </p:nvSpPr>
          <p:spPr>
            <a:xfrm>
              <a:off x="7186814"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北美</a:t>
              </a:r>
              <a:endParaRPr sz="950" b="1">
                <a:solidFill>
                  <a:srgbClr val="000000"/>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F5B50D16-F374-0324-8168-D5480EFCFC69}"/>
                </a:ext>
              </a:extLst>
            </p:cNvPr>
            <p:cNvSpPr txBox="1"/>
            <p:nvPr/>
          </p:nvSpPr>
          <p:spPr>
            <a:xfrm>
              <a:off x="8259238"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中东</a:t>
              </a:r>
              <a:endParaRPr sz="950" b="1">
                <a:solidFill>
                  <a:srgbClr val="000000"/>
                </a:solidFill>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59BF164A-313D-0690-6846-CF81EE2626EE}"/>
                </a:ext>
              </a:extLst>
            </p:cNvPr>
            <p:cNvSpPr txBox="1"/>
            <p:nvPr/>
          </p:nvSpPr>
          <p:spPr>
            <a:xfrm>
              <a:off x="9331662" y="3437289"/>
              <a:ext cx="1084644"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东南亚</a:t>
              </a:r>
              <a:endParaRPr sz="950" b="1">
                <a:solidFill>
                  <a:srgbClr val="000000"/>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886015-4D61-0F8D-4928-4A0A3B5A87DD}"/>
                </a:ext>
              </a:extLst>
            </p:cNvPr>
            <p:cNvSpPr txBox="1"/>
            <p:nvPr/>
          </p:nvSpPr>
          <p:spPr>
            <a:xfrm>
              <a:off x="10565142" y="3437289"/>
              <a:ext cx="745327" cy="146194"/>
            </a:xfrm>
            <a:prstGeom prst="rect">
              <a:avLst/>
            </a:prstGeom>
            <a:grp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defRPr sz="950" b="1">
                  <a:solidFill>
                    <a:srgbClr val="000000"/>
                  </a:solidFill>
                  <a:latin typeface="Arial" panose="020B0604020202020204" pitchFamily="34" charset="0"/>
                  <a:cs typeface="Arial" panose="020B0604020202020204" pitchFamily="34" charset="0"/>
                </a:defRPr>
              </a:pPr>
              <a:r>
                <a:t>东亚</a:t>
              </a:r>
              <a:endParaRPr sz="950" b="1">
                <a:solidFill>
                  <a:srgbClr val="000000"/>
                </a:solidFill>
                <a:latin typeface="Arial" panose="020B0604020202020204" pitchFamily="34" charset="0"/>
                <a:cs typeface="Arial" panose="020B0604020202020204" pitchFamily="34" charset="0"/>
              </a:endParaRPr>
            </a:p>
          </p:txBody>
        </p:sp>
      </p:grpSp>
      <p:sp>
        <p:nvSpPr>
          <p:cNvPr id="21" name="Oval 20">
            <a:extLst>
              <a:ext uri="{FF2B5EF4-FFF2-40B4-BE49-F238E27FC236}">
                <a16:creationId xmlns:a16="http://schemas.microsoft.com/office/drawing/2014/main" id="{EE4FF3F9-673A-E2C7-8C4F-B4475EEB2DFA}"/>
              </a:ext>
            </a:extLst>
          </p:cNvPr>
          <p:cNvSpPr/>
          <p:nvPr/>
        </p:nvSpPr>
        <p:spPr>
          <a:xfrm rot="16200000">
            <a:off x="10109763" y="2455642"/>
            <a:ext cx="1628799" cy="1003133"/>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spTree>
    <p:extLst>
      <p:ext uri="{BB962C8B-B14F-4D97-AF65-F5344CB8AC3E}">
        <p14:creationId xmlns:p14="http://schemas.microsoft.com/office/powerpoint/2010/main" val="274645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演示文稿合著者</a:t>
            </a:r>
          </a:p>
        </p:txBody>
      </p:sp>
      <p:sp>
        <p:nvSpPr>
          <p:cNvPr id="3" name="Slide Number Placeholder 2"/>
          <p:cNvSpPr>
            <a:spLocks noGrp="1"/>
          </p:cNvSpPr>
          <p:nvPr>
            <p:ph type="sldNum" sz="quarter" idx="10"/>
          </p:nvPr>
        </p:nvSpPr>
        <p:spPr/>
        <p:txBody>
          <a:bodyPr/>
          <a:lstStyle/>
          <a:p>
            <a:fld id="{0CBF6629-EB3D-534B-9A06-60C368E35DAE}" type="slidenum">
              <a:rPr lang="en-US" smtClean="0"/>
              <a:t>2</a:t>
            </a:fld>
          </a:p>
        </p:txBody>
      </p:sp>
      <p:sp>
        <p:nvSpPr>
          <p:cNvPr id="4" name="Subtitle 5">
            <a:extLst>
              <a:ext uri="{FF2B5EF4-FFF2-40B4-BE49-F238E27FC236}">
                <a16:creationId xmlns:a16="http://schemas.microsoft.com/office/drawing/2014/main" id="{604D1C26-E0F2-192B-D88E-4D8AACF93499}"/>
              </a:ext>
            </a:extLst>
          </p:cNvPr>
          <p:cNvSpPr txBox="1">
            <a:spLocks/>
          </p:cNvSpPr>
          <p:nvPr/>
        </p:nvSpPr>
        <p:spPr>
          <a:xfrm>
            <a:off x="612605" y="1770434"/>
            <a:ext cx="10966785"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1600" b="1">
                <a:ea typeface="Bookman Old Style" panose="02050604050505020204" pitchFamily="18" charset="0"/>
                <a:cs typeface="Bookman Old Style" panose="02050604050505020204" pitchFamily="18" charset="0"/>
              </a:defRPr>
            </a:pPr>
            <a:r>
              <a:t>杰弗里·A·索南菲尔德，耶鲁大学首席执行官领导力学院院长；耶鲁大学管理学院高级副院长兼莱斯特·克朗管理实践教授</a:t>
            </a:r>
          </a:p>
          <a:p>
            <a:pPr marL="0" indent="0">
              <a:buNone/>
            </a:pPr>
            <a:endParaRPr sz="1600" b="1">
              <a:ea typeface="Bookman Old Style" panose="02050604050505020204" pitchFamily="18" charset="0"/>
              <a:cs typeface="Bookman Old Style" panose="02050604050505020204" pitchFamily="18" charset="0"/>
            </a:endParaRPr>
          </a:p>
          <a:p>
            <a:pPr marL="0" indent="0">
              <a:buNone/>
              <a:defRPr sz="1600" b="1">
                <a:ea typeface="Bookman Old Style" panose="02050604050505020204" pitchFamily="18" charset="0"/>
                <a:cs typeface="Bookman Old Style" panose="02050604050505020204" pitchFamily="18" charset="0"/>
              </a:defRPr>
            </a:pPr>
            <a:r>
              <a:t>史蒂文·田，耶鲁大学首席执行官领导力学院研究总监，耶鲁大学</a:t>
            </a:r>
          </a:p>
          <a:p>
            <a:pPr marL="0" indent="0">
              <a:buNone/>
            </a:pPr>
            <a:endParaRPr sz="1600" b="1">
              <a:ea typeface="Bookman Old Style" panose="02050604050505020204" pitchFamily="18" charset="0"/>
              <a:cs typeface="Bookman Old Style" panose="02050604050505020204" pitchFamily="18" charset="0"/>
            </a:endParaRPr>
          </a:p>
          <a:p>
            <a:pPr marL="0" indent="0">
              <a:buNone/>
              <a:defRPr sz="1600" b="1">
                <a:ea typeface="Bookman Old Style" panose="02050604050505020204" pitchFamily="18" charset="0"/>
                <a:cs typeface="Bookman Old Style" panose="02050604050505020204" pitchFamily="18" charset="0"/>
              </a:defRPr>
            </a:pPr>
            <a:r>
              <a:t>弗拉内克·索科洛夫斯基，耶鲁大学首席执行官领导力学院商业与经济学研究员，耶鲁大学</a:t>
            </a:r>
          </a:p>
          <a:p>
            <a:pPr marL="0" indent="0">
              <a:buNone/>
            </a:pPr>
            <a:endParaRPr sz="1600" b="1">
              <a:ea typeface="Bookman Old Style" panose="02050604050505020204" pitchFamily="18" charset="0"/>
              <a:cs typeface="Bookman Old Style" panose="02050604050505020204" pitchFamily="18" charset="0"/>
            </a:endParaRPr>
          </a:p>
          <a:p>
            <a:pPr marL="0" indent="0">
              <a:buNone/>
              <a:defRPr sz="1600" b="1">
                <a:ea typeface="Bookman Old Style" panose="02050604050505020204" pitchFamily="18" charset="0"/>
                <a:cs typeface="Bookman Old Style" panose="02050604050505020204" pitchFamily="18" charset="0"/>
              </a:defRPr>
            </a:pPr>
            <a:r>
              <a:t>米哈尔·怀雷布科夫斯基，耶鲁大学首席执行官领导力学院和宾夕法尼亚大学沃顿商学院能源研究助理</a:t>
            </a:r>
          </a:p>
          <a:p>
            <a:pPr marL="0" indent="0">
              <a:buNone/>
            </a:pPr>
            <a:endParaRPr sz="1600" b="1">
              <a:ea typeface="Bookman Old Style" panose="02050604050505020204" pitchFamily="18" charset="0"/>
              <a:cs typeface="Bookman Old Style" panose="02050604050505020204" pitchFamily="18" charset="0"/>
            </a:endParaRPr>
          </a:p>
          <a:p>
            <a:pPr marL="0" indent="0">
              <a:buNone/>
              <a:defRPr sz="1600" b="1">
                <a:ea typeface="Bookman Old Style" panose="02050604050505020204" pitchFamily="18" charset="0"/>
                <a:cs typeface="Bookman Old Style" panose="02050604050505020204" pitchFamily="18" charset="0"/>
              </a:defRPr>
            </a:pPr>
            <a:r>
              <a:t>马特乌什·卡斯普罗维奇，耶鲁大学首席执行官领导力学院和华沙经济学院研究助理</a:t>
            </a:r>
          </a:p>
        </p:txBody>
      </p:sp>
    </p:spTree>
    <p:extLst>
      <p:ext uri="{BB962C8B-B14F-4D97-AF65-F5344CB8AC3E}">
        <p14:creationId xmlns:p14="http://schemas.microsoft.com/office/powerpoint/2010/main" val="256695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俄罗斯经济危机主题#3：俄罗斯进口</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20</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959562760"/>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0228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21</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进口在俄罗斯国内经济中扮演着重要角色。进口占俄罗斯GDP的约20%，尽管普京对完全自给自足抱有好战的幻想，但国内经济在各行业和整个价值链中，几乎无一例外地严重依赖进口。</a:t>
            </a:r>
          </a:p>
          <a:p>
            <a:pPr>
              <a:defRPr sz="1200">
                <a:cs typeface="Times New Roman" panose="02020603050405020304" pitchFamily="18" charset="0"/>
              </a:defRPr>
            </a:pPr>
            <a:r>
              <a:t>自入侵以来的几个月里，流入俄罗斯的进口商品流量已大幅放缓。对俄罗斯主要贸易伙伴的贸易数据进行审查——因为克里姆林宫不再发布自己的进口数据——表明，在入侵后的最初几个月里，俄罗斯的进口量下降了约 50% 以上。</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俄罗斯进口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入侵后数月俄罗斯进口量大幅下降</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来源：耶鲁大学首席执行官领导力研究所、</a:t>
            </a:r>
            <a:r>
              <a:rPr>
                <a:hlinkClick r:id="rId2">
                  <a:extLst>
                    <a:ext uri="{A12FA001-AC4F-418D-AE19-62706E023703}">
                      <ahyp:hlinkClr xmlns:ahyp="http://schemas.microsoft.com/office/drawing/2018/hyperlinkcolor" val="tx"/>
                    </a:ext>
                  </a:extLst>
                </a:hlinkClick>
              </a:rPr>
              <a:t>俄罗斯联邦国家统计局</a:t>
            </a:r>
            <a:r>
              <a:t>、</a:t>
            </a:r>
            <a:r>
              <a:rPr>
                <a:hlinkClick r:id="rId3">
                  <a:extLst>
                    <a:ext uri="{A12FA001-AC4F-418D-AE19-62706E023703}">
                      <ahyp:hlinkClr xmlns:ahyp="http://schemas.microsoft.com/office/drawing/2018/hyperlinkcolor" val="tx"/>
                    </a:ext>
                  </a:extLst>
                </a:hlinkClick>
              </a:rPr>
              <a:t>摩根大通</a:t>
            </a:r>
            <a:r>
              <a:t>、</a:t>
            </a:r>
            <a:r>
              <a:rPr>
                <a:hlinkClick r:id="rId4">
                  <a:extLst>
                    <a:ext uri="{A12FA001-AC4F-418D-AE19-62706E023703}">
                      <ahyp:hlinkClr xmlns:ahyp="http://schemas.microsoft.com/office/drawing/2018/hyperlinkcolor" val="tx"/>
                    </a:ext>
                  </a:extLst>
                </a:hlinkClick>
              </a:rPr>
              <a:t>美国银行全球研究部</a:t>
            </a:r>
            <a:r>
              <a:t>、</a:t>
            </a:r>
            <a:r>
              <a:rPr>
                <a:hlinkClick r:id="rId5">
                  <a:extLst>
                    <a:ext uri="{A12FA001-AC4F-418D-AE19-62706E023703}">
                      <ahyp:hlinkClr xmlns:ahyp="http://schemas.microsoft.com/office/drawing/2018/hyperlinkcolor" val="tx"/>
                    </a:ext>
                  </a:extLst>
                </a:hlinkClick>
              </a:rPr>
              <a:t>德意志银行</a:t>
            </a:r>
            <a:r>
              <a:t>、</a:t>
            </a:r>
            <a:r>
              <a:rPr>
                <a:hlinkClick r:id="rId6">
                  <a:extLst>
                    <a:ext uri="{A12FA001-AC4F-418D-AE19-62706E023703}">
                      <ahyp:hlinkClr xmlns:ahyp="http://schemas.microsoft.com/office/drawing/2018/hyperlinkcolor" val="tx"/>
                    </a:ext>
                  </a:extLst>
                </a:hlinkClick>
              </a:rPr>
              <a:t>瑞银集团</a:t>
            </a:r>
            <a:r>
              <a:t>、</a:t>
            </a:r>
            <a:r>
              <a:rPr>
                <a:hlinkClick r:id="rId7">
                  <a:extLst>
                    <a:ext uri="{A12FA001-AC4F-418D-AE19-62706E023703}">
                      <ahyp:hlinkClr xmlns:ahyp="http://schemas.microsoft.com/office/drawing/2018/hyperlinkcolor" val="tx"/>
                    </a:ext>
                  </a:extLst>
                </a:hlinkClick>
              </a:rPr>
              <a:t>彭博社</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b="1">
                <a:solidFill>
                  <a:srgbClr val="000000"/>
                </a:solidFill>
                <a:latin typeface="Georgia" panose="02040502050405020303" pitchFamily="18" charset="0"/>
                <a:ea typeface="Source Sans Pro SemiBold" panose="020B0603030403020204" pitchFamily="34" charset="0"/>
              </a:defRPr>
            </a:pPr>
            <a:r>
              <a:rPr sz="1200"/>
              <a:t>俄罗斯从世界其他地区进口</a:t>
            </a:r>
            <a:r>
              <a:rPr sz="900"/>
              <a:t> </a:t>
            </a:r>
          </a:p>
          <a:p>
            <a:pPr lvl="0">
              <a:defRPr sz="900">
                <a:solidFill>
                  <a:srgbClr val="000000"/>
                </a:solidFill>
                <a:latin typeface="Georgia" panose="02040502050405020303" pitchFamily="18" charset="0"/>
                <a:ea typeface="Source Sans Pro SemiBold" panose="020B0603030403020204" pitchFamily="34" charset="0"/>
              </a:defRPr>
            </a:pPr>
            <a:r>
              <a:t>（单位：十亿美元，年化）</a:t>
            </a:r>
            <a:endParaRPr sz="900">
              <a:latin typeface="Georgia" panose="02040502050405020303" pitchFamily="18" charset="0"/>
              <a:ea typeface="Source Sans Pro SemiBold" panose="020B06030304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842295611"/>
              </p:ext>
            </p:extLst>
          </p:nvPr>
        </p:nvGraphicFramePr>
        <p:xfrm>
          <a:off x="3836289" y="2472007"/>
          <a:ext cx="7772400" cy="4114800"/>
        </p:xfrm>
        <a:graphic>
          <a:graphicData uri="http://schemas.openxmlformats.org/drawingml/2006/chart">
            <c:chart xmlns:c="http://schemas.openxmlformats.org/drawingml/2006/chart" xmlns:r="http://schemas.openxmlformats.org/officeDocument/2006/relationships" r:id="rId8"/>
          </a:graphicData>
        </a:graphic>
      </p:graphicFrame>
      <p:sp>
        <p:nvSpPr>
          <p:cNvPr id="13" name="Oval 12">
            <a:extLst>
              <a:ext uri="{FF2B5EF4-FFF2-40B4-BE49-F238E27FC236}">
                <a16:creationId xmlns:a16="http://schemas.microsoft.com/office/drawing/2014/main" id="{C1F0D98D-4F90-4462-9AAE-BF197B7B40B1}"/>
              </a:ext>
            </a:extLst>
          </p:cNvPr>
          <p:cNvSpPr/>
          <p:nvPr/>
        </p:nvSpPr>
        <p:spPr>
          <a:xfrm>
            <a:off x="10791826" y="3199588"/>
            <a:ext cx="816863" cy="2921811"/>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p:txBody>
      </p:sp>
      <p:sp>
        <p:nvSpPr>
          <p:cNvPr id="14" name="TextBox 1">
            <a:extLst>
              <a:ext uri="{FF2B5EF4-FFF2-40B4-BE49-F238E27FC236}">
                <a16:creationId xmlns:a16="http://schemas.microsoft.com/office/drawing/2014/main" id="{C412F9F7-F108-DE52-D0C1-70A978C35AD5}"/>
              </a:ext>
            </a:extLst>
          </p:cNvPr>
          <p:cNvSpPr txBox="1"/>
          <p:nvPr/>
        </p:nvSpPr>
        <p:spPr>
          <a:xfrm>
            <a:off x="8421600" y="4687947"/>
            <a:ext cx="2160541" cy="830997"/>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rgbClr val="EEB500"/>
                </a:solidFill>
                <a:latin typeface="Georgia" panose="02040502050405020303" pitchFamily="18" charset="0"/>
              </a:defRPr>
            </a:pPr>
            <a:r>
              <a:t>俄罗斯主要贸易伙伴的数据显示，俄罗斯进口大幅下降</a:t>
            </a:r>
          </a:p>
        </p:txBody>
      </p:sp>
    </p:spTree>
    <p:extLst>
      <p:ext uri="{BB962C8B-B14F-4D97-AF65-F5344CB8AC3E}">
        <p14:creationId xmlns:p14="http://schemas.microsoft.com/office/powerpoint/2010/main" val="159611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1045705338"/>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22</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根据中国海关总署最新发布的月度数据，中国对俄罗斯的出口额从年初到 4 月份暴跌了 50%，从 2021 年底的每月 80 多亿美元下降到 4 月份的不足 40 亿美元。中国海关总署保存着详细的中国贸易数据，其中详细列出了对各个贸易伙伴的出口。</a:t>
            </a:r>
          </a:p>
          <a:p>
            <a:pPr>
              <a:defRPr sz="1200">
                <a:cs typeface="Times New Roman" panose="02020603050405020304" pitchFamily="18" charset="0"/>
              </a:defRPr>
            </a:pPr>
            <a:r>
              <a:t>这与我们的传闻一致，几家中国银行撤回了对俄罗斯的所有信贷和融资，包括中国工商银行、新开发银行和亚洲基础设施投资银行，此外中化集团等能源巨头暂停了所有在俄罗斯的投资和合资企业——尽管其他中国公司仍然活跃。</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俄罗斯进口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根据中国官方贸易数据，中国正在限制对俄罗斯的出口</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中华人民共和国海关总署</a:t>
            </a:r>
            <a:r>
              <a:t>、</a:t>
            </a:r>
            <a:r>
              <a:rPr>
                <a:hlinkClick r:id="rId4">
                  <a:extLst>
                    <a:ext uri="{A12FA001-AC4F-418D-AE19-62706E023703}">
                      <ahyp:hlinkClr xmlns:ahyp="http://schemas.microsoft.com/office/drawing/2018/hyperlinkcolor" val="tx"/>
                    </a:ext>
                  </a:extLst>
                </a:hlinkClick>
              </a:rPr>
              <a:t>彭博社</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根据中国海关总署的数据，中国对俄罗斯的出口</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（单位：十亿美元，月度总额）</a:t>
            </a:r>
            <a:endParaRPr sz="900">
              <a:latin typeface="Georgia" panose="02040502050405020303" pitchFamily="18" charset="0"/>
              <a:ea typeface="Source Sans Pro SemiBold" panose="020B0603030403020204" pitchFamily="34" charset="0"/>
            </a:endParaRPr>
          </a:p>
        </p:txBody>
      </p:sp>
      <p:sp>
        <p:nvSpPr>
          <p:cNvPr id="14" name="TextBox 1">
            <a:extLst>
              <a:ext uri="{FF2B5EF4-FFF2-40B4-BE49-F238E27FC236}">
                <a16:creationId xmlns:a16="http://schemas.microsoft.com/office/drawing/2014/main" id="{C412F9F7-F108-DE52-D0C1-70A978C35AD5}"/>
              </a:ext>
            </a:extLst>
          </p:cNvPr>
          <p:cNvSpPr txBox="1"/>
          <p:nvPr/>
        </p:nvSpPr>
        <p:spPr>
          <a:xfrm>
            <a:off x="7726680" y="4709648"/>
            <a:ext cx="2160541" cy="646331"/>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rgbClr val="EEB500"/>
                </a:solidFill>
                <a:latin typeface="Georgia" panose="02040502050405020303" pitchFamily="18" charset="0"/>
              </a:defRPr>
            </a:pPr>
            <a:r>
              <a:t>出口额下降了一半以上，从 80 亿美元降至不足 40 亿美元</a:t>
            </a:r>
          </a:p>
        </p:txBody>
      </p:sp>
      <p:sp>
        <p:nvSpPr>
          <p:cNvPr id="15" name="Arrow: Right 27">
            <a:extLst>
              <a:ext uri="{FF2B5EF4-FFF2-40B4-BE49-F238E27FC236}">
                <a16:creationId xmlns:a16="http://schemas.microsoft.com/office/drawing/2014/main" id="{2B2DBE08-1290-488F-AD01-08771138FEBB}"/>
              </a:ext>
            </a:extLst>
          </p:cNvPr>
          <p:cNvSpPr/>
          <p:nvPr/>
        </p:nvSpPr>
        <p:spPr>
          <a:xfrm rot="3443140">
            <a:off x="8461099" y="4054936"/>
            <a:ext cx="3086905"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35" name="组合 34">
            <a:extLst>
              <a:ext uri="{FF2B5EF4-FFF2-40B4-BE49-F238E27FC236}">
                <a16:creationId xmlns:a16="http://schemas.microsoft.com/office/drawing/2014/main" id="{4E3E7821-5416-713D-F710-BDE2C71B3858}"/>
              </a:ext>
            </a:extLst>
          </p:cNvPr>
          <p:cNvGrpSpPr/>
          <p:nvPr/>
        </p:nvGrpSpPr>
        <p:grpSpPr>
          <a:xfrm>
            <a:off x="3925695" y="6336542"/>
            <a:ext cx="7602150" cy="176453"/>
            <a:chOff x="3925695" y="6336542"/>
            <a:chExt cx="7602150" cy="176453"/>
          </a:xfrm>
          <a:solidFill>
            <a:schemeClr val="bg1"/>
          </a:solidFill>
        </p:grpSpPr>
        <p:sp>
          <p:nvSpPr>
            <p:cNvPr id="22" name="文本框 21">
              <a:extLst>
                <a:ext uri="{FF2B5EF4-FFF2-40B4-BE49-F238E27FC236}">
                  <a16:creationId xmlns:a16="http://schemas.microsoft.com/office/drawing/2014/main" id="{70ED6E9E-DC48-FA28-2BC5-05D54C4E3B62}"/>
                </a:ext>
              </a:extLst>
            </p:cNvPr>
            <p:cNvSpPr txBox="1"/>
            <p:nvPr/>
          </p:nvSpPr>
          <p:spPr>
            <a:xfrm>
              <a:off x="11006112"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AC4BA510-C490-E194-B591-36B5423540F1}"/>
                </a:ext>
              </a:extLst>
            </p:cNvPr>
            <p:cNvSpPr txBox="1"/>
            <p:nvPr/>
          </p:nvSpPr>
          <p:spPr>
            <a:xfrm>
              <a:off x="10295599"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49C1ED63-3B0C-55AA-1675-0594C915D029}"/>
                </a:ext>
              </a:extLst>
            </p:cNvPr>
            <p:cNvSpPr txBox="1"/>
            <p:nvPr/>
          </p:nvSpPr>
          <p:spPr>
            <a:xfrm>
              <a:off x="9597440"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BE0821B4-BBAA-3D98-34B1-7D3C2E2CB507}"/>
                </a:ext>
              </a:extLst>
            </p:cNvPr>
            <p:cNvSpPr txBox="1"/>
            <p:nvPr/>
          </p:nvSpPr>
          <p:spPr>
            <a:xfrm>
              <a:off x="8880753"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56B1C8E8-9C79-64C2-CB62-6659635B580B}"/>
                </a:ext>
              </a:extLst>
            </p:cNvPr>
            <p:cNvSpPr txBox="1"/>
            <p:nvPr/>
          </p:nvSpPr>
          <p:spPr>
            <a:xfrm>
              <a:off x="8176418"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27D1FCB1-EC63-6E61-C2C2-5B6419B0BB83}"/>
                </a:ext>
              </a:extLst>
            </p:cNvPr>
            <p:cNvSpPr txBox="1"/>
            <p:nvPr/>
          </p:nvSpPr>
          <p:spPr>
            <a:xfrm>
              <a:off x="7472081"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770E3301-1E3C-6620-1C51-E70B37A47885}"/>
                </a:ext>
              </a:extLst>
            </p:cNvPr>
            <p:cNvSpPr txBox="1"/>
            <p:nvPr/>
          </p:nvSpPr>
          <p:spPr>
            <a:xfrm>
              <a:off x="6755389"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5FC62581-6D9C-9154-4862-1B2C7A561CDF}"/>
                </a:ext>
              </a:extLst>
            </p:cNvPr>
            <p:cNvSpPr txBox="1"/>
            <p:nvPr/>
          </p:nvSpPr>
          <p:spPr>
            <a:xfrm>
              <a:off x="6051056"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2021年9月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F850FDFC-094A-74B0-673E-2122B6C5AB6B}"/>
                </a:ext>
              </a:extLst>
            </p:cNvPr>
            <p:cNvSpPr txBox="1"/>
            <p:nvPr/>
          </p:nvSpPr>
          <p:spPr>
            <a:xfrm>
              <a:off x="5334362"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21年8月</a:t>
              </a:r>
              <a:endParaRPr sz="1100" b="1">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F0DD6296-12E2-7B9E-F6C3-5BB95EDDB8EC}"/>
                </a:ext>
              </a:extLst>
            </p:cNvPr>
            <p:cNvSpPr txBox="1"/>
            <p:nvPr/>
          </p:nvSpPr>
          <p:spPr>
            <a:xfrm>
              <a:off x="4623850"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2021年7月</a:t>
              </a:r>
              <a:endParaRPr sz="1100" b="1">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E7C70591-6CB8-0146-508D-77C08620AFDD}"/>
                </a:ext>
              </a:extLst>
            </p:cNvPr>
            <p:cNvSpPr txBox="1"/>
            <p:nvPr/>
          </p:nvSpPr>
          <p:spPr>
            <a:xfrm>
              <a:off x="3925695"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21年6月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046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23</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即使在进口方面，俄罗斯对其贸易伙伴的需要也远远大于其贸易伙伴对俄罗斯的需要。鉴于中国对俄罗斯的出口占中国与美国和欧洲的贸易关系的比重极小，显然大多数中国公司更加担心因违反美国制裁和与美国公司发生冲突而失去进入美国和欧洲市场的机会，而不是失去以前在俄罗斯的市场份额。中国是最突出的例子，但其他贸易伙伴也同样不愿向俄罗斯出口。事实上，在入侵后的几个月里，制裁国家和非制裁国家对俄罗斯的出口似乎以大致相同的速度下降</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俄罗斯进口</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不对称贸易关系：中国对俄罗斯的重要性远高于俄罗斯对中国的重要性</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中华人民共和国海关总署</a:t>
            </a:r>
            <a:r>
              <a:t>、</a:t>
            </a:r>
            <a:r>
              <a:rPr>
                <a:hlinkClick r:id="rId3">
                  <a:extLst>
                    <a:ext uri="{A12FA001-AC4F-418D-AE19-62706E023703}">
                      <ahyp:hlinkClr xmlns:ahyp="http://schemas.microsoft.com/office/drawing/2018/hyperlinkcolor" val="tx"/>
                    </a:ext>
                  </a:extLst>
                </a:hlinkClick>
              </a:rPr>
              <a:t>欧盟统计局</a:t>
            </a:r>
            <a:r>
              <a:t>、其他国家来源、</a:t>
            </a:r>
            <a:r>
              <a:rPr>
                <a:hlinkClick r:id="rId4">
                  <a:extLst>
                    <a:ext uri="{A12FA001-AC4F-418D-AE19-62706E023703}">
                      <ahyp:hlinkClr xmlns:ahyp="http://schemas.microsoft.com/office/drawing/2018/hyperlinkcolor" val="tx"/>
                    </a:ext>
                  </a:extLst>
                </a:hlinkClick>
              </a:rPr>
              <a:t>彭博社</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a:t>
            </a:r>
            <a:endParaRPr sz="900"/>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graphicFrame>
        <p:nvGraphicFramePr>
          <p:cNvPr id="15" name="Chart 14"/>
          <p:cNvGraphicFramePr>
            <a:graphicFrameLocks/>
          </p:cNvGraphicFramePr>
          <p:nvPr>
            <p:extLst>
              <p:ext uri="{D42A27DB-BD31-4B8C-83A1-F6EECF244321}">
                <p14:modId xmlns:p14="http://schemas.microsoft.com/office/powerpoint/2010/main" val="642268109"/>
              </p:ext>
            </p:extLst>
          </p:nvPr>
        </p:nvGraphicFramePr>
        <p:xfrm>
          <a:off x="3892551" y="2367233"/>
          <a:ext cx="3657600" cy="428857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Chart 15"/>
          <p:cNvGraphicFramePr>
            <a:graphicFrameLocks/>
          </p:cNvGraphicFramePr>
          <p:nvPr>
            <p:extLst>
              <p:ext uri="{D42A27DB-BD31-4B8C-83A1-F6EECF244321}">
                <p14:modId xmlns:p14="http://schemas.microsoft.com/office/powerpoint/2010/main" val="823759818"/>
              </p:ext>
            </p:extLst>
          </p:nvPr>
        </p:nvGraphicFramePr>
        <p:xfrm>
          <a:off x="8122443" y="2367233"/>
          <a:ext cx="3612973" cy="4288571"/>
        </p:xfrm>
        <a:graphic>
          <a:graphicData uri="http://schemas.openxmlformats.org/drawingml/2006/chart">
            <c:chart xmlns:c="http://schemas.openxmlformats.org/drawingml/2006/chart" xmlns:r="http://schemas.openxmlformats.org/officeDocument/2006/relationships" r:id="rId11"/>
          </a:graphicData>
        </a:graphic>
      </p:graphicFrame>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俄罗斯进口产品来自哪里？</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（单位：十亿美元，年度总额截至 2021 年）</a:t>
            </a:r>
            <a:endParaRPr sz="90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8124968" y="1946609"/>
            <a:ext cx="365760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中国出口产品销往何处？</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（单位：十亿美元，年度总额截至 2021 年）</a:t>
            </a:r>
            <a:endParaRPr sz="900">
              <a:latin typeface="Georgia" panose="02040502050405020303" pitchFamily="18" charset="0"/>
              <a:ea typeface="Source Sans Pro SemiBold" panose="020B0603030403020204" pitchFamily="34" charset="0"/>
            </a:endParaRPr>
          </a:p>
        </p:txBody>
      </p:sp>
      <p:sp>
        <p:nvSpPr>
          <p:cNvPr id="21" name="Rectangle: Rounded Corners 18">
            <a:extLst>
              <a:ext uri="{FF2B5EF4-FFF2-40B4-BE49-F238E27FC236}">
                <a16:creationId xmlns:a16="http://schemas.microsoft.com/office/drawing/2014/main" id="{F8F36B51-DBD6-4F88-850A-1B6608A65E7B}"/>
              </a:ext>
            </a:extLst>
          </p:cNvPr>
          <p:cNvSpPr/>
          <p:nvPr/>
        </p:nvSpPr>
        <p:spPr>
          <a:xfrm rot="16200000">
            <a:off x="5865815" y="1239837"/>
            <a:ext cx="266699" cy="3101973"/>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p>
        </p:txBody>
      </p:sp>
      <p:sp>
        <p:nvSpPr>
          <p:cNvPr id="22" name="Rectangle: Rounded Corners 18">
            <a:extLst>
              <a:ext uri="{FF2B5EF4-FFF2-40B4-BE49-F238E27FC236}">
                <a16:creationId xmlns:a16="http://schemas.microsoft.com/office/drawing/2014/main" id="{F8F36B51-DBD6-4F88-850A-1B6608A65E7B}"/>
              </a:ext>
            </a:extLst>
          </p:cNvPr>
          <p:cNvSpPr/>
          <p:nvPr/>
        </p:nvSpPr>
        <p:spPr>
          <a:xfrm rot="16200000">
            <a:off x="9250194" y="4535657"/>
            <a:ext cx="241300" cy="1647486"/>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p>
        </p:txBody>
      </p:sp>
    </p:spTree>
    <p:extLst>
      <p:ext uri="{BB962C8B-B14F-4D97-AF65-F5344CB8AC3E}">
        <p14:creationId xmlns:p14="http://schemas.microsoft.com/office/powerpoint/2010/main" val="230500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俄罗斯经济危机主题#4：俄罗斯国内消费与生产</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24</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85580462"/>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758936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1469894754"/>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25</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随着俄罗斯进口量的下降，许多国内生产商无法采购供应和投入。无奈之下，普京实际上将灰色市场和知识产权侵权行为合法化，有时甚至直接鼓励平行进口。普京宣布某些公司的商品不受商标法的约束，包括思科、英特尔、摩托罗拉和西门子等制造商的电子元件以及纸张、纺织品、陶瓷、机车和核反应堆等工业产品。尽管普京做出了努力，但几乎没有证据表明这些宽松的平行进口替代法实际上产生了很大效果，特别是在航空航天等敏感行业，整个经济普遍存在供应短缺和价格上涨。</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俄罗斯官方消费者物价指数CPI显示通胀率约为20%</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俄罗斯CPI（消费者物价指数）</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（%，同比百分比变化）</a:t>
            </a:r>
            <a:endParaRPr sz="900">
              <a:latin typeface="Georgia" panose="02040502050405020303" pitchFamily="18" charset="0"/>
              <a:ea typeface="Source Sans Pro SemiBold" panose="020B0603030403020204" pitchFamily="34" charset="0"/>
            </a:endParaRPr>
          </a:p>
        </p:txBody>
      </p:sp>
      <p:sp>
        <p:nvSpPr>
          <p:cNvPr id="16" name="Arrow: Right 27">
            <a:extLst>
              <a:ext uri="{FF2B5EF4-FFF2-40B4-BE49-F238E27FC236}">
                <a16:creationId xmlns:a16="http://schemas.microsoft.com/office/drawing/2014/main" id="{2B2DBE08-1290-488F-AD01-08771138FEBB}"/>
              </a:ext>
            </a:extLst>
          </p:cNvPr>
          <p:cNvSpPr/>
          <p:nvPr/>
        </p:nvSpPr>
        <p:spPr>
          <a:xfrm rot="16542925">
            <a:off x="9830418" y="3758600"/>
            <a:ext cx="1547360"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2" name="组合 1">
            <a:extLst>
              <a:ext uri="{FF2B5EF4-FFF2-40B4-BE49-F238E27FC236}">
                <a16:creationId xmlns:a16="http://schemas.microsoft.com/office/drawing/2014/main" id="{FC69F8FF-CF2E-CD2E-A5F7-2AAE7952EDE6}"/>
              </a:ext>
            </a:extLst>
          </p:cNvPr>
          <p:cNvGrpSpPr/>
          <p:nvPr/>
        </p:nvGrpSpPr>
        <p:grpSpPr>
          <a:xfrm>
            <a:off x="3971325" y="6334041"/>
            <a:ext cx="7566868" cy="176454"/>
            <a:chOff x="3925695" y="6336541"/>
            <a:chExt cx="7566868" cy="176454"/>
          </a:xfrm>
          <a:solidFill>
            <a:schemeClr val="bg1"/>
          </a:solidFill>
        </p:grpSpPr>
        <p:sp>
          <p:nvSpPr>
            <p:cNvPr id="19" name="文本框 18">
              <a:extLst>
                <a:ext uri="{FF2B5EF4-FFF2-40B4-BE49-F238E27FC236}">
                  <a16:creationId xmlns:a16="http://schemas.microsoft.com/office/drawing/2014/main" id="{658674A5-7316-FFA1-ACFC-1BD4E4FFE073}"/>
                </a:ext>
              </a:extLst>
            </p:cNvPr>
            <p:cNvSpPr txBox="1"/>
            <p:nvPr/>
          </p:nvSpPr>
          <p:spPr>
            <a:xfrm>
              <a:off x="5010371"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2018年10月</a:t>
              </a:r>
              <a:endParaRPr sz="1100" b="1">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381CD153-1C2F-FF71-3E62-428DC7CF3734}"/>
                </a:ext>
              </a:extLst>
            </p:cNvPr>
            <p:cNvSpPr txBox="1"/>
            <p:nvPr/>
          </p:nvSpPr>
          <p:spPr>
            <a:xfrm>
              <a:off x="4468597" y="6336541"/>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2018年6月</a:t>
              </a:r>
              <a:endParaRPr sz="1100" b="1">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888A3993-8301-D9E7-4A11-79CB0D08CD5C}"/>
                </a:ext>
              </a:extLst>
            </p:cNvPr>
            <p:cNvSpPr txBox="1"/>
            <p:nvPr/>
          </p:nvSpPr>
          <p:spPr>
            <a:xfrm>
              <a:off x="3925695"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2018年2月</a:t>
              </a:r>
              <a:endParaRPr sz="1100" b="1">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5C438A2A-FBF4-DD7C-FD3A-23DBC4C2FCB6}"/>
                </a:ext>
              </a:extLst>
            </p:cNvPr>
            <p:cNvSpPr txBox="1"/>
            <p:nvPr/>
          </p:nvSpPr>
          <p:spPr>
            <a:xfrm>
              <a:off x="5551391"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2019年2月</a:t>
              </a:r>
              <a:endParaRPr sz="1100" b="1">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C8501236-D4EF-7312-4F6A-44A1443184C2}"/>
                </a:ext>
              </a:extLst>
            </p:cNvPr>
            <p:cNvSpPr txBox="1"/>
            <p:nvPr/>
          </p:nvSpPr>
          <p:spPr>
            <a:xfrm>
              <a:off x="6091725"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2019年6月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346BDF65-BAF7-5D15-ADCB-9F4BA340CFC7}"/>
                </a:ext>
              </a:extLst>
            </p:cNvPr>
            <p:cNvSpPr txBox="1"/>
            <p:nvPr/>
          </p:nvSpPr>
          <p:spPr>
            <a:xfrm>
              <a:off x="6633431"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2019年10月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E01F4ED9-84D0-B707-72A1-7639A56B9E99}"/>
                </a:ext>
              </a:extLst>
            </p:cNvPr>
            <p:cNvSpPr txBox="1"/>
            <p:nvPr/>
          </p:nvSpPr>
          <p:spPr>
            <a:xfrm>
              <a:off x="7174451"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2020年2月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A88C6F4B-1DCB-9DFA-2F41-4AC09B890370}"/>
                </a:ext>
              </a:extLst>
            </p:cNvPr>
            <p:cNvSpPr txBox="1"/>
            <p:nvPr/>
          </p:nvSpPr>
          <p:spPr>
            <a:xfrm>
              <a:off x="7714785"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2020年6月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5C3E10A8-F1FB-BC36-D6CE-A135225F5E70}"/>
                </a:ext>
              </a:extLst>
            </p:cNvPr>
            <p:cNvSpPr txBox="1"/>
            <p:nvPr/>
          </p:nvSpPr>
          <p:spPr>
            <a:xfrm>
              <a:off x="8255119"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2020年10月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40204173-C887-F586-056A-788A696D154F}"/>
                </a:ext>
              </a:extLst>
            </p:cNvPr>
            <p:cNvSpPr txBox="1"/>
            <p:nvPr/>
          </p:nvSpPr>
          <p:spPr>
            <a:xfrm>
              <a:off x="8795453"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21年2月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4025B951-3CA8-ECF4-C9E7-9FF80D84E28C}"/>
                </a:ext>
              </a:extLst>
            </p:cNvPr>
            <p:cNvSpPr txBox="1"/>
            <p:nvPr/>
          </p:nvSpPr>
          <p:spPr>
            <a:xfrm>
              <a:off x="9340046"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21年6月</a:t>
              </a:r>
              <a:endParaRPr sz="1100" b="1">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47A7EFBC-394B-50C9-2D5D-91DBE276F173}"/>
                </a:ext>
              </a:extLst>
            </p:cNvPr>
            <p:cNvSpPr txBox="1"/>
            <p:nvPr/>
          </p:nvSpPr>
          <p:spPr>
            <a:xfrm>
              <a:off x="9884639"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169B5283-5409-A9E4-AABD-BAA2F5DF8FA0}"/>
                </a:ext>
              </a:extLst>
            </p:cNvPr>
            <p:cNvSpPr txBox="1"/>
            <p:nvPr/>
          </p:nvSpPr>
          <p:spPr>
            <a:xfrm>
              <a:off x="10426237"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566C4010-A3EF-5595-20A6-822958583971}"/>
                </a:ext>
              </a:extLst>
            </p:cNvPr>
            <p:cNvSpPr txBox="1"/>
            <p:nvPr/>
          </p:nvSpPr>
          <p:spPr>
            <a:xfrm>
              <a:off x="10970830" y="6336542"/>
              <a:ext cx="521733" cy="176453"/>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22年6月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180108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26</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由于缺乏外国供应，许多俄罗斯制造商不得不拆解和回收零件。正如美国商务部长吉娜·雷蒙多（Gina Raimondo）所说：“我们收到乌克兰人的报告，称他们在地面上发现的俄罗斯军事装备里，装满了他们从洗碗机和冰箱中取出的半导体。”在航空航天领域，俄罗斯国家航空公司俄罗斯航空（Aeroflot）及其他公司一直在拆解现有飞机零部件，以继续为其剩余机队的运营提供服务，尽管波音等运营商已切断所有支持和服务，并发布警告称拆解后的飞机不安全，不适合运营。一些航空公司，例如Pobeda，甚至故意停飞了高达40%的现有飞机，以提供零部件来服务和运营剩余的飞机。</a:t>
            </a:r>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最依赖国际供应链的行业遭受40-60%的通货膨胀</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欧洲企业协会</a:t>
            </a:r>
            <a:r>
              <a:t>，</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瑞银集团</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按支出类别划分的俄罗斯消费者物价指数（CPI）</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（%，同比百分比变化）</a:t>
            </a:r>
            <a:endParaRPr sz="90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227617421"/>
              </p:ext>
            </p:extLst>
          </p:nvPr>
        </p:nvGraphicFramePr>
        <p:xfrm>
          <a:off x="3836288" y="2472007"/>
          <a:ext cx="7772400" cy="4114800"/>
        </p:xfrm>
        <a:graphic>
          <a:graphicData uri="http://schemas.openxmlformats.org/drawingml/2006/chart">
            <c:chart xmlns:c="http://schemas.openxmlformats.org/drawingml/2006/chart" xmlns:r="http://schemas.openxmlformats.org/officeDocument/2006/relationships" r:id="rId9"/>
          </a:graphicData>
        </a:graphic>
      </p:graphicFrame>
      <p:sp>
        <p:nvSpPr>
          <p:cNvPr id="20" name="TextBox 1">
            <a:extLst>
              <a:ext uri="{FF2B5EF4-FFF2-40B4-BE49-F238E27FC236}">
                <a16:creationId xmlns:a16="http://schemas.microsoft.com/office/drawing/2014/main" id="{C412F9F7-F108-DE52-D0C1-70A978C35AD5}"/>
              </a:ext>
            </a:extLst>
          </p:cNvPr>
          <p:cNvSpPr txBox="1"/>
          <p:nvPr/>
        </p:nvSpPr>
        <p:spPr>
          <a:xfrm>
            <a:off x="8318770" y="2662215"/>
            <a:ext cx="1282430" cy="27699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chemeClr val="bg1">
                    <a:lumMod val="65000"/>
                  </a:schemeClr>
                </a:solidFill>
                <a:latin typeface="Georgia" panose="02040502050405020303" pitchFamily="18" charset="0"/>
              </a:defRPr>
            </a:pPr>
            <a:r>
              <a:t>科技</a:t>
            </a:r>
          </a:p>
        </p:txBody>
      </p:sp>
      <p:grpSp>
        <p:nvGrpSpPr>
          <p:cNvPr id="2" name="组合 1">
            <a:extLst>
              <a:ext uri="{FF2B5EF4-FFF2-40B4-BE49-F238E27FC236}">
                <a16:creationId xmlns:a16="http://schemas.microsoft.com/office/drawing/2014/main" id="{CB31D6D7-2300-AD70-6A04-EB8CA68E97FC}"/>
              </a:ext>
            </a:extLst>
          </p:cNvPr>
          <p:cNvGrpSpPr/>
          <p:nvPr/>
        </p:nvGrpSpPr>
        <p:grpSpPr>
          <a:xfrm>
            <a:off x="3971325" y="6332872"/>
            <a:ext cx="7550211" cy="176455"/>
            <a:chOff x="3971325" y="6332872"/>
            <a:chExt cx="7550211" cy="176455"/>
          </a:xfrm>
        </p:grpSpPr>
        <p:sp>
          <p:nvSpPr>
            <p:cNvPr id="3" name="文本框 2">
              <a:extLst>
                <a:ext uri="{FF2B5EF4-FFF2-40B4-BE49-F238E27FC236}">
                  <a16:creationId xmlns:a16="http://schemas.microsoft.com/office/drawing/2014/main" id="{54F0FC2B-2728-7C67-55A4-FAC2A19AB4ED}"/>
                </a:ext>
              </a:extLst>
            </p:cNvPr>
            <p:cNvSpPr txBox="1"/>
            <p:nvPr/>
          </p:nvSpPr>
          <p:spPr>
            <a:xfrm>
              <a:off x="5140310"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21年8月</a:t>
              </a:r>
              <a:endParaRPr sz="11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B139238D-18ED-2F91-679A-366C3B831777}"/>
                </a:ext>
              </a:extLst>
            </p:cNvPr>
            <p:cNvSpPr txBox="1"/>
            <p:nvPr/>
          </p:nvSpPr>
          <p:spPr>
            <a:xfrm>
              <a:off x="4551248"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2021年7月</a:t>
              </a:r>
              <a:endParaRPr sz="1100" b="1">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DD987B0A-2873-FD2C-1A34-3893F33033DD}"/>
                </a:ext>
              </a:extLst>
            </p:cNvPr>
            <p:cNvSpPr txBox="1"/>
            <p:nvPr/>
          </p:nvSpPr>
          <p:spPr>
            <a:xfrm>
              <a:off x="3971325" y="6332874"/>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21年6月</a:t>
              </a:r>
              <a:endParaRPr sz="1100" b="1">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0233C6D2-6B8A-2EB8-2687-26A385E0453A}"/>
                </a:ext>
              </a:extLst>
            </p:cNvPr>
            <p:cNvSpPr txBox="1"/>
            <p:nvPr/>
          </p:nvSpPr>
          <p:spPr>
            <a:xfrm>
              <a:off x="5715665"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2021年9月</a:t>
              </a:r>
              <a:endParaRPr sz="1100" b="1">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543103B0-B9C8-5412-A37C-FFC64D7FE606}"/>
                </a:ext>
              </a:extLst>
            </p:cNvPr>
            <p:cNvSpPr txBox="1"/>
            <p:nvPr/>
          </p:nvSpPr>
          <p:spPr>
            <a:xfrm>
              <a:off x="6316038"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A60EB032-A8A9-9488-DEF5-4B0CA306397E}"/>
                </a:ext>
              </a:extLst>
            </p:cNvPr>
            <p:cNvSpPr txBox="1"/>
            <p:nvPr/>
          </p:nvSpPr>
          <p:spPr>
            <a:xfrm>
              <a:off x="6900243"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32F27070-2A2A-E340-1D6C-574812A80A47}"/>
                </a:ext>
              </a:extLst>
            </p:cNvPr>
            <p:cNvSpPr txBox="1"/>
            <p:nvPr/>
          </p:nvSpPr>
          <p:spPr>
            <a:xfrm>
              <a:off x="7488075"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55515D2D-D96A-D1CA-3D56-E459076B3FB9}"/>
                </a:ext>
              </a:extLst>
            </p:cNvPr>
            <p:cNvSpPr txBox="1"/>
            <p:nvPr/>
          </p:nvSpPr>
          <p:spPr>
            <a:xfrm>
              <a:off x="9247490"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5087D430-F7FA-ABA9-B26F-759D5B33E335}"/>
                </a:ext>
              </a:extLst>
            </p:cNvPr>
            <p:cNvSpPr txBox="1"/>
            <p:nvPr/>
          </p:nvSpPr>
          <p:spPr>
            <a:xfrm>
              <a:off x="8658428" y="6332872"/>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4B5EC8BA-FE79-F87D-4DF2-AA545F2F7152}"/>
                </a:ext>
              </a:extLst>
            </p:cNvPr>
            <p:cNvSpPr txBox="1"/>
            <p:nvPr/>
          </p:nvSpPr>
          <p:spPr>
            <a:xfrm>
              <a:off x="8070885"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56C764D5-D861-BE36-2D80-D4300A00A5C5}"/>
                </a:ext>
              </a:extLst>
            </p:cNvPr>
            <p:cNvSpPr txBox="1"/>
            <p:nvPr/>
          </p:nvSpPr>
          <p:spPr>
            <a:xfrm>
              <a:off x="9830465"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53276D49-1C94-02B0-8262-58A82C014B56}"/>
                </a:ext>
              </a:extLst>
            </p:cNvPr>
            <p:cNvSpPr txBox="1"/>
            <p:nvPr/>
          </p:nvSpPr>
          <p:spPr>
            <a:xfrm>
              <a:off x="10423218"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6C12A6DC-2818-3F96-F2FB-E155911E9619}"/>
                </a:ext>
              </a:extLst>
            </p:cNvPr>
            <p:cNvSpPr txBox="1"/>
            <p:nvPr/>
          </p:nvSpPr>
          <p:spPr>
            <a:xfrm>
              <a:off x="10999803" y="6332873"/>
              <a:ext cx="521733" cy="176453"/>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22年6月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1359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27</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考虑到供应短缺、物价飞涨、难以找到优质产品以及消费者信心下降等多种因素，根据俄罗斯联邦储蓄银行（Sberbank）自身关于消费者支出和零售销售的高频数据，入侵后几个月，这两项数据均同比大幅下降，降幅超过20%，这不足为奇。其他高频数据，例如Yandex的电子商务销售额和莫斯科各地零售店的同店客流量，都证实了消费者支出和销售额的急剧下降。</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高频数据显示俄罗斯零售销售和消费者支出暴跌</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摩根士丹利</a:t>
            </a:r>
            <a:r>
              <a:t>，</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瑞银集团</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俄罗斯零售销售和消费者支出</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（%，显示为同比百分比变化，未经季节性调整）</a:t>
            </a:r>
            <a:endParaRPr sz="900">
              <a:latin typeface="Georgia" panose="02040502050405020303" pitchFamily="18" charset="0"/>
              <a:ea typeface="Source Sans Pro SemiBold" panose="020B0603030403020204" pitchFamily="34" charset="0"/>
            </a:endParaRPr>
          </a:p>
        </p:txBody>
      </p:sp>
      <p:graphicFrame>
        <p:nvGraphicFramePr>
          <p:cNvPr id="10" name="Chart 9">
            <a:extLst>
              <a:ext uri="{FF2B5EF4-FFF2-40B4-BE49-F238E27FC236}">
                <a16:creationId xmlns:a16="http://schemas.microsoft.com/office/drawing/2014/main" id="{A6A7A7D1-5B41-624F-7486-ECEF18E34D29}"/>
              </a:ext>
            </a:extLst>
          </p:cNvPr>
          <p:cNvGraphicFramePr>
            <a:graphicFrameLocks/>
          </p:cNvGraphicFramePr>
          <p:nvPr>
            <p:extLst>
              <p:ext uri="{D42A27DB-BD31-4B8C-83A1-F6EECF244321}">
                <p14:modId xmlns:p14="http://schemas.microsoft.com/office/powerpoint/2010/main" val="2995639154"/>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9"/>
          </a:graphicData>
        </a:graphic>
      </p:graphicFrame>
      <p:sp>
        <p:nvSpPr>
          <p:cNvPr id="13" name="Arrow: Right 27">
            <a:extLst>
              <a:ext uri="{FF2B5EF4-FFF2-40B4-BE49-F238E27FC236}">
                <a16:creationId xmlns:a16="http://schemas.microsoft.com/office/drawing/2014/main" id="{B3541535-0871-6219-06CB-16BE8C191D75}"/>
              </a:ext>
            </a:extLst>
          </p:cNvPr>
          <p:cNvSpPr/>
          <p:nvPr/>
        </p:nvSpPr>
        <p:spPr>
          <a:xfrm rot="3527921">
            <a:off x="9973684" y="4646870"/>
            <a:ext cx="2008502"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19" name="组合 18">
            <a:extLst>
              <a:ext uri="{FF2B5EF4-FFF2-40B4-BE49-F238E27FC236}">
                <a16:creationId xmlns:a16="http://schemas.microsoft.com/office/drawing/2014/main" id="{3EA31B9E-2FD2-7E14-F549-66DEA0A6BE02}"/>
              </a:ext>
            </a:extLst>
          </p:cNvPr>
          <p:cNvGrpSpPr/>
          <p:nvPr/>
        </p:nvGrpSpPr>
        <p:grpSpPr>
          <a:xfrm>
            <a:off x="4139413" y="6331703"/>
            <a:ext cx="7360255" cy="184559"/>
            <a:chOff x="4139413" y="6331703"/>
            <a:chExt cx="7360255" cy="184559"/>
          </a:xfrm>
        </p:grpSpPr>
        <p:sp>
          <p:nvSpPr>
            <p:cNvPr id="2" name="文本框 1">
              <a:extLst>
                <a:ext uri="{FF2B5EF4-FFF2-40B4-BE49-F238E27FC236}">
                  <a16:creationId xmlns:a16="http://schemas.microsoft.com/office/drawing/2014/main" id="{E4802BEB-487E-0BB5-7EC2-423D164268BD}"/>
                </a:ext>
              </a:extLst>
            </p:cNvPr>
            <p:cNvSpPr txBox="1"/>
            <p:nvPr/>
          </p:nvSpPr>
          <p:spPr>
            <a:xfrm>
              <a:off x="4139413" y="6339809"/>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2021年9月</a:t>
              </a:r>
              <a:endParaRPr sz="1100" b="1">
                <a:solidFill>
                  <a:srgbClr val="000000"/>
                </a:solidFill>
                <a:latin typeface="Calibri" panose="020F0502020204030204" pitchFamily="34" charset="0"/>
              </a:endParaRPr>
            </a:p>
          </p:txBody>
        </p:sp>
        <p:sp>
          <p:nvSpPr>
            <p:cNvPr id="3" name="文本框 2">
              <a:extLst>
                <a:ext uri="{FF2B5EF4-FFF2-40B4-BE49-F238E27FC236}">
                  <a16:creationId xmlns:a16="http://schemas.microsoft.com/office/drawing/2014/main" id="{0EF4CF3F-1433-1184-0B70-3F5D5A6D16E9}"/>
                </a:ext>
              </a:extLst>
            </p:cNvPr>
            <p:cNvSpPr txBox="1"/>
            <p:nvPr/>
          </p:nvSpPr>
          <p:spPr>
            <a:xfrm>
              <a:off x="4981143" y="6331703"/>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21年10月</a:t>
              </a:r>
              <a:endParaRPr sz="1100" b="1">
                <a:solidFill>
                  <a:srgbClr val="000000"/>
                </a:solidFill>
                <a:latin typeface="Calibri" panose="020F0502020204030204" pitchFamily="34" charset="0"/>
              </a:endParaRPr>
            </a:p>
          </p:txBody>
        </p:sp>
        <p:sp>
          <p:nvSpPr>
            <p:cNvPr id="4" name="文本框 3">
              <a:extLst>
                <a:ext uri="{FF2B5EF4-FFF2-40B4-BE49-F238E27FC236}">
                  <a16:creationId xmlns:a16="http://schemas.microsoft.com/office/drawing/2014/main" id="{2C4C0D0C-A340-EC4D-4DB1-857C23240B3D}"/>
                </a:ext>
              </a:extLst>
            </p:cNvPr>
            <p:cNvSpPr txBox="1"/>
            <p:nvPr/>
          </p:nvSpPr>
          <p:spPr>
            <a:xfrm>
              <a:off x="5866788" y="6337070"/>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2021年11月</a:t>
              </a:r>
              <a:endParaRPr sz="1100" b="1">
                <a:solidFill>
                  <a:srgbClr val="000000"/>
                </a:solidFill>
                <a:latin typeface="Calibri" panose="020F0502020204030204" pitchFamily="34" charset="0"/>
              </a:endParaRPr>
            </a:p>
          </p:txBody>
        </p:sp>
        <p:sp>
          <p:nvSpPr>
            <p:cNvPr id="12" name="文本框 11">
              <a:extLst>
                <a:ext uri="{FF2B5EF4-FFF2-40B4-BE49-F238E27FC236}">
                  <a16:creationId xmlns:a16="http://schemas.microsoft.com/office/drawing/2014/main" id="{4C50C14B-7ADB-7665-D471-CF5C5F8534A7}"/>
                </a:ext>
              </a:extLst>
            </p:cNvPr>
            <p:cNvSpPr txBox="1"/>
            <p:nvPr/>
          </p:nvSpPr>
          <p:spPr>
            <a:xfrm>
              <a:off x="6717194" y="6335142"/>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21年12月</a:t>
              </a:r>
              <a:endParaRPr sz="1100" b="1">
                <a:solidFill>
                  <a:srgbClr val="000000"/>
                </a:solidFill>
                <a:latin typeface="Calibri" panose="020F0502020204030204" pitchFamily="34" charset="0"/>
              </a:endParaRPr>
            </a:p>
          </p:txBody>
        </p:sp>
        <p:sp>
          <p:nvSpPr>
            <p:cNvPr id="14" name="文本框 13">
              <a:extLst>
                <a:ext uri="{FF2B5EF4-FFF2-40B4-BE49-F238E27FC236}">
                  <a16:creationId xmlns:a16="http://schemas.microsoft.com/office/drawing/2014/main" id="{8F053830-5EA2-FD83-4F18-B315C77560CB}"/>
                </a:ext>
              </a:extLst>
            </p:cNvPr>
            <p:cNvSpPr txBox="1"/>
            <p:nvPr/>
          </p:nvSpPr>
          <p:spPr>
            <a:xfrm>
              <a:off x="7596661" y="6337880"/>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2022年1月</a:t>
              </a:r>
              <a:endParaRPr sz="1100" b="1">
                <a:solidFill>
                  <a:srgbClr val="000000"/>
                </a:solidFill>
                <a:latin typeface="Calibri" panose="020F0502020204030204" pitchFamily="34" charset="0"/>
              </a:endParaRPr>
            </a:p>
          </p:txBody>
        </p:sp>
        <p:sp>
          <p:nvSpPr>
            <p:cNvPr id="15" name="文本框 14">
              <a:extLst>
                <a:ext uri="{FF2B5EF4-FFF2-40B4-BE49-F238E27FC236}">
                  <a16:creationId xmlns:a16="http://schemas.microsoft.com/office/drawing/2014/main" id="{6D348B8F-603B-A185-69BB-D222043506A2}"/>
                </a:ext>
              </a:extLst>
            </p:cNvPr>
            <p:cNvSpPr txBox="1"/>
            <p:nvPr/>
          </p:nvSpPr>
          <p:spPr>
            <a:xfrm>
              <a:off x="8464436" y="6339809"/>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22年2月</a:t>
              </a:r>
              <a:endParaRPr sz="1100" b="1">
                <a:solidFill>
                  <a:srgbClr val="000000"/>
                </a:solidFill>
                <a:latin typeface="Calibri" panose="020F0502020204030204" pitchFamily="34" charset="0"/>
              </a:endParaRPr>
            </a:p>
          </p:txBody>
        </p:sp>
        <p:sp>
          <p:nvSpPr>
            <p:cNvPr id="16" name="文本框 15">
              <a:extLst>
                <a:ext uri="{FF2B5EF4-FFF2-40B4-BE49-F238E27FC236}">
                  <a16:creationId xmlns:a16="http://schemas.microsoft.com/office/drawing/2014/main" id="{76090C4B-A373-FA1E-0354-F1B7C11B0B18}"/>
                </a:ext>
              </a:extLst>
            </p:cNvPr>
            <p:cNvSpPr txBox="1"/>
            <p:nvPr/>
          </p:nvSpPr>
          <p:spPr>
            <a:xfrm>
              <a:off x="9263773" y="6335954"/>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2022年3月</a:t>
              </a:r>
              <a:endParaRPr sz="1100" b="1">
                <a:solidFill>
                  <a:srgbClr val="000000"/>
                </a:solidFill>
                <a:latin typeface="Calibri" panose="020F0502020204030204" pitchFamily="34" charset="0"/>
              </a:endParaRPr>
            </a:p>
          </p:txBody>
        </p:sp>
        <p:sp>
          <p:nvSpPr>
            <p:cNvPr id="17" name="文本框 16">
              <a:extLst>
                <a:ext uri="{FF2B5EF4-FFF2-40B4-BE49-F238E27FC236}">
                  <a16:creationId xmlns:a16="http://schemas.microsoft.com/office/drawing/2014/main" id="{FD46A914-B9BC-AA64-C419-3795A9F776A2}"/>
                </a:ext>
              </a:extLst>
            </p:cNvPr>
            <p:cNvSpPr txBox="1"/>
            <p:nvPr/>
          </p:nvSpPr>
          <p:spPr>
            <a:xfrm>
              <a:off x="10131548" y="6339809"/>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22年4月</a:t>
              </a:r>
              <a:endParaRPr sz="1100" b="1">
                <a:solidFill>
                  <a:srgbClr val="000000"/>
                </a:solidFill>
                <a:latin typeface="Calibri" panose="020F0502020204030204" pitchFamily="34" charset="0"/>
              </a:endParaRPr>
            </a:p>
          </p:txBody>
        </p:sp>
        <p:sp>
          <p:nvSpPr>
            <p:cNvPr id="18" name="文本框 17">
              <a:extLst>
                <a:ext uri="{FF2B5EF4-FFF2-40B4-BE49-F238E27FC236}">
                  <a16:creationId xmlns:a16="http://schemas.microsoft.com/office/drawing/2014/main" id="{C232FA1F-3BDA-16EA-52DD-D2CDF0173AC8}"/>
                </a:ext>
              </a:extLst>
            </p:cNvPr>
            <p:cNvSpPr txBox="1"/>
            <p:nvPr/>
          </p:nvSpPr>
          <p:spPr>
            <a:xfrm>
              <a:off x="10977935" y="6339809"/>
              <a:ext cx="521733" cy="176453"/>
            </a:xfrm>
            <a:prstGeom prst="rect">
              <a:avLst/>
            </a:prstGeom>
            <a:solidFill>
              <a:schemeClr val="bg1"/>
            </a:solidFill>
          </p:spPr>
          <p:txBody>
            <a:bodyPr wrap="square" lIns="0" tIns="0" rIns="0" bIns="0">
              <a:noAutofit/>
            </a:bodyPr>
            <a:lstStyle/>
            <a:p>
              <a:pPr algn="ctr">
                <a:defRPr sz="1100" b="1">
                  <a:solidFill>
                    <a:srgbClr val="000000"/>
                  </a:solidFill>
                  <a:latin typeface="Calibri" panose="020F0502020204030204" pitchFamily="34" charset="0"/>
                  <a:cs typeface="Calibri" panose="020F0502020204030204" pitchFamily="34" charset="0"/>
                </a:defRPr>
              </a:pPr>
              <a:r>
                <a:t>2022年5月</a:t>
              </a:r>
              <a:endParaRPr sz="1100" b="1">
                <a:solidFill>
                  <a:srgbClr val="000000"/>
                </a:solidFill>
                <a:latin typeface="Calibri" panose="020F0502020204030204" pitchFamily="34" charset="0"/>
              </a:endParaRPr>
            </a:p>
          </p:txBody>
        </p:sp>
      </p:grpSp>
    </p:spTree>
    <p:extLst>
      <p:ext uri="{BB962C8B-B14F-4D97-AF65-F5344CB8AC3E}">
        <p14:creationId xmlns:p14="http://schemas.microsoft.com/office/powerpoint/2010/main" val="85872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art Title">
            <a:extLst>
              <a:ext uri="{FF2B5EF4-FFF2-40B4-BE49-F238E27FC236}">
                <a16:creationId xmlns:a16="http://schemas.microsoft.com/office/drawing/2014/main" id="{11E6959E-98C1-4317-8BA1-D3E95228EEC0}"/>
              </a:ext>
            </a:extLst>
          </p:cNvPr>
          <p:cNvSpPr txBox="1"/>
          <p:nvPr/>
        </p:nvSpPr>
        <p:spPr>
          <a:xfrm>
            <a:off x="3836289" y="4462446"/>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2022年6月俄罗斯汽车销量（按品牌划分）</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（同比下降百分比；外国品牌）</a:t>
            </a:r>
            <a:endParaRPr sz="900">
              <a:latin typeface="Georgia" panose="02040502050405020303" pitchFamily="18" charset="0"/>
              <a:ea typeface="Source Sans Pro SemiBold" panose="020B06030304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3431713361"/>
              </p:ext>
            </p:extLst>
          </p:nvPr>
        </p:nvGraphicFramePr>
        <p:xfrm>
          <a:off x="3809999" y="4380912"/>
          <a:ext cx="7882647" cy="22518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28</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在入侵之前，俄罗斯每月平均销售约10万辆汽车，但这些销售额已暴跌至此前销量的四分之一。最新发布的数据显示，6月份俄罗斯全国仅售出2.7万辆汽车，这不仅是由于物价飞涨和消费者信心恶化，也因为供应短缺。俄罗斯外国汽车的数据发布更是灾难性的。历史上，许多俄罗斯人更喜欢驾驶外国汽车——不仅因为声望，还因为对安全和质量的担忧。但在入侵后的几个月里，俄罗斯购买外国制造的汽车几乎完全停滞。</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汽车销售崩溃反映出更广泛的经济困境</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欧洲企业协会</a:t>
            </a:r>
            <a:r>
              <a:t>，</a:t>
            </a:r>
            <a:r>
              <a:rPr>
                <a:hlinkClick r:id="rId4">
                  <a:extLst>
                    <a:ext uri="{A12FA001-AC4F-418D-AE19-62706E023703}">
                      <ahyp:hlinkClr xmlns:ahyp="http://schemas.microsoft.com/office/drawing/2018/hyperlinkcolor" val="tx"/>
                    </a:ext>
                  </a:extLst>
                </a:hlinkClick>
              </a:rPr>
              <a:t>彭博社</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美国银行全球研究部</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瑞银集团</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1993392"/>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俄罗斯每月汽车总销量</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（单位：千辆）</a:t>
            </a:r>
            <a:endParaRPr sz="900">
              <a:latin typeface="Georgia" panose="02040502050405020303" pitchFamily="18" charset="0"/>
              <a:ea typeface="Source Sans Pro SemiBold" panose="020B0603030403020204" pitchFamily="34" charset="0"/>
            </a:endParaRPr>
          </a:p>
        </p:txBody>
      </p:sp>
      <p:sp>
        <p:nvSpPr>
          <p:cNvPr id="13" name="Rectangle 12">
            <a:extLst>
              <a:ext uri="{FF2B5EF4-FFF2-40B4-BE49-F238E27FC236}">
                <a16:creationId xmlns:a16="http://schemas.microsoft.com/office/drawing/2014/main" id="{BFE8CA6E-BEBD-4359-B8B8-95461989492E}"/>
              </a:ext>
            </a:extLst>
          </p:cNvPr>
          <p:cNvSpPr/>
          <p:nvPr/>
        </p:nvSpPr>
        <p:spPr>
          <a:xfrm>
            <a:off x="3764604" y="190264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FE8CA6E-BEBD-4359-B8B8-95461989492E}"/>
              </a:ext>
            </a:extLst>
          </p:cNvPr>
          <p:cNvSpPr/>
          <p:nvPr/>
        </p:nvSpPr>
        <p:spPr>
          <a:xfrm>
            <a:off x="3764603" y="438091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graphicFrame>
        <p:nvGraphicFramePr>
          <p:cNvPr id="16" name="Chart 15"/>
          <p:cNvGraphicFramePr>
            <a:graphicFrameLocks/>
          </p:cNvGraphicFramePr>
          <p:nvPr>
            <p:extLst>
              <p:ext uri="{D42A27DB-BD31-4B8C-83A1-F6EECF244321}">
                <p14:modId xmlns:p14="http://schemas.microsoft.com/office/powerpoint/2010/main" val="2430491267"/>
              </p:ext>
            </p:extLst>
          </p:nvPr>
        </p:nvGraphicFramePr>
        <p:xfrm>
          <a:off x="3810000" y="2305455"/>
          <a:ext cx="7972566" cy="1873352"/>
        </p:xfrm>
        <a:graphic>
          <a:graphicData uri="http://schemas.openxmlformats.org/drawingml/2006/chart">
            <c:chart xmlns:c="http://schemas.openxmlformats.org/drawingml/2006/chart" xmlns:r="http://schemas.openxmlformats.org/officeDocument/2006/relationships" r:id="rId10"/>
          </a:graphicData>
        </a:graphic>
      </p:graphicFrame>
      <p:sp>
        <p:nvSpPr>
          <p:cNvPr id="19" name="Arrow: Right 27">
            <a:extLst>
              <a:ext uri="{FF2B5EF4-FFF2-40B4-BE49-F238E27FC236}">
                <a16:creationId xmlns:a16="http://schemas.microsoft.com/office/drawing/2014/main" id="{2B2DBE08-1290-488F-AD01-08771138FEBB}"/>
              </a:ext>
            </a:extLst>
          </p:cNvPr>
          <p:cNvSpPr/>
          <p:nvPr/>
        </p:nvSpPr>
        <p:spPr>
          <a:xfrm rot="1027629">
            <a:off x="9137430" y="3103632"/>
            <a:ext cx="2008502"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6" name="矩形 45">
            <a:extLst>
              <a:ext uri="{FF2B5EF4-FFF2-40B4-BE49-F238E27FC236}">
                <a16:creationId xmlns:a16="http://schemas.microsoft.com/office/drawing/2014/main" id="{CCEC643D-D6C1-0E98-0FB6-227455A707DE}"/>
              </a:ext>
            </a:extLst>
          </p:cNvPr>
          <p:cNvSpPr/>
          <p:nvPr/>
        </p:nvSpPr>
        <p:spPr>
          <a:xfrm>
            <a:off x="4418251" y="4456046"/>
            <a:ext cx="7348131" cy="884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4" name="组合 3">
            <a:extLst>
              <a:ext uri="{FF2B5EF4-FFF2-40B4-BE49-F238E27FC236}">
                <a16:creationId xmlns:a16="http://schemas.microsoft.com/office/drawing/2014/main" id="{6288B2C5-4C7D-4D88-48D5-9C40D910907A}"/>
              </a:ext>
            </a:extLst>
          </p:cNvPr>
          <p:cNvGrpSpPr/>
          <p:nvPr/>
        </p:nvGrpSpPr>
        <p:grpSpPr>
          <a:xfrm>
            <a:off x="4394141" y="4766626"/>
            <a:ext cx="7833332" cy="271294"/>
            <a:chOff x="4394141" y="4766626"/>
            <a:chExt cx="7833332" cy="271294"/>
          </a:xfrm>
        </p:grpSpPr>
        <p:sp>
          <p:nvSpPr>
            <p:cNvPr id="2" name="文本框 1">
              <a:extLst>
                <a:ext uri="{FF2B5EF4-FFF2-40B4-BE49-F238E27FC236}">
                  <a16:creationId xmlns:a16="http://schemas.microsoft.com/office/drawing/2014/main" id="{DEBA613D-C246-CEC7-BCAE-C904455E0D51}"/>
                </a:ext>
              </a:extLst>
            </p:cNvPr>
            <p:cNvSpPr txBox="1"/>
            <p:nvPr/>
          </p:nvSpPr>
          <p:spPr>
            <a:xfrm rot="18911755">
              <a:off x="4394141" y="4868643"/>
              <a:ext cx="810236" cy="169277"/>
            </a:xfrm>
            <a:prstGeom prst="rect">
              <a:avLst/>
            </a:prstGeom>
            <a:noFill/>
          </p:spPr>
          <p:txBody>
            <a:bodyPr wrap="square" lIns="0" tIns="0" rIns="0" bIns="0">
              <a:spAutoFit/>
            </a:bodyPr>
            <a:lstStyle/>
            <a:p>
              <a:pPr>
                <a:defRPr sz="1100" b="1">
                  <a:solidFill>
                    <a:srgbClr val="000000"/>
                  </a:solidFill>
                </a:defRPr>
              </a:pPr>
              <a:r>
                <a:t>雷克萨斯</a:t>
              </a:r>
            </a:p>
          </p:txBody>
        </p:sp>
        <p:sp>
          <p:nvSpPr>
            <p:cNvPr id="3" name="文本框 2">
              <a:extLst>
                <a:ext uri="{FF2B5EF4-FFF2-40B4-BE49-F238E27FC236}">
                  <a16:creationId xmlns:a16="http://schemas.microsoft.com/office/drawing/2014/main" id="{7361E9D2-9154-3F9C-E106-F6A9C5E9EAA7}"/>
                </a:ext>
              </a:extLst>
            </p:cNvPr>
            <p:cNvSpPr txBox="1"/>
            <p:nvPr/>
          </p:nvSpPr>
          <p:spPr>
            <a:xfrm rot="18911755">
              <a:off x="4629271" y="4862110"/>
              <a:ext cx="810236" cy="169277"/>
            </a:xfrm>
            <a:prstGeom prst="rect">
              <a:avLst/>
            </a:prstGeom>
            <a:noFill/>
          </p:spPr>
          <p:txBody>
            <a:bodyPr wrap="square" lIns="0" tIns="0" rIns="0" bIns="0">
              <a:spAutoFit/>
            </a:bodyPr>
            <a:lstStyle/>
            <a:p>
              <a:pPr>
                <a:defRPr sz="1100" b="1">
                  <a:solidFill>
                    <a:srgbClr val="000000"/>
                  </a:solidFill>
                </a:defRPr>
              </a:pPr>
              <a:r>
                <a:t>沃尔沃</a:t>
              </a:r>
            </a:p>
          </p:txBody>
        </p:sp>
        <p:sp>
          <p:nvSpPr>
            <p:cNvPr id="10" name="文本框 9">
              <a:extLst>
                <a:ext uri="{FF2B5EF4-FFF2-40B4-BE49-F238E27FC236}">
                  <a16:creationId xmlns:a16="http://schemas.microsoft.com/office/drawing/2014/main" id="{0E7963FF-1086-3B84-93B9-E54B9A7BDB69}"/>
                </a:ext>
              </a:extLst>
            </p:cNvPr>
            <p:cNvSpPr txBox="1"/>
            <p:nvPr/>
          </p:nvSpPr>
          <p:spPr>
            <a:xfrm rot="18911755">
              <a:off x="4864401" y="4858137"/>
              <a:ext cx="810236" cy="169277"/>
            </a:xfrm>
            <a:prstGeom prst="rect">
              <a:avLst/>
            </a:prstGeom>
            <a:noFill/>
          </p:spPr>
          <p:txBody>
            <a:bodyPr wrap="square" lIns="0" tIns="0" rIns="0" bIns="0">
              <a:spAutoFit/>
            </a:bodyPr>
            <a:lstStyle/>
            <a:p>
              <a:pPr>
                <a:defRPr sz="1100" b="1">
                  <a:solidFill>
                    <a:srgbClr val="000000"/>
                  </a:solidFill>
                </a:defRPr>
              </a:pPr>
              <a:r>
                <a:t>菲亚特</a:t>
              </a:r>
              <a:endParaRPr sz="1100" b="1">
                <a:solidFill>
                  <a:srgbClr val="000000"/>
                </a:solidFill>
              </a:endParaRPr>
            </a:p>
          </p:txBody>
        </p:sp>
        <p:sp>
          <p:nvSpPr>
            <p:cNvPr id="14" name="文本框 13">
              <a:extLst>
                <a:ext uri="{FF2B5EF4-FFF2-40B4-BE49-F238E27FC236}">
                  <a16:creationId xmlns:a16="http://schemas.microsoft.com/office/drawing/2014/main" id="{31DFF5B9-7E47-B391-E58B-A6134810D430}"/>
                </a:ext>
              </a:extLst>
            </p:cNvPr>
            <p:cNvSpPr txBox="1"/>
            <p:nvPr/>
          </p:nvSpPr>
          <p:spPr>
            <a:xfrm rot="18911755">
              <a:off x="5095223" y="4861403"/>
              <a:ext cx="810236" cy="169277"/>
            </a:xfrm>
            <a:prstGeom prst="rect">
              <a:avLst/>
            </a:prstGeom>
            <a:noFill/>
          </p:spPr>
          <p:txBody>
            <a:bodyPr wrap="square" lIns="0" tIns="0" rIns="0" bIns="0">
              <a:spAutoFit/>
            </a:bodyPr>
            <a:lstStyle/>
            <a:p>
              <a:pPr>
                <a:defRPr sz="1100" b="1">
                  <a:solidFill>
                    <a:srgbClr val="000000"/>
                  </a:solidFill>
                </a:defRPr>
              </a:pPr>
              <a:r>
                <a:t>保时捷</a:t>
              </a:r>
              <a:endParaRPr sz="1100" b="1">
                <a:solidFill>
                  <a:srgbClr val="000000"/>
                </a:solidFill>
              </a:endParaRPr>
            </a:p>
          </p:txBody>
        </p:sp>
        <p:sp>
          <p:nvSpPr>
            <p:cNvPr id="18" name="文本框 17">
              <a:extLst>
                <a:ext uri="{FF2B5EF4-FFF2-40B4-BE49-F238E27FC236}">
                  <a16:creationId xmlns:a16="http://schemas.microsoft.com/office/drawing/2014/main" id="{4E08CA11-55FF-3092-427C-41FE2A3DEC18}"/>
                </a:ext>
              </a:extLst>
            </p:cNvPr>
            <p:cNvSpPr txBox="1"/>
            <p:nvPr/>
          </p:nvSpPr>
          <p:spPr>
            <a:xfrm rot="18911755">
              <a:off x="5333619" y="4858137"/>
              <a:ext cx="810236" cy="169277"/>
            </a:xfrm>
            <a:prstGeom prst="rect">
              <a:avLst/>
            </a:prstGeom>
            <a:noFill/>
          </p:spPr>
          <p:txBody>
            <a:bodyPr wrap="square" lIns="0" tIns="0" rIns="0" bIns="0">
              <a:spAutoFit/>
            </a:bodyPr>
            <a:lstStyle/>
            <a:p>
              <a:pPr>
                <a:defRPr sz="1100" b="1">
                  <a:solidFill>
                    <a:srgbClr val="000000"/>
                  </a:solidFill>
                </a:defRPr>
              </a:pPr>
              <a:r>
                <a:t>本田</a:t>
              </a:r>
              <a:endParaRPr sz="1100" b="1">
                <a:solidFill>
                  <a:srgbClr val="000000"/>
                </a:solidFill>
              </a:endParaRPr>
            </a:p>
          </p:txBody>
        </p:sp>
        <p:sp>
          <p:nvSpPr>
            <p:cNvPr id="20" name="文本框 19">
              <a:extLst>
                <a:ext uri="{FF2B5EF4-FFF2-40B4-BE49-F238E27FC236}">
                  <a16:creationId xmlns:a16="http://schemas.microsoft.com/office/drawing/2014/main" id="{F2C31FEC-4104-464C-5EC3-F69571CDA1A3}"/>
                </a:ext>
              </a:extLst>
            </p:cNvPr>
            <p:cNvSpPr txBox="1"/>
            <p:nvPr/>
          </p:nvSpPr>
          <p:spPr>
            <a:xfrm rot="18911755">
              <a:off x="5568751" y="4858137"/>
              <a:ext cx="810236" cy="169277"/>
            </a:xfrm>
            <a:prstGeom prst="rect">
              <a:avLst/>
            </a:prstGeom>
            <a:noFill/>
          </p:spPr>
          <p:txBody>
            <a:bodyPr wrap="square" lIns="0" tIns="0" rIns="0" bIns="0">
              <a:spAutoFit/>
            </a:bodyPr>
            <a:lstStyle/>
            <a:p>
              <a:pPr>
                <a:defRPr sz="1100" b="1">
                  <a:solidFill>
                    <a:srgbClr val="000000"/>
                  </a:solidFill>
                </a:defRPr>
              </a:pPr>
              <a:r>
                <a:t>丰田</a:t>
              </a:r>
              <a:endParaRPr sz="1100" b="1">
                <a:solidFill>
                  <a:srgbClr val="000000"/>
                </a:solidFill>
              </a:endParaRPr>
            </a:p>
          </p:txBody>
        </p:sp>
        <p:sp>
          <p:nvSpPr>
            <p:cNvPr id="21" name="文本框 20">
              <a:extLst>
                <a:ext uri="{FF2B5EF4-FFF2-40B4-BE49-F238E27FC236}">
                  <a16:creationId xmlns:a16="http://schemas.microsoft.com/office/drawing/2014/main" id="{D5F3F439-EF93-C41E-ADE0-12E96F6ED55E}"/>
                </a:ext>
              </a:extLst>
            </p:cNvPr>
            <p:cNvSpPr txBox="1"/>
            <p:nvPr/>
          </p:nvSpPr>
          <p:spPr>
            <a:xfrm rot="18911755">
              <a:off x="5799571" y="4864669"/>
              <a:ext cx="810236" cy="169277"/>
            </a:xfrm>
            <a:prstGeom prst="rect">
              <a:avLst/>
            </a:prstGeom>
            <a:noFill/>
          </p:spPr>
          <p:txBody>
            <a:bodyPr wrap="square" lIns="0" tIns="0" rIns="0" bIns="0">
              <a:spAutoFit/>
            </a:bodyPr>
            <a:lstStyle/>
            <a:p>
              <a:pPr>
                <a:defRPr sz="1100" b="1">
                  <a:solidFill>
                    <a:srgbClr val="000000"/>
                  </a:solidFill>
                </a:defRPr>
              </a:pPr>
              <a:r>
                <a:t>路虎</a:t>
              </a:r>
              <a:endParaRPr sz="1100" b="1">
                <a:solidFill>
                  <a:srgbClr val="000000"/>
                </a:solidFill>
              </a:endParaRPr>
            </a:p>
          </p:txBody>
        </p:sp>
        <p:sp>
          <p:nvSpPr>
            <p:cNvPr id="22" name="文本框 21">
              <a:extLst>
                <a:ext uri="{FF2B5EF4-FFF2-40B4-BE49-F238E27FC236}">
                  <a16:creationId xmlns:a16="http://schemas.microsoft.com/office/drawing/2014/main" id="{BFB73DA2-982E-08B0-EBEB-0E73F341EE94}"/>
                </a:ext>
              </a:extLst>
            </p:cNvPr>
            <p:cNvSpPr txBox="1"/>
            <p:nvPr/>
          </p:nvSpPr>
          <p:spPr>
            <a:xfrm rot="18911755">
              <a:off x="6033610" y="4864669"/>
              <a:ext cx="810236" cy="169277"/>
            </a:xfrm>
            <a:prstGeom prst="rect">
              <a:avLst/>
            </a:prstGeom>
            <a:noFill/>
          </p:spPr>
          <p:txBody>
            <a:bodyPr wrap="square" lIns="0" tIns="0" rIns="0" bIns="0">
              <a:spAutoFit/>
            </a:bodyPr>
            <a:lstStyle/>
            <a:p>
              <a:pPr>
                <a:defRPr sz="1100" b="1">
                  <a:solidFill>
                    <a:srgbClr val="000000"/>
                  </a:solidFill>
                </a:defRPr>
              </a:pPr>
              <a:r>
                <a:t>斯柯达汽车</a:t>
              </a:r>
              <a:endParaRPr sz="1100" b="1">
                <a:solidFill>
                  <a:srgbClr val="000000"/>
                </a:solidFill>
              </a:endParaRPr>
            </a:p>
          </p:txBody>
        </p:sp>
        <p:sp>
          <p:nvSpPr>
            <p:cNvPr id="23" name="文本框 22">
              <a:extLst>
                <a:ext uri="{FF2B5EF4-FFF2-40B4-BE49-F238E27FC236}">
                  <a16:creationId xmlns:a16="http://schemas.microsoft.com/office/drawing/2014/main" id="{7DFD882A-0462-D238-C813-DF96A43B4768}"/>
                </a:ext>
              </a:extLst>
            </p:cNvPr>
            <p:cNvSpPr txBox="1"/>
            <p:nvPr/>
          </p:nvSpPr>
          <p:spPr>
            <a:xfrm rot="18911755">
              <a:off x="6268742" y="4864669"/>
              <a:ext cx="810236" cy="169277"/>
            </a:xfrm>
            <a:prstGeom prst="rect">
              <a:avLst/>
            </a:prstGeom>
            <a:noFill/>
          </p:spPr>
          <p:txBody>
            <a:bodyPr wrap="square" lIns="0" tIns="0" rIns="0" bIns="0">
              <a:spAutoFit/>
            </a:bodyPr>
            <a:lstStyle/>
            <a:p>
              <a:pPr>
                <a:defRPr sz="1100" b="1">
                  <a:solidFill>
                    <a:srgbClr val="000000"/>
                  </a:solidFill>
                </a:defRPr>
              </a:pPr>
              <a:r>
                <a:t>大众</a:t>
              </a:r>
              <a:endParaRPr sz="1100" b="1">
                <a:solidFill>
                  <a:srgbClr val="000000"/>
                </a:solidFill>
              </a:endParaRPr>
            </a:p>
          </p:txBody>
        </p:sp>
        <p:sp>
          <p:nvSpPr>
            <p:cNvPr id="24" name="文本框 23">
              <a:extLst>
                <a:ext uri="{FF2B5EF4-FFF2-40B4-BE49-F238E27FC236}">
                  <a16:creationId xmlns:a16="http://schemas.microsoft.com/office/drawing/2014/main" id="{BBC32079-1426-542D-62E3-B6CB423A96D7}"/>
                </a:ext>
              </a:extLst>
            </p:cNvPr>
            <p:cNvSpPr txBox="1"/>
            <p:nvPr/>
          </p:nvSpPr>
          <p:spPr>
            <a:xfrm rot="18911755">
              <a:off x="6503873" y="4858137"/>
              <a:ext cx="810236" cy="169277"/>
            </a:xfrm>
            <a:prstGeom prst="rect">
              <a:avLst/>
            </a:prstGeom>
            <a:noFill/>
          </p:spPr>
          <p:txBody>
            <a:bodyPr wrap="square" lIns="0" tIns="0" rIns="0" bIns="0">
              <a:spAutoFit/>
            </a:bodyPr>
            <a:lstStyle/>
            <a:p>
              <a:pPr>
                <a:defRPr sz="1100" b="1">
                  <a:solidFill>
                    <a:srgbClr val="000000"/>
                  </a:solidFill>
                </a:defRPr>
              </a:pPr>
              <a:r>
                <a:t>三菱</a:t>
              </a:r>
              <a:endParaRPr sz="1100" b="1">
                <a:solidFill>
                  <a:srgbClr val="000000"/>
                </a:solidFill>
              </a:endParaRPr>
            </a:p>
          </p:txBody>
        </p:sp>
        <p:sp>
          <p:nvSpPr>
            <p:cNvPr id="25" name="文本框 24">
              <a:extLst>
                <a:ext uri="{FF2B5EF4-FFF2-40B4-BE49-F238E27FC236}">
                  <a16:creationId xmlns:a16="http://schemas.microsoft.com/office/drawing/2014/main" id="{85097AFE-8C93-B5DA-1E81-191635A03C54}"/>
                </a:ext>
              </a:extLst>
            </p:cNvPr>
            <p:cNvSpPr txBox="1"/>
            <p:nvPr/>
          </p:nvSpPr>
          <p:spPr>
            <a:xfrm rot="18911755">
              <a:off x="6694148" y="4766626"/>
              <a:ext cx="1082758" cy="169277"/>
            </a:xfrm>
            <a:prstGeom prst="rect">
              <a:avLst/>
            </a:prstGeom>
            <a:noFill/>
          </p:spPr>
          <p:txBody>
            <a:bodyPr wrap="square" lIns="0" tIns="0" rIns="0" bIns="0">
              <a:spAutoFit/>
            </a:bodyPr>
            <a:lstStyle/>
            <a:p>
              <a:pPr>
                <a:defRPr sz="1100" b="1">
                  <a:solidFill>
                    <a:srgbClr val="000000"/>
                  </a:solidFill>
                </a:defRPr>
              </a:pPr>
              <a:r>
                <a:t>大众厢式车</a:t>
              </a:r>
              <a:endParaRPr sz="1100" b="1">
                <a:solidFill>
                  <a:srgbClr val="000000"/>
                </a:solidFill>
              </a:endParaRPr>
            </a:p>
          </p:txBody>
        </p:sp>
        <p:sp>
          <p:nvSpPr>
            <p:cNvPr id="26" name="文本框 25">
              <a:extLst>
                <a:ext uri="{FF2B5EF4-FFF2-40B4-BE49-F238E27FC236}">
                  <a16:creationId xmlns:a16="http://schemas.microsoft.com/office/drawing/2014/main" id="{9BC16CB8-B120-CEFE-FED0-94692F7616C3}"/>
                </a:ext>
              </a:extLst>
            </p:cNvPr>
            <p:cNvSpPr txBox="1"/>
            <p:nvPr/>
          </p:nvSpPr>
          <p:spPr>
            <a:xfrm rot="18911755">
              <a:off x="6974135" y="4858137"/>
              <a:ext cx="810236" cy="169277"/>
            </a:xfrm>
            <a:prstGeom prst="rect">
              <a:avLst/>
            </a:prstGeom>
            <a:noFill/>
          </p:spPr>
          <p:txBody>
            <a:bodyPr wrap="square" lIns="0" tIns="0" rIns="0" bIns="0">
              <a:spAutoFit/>
            </a:bodyPr>
            <a:lstStyle/>
            <a:p>
              <a:pPr>
                <a:defRPr sz="1100" b="1">
                  <a:solidFill>
                    <a:srgbClr val="000000"/>
                  </a:solidFill>
                </a:defRPr>
              </a:pPr>
              <a:r>
                <a:t>奥迪</a:t>
              </a:r>
              <a:endParaRPr sz="1100" b="1">
                <a:solidFill>
                  <a:srgbClr val="000000"/>
                </a:solidFill>
              </a:endParaRPr>
            </a:p>
          </p:txBody>
        </p:sp>
        <p:sp>
          <p:nvSpPr>
            <p:cNvPr id="27" name="文本框 26">
              <a:extLst>
                <a:ext uri="{FF2B5EF4-FFF2-40B4-BE49-F238E27FC236}">
                  <a16:creationId xmlns:a16="http://schemas.microsoft.com/office/drawing/2014/main" id="{4D5ABA75-802C-15BE-1471-5BC7684B2CED}"/>
                </a:ext>
              </a:extLst>
            </p:cNvPr>
            <p:cNvSpPr txBox="1"/>
            <p:nvPr/>
          </p:nvSpPr>
          <p:spPr>
            <a:xfrm rot="18911755">
              <a:off x="7212531" y="4858137"/>
              <a:ext cx="810236" cy="169277"/>
            </a:xfrm>
            <a:prstGeom prst="rect">
              <a:avLst/>
            </a:prstGeom>
            <a:noFill/>
          </p:spPr>
          <p:txBody>
            <a:bodyPr wrap="square" lIns="0" tIns="0" rIns="0" bIns="0">
              <a:spAutoFit/>
            </a:bodyPr>
            <a:lstStyle/>
            <a:p>
              <a:pPr>
                <a:defRPr sz="1100" b="1">
                  <a:solidFill>
                    <a:srgbClr val="000000"/>
                  </a:solidFill>
                </a:defRPr>
              </a:pPr>
              <a:r>
                <a:t>捷豹</a:t>
              </a:r>
              <a:endParaRPr sz="1100" b="1">
                <a:solidFill>
                  <a:srgbClr val="000000"/>
                </a:solidFill>
              </a:endParaRPr>
            </a:p>
          </p:txBody>
        </p:sp>
        <p:sp>
          <p:nvSpPr>
            <p:cNvPr id="28" name="文本框 27">
              <a:extLst>
                <a:ext uri="{FF2B5EF4-FFF2-40B4-BE49-F238E27FC236}">
                  <a16:creationId xmlns:a16="http://schemas.microsoft.com/office/drawing/2014/main" id="{73BA8F54-732C-BAF8-274D-12BA230483DB}"/>
                </a:ext>
              </a:extLst>
            </p:cNvPr>
            <p:cNvSpPr txBox="1"/>
            <p:nvPr/>
          </p:nvSpPr>
          <p:spPr>
            <a:xfrm rot="18911755">
              <a:off x="7437864" y="4854871"/>
              <a:ext cx="810236" cy="169277"/>
            </a:xfrm>
            <a:prstGeom prst="rect">
              <a:avLst/>
            </a:prstGeom>
            <a:noFill/>
          </p:spPr>
          <p:txBody>
            <a:bodyPr wrap="square" lIns="0" tIns="0" rIns="0" bIns="0">
              <a:spAutoFit/>
            </a:bodyPr>
            <a:lstStyle/>
            <a:p>
              <a:pPr>
                <a:defRPr sz="1100" b="1">
                  <a:solidFill>
                    <a:srgbClr val="000000"/>
                  </a:solidFill>
                </a:defRPr>
              </a:pPr>
              <a:r>
                <a:t>铃木</a:t>
              </a:r>
              <a:endParaRPr sz="1100" b="1">
                <a:solidFill>
                  <a:srgbClr val="000000"/>
                </a:solidFill>
              </a:endParaRPr>
            </a:p>
          </p:txBody>
        </p:sp>
        <p:sp>
          <p:nvSpPr>
            <p:cNvPr id="29" name="文本框 28">
              <a:extLst>
                <a:ext uri="{FF2B5EF4-FFF2-40B4-BE49-F238E27FC236}">
                  <a16:creationId xmlns:a16="http://schemas.microsoft.com/office/drawing/2014/main" id="{6E2C9DD2-3AB1-412B-A69A-9422969D7B87}"/>
                </a:ext>
              </a:extLst>
            </p:cNvPr>
            <p:cNvSpPr txBox="1"/>
            <p:nvPr/>
          </p:nvSpPr>
          <p:spPr>
            <a:xfrm rot="18911755">
              <a:off x="7676261" y="4854871"/>
              <a:ext cx="810236" cy="169277"/>
            </a:xfrm>
            <a:prstGeom prst="rect">
              <a:avLst/>
            </a:prstGeom>
            <a:noFill/>
          </p:spPr>
          <p:txBody>
            <a:bodyPr wrap="square" lIns="0" tIns="0" rIns="0" bIns="0">
              <a:spAutoFit/>
            </a:bodyPr>
            <a:lstStyle/>
            <a:p>
              <a:pPr>
                <a:defRPr sz="1100" b="1">
                  <a:solidFill>
                    <a:srgbClr val="000000"/>
                  </a:solidFill>
                </a:defRPr>
              </a:pPr>
              <a:r>
                <a:t>日产</a:t>
              </a:r>
            </a:p>
          </p:txBody>
        </p:sp>
        <p:sp>
          <p:nvSpPr>
            <p:cNvPr id="30" name="文本框 29">
              <a:extLst>
                <a:ext uri="{FF2B5EF4-FFF2-40B4-BE49-F238E27FC236}">
                  <a16:creationId xmlns:a16="http://schemas.microsoft.com/office/drawing/2014/main" id="{50C87AB2-83FF-EB98-3A27-1D377F9C303E}"/>
                </a:ext>
              </a:extLst>
            </p:cNvPr>
            <p:cNvSpPr txBox="1"/>
            <p:nvPr/>
          </p:nvSpPr>
          <p:spPr>
            <a:xfrm rot="18911755">
              <a:off x="7908126" y="4854871"/>
              <a:ext cx="810236" cy="169277"/>
            </a:xfrm>
            <a:prstGeom prst="rect">
              <a:avLst/>
            </a:prstGeom>
            <a:noFill/>
          </p:spPr>
          <p:txBody>
            <a:bodyPr wrap="square" lIns="0" tIns="0" rIns="0" bIns="0">
              <a:spAutoFit/>
            </a:bodyPr>
            <a:lstStyle/>
            <a:p>
              <a:pPr>
                <a:defRPr sz="1100" b="1">
                  <a:solidFill>
                    <a:srgbClr val="000000"/>
                  </a:solidFill>
                </a:defRPr>
              </a:pPr>
              <a:r>
                <a:t>力帆</a:t>
              </a:r>
              <a:endParaRPr sz="1100" b="1">
                <a:solidFill>
                  <a:srgbClr val="000000"/>
                </a:solidFill>
              </a:endParaRPr>
            </a:p>
          </p:txBody>
        </p:sp>
        <p:sp>
          <p:nvSpPr>
            <p:cNvPr id="31" name="文本框 30">
              <a:extLst>
                <a:ext uri="{FF2B5EF4-FFF2-40B4-BE49-F238E27FC236}">
                  <a16:creationId xmlns:a16="http://schemas.microsoft.com/office/drawing/2014/main" id="{9E17D067-9D27-1822-E6CF-B09A6EFAC1DE}"/>
                </a:ext>
              </a:extLst>
            </p:cNvPr>
            <p:cNvSpPr txBox="1"/>
            <p:nvPr/>
          </p:nvSpPr>
          <p:spPr>
            <a:xfrm rot="18911755">
              <a:off x="8149789" y="4854871"/>
              <a:ext cx="810236" cy="169277"/>
            </a:xfrm>
            <a:prstGeom prst="rect">
              <a:avLst/>
            </a:prstGeom>
            <a:noFill/>
          </p:spPr>
          <p:txBody>
            <a:bodyPr wrap="square" lIns="0" tIns="0" rIns="0" bIns="0">
              <a:spAutoFit/>
            </a:bodyPr>
            <a:lstStyle/>
            <a:p>
              <a:pPr>
                <a:defRPr sz="1100" b="1">
                  <a:solidFill>
                    <a:srgbClr val="000000"/>
                  </a:solidFill>
                </a:defRPr>
              </a:pPr>
              <a:r>
                <a:t>雷诺</a:t>
              </a:r>
            </a:p>
          </p:txBody>
        </p:sp>
        <p:sp>
          <p:nvSpPr>
            <p:cNvPr id="32" name="文本框 31">
              <a:extLst>
                <a:ext uri="{FF2B5EF4-FFF2-40B4-BE49-F238E27FC236}">
                  <a16:creationId xmlns:a16="http://schemas.microsoft.com/office/drawing/2014/main" id="{0D001D3F-9FE2-2BE0-5D86-ED5DB67A930B}"/>
                </a:ext>
              </a:extLst>
            </p:cNvPr>
            <p:cNvSpPr txBox="1"/>
            <p:nvPr/>
          </p:nvSpPr>
          <p:spPr>
            <a:xfrm rot="18911755">
              <a:off x="8371858" y="4854870"/>
              <a:ext cx="810236" cy="169277"/>
            </a:xfrm>
            <a:prstGeom prst="rect">
              <a:avLst/>
            </a:prstGeom>
            <a:noFill/>
          </p:spPr>
          <p:txBody>
            <a:bodyPr wrap="square" lIns="0" tIns="0" rIns="0" bIns="0">
              <a:spAutoFit/>
            </a:bodyPr>
            <a:lstStyle/>
            <a:p>
              <a:pPr>
                <a:defRPr sz="1100" b="1">
                  <a:solidFill>
                    <a:srgbClr val="000000"/>
                  </a:solidFill>
                </a:defRPr>
              </a:pPr>
              <a:r>
                <a:t>福特</a:t>
              </a:r>
            </a:p>
          </p:txBody>
        </p:sp>
        <p:sp>
          <p:nvSpPr>
            <p:cNvPr id="33" name="文本框 32">
              <a:extLst>
                <a:ext uri="{FF2B5EF4-FFF2-40B4-BE49-F238E27FC236}">
                  <a16:creationId xmlns:a16="http://schemas.microsoft.com/office/drawing/2014/main" id="{AF9DE47A-CE36-F970-5A26-E5A39352857E}"/>
                </a:ext>
              </a:extLst>
            </p:cNvPr>
            <p:cNvSpPr txBox="1"/>
            <p:nvPr/>
          </p:nvSpPr>
          <p:spPr>
            <a:xfrm rot="18911755">
              <a:off x="8613521" y="4854870"/>
              <a:ext cx="810236" cy="169277"/>
            </a:xfrm>
            <a:prstGeom prst="rect">
              <a:avLst/>
            </a:prstGeom>
            <a:noFill/>
          </p:spPr>
          <p:txBody>
            <a:bodyPr wrap="square" lIns="0" tIns="0" rIns="0" bIns="0">
              <a:spAutoFit/>
            </a:bodyPr>
            <a:lstStyle/>
            <a:p>
              <a:pPr>
                <a:defRPr sz="1100" b="1">
                  <a:solidFill>
                    <a:srgbClr val="000000"/>
                  </a:solidFill>
                </a:defRPr>
              </a:pPr>
              <a:r>
                <a:t>现代</a:t>
              </a:r>
            </a:p>
          </p:txBody>
        </p:sp>
        <p:sp>
          <p:nvSpPr>
            <p:cNvPr id="34" name="文本框 33">
              <a:extLst>
                <a:ext uri="{FF2B5EF4-FFF2-40B4-BE49-F238E27FC236}">
                  <a16:creationId xmlns:a16="http://schemas.microsoft.com/office/drawing/2014/main" id="{441B8489-1E50-ADA7-AB79-F24E8444E797}"/>
                </a:ext>
              </a:extLst>
            </p:cNvPr>
            <p:cNvSpPr txBox="1"/>
            <p:nvPr/>
          </p:nvSpPr>
          <p:spPr>
            <a:xfrm rot="18911755">
              <a:off x="8839722" y="4854869"/>
              <a:ext cx="810236" cy="169277"/>
            </a:xfrm>
            <a:prstGeom prst="rect">
              <a:avLst/>
            </a:prstGeom>
            <a:noFill/>
          </p:spPr>
          <p:txBody>
            <a:bodyPr wrap="square" lIns="0" tIns="0" rIns="0" bIns="0">
              <a:spAutoFit/>
            </a:bodyPr>
            <a:lstStyle/>
            <a:p>
              <a:pPr>
                <a:defRPr sz="1100" b="1">
                  <a:solidFill>
                    <a:srgbClr val="000000"/>
                  </a:solidFill>
                </a:defRPr>
              </a:pPr>
              <a:r>
                <a:t>欧宝</a:t>
              </a:r>
            </a:p>
          </p:txBody>
        </p:sp>
        <p:sp>
          <p:nvSpPr>
            <p:cNvPr id="35" name="文本框 34">
              <a:extLst>
                <a:ext uri="{FF2B5EF4-FFF2-40B4-BE49-F238E27FC236}">
                  <a16:creationId xmlns:a16="http://schemas.microsoft.com/office/drawing/2014/main" id="{FA16105D-09BA-8F58-9086-68A9D86716F5}"/>
                </a:ext>
              </a:extLst>
            </p:cNvPr>
            <p:cNvSpPr txBox="1"/>
            <p:nvPr/>
          </p:nvSpPr>
          <p:spPr>
            <a:xfrm rot="18911755">
              <a:off x="9071587" y="4854869"/>
              <a:ext cx="810236" cy="169277"/>
            </a:xfrm>
            <a:prstGeom prst="rect">
              <a:avLst/>
            </a:prstGeom>
            <a:noFill/>
          </p:spPr>
          <p:txBody>
            <a:bodyPr wrap="square" lIns="0" tIns="0" rIns="0" bIns="0">
              <a:spAutoFit/>
            </a:bodyPr>
            <a:lstStyle/>
            <a:p>
              <a:pPr>
                <a:defRPr sz="1100" b="1">
                  <a:solidFill>
                    <a:srgbClr val="000000"/>
                  </a:solidFill>
                </a:defRPr>
              </a:pPr>
              <a:r>
                <a:t>英菲尼迪</a:t>
              </a:r>
            </a:p>
          </p:txBody>
        </p:sp>
        <p:sp>
          <p:nvSpPr>
            <p:cNvPr id="36" name="文本框 35">
              <a:extLst>
                <a:ext uri="{FF2B5EF4-FFF2-40B4-BE49-F238E27FC236}">
                  <a16:creationId xmlns:a16="http://schemas.microsoft.com/office/drawing/2014/main" id="{9BA2A4ED-5D95-0A05-07CA-0F2D5198E54B}"/>
                </a:ext>
              </a:extLst>
            </p:cNvPr>
            <p:cNvSpPr txBox="1"/>
            <p:nvPr/>
          </p:nvSpPr>
          <p:spPr>
            <a:xfrm rot="18911755">
              <a:off x="9300187" y="4854869"/>
              <a:ext cx="810236" cy="169277"/>
            </a:xfrm>
            <a:prstGeom prst="rect">
              <a:avLst/>
            </a:prstGeom>
            <a:noFill/>
          </p:spPr>
          <p:txBody>
            <a:bodyPr wrap="square" lIns="0" tIns="0" rIns="0" bIns="0">
              <a:spAutoFit/>
            </a:bodyPr>
            <a:lstStyle/>
            <a:p>
              <a:pPr>
                <a:defRPr sz="1100" b="1">
                  <a:solidFill>
                    <a:srgbClr val="000000"/>
                  </a:solidFill>
                </a:defRPr>
              </a:pPr>
              <a:r>
                <a:t>拉达</a:t>
              </a:r>
            </a:p>
          </p:txBody>
        </p:sp>
        <p:sp>
          <p:nvSpPr>
            <p:cNvPr id="37" name="文本框 36">
              <a:extLst>
                <a:ext uri="{FF2B5EF4-FFF2-40B4-BE49-F238E27FC236}">
                  <a16:creationId xmlns:a16="http://schemas.microsoft.com/office/drawing/2014/main" id="{490D5238-04EF-FA4B-58EF-5D7E4C1EED7F}"/>
                </a:ext>
              </a:extLst>
            </p:cNvPr>
            <p:cNvSpPr txBox="1"/>
            <p:nvPr/>
          </p:nvSpPr>
          <p:spPr>
            <a:xfrm rot="18911755">
              <a:off x="9548381" y="4854868"/>
              <a:ext cx="810236" cy="169277"/>
            </a:xfrm>
            <a:prstGeom prst="rect">
              <a:avLst/>
            </a:prstGeom>
            <a:noFill/>
          </p:spPr>
          <p:txBody>
            <a:bodyPr wrap="square" lIns="0" tIns="0" rIns="0" bIns="0">
              <a:spAutoFit/>
            </a:bodyPr>
            <a:lstStyle/>
            <a:p>
              <a:pPr>
                <a:defRPr sz="1100" b="1">
                  <a:solidFill>
                    <a:srgbClr val="000000"/>
                  </a:solidFill>
                </a:defRPr>
              </a:pPr>
              <a:r>
                <a:t>马自达</a:t>
              </a:r>
            </a:p>
          </p:txBody>
        </p:sp>
        <p:sp>
          <p:nvSpPr>
            <p:cNvPr id="38" name="文本框 37">
              <a:extLst>
                <a:ext uri="{FF2B5EF4-FFF2-40B4-BE49-F238E27FC236}">
                  <a16:creationId xmlns:a16="http://schemas.microsoft.com/office/drawing/2014/main" id="{0E321ACB-2DBC-4D52-EEBE-DBC9C0A972C1}"/>
                </a:ext>
              </a:extLst>
            </p:cNvPr>
            <p:cNvSpPr txBox="1"/>
            <p:nvPr/>
          </p:nvSpPr>
          <p:spPr>
            <a:xfrm rot="18911755">
              <a:off x="9783512" y="4854868"/>
              <a:ext cx="810236" cy="169277"/>
            </a:xfrm>
            <a:prstGeom prst="rect">
              <a:avLst/>
            </a:prstGeom>
            <a:noFill/>
          </p:spPr>
          <p:txBody>
            <a:bodyPr wrap="square" lIns="0" tIns="0" rIns="0" bIns="0">
              <a:spAutoFit/>
            </a:bodyPr>
            <a:lstStyle/>
            <a:p>
              <a:pPr>
                <a:defRPr sz="1100" b="1">
                  <a:solidFill>
                    <a:srgbClr val="000000"/>
                  </a:solidFill>
                </a:defRPr>
              </a:pPr>
              <a:r>
                <a:t>起亚</a:t>
              </a:r>
            </a:p>
          </p:txBody>
        </p:sp>
        <p:sp>
          <p:nvSpPr>
            <p:cNvPr id="39" name="文本框 38">
              <a:extLst>
                <a:ext uri="{FF2B5EF4-FFF2-40B4-BE49-F238E27FC236}">
                  <a16:creationId xmlns:a16="http://schemas.microsoft.com/office/drawing/2014/main" id="{0614499E-DAD8-7A3C-EE3E-5F393ACD6F55}"/>
                </a:ext>
              </a:extLst>
            </p:cNvPr>
            <p:cNvSpPr txBox="1"/>
            <p:nvPr/>
          </p:nvSpPr>
          <p:spPr>
            <a:xfrm rot="18911755">
              <a:off x="10015377" y="4854868"/>
              <a:ext cx="810236" cy="169277"/>
            </a:xfrm>
            <a:prstGeom prst="rect">
              <a:avLst/>
            </a:prstGeom>
            <a:noFill/>
          </p:spPr>
          <p:txBody>
            <a:bodyPr wrap="square" lIns="0" tIns="0" rIns="0" bIns="0">
              <a:spAutoFit/>
            </a:bodyPr>
            <a:lstStyle/>
            <a:p>
              <a:pPr>
                <a:defRPr sz="1100" b="1">
                  <a:solidFill>
                    <a:srgbClr val="000000"/>
                  </a:solidFill>
                </a:defRPr>
              </a:pPr>
              <a:r>
                <a:t>标致</a:t>
              </a:r>
            </a:p>
          </p:txBody>
        </p:sp>
        <p:sp>
          <p:nvSpPr>
            <p:cNvPr id="40" name="文本框 39">
              <a:extLst>
                <a:ext uri="{FF2B5EF4-FFF2-40B4-BE49-F238E27FC236}">
                  <a16:creationId xmlns:a16="http://schemas.microsoft.com/office/drawing/2014/main" id="{CB450AC5-063B-634A-07B5-D264CDB6DE01}"/>
                </a:ext>
              </a:extLst>
            </p:cNvPr>
            <p:cNvSpPr txBox="1"/>
            <p:nvPr/>
          </p:nvSpPr>
          <p:spPr>
            <a:xfrm rot="18911755">
              <a:off x="10241786" y="4854868"/>
              <a:ext cx="810236" cy="169277"/>
            </a:xfrm>
            <a:prstGeom prst="rect">
              <a:avLst/>
            </a:prstGeom>
            <a:noFill/>
          </p:spPr>
          <p:txBody>
            <a:bodyPr wrap="square" lIns="0" tIns="0" rIns="0" bIns="0">
              <a:spAutoFit/>
            </a:bodyPr>
            <a:lstStyle/>
            <a:p>
              <a:pPr>
                <a:defRPr sz="1100" b="1">
                  <a:solidFill>
                    <a:srgbClr val="000000"/>
                  </a:solidFill>
                </a:defRPr>
              </a:pPr>
              <a:r>
                <a:t>雪铁龙</a:t>
              </a:r>
            </a:p>
          </p:txBody>
        </p:sp>
        <p:sp>
          <p:nvSpPr>
            <p:cNvPr id="41" name="文本框 40">
              <a:extLst>
                <a:ext uri="{FF2B5EF4-FFF2-40B4-BE49-F238E27FC236}">
                  <a16:creationId xmlns:a16="http://schemas.microsoft.com/office/drawing/2014/main" id="{537053C0-399C-66EF-1141-767135EBCC4B}"/>
                </a:ext>
              </a:extLst>
            </p:cNvPr>
            <p:cNvSpPr txBox="1"/>
            <p:nvPr/>
          </p:nvSpPr>
          <p:spPr>
            <a:xfrm rot="18911755">
              <a:off x="10478579" y="4854868"/>
              <a:ext cx="810236" cy="169277"/>
            </a:xfrm>
            <a:prstGeom prst="rect">
              <a:avLst/>
            </a:prstGeom>
            <a:noFill/>
          </p:spPr>
          <p:txBody>
            <a:bodyPr wrap="square" lIns="0" tIns="0" rIns="0" bIns="0">
              <a:spAutoFit/>
            </a:bodyPr>
            <a:lstStyle/>
            <a:p>
              <a:pPr>
                <a:defRPr sz="1100" b="1">
                  <a:solidFill>
                    <a:srgbClr val="000000"/>
                  </a:solidFill>
                </a:defRPr>
              </a:pPr>
              <a:r>
                <a:t>斯巴鲁</a:t>
              </a:r>
            </a:p>
          </p:txBody>
        </p:sp>
        <p:sp>
          <p:nvSpPr>
            <p:cNvPr id="42" name="文本框 41">
              <a:extLst>
                <a:ext uri="{FF2B5EF4-FFF2-40B4-BE49-F238E27FC236}">
                  <a16:creationId xmlns:a16="http://schemas.microsoft.com/office/drawing/2014/main" id="{5B7692D9-B9D6-2310-1077-B09E80008636}"/>
                </a:ext>
              </a:extLst>
            </p:cNvPr>
            <p:cNvSpPr txBox="1"/>
            <p:nvPr/>
          </p:nvSpPr>
          <p:spPr>
            <a:xfrm rot="18911755">
              <a:off x="10711842" y="4861404"/>
              <a:ext cx="810236" cy="169277"/>
            </a:xfrm>
            <a:prstGeom prst="rect">
              <a:avLst/>
            </a:prstGeom>
            <a:noFill/>
          </p:spPr>
          <p:txBody>
            <a:bodyPr wrap="square" lIns="0" tIns="0" rIns="0" bIns="0">
              <a:spAutoFit/>
            </a:bodyPr>
            <a:lstStyle/>
            <a:p>
              <a:pPr>
                <a:defRPr sz="1100" b="1">
                  <a:solidFill>
                    <a:srgbClr val="000000"/>
                  </a:solidFill>
                </a:defRPr>
              </a:pPr>
              <a:r>
                <a:t>吉普</a:t>
              </a:r>
            </a:p>
          </p:txBody>
        </p:sp>
        <p:sp>
          <p:nvSpPr>
            <p:cNvPr id="43" name="文本框 42">
              <a:extLst>
                <a:ext uri="{FF2B5EF4-FFF2-40B4-BE49-F238E27FC236}">
                  <a16:creationId xmlns:a16="http://schemas.microsoft.com/office/drawing/2014/main" id="{D2797DE8-9B74-D12A-4629-C49F1BFDA775}"/>
                </a:ext>
              </a:extLst>
            </p:cNvPr>
            <p:cNvSpPr txBox="1"/>
            <p:nvPr/>
          </p:nvSpPr>
          <p:spPr>
            <a:xfrm rot="18911755">
              <a:off x="10940442" y="4861404"/>
              <a:ext cx="810236" cy="169277"/>
            </a:xfrm>
            <a:prstGeom prst="rect">
              <a:avLst/>
            </a:prstGeom>
            <a:noFill/>
          </p:spPr>
          <p:txBody>
            <a:bodyPr wrap="square" lIns="0" tIns="0" rIns="0" bIns="0">
              <a:spAutoFit/>
            </a:bodyPr>
            <a:lstStyle/>
            <a:p>
              <a:pPr>
                <a:defRPr sz="1100" b="1">
                  <a:solidFill>
                    <a:srgbClr val="000000"/>
                  </a:solidFill>
                </a:defRPr>
              </a:pPr>
              <a:r>
                <a:t>吉利</a:t>
              </a:r>
              <a:endParaRPr sz="1100" b="1">
                <a:solidFill>
                  <a:srgbClr val="000000"/>
                </a:solidFill>
              </a:endParaRPr>
            </a:p>
          </p:txBody>
        </p:sp>
        <p:sp>
          <p:nvSpPr>
            <p:cNvPr id="44" name="文本框 43">
              <a:extLst>
                <a:ext uri="{FF2B5EF4-FFF2-40B4-BE49-F238E27FC236}">
                  <a16:creationId xmlns:a16="http://schemas.microsoft.com/office/drawing/2014/main" id="{31831D5F-F123-0827-8EF0-3B2CBA8C1B0C}"/>
                </a:ext>
              </a:extLst>
            </p:cNvPr>
            <p:cNvSpPr txBox="1"/>
            <p:nvPr/>
          </p:nvSpPr>
          <p:spPr>
            <a:xfrm rot="18911755">
              <a:off x="11175574" y="4861404"/>
              <a:ext cx="810236" cy="169277"/>
            </a:xfrm>
            <a:prstGeom prst="rect">
              <a:avLst/>
            </a:prstGeom>
            <a:noFill/>
          </p:spPr>
          <p:txBody>
            <a:bodyPr wrap="square" lIns="0" tIns="0" rIns="0" bIns="0">
              <a:spAutoFit/>
            </a:bodyPr>
            <a:lstStyle/>
            <a:p>
              <a:pPr>
                <a:defRPr sz="1100" b="1">
                  <a:solidFill>
                    <a:srgbClr val="000000"/>
                  </a:solidFill>
                </a:defRPr>
              </a:pPr>
              <a:r>
                <a:t>瓦滋</a:t>
              </a:r>
            </a:p>
          </p:txBody>
        </p:sp>
        <p:sp>
          <p:nvSpPr>
            <p:cNvPr id="45" name="文本框 44">
              <a:extLst>
                <a:ext uri="{FF2B5EF4-FFF2-40B4-BE49-F238E27FC236}">
                  <a16:creationId xmlns:a16="http://schemas.microsoft.com/office/drawing/2014/main" id="{14EDF292-3F5F-56E4-EE77-3D514D57B58F}"/>
                </a:ext>
              </a:extLst>
            </p:cNvPr>
            <p:cNvSpPr txBox="1"/>
            <p:nvPr/>
          </p:nvSpPr>
          <p:spPr>
            <a:xfrm rot="18911755">
              <a:off x="11417237" y="4861404"/>
              <a:ext cx="810236" cy="169277"/>
            </a:xfrm>
            <a:prstGeom prst="rect">
              <a:avLst/>
            </a:prstGeom>
            <a:noFill/>
          </p:spPr>
          <p:txBody>
            <a:bodyPr wrap="square" lIns="0" tIns="0" rIns="0" bIns="0">
              <a:spAutoFit/>
            </a:bodyPr>
            <a:lstStyle/>
            <a:p>
              <a:pPr>
                <a:defRPr sz="1100" b="1">
                  <a:solidFill>
                    <a:srgbClr val="000000"/>
                  </a:solidFill>
                </a:defRPr>
              </a:pPr>
              <a:r>
                <a:t>嘎斯</a:t>
              </a:r>
            </a:p>
          </p:txBody>
        </p:sp>
      </p:grpSp>
      <p:grpSp>
        <p:nvGrpSpPr>
          <p:cNvPr id="60" name="组合 59">
            <a:extLst>
              <a:ext uri="{FF2B5EF4-FFF2-40B4-BE49-F238E27FC236}">
                <a16:creationId xmlns:a16="http://schemas.microsoft.com/office/drawing/2014/main" id="{4CE88826-A254-36C6-0DC2-A87CBE11FF57}"/>
              </a:ext>
            </a:extLst>
          </p:cNvPr>
          <p:cNvGrpSpPr/>
          <p:nvPr/>
        </p:nvGrpSpPr>
        <p:grpSpPr>
          <a:xfrm>
            <a:off x="4243991" y="3960221"/>
            <a:ext cx="7368613" cy="137160"/>
            <a:chOff x="4243991" y="3960221"/>
            <a:chExt cx="7368613" cy="137160"/>
          </a:xfrm>
        </p:grpSpPr>
        <p:sp>
          <p:nvSpPr>
            <p:cNvPr id="47" name="文本框 46">
              <a:extLst>
                <a:ext uri="{FF2B5EF4-FFF2-40B4-BE49-F238E27FC236}">
                  <a16:creationId xmlns:a16="http://schemas.microsoft.com/office/drawing/2014/main" id="{CE6F967E-6EBC-5073-DC03-4370DC35288D}"/>
                </a:ext>
              </a:extLst>
            </p:cNvPr>
            <p:cNvSpPr txBox="1"/>
            <p:nvPr/>
          </p:nvSpPr>
          <p:spPr>
            <a:xfrm>
              <a:off x="4243991"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21年6月</a:t>
              </a:r>
              <a:endParaRPr sz="900" b="1">
                <a:solidFill>
                  <a:srgbClr val="595959"/>
                </a:solidFill>
                <a:latin typeface="Calibri" panose="020F0502020204030204" pitchFamily="34" charset="0"/>
              </a:endParaRPr>
            </a:p>
          </p:txBody>
        </p:sp>
        <p:sp>
          <p:nvSpPr>
            <p:cNvPr id="48" name="文本框 47">
              <a:extLst>
                <a:ext uri="{FF2B5EF4-FFF2-40B4-BE49-F238E27FC236}">
                  <a16:creationId xmlns:a16="http://schemas.microsoft.com/office/drawing/2014/main" id="{850F12F1-A7D5-DD61-CC47-1256B534F1F4}"/>
                </a:ext>
              </a:extLst>
            </p:cNvPr>
            <p:cNvSpPr txBox="1"/>
            <p:nvPr/>
          </p:nvSpPr>
          <p:spPr>
            <a:xfrm>
              <a:off x="4807585"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2021年7月</a:t>
              </a:r>
              <a:endParaRPr sz="900" b="1">
                <a:solidFill>
                  <a:srgbClr val="595959"/>
                </a:solidFill>
                <a:latin typeface="Calibri" panose="020F0502020204030204" pitchFamily="34" charset="0"/>
              </a:endParaRPr>
            </a:p>
          </p:txBody>
        </p:sp>
        <p:sp>
          <p:nvSpPr>
            <p:cNvPr id="49" name="文本框 48">
              <a:extLst>
                <a:ext uri="{FF2B5EF4-FFF2-40B4-BE49-F238E27FC236}">
                  <a16:creationId xmlns:a16="http://schemas.microsoft.com/office/drawing/2014/main" id="{D8DDABF1-53A1-C96C-7F69-1F6CF1DA6CEE}"/>
                </a:ext>
              </a:extLst>
            </p:cNvPr>
            <p:cNvSpPr txBox="1"/>
            <p:nvPr/>
          </p:nvSpPr>
          <p:spPr>
            <a:xfrm>
              <a:off x="5383536"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21年8月</a:t>
              </a:r>
              <a:endParaRPr sz="900" b="1">
                <a:solidFill>
                  <a:srgbClr val="595959"/>
                </a:solidFill>
                <a:latin typeface="Calibri" panose="020F0502020204030204" pitchFamily="34" charset="0"/>
              </a:endParaRPr>
            </a:p>
          </p:txBody>
        </p:sp>
        <p:sp>
          <p:nvSpPr>
            <p:cNvPr id="50" name="文本框 49">
              <a:extLst>
                <a:ext uri="{FF2B5EF4-FFF2-40B4-BE49-F238E27FC236}">
                  <a16:creationId xmlns:a16="http://schemas.microsoft.com/office/drawing/2014/main" id="{DA3DB6F2-6A4F-FA92-B715-6028B8E2B797}"/>
                </a:ext>
              </a:extLst>
            </p:cNvPr>
            <p:cNvSpPr txBox="1"/>
            <p:nvPr/>
          </p:nvSpPr>
          <p:spPr>
            <a:xfrm>
              <a:off x="5955902"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2021年9月</a:t>
              </a:r>
              <a:endParaRPr sz="900" b="1">
                <a:solidFill>
                  <a:srgbClr val="595959"/>
                </a:solidFill>
                <a:latin typeface="Calibri" panose="020F0502020204030204" pitchFamily="34" charset="0"/>
              </a:endParaRPr>
            </a:p>
          </p:txBody>
        </p:sp>
        <p:sp>
          <p:nvSpPr>
            <p:cNvPr id="51" name="文本框 50">
              <a:extLst>
                <a:ext uri="{FF2B5EF4-FFF2-40B4-BE49-F238E27FC236}">
                  <a16:creationId xmlns:a16="http://schemas.microsoft.com/office/drawing/2014/main" id="{42551C38-A792-1876-3451-DC19B9DA8FF9}"/>
                </a:ext>
              </a:extLst>
            </p:cNvPr>
            <p:cNvSpPr txBox="1"/>
            <p:nvPr/>
          </p:nvSpPr>
          <p:spPr>
            <a:xfrm>
              <a:off x="6522081"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21年10月</a:t>
              </a:r>
              <a:endParaRPr sz="900" b="1">
                <a:solidFill>
                  <a:srgbClr val="595959"/>
                </a:solidFill>
                <a:latin typeface="Calibri" panose="020F0502020204030204" pitchFamily="34" charset="0"/>
              </a:endParaRPr>
            </a:p>
          </p:txBody>
        </p:sp>
        <p:sp>
          <p:nvSpPr>
            <p:cNvPr id="52" name="文本框 51">
              <a:extLst>
                <a:ext uri="{FF2B5EF4-FFF2-40B4-BE49-F238E27FC236}">
                  <a16:creationId xmlns:a16="http://schemas.microsoft.com/office/drawing/2014/main" id="{64679779-F1D8-E64C-ECFD-AF6E15B7DFB1}"/>
                </a:ext>
              </a:extLst>
            </p:cNvPr>
            <p:cNvSpPr txBox="1"/>
            <p:nvPr/>
          </p:nvSpPr>
          <p:spPr>
            <a:xfrm>
              <a:off x="7100623"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2021年11月</a:t>
              </a:r>
              <a:endParaRPr sz="900" b="1">
                <a:solidFill>
                  <a:srgbClr val="595959"/>
                </a:solidFill>
                <a:latin typeface="Calibri" panose="020F0502020204030204" pitchFamily="34" charset="0"/>
              </a:endParaRPr>
            </a:p>
          </p:txBody>
        </p:sp>
        <p:sp>
          <p:nvSpPr>
            <p:cNvPr id="53" name="文本框 52">
              <a:extLst>
                <a:ext uri="{FF2B5EF4-FFF2-40B4-BE49-F238E27FC236}">
                  <a16:creationId xmlns:a16="http://schemas.microsoft.com/office/drawing/2014/main" id="{294C1736-43B5-8715-5561-1EB4312D608D}"/>
                </a:ext>
              </a:extLst>
            </p:cNvPr>
            <p:cNvSpPr txBox="1"/>
            <p:nvPr/>
          </p:nvSpPr>
          <p:spPr>
            <a:xfrm>
              <a:off x="7668332"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21年12月</a:t>
              </a:r>
              <a:endParaRPr sz="900" b="1">
                <a:solidFill>
                  <a:srgbClr val="595959"/>
                </a:solidFill>
                <a:latin typeface="Calibri" panose="020F0502020204030204" pitchFamily="34" charset="0"/>
              </a:endParaRPr>
            </a:p>
          </p:txBody>
        </p:sp>
        <p:sp>
          <p:nvSpPr>
            <p:cNvPr id="54" name="文本框 53">
              <a:extLst>
                <a:ext uri="{FF2B5EF4-FFF2-40B4-BE49-F238E27FC236}">
                  <a16:creationId xmlns:a16="http://schemas.microsoft.com/office/drawing/2014/main" id="{FF7764A7-3FB2-B7E6-EF1B-B422B647E63B}"/>
                </a:ext>
              </a:extLst>
            </p:cNvPr>
            <p:cNvSpPr txBox="1"/>
            <p:nvPr/>
          </p:nvSpPr>
          <p:spPr>
            <a:xfrm>
              <a:off x="8246874"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2022年1月</a:t>
              </a:r>
              <a:endParaRPr sz="900" b="1">
                <a:solidFill>
                  <a:srgbClr val="595959"/>
                </a:solidFill>
                <a:latin typeface="Calibri" panose="020F0502020204030204" pitchFamily="34" charset="0"/>
              </a:endParaRPr>
            </a:p>
          </p:txBody>
        </p:sp>
        <p:sp>
          <p:nvSpPr>
            <p:cNvPr id="55" name="文本框 54">
              <a:extLst>
                <a:ext uri="{FF2B5EF4-FFF2-40B4-BE49-F238E27FC236}">
                  <a16:creationId xmlns:a16="http://schemas.microsoft.com/office/drawing/2014/main" id="{C2EE44F3-2067-3E35-59EF-6A84AD09C085}"/>
                </a:ext>
              </a:extLst>
            </p:cNvPr>
            <p:cNvSpPr txBox="1"/>
            <p:nvPr/>
          </p:nvSpPr>
          <p:spPr>
            <a:xfrm>
              <a:off x="8814003"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22年2月</a:t>
              </a:r>
              <a:endParaRPr sz="900" b="1">
                <a:solidFill>
                  <a:srgbClr val="595959"/>
                </a:solidFill>
                <a:latin typeface="Calibri" panose="020F0502020204030204" pitchFamily="34" charset="0"/>
              </a:endParaRPr>
            </a:p>
          </p:txBody>
        </p:sp>
        <p:sp>
          <p:nvSpPr>
            <p:cNvPr id="56" name="文本框 55">
              <a:extLst>
                <a:ext uri="{FF2B5EF4-FFF2-40B4-BE49-F238E27FC236}">
                  <a16:creationId xmlns:a16="http://schemas.microsoft.com/office/drawing/2014/main" id="{D3317757-3532-76DA-E808-8F7789DA1B8B}"/>
                </a:ext>
              </a:extLst>
            </p:cNvPr>
            <p:cNvSpPr txBox="1"/>
            <p:nvPr/>
          </p:nvSpPr>
          <p:spPr>
            <a:xfrm>
              <a:off x="9381132"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2022年3月</a:t>
              </a:r>
              <a:endParaRPr sz="900" b="1">
                <a:solidFill>
                  <a:srgbClr val="595959"/>
                </a:solidFill>
                <a:latin typeface="Calibri" panose="020F0502020204030204" pitchFamily="34" charset="0"/>
              </a:endParaRPr>
            </a:p>
          </p:txBody>
        </p:sp>
        <p:sp>
          <p:nvSpPr>
            <p:cNvPr id="57" name="文本框 56">
              <a:extLst>
                <a:ext uri="{FF2B5EF4-FFF2-40B4-BE49-F238E27FC236}">
                  <a16:creationId xmlns:a16="http://schemas.microsoft.com/office/drawing/2014/main" id="{1D73187E-1559-CFAB-1AB5-CEE1FFDF2813}"/>
                </a:ext>
              </a:extLst>
            </p:cNvPr>
            <p:cNvSpPr txBox="1"/>
            <p:nvPr/>
          </p:nvSpPr>
          <p:spPr>
            <a:xfrm>
              <a:off x="9948261"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22年4月</a:t>
              </a:r>
              <a:endParaRPr sz="900" b="1">
                <a:solidFill>
                  <a:srgbClr val="595959"/>
                </a:solidFill>
                <a:latin typeface="Calibri" panose="020F0502020204030204" pitchFamily="34" charset="0"/>
              </a:endParaRPr>
            </a:p>
          </p:txBody>
        </p:sp>
        <p:sp>
          <p:nvSpPr>
            <p:cNvPr id="58" name="文本框 57">
              <a:extLst>
                <a:ext uri="{FF2B5EF4-FFF2-40B4-BE49-F238E27FC236}">
                  <a16:creationId xmlns:a16="http://schemas.microsoft.com/office/drawing/2014/main" id="{63569775-7D12-F1EA-BBDE-8FF1A6C74E34}"/>
                </a:ext>
              </a:extLst>
            </p:cNvPr>
            <p:cNvSpPr txBox="1"/>
            <p:nvPr/>
          </p:nvSpPr>
          <p:spPr>
            <a:xfrm>
              <a:off x="10515390"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2022年5月</a:t>
              </a:r>
              <a:endParaRPr sz="900" b="1">
                <a:solidFill>
                  <a:srgbClr val="595959"/>
                </a:solidFill>
                <a:latin typeface="Calibri" panose="020F0502020204030204" pitchFamily="34" charset="0"/>
              </a:endParaRPr>
            </a:p>
          </p:txBody>
        </p:sp>
        <p:sp>
          <p:nvSpPr>
            <p:cNvPr id="59" name="文本框 58">
              <a:extLst>
                <a:ext uri="{FF2B5EF4-FFF2-40B4-BE49-F238E27FC236}">
                  <a16:creationId xmlns:a16="http://schemas.microsoft.com/office/drawing/2014/main" id="{416BABF1-286F-B95E-1E44-DC364391A925}"/>
                </a:ext>
              </a:extLst>
            </p:cNvPr>
            <p:cNvSpPr txBox="1"/>
            <p:nvPr/>
          </p:nvSpPr>
          <p:spPr>
            <a:xfrm>
              <a:off x="11090871" y="3960221"/>
              <a:ext cx="521733" cy="137160"/>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22年6月</a:t>
              </a:r>
              <a:endParaRPr sz="9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41434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hart Title">
            <a:extLst>
              <a:ext uri="{FF2B5EF4-FFF2-40B4-BE49-F238E27FC236}">
                <a16:creationId xmlns:a16="http://schemas.microsoft.com/office/drawing/2014/main" id="{11E6959E-98C1-4317-8BA1-D3E95228EEC0}"/>
              </a:ext>
            </a:extLst>
          </p:cNvPr>
          <p:cNvSpPr txBox="1"/>
          <p:nvPr/>
        </p:nvSpPr>
        <p:spPr>
          <a:xfrm>
            <a:off x="3836289" y="2051384"/>
            <a:ext cx="7374636"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俄罗斯国内汽车及零部件工业生产量</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（%，同比月度变化）</a:t>
            </a:r>
            <a:endParaRPr sz="90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29</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普京已将进口替代作为优先事项，以通过增加国内生产来取代失去的外国进口——但进口替代并未成功，俄罗斯的创新远远落后于其他同类国家。鉴于俄罗斯汽车生产不仅依赖国际供应链获取钢铁和机械等原材料，还依赖国际供应链获取刹车和安全气囊等复杂部件以及半导体领域的西方技术，因此其国内汽车产量已大幅下降。即使在这些最低生产水平下，也正在采取重大捷径。俄罗斯甚至暂停了国内汽车制造的安全生产要求，许多入侵后生产的汽车现在缺少安全气囊和防抱死刹车等基本配置。</a:t>
            </a:r>
          </a:p>
          <a:p>
            <a:pPr>
              <a:defRPr sz="1200">
                <a:cs typeface="Times New Roman" panose="02020603050405020304" pitchFamily="18" charset="0"/>
              </a:defRPr>
            </a:pPr>
            <a:r>
              <a:t>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“俄罗斯制造”汽车的进口替代？恰恰相反</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来源：耶鲁首席执行官领导力研究所，</a:t>
            </a:r>
            <a:r>
              <a:rPr>
                <a:hlinkClick r:id="rId2">
                  <a:extLst>
                    <a:ext uri="{A12FA001-AC4F-418D-AE19-62706E023703}">
                      <ahyp:hlinkClr xmlns:ahyp="http://schemas.microsoft.com/office/drawing/2018/hyperlinkcolor" val="tx"/>
                    </a:ext>
                  </a:extLst>
                </a:hlinkClick>
              </a:rPr>
              <a:t>俄罗斯联邦国家统计局</a:t>
            </a:r>
            <a:r>
              <a:t>，</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摩根大通</a:t>
            </a:r>
            <a:r>
              <a:t>，</a:t>
            </a:r>
            <a:r>
              <a:rPr>
                <a:hlinkClick r:id="rId5">
                  <a:extLst>
                    <a:ext uri="{A12FA001-AC4F-418D-AE19-62706E023703}">
                      <ahyp:hlinkClr xmlns:ahyp="http://schemas.microsoft.com/office/drawing/2018/hyperlinkcolor" val="tx"/>
                    </a:ext>
                  </a:extLst>
                </a:hlinkClick>
              </a:rPr>
              <a:t>美国银行全球研究部</a:t>
            </a:r>
            <a:r>
              <a:t>，</a:t>
            </a:r>
            <a:r>
              <a:rPr>
                <a:hlinkClick r:id="rId6">
                  <a:extLst>
                    <a:ext uri="{A12FA001-AC4F-418D-AE19-62706E023703}">
                      <ahyp:hlinkClr xmlns:ahyp="http://schemas.microsoft.com/office/drawing/2018/hyperlinkcolor" val="tx"/>
                    </a:ext>
                  </a:extLst>
                </a:hlinkClick>
              </a:rPr>
              <a:t>德意志银行</a:t>
            </a:r>
            <a:r>
              <a:t>，</a:t>
            </a:r>
            <a:r>
              <a:rPr>
                <a:hlinkClick r:id="rId7">
                  <a:extLst>
                    <a:ext uri="{A12FA001-AC4F-418D-AE19-62706E023703}">
                      <ahyp:hlinkClr xmlns:ahyp="http://schemas.microsoft.com/office/drawing/2018/hyperlinkcolor" val="tx"/>
                    </a:ext>
                  </a:extLst>
                </a:hlinkClick>
              </a:rPr>
              <a:t>瑞银集团</a:t>
            </a:r>
            <a:endParaRPr sz="900"/>
          </a:p>
        </p:txBody>
      </p:sp>
      <p:sp>
        <p:nvSpPr>
          <p:cNvPr id="15" name="Rectangle 14">
            <a:extLst>
              <a:ext uri="{FF2B5EF4-FFF2-40B4-BE49-F238E27FC236}">
                <a16:creationId xmlns:a16="http://schemas.microsoft.com/office/drawing/2014/main" id="{BFE8CA6E-BEBD-4359-B8B8-95461989492E}"/>
              </a:ext>
            </a:extLst>
          </p:cNvPr>
          <p:cNvSpPr/>
          <p:nvPr/>
        </p:nvSpPr>
        <p:spPr>
          <a:xfrm>
            <a:off x="3836289" y="2472008"/>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FE8CA6E-BEBD-4359-B8B8-95461989492E}"/>
              </a:ext>
            </a:extLst>
          </p:cNvPr>
          <p:cNvSpPr/>
          <p:nvPr/>
        </p:nvSpPr>
        <p:spPr>
          <a:xfrm>
            <a:off x="3836288" y="3889004"/>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BFE8CA6E-BEBD-4359-B8B8-95461989492E}"/>
              </a:ext>
            </a:extLst>
          </p:cNvPr>
          <p:cNvSpPr/>
          <p:nvPr/>
        </p:nvSpPr>
        <p:spPr>
          <a:xfrm>
            <a:off x="3836287" y="5306000"/>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graphicFrame>
        <p:nvGraphicFramePr>
          <p:cNvPr id="26" name="Chart 25"/>
          <p:cNvGraphicFramePr>
            <a:graphicFrameLocks/>
          </p:cNvGraphicFramePr>
          <p:nvPr>
            <p:extLst>
              <p:ext uri="{D42A27DB-BD31-4B8C-83A1-F6EECF244321}">
                <p14:modId xmlns:p14="http://schemas.microsoft.com/office/powerpoint/2010/main" val="3150159272"/>
              </p:ext>
            </p:extLst>
          </p:nvPr>
        </p:nvGraphicFramePr>
        <p:xfrm>
          <a:off x="3907276" y="2494483"/>
          <a:ext cx="7875292" cy="128694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p:cNvGraphicFramePr>
            <a:graphicFrameLocks/>
          </p:cNvGraphicFramePr>
          <p:nvPr>
            <p:extLst>
              <p:ext uri="{D42A27DB-BD31-4B8C-83A1-F6EECF244321}">
                <p14:modId xmlns:p14="http://schemas.microsoft.com/office/powerpoint/2010/main" val="584545371"/>
              </p:ext>
            </p:extLst>
          </p:nvPr>
        </p:nvGraphicFramePr>
        <p:xfrm>
          <a:off x="3909584" y="3918692"/>
          <a:ext cx="7872984" cy="128930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8" name="Chart 27"/>
          <p:cNvGraphicFramePr>
            <a:graphicFrameLocks/>
          </p:cNvGraphicFramePr>
          <p:nvPr>
            <p:extLst>
              <p:ext uri="{D42A27DB-BD31-4B8C-83A1-F6EECF244321}">
                <p14:modId xmlns:p14="http://schemas.microsoft.com/office/powerpoint/2010/main" val="2448426697"/>
              </p:ext>
            </p:extLst>
          </p:nvPr>
        </p:nvGraphicFramePr>
        <p:xfrm>
          <a:off x="3909584" y="5333899"/>
          <a:ext cx="7872984" cy="1289304"/>
        </p:xfrm>
        <a:graphic>
          <a:graphicData uri="http://schemas.openxmlformats.org/drawingml/2006/chart">
            <c:chart xmlns:c="http://schemas.openxmlformats.org/drawingml/2006/chart" xmlns:r="http://schemas.openxmlformats.org/officeDocument/2006/relationships" r:id="rId10"/>
          </a:graphicData>
        </a:graphic>
      </p:graphicFrame>
      <p:sp>
        <p:nvSpPr>
          <p:cNvPr id="29" name="Chart Title">
            <a:extLst>
              <a:ext uri="{FF2B5EF4-FFF2-40B4-BE49-F238E27FC236}">
                <a16:creationId xmlns:a16="http://schemas.microsoft.com/office/drawing/2014/main" id="{11E6959E-98C1-4317-8BA1-D3E95228EEC0}"/>
              </a:ext>
            </a:extLst>
          </p:cNvPr>
          <p:cNvSpPr txBox="1"/>
          <p:nvPr/>
        </p:nvSpPr>
        <p:spPr>
          <a:xfrm>
            <a:off x="3907276" y="2540324"/>
            <a:ext cx="6583680" cy="420624"/>
          </a:xfrm>
          <a:prstGeom prst="rect">
            <a:avLst/>
          </a:prstGeom>
          <a:solidFill>
            <a:schemeClr val="bg1">
              <a:alpha val="0"/>
            </a:schemeClr>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2022年5月</a:t>
            </a:r>
            <a:endParaRPr sz="900">
              <a:latin typeface="Georgia" panose="02040502050405020303" pitchFamily="18" charset="0"/>
              <a:ea typeface="Source Sans Pro SemiBold" panose="020B0603030403020204" pitchFamily="34" charset="0"/>
            </a:endParaRPr>
          </a:p>
        </p:txBody>
      </p:sp>
      <p:sp>
        <p:nvSpPr>
          <p:cNvPr id="30" name="Chart Title">
            <a:extLst>
              <a:ext uri="{FF2B5EF4-FFF2-40B4-BE49-F238E27FC236}">
                <a16:creationId xmlns:a16="http://schemas.microsoft.com/office/drawing/2014/main" id="{11E6959E-98C1-4317-8BA1-D3E95228EEC0}"/>
              </a:ext>
            </a:extLst>
          </p:cNvPr>
          <p:cNvSpPr txBox="1"/>
          <p:nvPr/>
        </p:nvSpPr>
        <p:spPr>
          <a:xfrm>
            <a:off x="3907276" y="3955686"/>
            <a:ext cx="6583680" cy="420624"/>
          </a:xfrm>
          <a:prstGeom prst="rect">
            <a:avLst/>
          </a:prstGeom>
          <a:solidFill>
            <a:schemeClr val="bg1">
              <a:alpha val="0"/>
            </a:schemeClr>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2022年4月</a:t>
            </a:r>
            <a:endParaRPr sz="900">
              <a:latin typeface="Georgia" panose="02040502050405020303" pitchFamily="18" charset="0"/>
              <a:ea typeface="Source Sans Pro SemiBold" panose="020B0603030403020204" pitchFamily="34" charset="0"/>
            </a:endParaRPr>
          </a:p>
        </p:txBody>
      </p:sp>
      <p:sp>
        <p:nvSpPr>
          <p:cNvPr id="31" name="Chart Title">
            <a:extLst>
              <a:ext uri="{FF2B5EF4-FFF2-40B4-BE49-F238E27FC236}">
                <a16:creationId xmlns:a16="http://schemas.microsoft.com/office/drawing/2014/main" id="{11E6959E-98C1-4317-8BA1-D3E95228EEC0}"/>
              </a:ext>
            </a:extLst>
          </p:cNvPr>
          <p:cNvSpPr txBox="1"/>
          <p:nvPr/>
        </p:nvSpPr>
        <p:spPr>
          <a:xfrm>
            <a:off x="3907276" y="5374316"/>
            <a:ext cx="6583680" cy="420624"/>
          </a:xfrm>
          <a:prstGeom prst="rect">
            <a:avLst/>
          </a:prstGeom>
          <a:solidFill>
            <a:schemeClr val="bg1">
              <a:alpha val="0"/>
            </a:schemeClr>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2022年3月</a:t>
            </a:r>
            <a:endParaRPr sz="900">
              <a:latin typeface="Georgia" panose="02040502050405020303" pitchFamily="18" charset="0"/>
              <a:ea typeface="Source Sans Pro SemiBold" panose="020B0603030403020204" pitchFamily="34" charset="0"/>
            </a:endParaRPr>
          </a:p>
        </p:txBody>
      </p:sp>
    </p:spTree>
    <p:extLst>
      <p:ext uri="{BB962C8B-B14F-4D97-AF65-F5344CB8AC3E}">
        <p14:creationId xmlns:p14="http://schemas.microsoft.com/office/powerpoint/2010/main" val="154240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引言</a:t>
            </a:r>
          </a:p>
        </p:txBody>
      </p:sp>
      <p:sp>
        <p:nvSpPr>
          <p:cNvPr id="3" name="Slide Number Placeholder 2"/>
          <p:cNvSpPr>
            <a:spLocks noGrp="1"/>
          </p:cNvSpPr>
          <p:nvPr>
            <p:ph type="sldNum" sz="quarter" idx="10"/>
          </p:nvPr>
        </p:nvSpPr>
        <p:spPr/>
        <p:txBody>
          <a:bodyPr/>
          <a:lstStyle/>
          <a:p>
            <a:fld id="{0CBF6629-EB3D-534B-9A06-60C368E35DAE}" type="slidenum">
              <a:rPr lang="en-US" smtClean="0"/>
              <a:t>3</a:t>
            </a:fld>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316230" algn="just">
              <a:lnSpc>
                <a:spcPct val="130000"/>
              </a:lnSpc>
              <a:spcBef>
                <a:spcPts val="1485"/>
              </a:spcBef>
              <a:defRPr sz="2400" b="1">
                <a:effectLst/>
                <a:ea typeface="Calibri" panose="020F0502020204030204" pitchFamily="34" charset="0"/>
                <a:cs typeface="Times New Roman" panose="02020603050405020304" pitchFamily="18" charset="0"/>
              </a:defRPr>
            </a:pPr>
            <a:r>
              <a:t>我们的专家团队利用私有俄语和直接数据源，包括高频消费者数据、跨渠道核查、俄罗斯国际贸易伙伴发布的数据以及复杂航运数据的数据挖掘，发布了入侵五个月以来衡量俄罗斯当前经济活动的</a:t>
            </a:r>
            <a:r>
              <a:rPr u="sng">
                <a:hlinkClick r:id="rId2">
                  <a:extLst>
                    <a:ext uri="{A12FA001-AC4F-418D-AE19-62706E023703}">
                      <ahyp:hlinkClr xmlns:ahyp="http://schemas.microsoft.com/office/drawing/2018/hyperlinkcolor" val="tx"/>
                    </a:ext>
                  </a:extLst>
                </a:hlinkClick>
              </a:rPr>
              <a:t>首批综合经济分析报告之一</a:t>
            </a:r>
            <a:r>
              <a:t>。</a:t>
            </a:r>
            <a:r>
              <a:rPr u="sng">
                <a:hlinkClick r:id="rId3">
                  <a:extLst>
                    <a:ext uri="{A12FA001-AC4F-418D-AE19-62706E023703}">
                      <ahyp:hlinkClr xmlns:ahyp="http://schemas.microsoft.com/office/drawing/2018/hyperlinkcolor" val="tx"/>
                    </a:ext>
                  </a:extLst>
                </a:hlinkClick>
              </a:rPr>
              <a:t>从我们的分析来看</a:t>
            </a:r>
            <a:r>
              <a:t>，很明显：企业撤离和制裁正在灾难性地重创俄罗斯经济。</a:t>
            </a:r>
            <a:endParaRPr sz="2400" b="1">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4323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30</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进口替代并不是普京关注的新领域——自2014年克里米亚危机以及随之而来的西方制裁以来，普京长期以来一直致力于提升国内产业的能力——但收效甚微，甚至他本人也承认了这一点。在他在大大缩小的圣彼得堡经济论坛上发表的近期全体讲话中，普京阐述了他关于未来进口替代的最新愿景——但俄罗斯国内制造商似乎没有收到通知，因为尽管普京为增加国内产量做出了（徒劳的）紧急努力，2022年第一季度的业绩仍然普遍惨淡。</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普京的进口替代论调只是空谈</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来源：耶鲁首席执行官领导力研究所，</a:t>
            </a:r>
            <a:r>
              <a:rPr>
                <a:hlinkClick r:id="rId2">
                  <a:extLst>
                    <a:ext uri="{A12FA001-AC4F-418D-AE19-62706E023703}">
                      <ahyp:hlinkClr xmlns:ahyp="http://schemas.microsoft.com/office/drawing/2018/hyperlinkcolor" val="tx"/>
                    </a:ext>
                  </a:extLst>
                </a:hlinkClick>
              </a:rPr>
              <a:t>俄罗斯联邦国家统计局</a:t>
            </a:r>
            <a:r>
              <a:t>，</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美国银行全球研究部</a:t>
            </a:r>
            <a:r>
              <a:t>，</a:t>
            </a:r>
            <a:r>
              <a:rPr>
                <a:hlinkClick r:id="rId5">
                  <a:extLst>
                    <a:ext uri="{A12FA001-AC4F-418D-AE19-62706E023703}">
                      <ahyp:hlinkClr xmlns:ahyp="http://schemas.microsoft.com/office/drawing/2018/hyperlinkcolor" val="tx"/>
                    </a:ext>
                  </a:extLst>
                </a:hlinkClick>
              </a:rPr>
              <a:t>德意志银行</a:t>
            </a:r>
            <a:r>
              <a:t>，</a:t>
            </a:r>
            <a:r>
              <a:rPr>
                <a:hlinkClick r:id="rId6">
                  <a:extLst>
                    <a:ext uri="{A12FA001-AC4F-418D-AE19-62706E023703}">
                      <ahyp:hlinkClr xmlns:ahyp="http://schemas.microsoft.com/office/drawing/2018/hyperlinkcolor" val="tx"/>
                    </a:ext>
                  </a:extLst>
                </a:hlinkClick>
              </a:rPr>
              <a:t>瑞银集团</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2022年第一季度俄罗斯各行业国内生产总值增加值</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（%，环比百分比变化，未经季节性调整）</a:t>
            </a:r>
            <a:endParaRPr sz="900">
              <a:latin typeface="Georgia" panose="02040502050405020303" pitchFamily="18" charset="0"/>
              <a:ea typeface="Source Sans Pro SemiBold" panose="020B0603030403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780202808"/>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64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31</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尽管普京高呼自给自足的口号，但所有这些行业都有一个关键的相似之处：它们根本无法替代俄罗斯缺乏技术实力生产的进口零部件，而非法、隐蔽的平行进口也只能做到有限的程度。例如，俄罗斯坦克生产商乌拉尔车辆制造厂因投入短缺而让工人休假；俄罗斯坦克、导弹和其他设备的生产依赖于目前根本无法采购的进口微芯片和精密部件。同样，俄罗斯里海管道在寻找与美国和欧盟天然气液化禁令相关的备件方面也遇到了挑战。这些供应中断——无法通过进口替代或平行进口来弥补——导致生产停工，进而波及整个供应链，使各种辅助产品和服务同时陷入停滞。</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俄罗斯工业生产细分行业数据显示俄罗斯生产停滞</a:t>
            </a:r>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俄罗斯国内工业生产量按行业下降</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（显示为同比百分比变化%，未经季节性调整）</a:t>
            </a:r>
            <a:endParaRPr sz="900">
              <a:latin typeface="Georgia" panose="02040502050405020303" pitchFamily="18" charset="0"/>
              <a:ea typeface="Source Sans Pro SemiBold" panose="020B06030304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259957389"/>
              </p:ext>
            </p:extLst>
          </p:nvPr>
        </p:nvGraphicFramePr>
        <p:xfrm>
          <a:off x="3840480" y="2171700"/>
          <a:ext cx="7772400" cy="4411980"/>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7">
            <a:extLst>
              <a:ext uri="{FF2B5EF4-FFF2-40B4-BE49-F238E27FC236}">
                <a16:creationId xmlns:a16="http://schemas.microsoft.com/office/drawing/2014/main" id="{0D8FC93C-F1BC-A918-6E2B-C46E94A8891F}"/>
              </a:ext>
            </a:extLst>
          </p:cNvPr>
          <p:cNvSpPr>
            <a:spLocks noGrp="1"/>
          </p:cNvSpPr>
          <p:nvPr>
            <p:ph sz="quarter" idx="12"/>
          </p:nvPr>
        </p:nvSpPr>
        <p:spPr>
          <a:xfrm>
            <a:off x="3768041" y="6547688"/>
            <a:ext cx="8472186" cy="246145"/>
          </a:xfrm>
        </p:spPr>
        <p:txBody>
          <a:bodyPr/>
          <a:lstStyle/>
          <a:p>
            <a:pPr>
              <a:defRPr sz="900"/>
            </a:pPr>
            <a:r>
              <a:t>来源：耶鲁首席执行官领导力研究所，</a:t>
            </a:r>
            <a:r>
              <a:rPr>
                <a:hlinkClick r:id="rId3">
                  <a:extLst>
                    <a:ext uri="{A12FA001-AC4F-418D-AE19-62706E023703}">
                      <ahyp:hlinkClr xmlns:ahyp="http://schemas.microsoft.com/office/drawing/2018/hyperlinkcolor" val="tx"/>
                    </a:ext>
                  </a:extLst>
                </a:hlinkClick>
              </a:rPr>
              <a:t>俄罗斯联邦国家统计局</a:t>
            </a:r>
            <a:r>
              <a:t>，</a:t>
            </a:r>
            <a:r>
              <a:rPr>
                <a:hlinkClick r:id="rId4">
                  <a:extLst>
                    <a:ext uri="{A12FA001-AC4F-418D-AE19-62706E023703}">
                      <ahyp:hlinkClr xmlns:ahyp="http://schemas.microsoft.com/office/drawing/2018/hyperlinkcolor" val="tx"/>
                    </a:ext>
                  </a:extLst>
                </a:hlinkClick>
              </a:rPr>
              <a:t>彭博社</a:t>
            </a:r>
            <a:r>
              <a:t>，</a:t>
            </a:r>
            <a:r>
              <a:rPr>
                <a:hlinkClick r:id="rId5">
                  <a:extLst>
                    <a:ext uri="{A12FA001-AC4F-418D-AE19-62706E023703}">
                      <ahyp:hlinkClr xmlns:ahyp="http://schemas.microsoft.com/office/drawing/2018/hyperlinkcolor" val="tx"/>
                    </a:ext>
                  </a:extLst>
                </a:hlinkClick>
              </a:rPr>
              <a:t>摩根士丹利</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瑞银集团</a:t>
            </a:r>
            <a:endParaRPr sz="900">
              <a:solidFill>
                <a:schemeClr val="tx1"/>
              </a:solidFill>
            </a:endParaRPr>
          </a:p>
        </p:txBody>
      </p:sp>
      <p:sp>
        <p:nvSpPr>
          <p:cNvPr id="2" name="文本框 1">
            <a:extLst>
              <a:ext uri="{FF2B5EF4-FFF2-40B4-BE49-F238E27FC236}">
                <a16:creationId xmlns:a16="http://schemas.microsoft.com/office/drawing/2014/main" id="{AA0B518D-5A02-66AE-F7BB-5389C383243A}"/>
              </a:ext>
            </a:extLst>
          </p:cNvPr>
          <p:cNvSpPr txBox="1"/>
          <p:nvPr/>
        </p:nvSpPr>
        <p:spPr>
          <a:xfrm>
            <a:off x="10066433" y="2306289"/>
            <a:ext cx="1716135" cy="3973460"/>
          </a:xfrm>
          <a:prstGeom prst="rect">
            <a:avLst/>
          </a:prstGeom>
          <a:solidFill>
            <a:schemeClr val="bg1"/>
          </a:solidFill>
        </p:spPr>
        <p:txBody>
          <a:bodyPr wrap="square"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20000"/>
              </a:lnSpc>
              <a:defRPr sz="900" b="1">
                <a:solidFill>
                  <a:srgbClr val="000000"/>
                </a:solidFill>
                <a:latin typeface="Arial" panose="020B0604020202020204" pitchFamily="34" charset="0"/>
                <a:cs typeface="Arial" panose="020B0604020202020204" pitchFamily="34" charset="0"/>
              </a:defRPr>
            </a:pPr>
            <a:r>
              <a:t>塑料制品</a:t>
            </a:r>
          </a:p>
          <a:p>
            <a:pPr>
              <a:lnSpc>
                <a:spcPct val="120000"/>
              </a:lnSpc>
              <a:defRPr sz="900" b="1">
                <a:solidFill>
                  <a:srgbClr val="000000"/>
                </a:solidFill>
                <a:latin typeface="Arial" panose="020B0604020202020204" pitchFamily="34" charset="0"/>
                <a:cs typeface="Arial" panose="020B0604020202020204" pitchFamily="34" charset="0"/>
              </a:defRPr>
            </a:pPr>
            <a:r>
              <a:t>煤炭和无烟煤</a:t>
            </a:r>
          </a:p>
          <a:p>
            <a:pPr>
              <a:lnSpc>
                <a:spcPct val="120000"/>
              </a:lnSpc>
              <a:defRPr sz="900" b="1">
                <a:solidFill>
                  <a:srgbClr val="000000"/>
                </a:solidFill>
                <a:latin typeface="Arial" panose="020B0604020202020204" pitchFamily="34" charset="0"/>
                <a:cs typeface="Arial" panose="020B0604020202020204" pitchFamily="34" charset="0"/>
              </a:defRPr>
            </a:pPr>
            <a:r>
              <a:t>铁矿</a:t>
            </a:r>
          </a:p>
          <a:p>
            <a:pPr>
              <a:lnSpc>
                <a:spcPct val="120000"/>
              </a:lnSpc>
              <a:defRPr sz="900" b="1">
                <a:solidFill>
                  <a:srgbClr val="000000"/>
                </a:solidFill>
                <a:latin typeface="Arial" panose="020B0604020202020204" pitchFamily="34" charset="0"/>
                <a:cs typeface="Arial" panose="020B0604020202020204" pitchFamily="34" charset="0"/>
              </a:defRPr>
            </a:pPr>
            <a:r>
              <a:t>水果和蔬菜</a:t>
            </a:r>
          </a:p>
          <a:p>
            <a:pPr>
              <a:lnSpc>
                <a:spcPct val="120000"/>
              </a:lnSpc>
              <a:defRPr sz="900" b="1">
                <a:solidFill>
                  <a:srgbClr val="000000"/>
                </a:solidFill>
                <a:latin typeface="Arial" panose="020B0604020202020204" pitchFamily="34" charset="0"/>
                <a:cs typeface="Arial" panose="020B0604020202020204" pitchFamily="34" charset="0"/>
              </a:defRPr>
            </a:pPr>
            <a:r>
              <a:t>鱼类和甲壳类动物</a:t>
            </a:r>
          </a:p>
          <a:p>
            <a:pPr>
              <a:lnSpc>
                <a:spcPct val="120000"/>
              </a:lnSpc>
              <a:defRPr sz="900" b="1">
                <a:solidFill>
                  <a:srgbClr val="000000"/>
                </a:solidFill>
                <a:latin typeface="Arial" panose="020B0604020202020204" pitchFamily="34" charset="0"/>
                <a:cs typeface="Arial" panose="020B0604020202020204" pitchFamily="34" charset="0"/>
              </a:defRPr>
            </a:pPr>
            <a:r>
              <a:t>金属制品</a:t>
            </a:r>
          </a:p>
          <a:p>
            <a:pPr>
              <a:lnSpc>
                <a:spcPct val="120000"/>
              </a:lnSpc>
              <a:defRPr sz="900" b="1">
                <a:solidFill>
                  <a:srgbClr val="000000"/>
                </a:solidFill>
                <a:latin typeface="Arial" panose="020B0604020202020204" pitchFamily="34" charset="0"/>
                <a:cs typeface="Arial" panose="020B0604020202020204" pitchFamily="34" charset="0"/>
              </a:defRPr>
            </a:pPr>
            <a:r>
              <a:t>杀虫剂和化肥</a:t>
            </a:r>
          </a:p>
          <a:p>
            <a:pPr>
              <a:lnSpc>
                <a:spcPct val="120000"/>
              </a:lnSpc>
              <a:defRPr sz="900" b="1">
                <a:solidFill>
                  <a:srgbClr val="000000"/>
                </a:solidFill>
                <a:latin typeface="Arial" panose="020B0604020202020204" pitchFamily="34" charset="0"/>
                <a:cs typeface="Arial" panose="020B0604020202020204" pitchFamily="34" charset="0"/>
              </a:defRPr>
            </a:pPr>
            <a:r>
              <a:t>电气设备</a:t>
            </a:r>
          </a:p>
          <a:p>
            <a:pPr>
              <a:lnSpc>
                <a:spcPct val="120000"/>
              </a:lnSpc>
              <a:defRPr sz="900" b="1">
                <a:solidFill>
                  <a:srgbClr val="000000"/>
                </a:solidFill>
                <a:latin typeface="Arial" panose="020B0604020202020204" pitchFamily="34" charset="0"/>
                <a:cs typeface="Arial" panose="020B0604020202020204" pitchFamily="34" charset="0"/>
              </a:defRPr>
            </a:pPr>
            <a:r>
              <a:t>珠宝</a:t>
            </a:r>
          </a:p>
          <a:p>
            <a:pPr>
              <a:lnSpc>
                <a:spcPct val="120000"/>
              </a:lnSpc>
              <a:defRPr sz="900" b="1">
                <a:solidFill>
                  <a:srgbClr val="000000"/>
                </a:solidFill>
                <a:latin typeface="Arial" panose="020B0604020202020204" pitchFamily="34" charset="0"/>
                <a:cs typeface="Arial" panose="020B0604020202020204" pitchFamily="34" charset="0"/>
              </a:defRPr>
            </a:pPr>
            <a:r>
              <a:t>家具</a:t>
            </a:r>
          </a:p>
          <a:p>
            <a:pPr>
              <a:lnSpc>
                <a:spcPct val="120000"/>
              </a:lnSpc>
              <a:defRPr sz="900" b="1">
                <a:solidFill>
                  <a:srgbClr val="000000"/>
                </a:solidFill>
                <a:latin typeface="Arial" panose="020B0604020202020204" pitchFamily="34" charset="0"/>
                <a:cs typeface="Arial" panose="020B0604020202020204" pitchFamily="34" charset="0"/>
              </a:defRPr>
            </a:pPr>
            <a:r>
              <a:t>体育用品</a:t>
            </a:r>
          </a:p>
          <a:p>
            <a:pPr>
              <a:lnSpc>
                <a:spcPct val="120000"/>
              </a:lnSpc>
              <a:defRPr sz="900" b="1">
                <a:solidFill>
                  <a:srgbClr val="000000"/>
                </a:solidFill>
                <a:latin typeface="Arial" panose="020B0604020202020204" pitchFamily="34" charset="0"/>
                <a:cs typeface="Arial" panose="020B0604020202020204" pitchFamily="34" charset="0"/>
              </a:defRPr>
            </a:pPr>
            <a:r>
              <a:t>电灯和灯泡</a:t>
            </a:r>
          </a:p>
          <a:p>
            <a:pPr>
              <a:lnSpc>
                <a:spcPct val="120000"/>
              </a:lnSpc>
              <a:defRPr sz="900" b="1">
                <a:solidFill>
                  <a:srgbClr val="000000"/>
                </a:solidFill>
                <a:latin typeface="Arial" panose="020B0604020202020204" pitchFamily="34" charset="0"/>
                <a:cs typeface="Arial" panose="020B0604020202020204" pitchFamily="34" charset="0"/>
              </a:defRPr>
            </a:pPr>
            <a:r>
              <a:t>橡胶制品</a:t>
            </a:r>
          </a:p>
          <a:p>
            <a:pPr>
              <a:lnSpc>
                <a:spcPct val="120000"/>
              </a:lnSpc>
              <a:defRPr sz="900" b="1">
                <a:solidFill>
                  <a:srgbClr val="000000"/>
                </a:solidFill>
                <a:latin typeface="Arial" panose="020B0604020202020204" pitchFamily="34" charset="0"/>
                <a:cs typeface="Arial" panose="020B0604020202020204" pitchFamily="34" charset="0"/>
              </a:defRPr>
            </a:pPr>
            <a:r>
              <a:t>服装</a:t>
            </a:r>
          </a:p>
          <a:p>
            <a:pPr>
              <a:lnSpc>
                <a:spcPct val="120000"/>
              </a:lnSpc>
              <a:defRPr sz="900" b="1">
                <a:solidFill>
                  <a:srgbClr val="000000"/>
                </a:solidFill>
                <a:latin typeface="Arial" panose="020B0604020202020204" pitchFamily="34" charset="0"/>
                <a:cs typeface="Arial" panose="020B0604020202020204" pitchFamily="34" charset="0"/>
              </a:defRPr>
            </a:pPr>
            <a:r>
              <a:t>游戏和玩具</a:t>
            </a:r>
          </a:p>
          <a:p>
            <a:pPr>
              <a:lnSpc>
                <a:spcPct val="120000"/>
              </a:lnSpc>
              <a:defRPr sz="900" b="1">
                <a:solidFill>
                  <a:srgbClr val="000000"/>
                </a:solidFill>
                <a:latin typeface="Arial" panose="020B0604020202020204" pitchFamily="34" charset="0"/>
                <a:cs typeface="Arial" panose="020B0604020202020204" pitchFamily="34" charset="0"/>
              </a:defRPr>
            </a:pPr>
            <a:r>
              <a:t>电池</a:t>
            </a:r>
          </a:p>
          <a:p>
            <a:pPr>
              <a:lnSpc>
                <a:spcPct val="120000"/>
              </a:lnSpc>
              <a:defRPr sz="900" b="1">
                <a:solidFill>
                  <a:srgbClr val="000000"/>
                </a:solidFill>
                <a:latin typeface="Arial" panose="020B0604020202020204" pitchFamily="34" charset="0"/>
                <a:cs typeface="Arial" panose="020B0604020202020204" pitchFamily="34" charset="0"/>
              </a:defRPr>
            </a:pPr>
            <a:r>
              <a:t>拖车和半挂车</a:t>
            </a:r>
          </a:p>
          <a:p>
            <a:pPr>
              <a:lnSpc>
                <a:spcPct val="120000"/>
              </a:lnSpc>
              <a:defRPr sz="900" b="1">
                <a:solidFill>
                  <a:srgbClr val="000000"/>
                </a:solidFill>
                <a:latin typeface="Arial" panose="020B0604020202020204" pitchFamily="34" charset="0"/>
                <a:cs typeface="Arial" panose="020B0604020202020204" pitchFamily="34" charset="0"/>
              </a:defRPr>
            </a:pPr>
            <a:r>
              <a:t>纺织品</a:t>
            </a:r>
          </a:p>
          <a:p>
            <a:pPr>
              <a:lnSpc>
                <a:spcPct val="120000"/>
              </a:lnSpc>
              <a:defRPr sz="900" b="1">
                <a:solidFill>
                  <a:srgbClr val="000000"/>
                </a:solidFill>
                <a:latin typeface="Arial" panose="020B0604020202020204" pitchFamily="34" charset="0"/>
                <a:cs typeface="Arial" panose="020B0604020202020204" pitchFamily="34" charset="0"/>
              </a:defRPr>
            </a:pPr>
            <a:r>
              <a:t>钢铁产品</a:t>
            </a:r>
          </a:p>
          <a:p>
            <a:pPr>
              <a:lnSpc>
                <a:spcPct val="120000"/>
              </a:lnSpc>
              <a:defRPr sz="900" b="1">
                <a:solidFill>
                  <a:srgbClr val="000000"/>
                </a:solidFill>
                <a:latin typeface="Arial" panose="020B0604020202020204" pitchFamily="34" charset="0"/>
                <a:cs typeface="Arial" panose="020B0604020202020204" pitchFamily="34" charset="0"/>
              </a:defRPr>
            </a:pPr>
            <a:r>
              <a:t>瓷器和陶瓷</a:t>
            </a:r>
          </a:p>
          <a:p>
            <a:pPr>
              <a:lnSpc>
                <a:spcPct val="120000"/>
              </a:lnSpc>
              <a:defRPr sz="900" b="1">
                <a:solidFill>
                  <a:srgbClr val="000000"/>
                </a:solidFill>
                <a:latin typeface="Arial" panose="020B0604020202020204" pitchFamily="34" charset="0"/>
                <a:cs typeface="Arial" panose="020B0604020202020204" pitchFamily="34" charset="0"/>
              </a:defRPr>
            </a:pPr>
            <a:r>
              <a:t>油漆</a:t>
            </a:r>
          </a:p>
          <a:p>
            <a:pPr>
              <a:lnSpc>
                <a:spcPct val="120000"/>
              </a:lnSpc>
              <a:defRPr sz="900" b="1">
                <a:solidFill>
                  <a:srgbClr val="000000"/>
                </a:solidFill>
                <a:latin typeface="Arial" panose="020B0604020202020204" pitchFamily="34" charset="0"/>
                <a:cs typeface="Arial" panose="020B0604020202020204" pitchFamily="34" charset="0"/>
              </a:defRPr>
            </a:pPr>
            <a:r>
              <a:t>铁路机车</a:t>
            </a:r>
          </a:p>
          <a:p>
            <a:pPr>
              <a:lnSpc>
                <a:spcPct val="120000"/>
              </a:lnSpc>
              <a:defRPr sz="900" b="1">
                <a:solidFill>
                  <a:srgbClr val="000000"/>
                </a:solidFill>
                <a:latin typeface="Arial" panose="020B0604020202020204" pitchFamily="34" charset="0"/>
                <a:cs typeface="Arial" panose="020B0604020202020204" pitchFamily="34" charset="0"/>
              </a:defRPr>
            </a:pPr>
            <a:r>
              <a:t>家用电器</a:t>
            </a:r>
          </a:p>
          <a:p>
            <a:pPr>
              <a:lnSpc>
                <a:spcPct val="120000"/>
              </a:lnSpc>
              <a:defRPr sz="900" b="1">
                <a:solidFill>
                  <a:srgbClr val="000000"/>
                </a:solidFill>
                <a:latin typeface="Arial" panose="020B0604020202020204" pitchFamily="34" charset="0"/>
                <a:cs typeface="Arial" panose="020B0604020202020204" pitchFamily="34" charset="0"/>
              </a:defRPr>
            </a:pPr>
            <a:r>
              <a:t>录像机</a:t>
            </a:r>
          </a:p>
        </p:txBody>
      </p:sp>
    </p:spTree>
    <p:extLst>
      <p:ext uri="{BB962C8B-B14F-4D97-AF65-F5344CB8AC3E}">
        <p14:creationId xmlns:p14="http://schemas.microsoft.com/office/powerpoint/2010/main" val="3634993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32</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俄罗斯采购经理人指数（PMI）的读数清楚表明，在地缘政治环境稳定之前，采购经理人不想下新订单。只要普京入侵以及随之而来的西方制裁和企业撤离的阴影存在，俄罗斯国内消费和生产面临的结构性逆风就不太可能改变。尽管普京高呼进口替代和非法平行进口计划，但俄罗斯远未实现自给自足，其国内创新和生产基础的空心化将继续损害俄罗斯未来多年的经济发展。</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俄罗斯国内消费与生产</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采购经理人调查反映普遍的经济焦虑</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来源：耶鲁首席执行官领导力研究所，</a:t>
            </a:r>
            <a:r>
              <a:rPr>
                <a:hlinkClick r:id="rId2">
                  <a:extLst>
                    <a:ext uri="{A12FA001-AC4F-418D-AE19-62706E023703}">
                      <ahyp:hlinkClr xmlns:ahyp="http://schemas.microsoft.com/office/drawing/2018/hyperlinkcolor" val="tx"/>
                    </a:ext>
                  </a:extLst>
                </a:hlinkClick>
              </a:rPr>
              <a:t>俄罗斯联邦国家统计局</a:t>
            </a:r>
            <a:r>
              <a:t>，</a:t>
            </a:r>
            <a:r>
              <a:rPr>
                <a:hlinkClick r:id="rId3">
                  <a:extLst>
                    <a:ext uri="{A12FA001-AC4F-418D-AE19-62706E023703}">
                      <ahyp:hlinkClr xmlns:ahyp="http://schemas.microsoft.com/office/drawing/2018/hyperlinkcolor" val="tx"/>
                    </a:ext>
                  </a:extLst>
                </a:hlinkClick>
              </a:rPr>
              <a:t>摩根士丹利</a:t>
            </a:r>
            <a:r>
              <a:t>，</a:t>
            </a:r>
            <a:r>
              <a:rPr>
                <a:hlinkClick r:id="rId4">
                  <a:extLst>
                    <a:ext uri="{A12FA001-AC4F-418D-AE19-62706E023703}">
                      <ahyp:hlinkClr xmlns:ahyp="http://schemas.microsoft.com/office/drawing/2018/hyperlinkcolor" val="tx"/>
                    </a:ext>
                  </a:extLst>
                </a:hlinkClick>
              </a:rPr>
              <a:t>标普全球</a:t>
            </a:r>
            <a:r>
              <a:t>，</a:t>
            </a:r>
            <a:r>
              <a:rPr>
                <a:hlinkClick r:id="rId5">
                  <a:extLst>
                    <a:ext uri="{A12FA001-AC4F-418D-AE19-62706E023703}">
                      <ahyp:hlinkClr xmlns:ahyp="http://schemas.microsoft.com/office/drawing/2018/hyperlinkcolor" val="tx"/>
                    </a:ext>
                  </a:extLst>
                </a:hlinkClick>
              </a:rPr>
              <a:t>彭博社</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美国银行全球研究部</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瑞银集团</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俄罗斯采购经理人指数（PMI）</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（显示为综合得分，季度）</a:t>
            </a:r>
            <a:endParaRPr sz="900">
              <a:latin typeface="Georgia" panose="02040502050405020303" pitchFamily="18" charset="0"/>
              <a:ea typeface="Source Sans Pro SemiBold" panose="020B0603030403020204" pitchFamily="34" charset="0"/>
            </a:endParaRPr>
          </a:p>
        </p:txBody>
      </p:sp>
      <p:sp>
        <p:nvSpPr>
          <p:cNvPr id="12" name="Rectangle 11">
            <a:extLst>
              <a:ext uri="{FF2B5EF4-FFF2-40B4-BE49-F238E27FC236}">
                <a16:creationId xmlns:a16="http://schemas.microsoft.com/office/drawing/2014/main" id="{BFE8CA6E-BEBD-4359-B8B8-95461989492E}"/>
              </a:ext>
            </a:extLst>
          </p:cNvPr>
          <p:cNvSpPr/>
          <p:nvPr/>
        </p:nvSpPr>
        <p:spPr>
          <a:xfrm>
            <a:off x="3836289"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989333"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graphicFrame>
        <p:nvGraphicFramePr>
          <p:cNvPr id="13" name="Chart 12">
            <a:extLst>
              <a:ext uri="{FF2B5EF4-FFF2-40B4-BE49-F238E27FC236}">
                <a16:creationId xmlns:a16="http://schemas.microsoft.com/office/drawing/2014/main" id="{1660E399-AC32-6158-A9BF-94AA28DE7B8C}"/>
              </a:ext>
            </a:extLst>
          </p:cNvPr>
          <p:cNvGraphicFramePr>
            <a:graphicFrameLocks/>
          </p:cNvGraphicFramePr>
          <p:nvPr>
            <p:extLst>
              <p:ext uri="{D42A27DB-BD31-4B8C-83A1-F6EECF244321}">
                <p14:modId xmlns:p14="http://schemas.microsoft.com/office/powerpoint/2010/main" val="417678758"/>
              </p:ext>
            </p:extLst>
          </p:nvPr>
        </p:nvGraphicFramePr>
        <p:xfrm>
          <a:off x="3865177" y="2498967"/>
          <a:ext cx="3735458" cy="398914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Chart 16">
            <a:extLst>
              <a:ext uri="{FF2B5EF4-FFF2-40B4-BE49-F238E27FC236}">
                <a16:creationId xmlns:a16="http://schemas.microsoft.com/office/drawing/2014/main" id="{174A7238-CFC7-4D0F-81A7-F26ADC9EA4E0}"/>
              </a:ext>
            </a:extLst>
          </p:cNvPr>
          <p:cNvGraphicFramePr>
            <a:graphicFrameLocks/>
          </p:cNvGraphicFramePr>
          <p:nvPr>
            <p:extLst>
              <p:ext uri="{D42A27DB-BD31-4B8C-83A1-F6EECF244321}">
                <p14:modId xmlns:p14="http://schemas.microsoft.com/office/powerpoint/2010/main" val="1627160374"/>
              </p:ext>
            </p:extLst>
          </p:nvPr>
        </p:nvGraphicFramePr>
        <p:xfrm>
          <a:off x="8015477" y="2498967"/>
          <a:ext cx="3740945" cy="4014199"/>
        </p:xfrm>
        <a:graphic>
          <a:graphicData uri="http://schemas.openxmlformats.org/drawingml/2006/chart">
            <c:chart xmlns:c="http://schemas.openxmlformats.org/drawingml/2006/chart" xmlns:r="http://schemas.openxmlformats.org/officeDocument/2006/relationships" r:id="rId11"/>
          </a:graphicData>
        </a:graphic>
      </p:graphicFrame>
      <p:sp>
        <p:nvSpPr>
          <p:cNvPr id="18" name="Arrow: Right 27">
            <a:extLst>
              <a:ext uri="{FF2B5EF4-FFF2-40B4-BE49-F238E27FC236}">
                <a16:creationId xmlns:a16="http://schemas.microsoft.com/office/drawing/2014/main" id="{2A015946-CFDE-4C60-B7C0-27E1F3227CB3}"/>
              </a:ext>
            </a:extLst>
          </p:cNvPr>
          <p:cNvSpPr/>
          <p:nvPr/>
        </p:nvSpPr>
        <p:spPr>
          <a:xfrm rot="4449633">
            <a:off x="9727179" y="4868331"/>
            <a:ext cx="2308228" cy="333563"/>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9" name="Arrow: Right 27">
            <a:extLst>
              <a:ext uri="{FF2B5EF4-FFF2-40B4-BE49-F238E27FC236}">
                <a16:creationId xmlns:a16="http://schemas.microsoft.com/office/drawing/2014/main" id="{4A4899B0-CCC3-E34D-1567-F0BDDBE68BF7}"/>
              </a:ext>
            </a:extLst>
          </p:cNvPr>
          <p:cNvSpPr/>
          <p:nvPr/>
        </p:nvSpPr>
        <p:spPr>
          <a:xfrm rot="4752024">
            <a:off x="6167446" y="4151550"/>
            <a:ext cx="2451667" cy="333563"/>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23" name="组合 22">
            <a:extLst>
              <a:ext uri="{FF2B5EF4-FFF2-40B4-BE49-F238E27FC236}">
                <a16:creationId xmlns:a16="http://schemas.microsoft.com/office/drawing/2014/main" id="{DEC2B699-A242-D057-A7CE-E06D93A8623A}"/>
              </a:ext>
            </a:extLst>
          </p:cNvPr>
          <p:cNvGrpSpPr/>
          <p:nvPr/>
        </p:nvGrpSpPr>
        <p:grpSpPr>
          <a:xfrm>
            <a:off x="4074081" y="6243319"/>
            <a:ext cx="3536079" cy="195582"/>
            <a:chOff x="4074081" y="6243319"/>
            <a:chExt cx="3536079" cy="195582"/>
          </a:xfrm>
        </p:grpSpPr>
        <p:sp>
          <p:nvSpPr>
            <p:cNvPr id="2" name="文本框 1">
              <a:extLst>
                <a:ext uri="{FF2B5EF4-FFF2-40B4-BE49-F238E27FC236}">
                  <a16:creationId xmlns:a16="http://schemas.microsoft.com/office/drawing/2014/main" id="{0956622A-F82A-8004-9C0E-10E4D34FB543}"/>
                </a:ext>
              </a:extLst>
            </p:cNvPr>
            <p:cNvSpPr txBox="1"/>
            <p:nvPr/>
          </p:nvSpPr>
          <p:spPr>
            <a:xfrm>
              <a:off x="4074081"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20年7月</a:t>
              </a:r>
              <a:endParaRPr sz="1000" b="1">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2C5ACEA8-A6B4-2B5F-8B34-C3CB66B8B6CC}"/>
                </a:ext>
              </a:extLst>
            </p:cNvPr>
            <p:cNvSpPr txBox="1"/>
            <p:nvPr/>
          </p:nvSpPr>
          <p:spPr>
            <a:xfrm>
              <a:off x="5375687"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21年4月</a:t>
              </a:r>
              <a:endParaRPr sz="1000" b="1">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6C6FBE66-5132-090E-6D5C-071A6D0F38E6}"/>
                </a:ext>
              </a:extLst>
            </p:cNvPr>
            <p:cNvSpPr txBox="1"/>
            <p:nvPr/>
          </p:nvSpPr>
          <p:spPr>
            <a:xfrm>
              <a:off x="5816458"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2021年7月</a:t>
              </a:r>
              <a:endParaRPr sz="1000" b="1">
                <a:solidFill>
                  <a:srgbClr val="595959"/>
                </a:solidFill>
                <a:latin typeface="Calibri" panose="020F0502020204030204" pitchFamily="34" charset="0"/>
              </a:endParaRPr>
            </a:p>
          </p:txBody>
        </p:sp>
        <p:sp>
          <p:nvSpPr>
            <p:cNvPr id="16" name="文本框 15">
              <a:extLst>
                <a:ext uri="{FF2B5EF4-FFF2-40B4-BE49-F238E27FC236}">
                  <a16:creationId xmlns:a16="http://schemas.microsoft.com/office/drawing/2014/main" id="{9C1A3635-DF4A-31F3-727C-8E0A763A2B95}"/>
                </a:ext>
              </a:extLst>
            </p:cNvPr>
            <p:cNvSpPr txBox="1"/>
            <p:nvPr/>
          </p:nvSpPr>
          <p:spPr>
            <a:xfrm>
              <a:off x="6252478"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21年10月</a:t>
              </a:r>
              <a:endParaRPr sz="1000" b="1">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966EDB98-8859-5543-FB4C-48277EE39009}"/>
                </a:ext>
              </a:extLst>
            </p:cNvPr>
            <p:cNvSpPr txBox="1"/>
            <p:nvPr/>
          </p:nvSpPr>
          <p:spPr>
            <a:xfrm>
              <a:off x="6686036"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2022年1月</a:t>
              </a:r>
              <a:endParaRPr sz="1000" b="1">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02C2FAC3-626C-76DB-8E42-250733B11D37}"/>
                </a:ext>
              </a:extLst>
            </p:cNvPr>
            <p:cNvSpPr txBox="1"/>
            <p:nvPr/>
          </p:nvSpPr>
          <p:spPr>
            <a:xfrm>
              <a:off x="7136344" y="6243319"/>
              <a:ext cx="473816"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22年4月</a:t>
              </a:r>
              <a:endParaRPr sz="10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B4AF3D3D-03CC-27BB-DC4A-62F2CE3FE51F}"/>
                </a:ext>
              </a:extLst>
            </p:cNvPr>
            <p:cNvSpPr txBox="1"/>
            <p:nvPr/>
          </p:nvSpPr>
          <p:spPr>
            <a:xfrm>
              <a:off x="4941358" y="6243319"/>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2021年1月</a:t>
              </a:r>
              <a:endParaRPr sz="1000" b="1">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59EEF129-7413-6152-B4E9-79AC2F7EC73F}"/>
                </a:ext>
              </a:extLst>
            </p:cNvPr>
            <p:cNvSpPr txBox="1"/>
            <p:nvPr/>
          </p:nvSpPr>
          <p:spPr>
            <a:xfrm>
              <a:off x="4522087" y="6243319"/>
              <a:ext cx="47782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2020年10月</a:t>
              </a:r>
              <a:endParaRPr sz="1000" b="1">
                <a:solidFill>
                  <a:srgbClr val="595959"/>
                </a:solidFill>
                <a:latin typeface="Calibri" panose="020F0502020204030204" pitchFamily="34" charset="0"/>
              </a:endParaRPr>
            </a:p>
          </p:txBody>
        </p:sp>
      </p:grpSp>
      <p:grpSp>
        <p:nvGrpSpPr>
          <p:cNvPr id="24" name="组合 23">
            <a:extLst>
              <a:ext uri="{FF2B5EF4-FFF2-40B4-BE49-F238E27FC236}">
                <a16:creationId xmlns:a16="http://schemas.microsoft.com/office/drawing/2014/main" id="{24A816B9-663C-87EF-9E12-C409B142F3FD}"/>
              </a:ext>
            </a:extLst>
          </p:cNvPr>
          <p:cNvGrpSpPr/>
          <p:nvPr/>
        </p:nvGrpSpPr>
        <p:grpSpPr>
          <a:xfrm>
            <a:off x="8226216" y="6272830"/>
            <a:ext cx="3530207" cy="199090"/>
            <a:chOff x="4066966" y="6088680"/>
            <a:chExt cx="3530207" cy="199090"/>
          </a:xfrm>
          <a:solidFill>
            <a:schemeClr val="bg1"/>
          </a:solidFill>
        </p:grpSpPr>
        <p:sp>
          <p:nvSpPr>
            <p:cNvPr id="25" name="文本框 24">
              <a:extLst>
                <a:ext uri="{FF2B5EF4-FFF2-40B4-BE49-F238E27FC236}">
                  <a16:creationId xmlns:a16="http://schemas.microsoft.com/office/drawing/2014/main" id="{CF6E318E-F299-9404-3247-8ADF7B998E44}"/>
                </a:ext>
              </a:extLst>
            </p:cNvPr>
            <p:cNvSpPr txBox="1"/>
            <p:nvPr/>
          </p:nvSpPr>
          <p:spPr>
            <a:xfrm>
              <a:off x="4066966" y="6088680"/>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2020年10月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EB0D7203-1659-EE5D-B6C8-6579C896A4CF}"/>
                </a:ext>
              </a:extLst>
            </p:cNvPr>
            <p:cNvSpPr txBox="1"/>
            <p:nvPr/>
          </p:nvSpPr>
          <p:spPr>
            <a:xfrm>
              <a:off x="4578189" y="6092188"/>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CABD8D02-7909-7662-82DB-C752EF2B2ADE}"/>
                </a:ext>
              </a:extLst>
            </p:cNvPr>
            <p:cNvSpPr txBox="1"/>
            <p:nvPr/>
          </p:nvSpPr>
          <p:spPr>
            <a:xfrm>
              <a:off x="5082863" y="6091853"/>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21年4月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79B59FAF-27C6-65B6-469C-E0C9CFF12BC8}"/>
                </a:ext>
              </a:extLst>
            </p:cNvPr>
            <p:cNvSpPr txBox="1"/>
            <p:nvPr/>
          </p:nvSpPr>
          <p:spPr>
            <a:xfrm>
              <a:off x="5597242" y="6090585"/>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2021年7月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D7CC7C6E-15C4-17CC-7F9F-468B1BE72874}"/>
                </a:ext>
              </a:extLst>
            </p:cNvPr>
            <p:cNvSpPr txBox="1"/>
            <p:nvPr/>
          </p:nvSpPr>
          <p:spPr>
            <a:xfrm>
              <a:off x="6105310" y="6090585"/>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63B9DF4A-72CB-D244-C905-D84A8A3900A5}"/>
                </a:ext>
              </a:extLst>
            </p:cNvPr>
            <p:cNvSpPr txBox="1"/>
            <p:nvPr/>
          </p:nvSpPr>
          <p:spPr>
            <a:xfrm>
              <a:off x="6605625" y="6090585"/>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70798FE-5E73-2647-3E2D-66D2BA2372A6}"/>
                </a:ext>
              </a:extLst>
            </p:cNvPr>
            <p:cNvSpPr txBox="1"/>
            <p:nvPr/>
          </p:nvSpPr>
          <p:spPr>
            <a:xfrm>
              <a:off x="7114659" y="6090585"/>
              <a:ext cx="482514"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92389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 #5：企业、资本和人才外流</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33</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756785566"/>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186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34</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自2022年2月俄罗斯入侵乌克兰以来，</a:t>
            </a:r>
            <a:r>
              <a:rPr>
                <a:hlinkClick r:id="rId2">
                  <a:extLst>
                    <a:ext uri="{A12FA001-AC4F-418D-AE19-62706E023703}">
                      <ahyp:hlinkClr xmlns:ahyp="http://schemas.microsoft.com/office/drawing/2018/hyperlinkcolor" val="tx"/>
                    </a:ext>
                  </a:extLst>
                </a:hlinkClick>
              </a:rPr>
              <a:t>作者领导了一项深入研究工作，以追踪全球近1500家上市和私营公司的反应</a:t>
            </a:r>
            <a:r>
              <a:t>，其中有1000多家公司公开宣布自愿缩减在俄罗斯的业务。这些公司所代表的俄罗斯收入价值以及这些公司在俄罗斯的投资价值总计超过6000亿美元——这意味着在短短三个月内，超过1000家公司的撤离几乎独自逆转了俄罗斯与世界其他地区三十年的经济一体化进程，同时抵消了多年来对俄罗斯的外国投资。总计，这些公司以及为它们提供服务的俄罗斯公司，</a:t>
            </a:r>
            <a:r>
              <a:rPr>
                <a:hlinkClick r:id="rId3">
                  <a:extLst>
                    <a:ext uri="{A12FA001-AC4F-418D-AE19-62706E023703}">
                      <ahyp:hlinkClr xmlns:ahyp="http://schemas.microsoft.com/office/drawing/2018/hyperlinkcolor" val="tx"/>
                    </a:ext>
                  </a:extLst>
                </a:hlinkClick>
              </a:rPr>
              <a:t>雇佣了超过500万俄罗斯人</a:t>
            </a:r>
            <a:r>
              <a:t>，莫斯科市长已经</a:t>
            </a:r>
            <a:r>
              <a:rPr>
                <a:hlinkClick r:id="rId4">
                  <a:extLst>
                    <a:ext uri="{A12FA001-AC4F-418D-AE19-62706E023703}">
                      <ahyp:hlinkClr xmlns:ahyp="http://schemas.microsoft.com/office/drawing/2018/hyperlinkcolor" val="tx"/>
                    </a:ext>
                  </a:extLst>
                </a:hlinkClick>
              </a:rPr>
              <a:t>对失业表示担忧</a:t>
            </a:r>
            <a:r>
              <a:t>。</a:t>
            </a:r>
          </a:p>
          <a:p>
            <a:endParaRPr sz="1200">
              <a:cs typeface="Times New Roman" panose="02020603050405020304" pitchFamily="18" charset="0"/>
            </a:endParaRPr>
          </a:p>
          <a:p>
            <a:endParaRPr sz="120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企业、资本、人才外流</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耶鲁CELI俄罗斯企业撤离专有数据显示，约40%的俄罗斯GDP面临风险</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875254"/>
            <a:ext cx="2987488" cy="523449"/>
          </a:xfrm>
        </p:spPr>
        <p:txBody>
          <a:bodyPr/>
          <a:lstStyle/>
          <a:p>
            <a:pPr>
              <a:defRPr sz="900"/>
            </a:pPr>
            <a:r>
              <a:t>来源：耶鲁首席执行官领导力研究所，</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彭博社</a:t>
            </a:r>
            <a:r>
              <a:t>，</a:t>
            </a:r>
            <a:r>
              <a:rPr>
                <a:hlinkClick r:id="rId7">
                  <a:extLst>
                    <a:ext uri="{A12FA001-AC4F-418D-AE19-62706E023703}">
                      <ahyp:hlinkClr xmlns:ahyp="http://schemas.microsoft.com/office/drawing/2018/hyperlinkcolor" val="tx"/>
                    </a:ext>
                  </a:extLst>
                </a:hlinkClick>
              </a:rPr>
              <a:t>美国银行全球研究部</a:t>
            </a:r>
            <a:r>
              <a:t>，</a:t>
            </a:r>
            <a:r>
              <a:rPr>
                <a:hlinkClick r:id="rId8">
                  <a:extLst>
                    <a:ext uri="{A12FA001-AC4F-418D-AE19-62706E023703}">
                      <ahyp:hlinkClr xmlns:ahyp="http://schemas.microsoft.com/office/drawing/2018/hyperlinkcolor" val="tx"/>
                    </a:ext>
                  </a:extLst>
                </a:hlinkClick>
              </a:rPr>
              <a:t>瑞银集团</a:t>
            </a:r>
            <a:r>
              <a:t>，</a:t>
            </a:r>
            <a:r>
              <a:rPr>
                <a:hlinkClick r:id="rId3">
                  <a:extLst>
                    <a:ext uri="{A12FA001-AC4F-418D-AE19-62706E023703}">
                      <ahyp:hlinkClr xmlns:ahyp="http://schemas.microsoft.com/office/drawing/2018/hyperlinkcolor" val="tx"/>
                    </a:ext>
                  </a:extLst>
                </a:hlinkClick>
              </a:rPr>
              <a:t>美联社</a:t>
            </a:r>
            <a:endParaRPr sz="90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7457524"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耶鲁CELI缩减在俄业务公司名单占俄罗斯GDP的40%以上</a:t>
            </a:r>
            <a:endParaRPr sz="900" b="1">
              <a:solidFill>
                <a:srgbClr val="000000"/>
              </a:solidFill>
              <a:latin typeface="Georgia" panose="02040502050405020303" pitchFamily="18" charset="0"/>
              <a:ea typeface="Source Sans Pro SemiBold" panose="020B0603030403020204" pitchFamily="34" charset="0"/>
            </a:endParaRPr>
          </a:p>
        </p:txBody>
      </p:sp>
      <p:sp>
        <p:nvSpPr>
          <p:cNvPr id="12" name="Rectangle 11">
            <a:extLst>
              <a:ext uri="{FF2B5EF4-FFF2-40B4-BE49-F238E27FC236}">
                <a16:creationId xmlns:a16="http://schemas.microsoft.com/office/drawing/2014/main" id="{BFE8CA6E-BEBD-4359-B8B8-95461989492E}"/>
              </a:ext>
            </a:extLst>
          </p:cNvPr>
          <p:cNvSpPr/>
          <p:nvPr/>
        </p:nvSpPr>
        <p:spPr>
          <a:xfrm>
            <a:off x="3836289"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989333" y="2472008"/>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9"/>
          <a:stretch>
            <a:fillRect/>
          </a:stretch>
        </p:blipFill>
        <p:spPr>
          <a:xfrm>
            <a:off x="3899837" y="2668106"/>
            <a:ext cx="3665214" cy="3708046"/>
          </a:xfrm>
          <a:prstGeom prst="rect">
            <a:avLst/>
          </a:prstGeom>
        </p:spPr>
      </p:pic>
      <p:sp>
        <p:nvSpPr>
          <p:cNvPr id="13" name="Rectangle 12">
            <a:extLst>
              <a:ext uri="{FF2B5EF4-FFF2-40B4-BE49-F238E27FC236}">
                <a16:creationId xmlns:a16="http://schemas.microsoft.com/office/drawing/2014/main" id="{BFE8CA6E-BEBD-4359-B8B8-95461989492E}"/>
              </a:ext>
            </a:extLst>
          </p:cNvPr>
          <p:cNvSpPr/>
          <p:nvPr/>
        </p:nvSpPr>
        <p:spPr>
          <a:xfrm>
            <a:off x="7989331" y="3938043"/>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FE8CA6E-BEBD-4359-B8B8-95461989492E}"/>
              </a:ext>
            </a:extLst>
          </p:cNvPr>
          <p:cNvSpPr/>
          <p:nvPr/>
        </p:nvSpPr>
        <p:spPr>
          <a:xfrm>
            <a:off x="7989332" y="5415840"/>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6" name="TextBox 1">
            <a:extLst>
              <a:ext uri="{FF2B5EF4-FFF2-40B4-BE49-F238E27FC236}">
                <a16:creationId xmlns:a16="http://schemas.microsoft.com/office/drawing/2014/main" id="{C412F9F7-F108-DE52-D0C1-70A978C35AD5}"/>
              </a:ext>
            </a:extLst>
          </p:cNvPr>
          <p:cNvSpPr txBox="1"/>
          <p:nvPr/>
        </p:nvSpPr>
        <p:spPr>
          <a:xfrm>
            <a:off x="8070879" y="2643895"/>
            <a:ext cx="2362556" cy="707886"/>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1000+</a:t>
            </a:r>
          </a:p>
        </p:txBody>
      </p:sp>
      <p:sp>
        <p:nvSpPr>
          <p:cNvPr id="17" name="TextBox 1">
            <a:extLst>
              <a:ext uri="{FF2B5EF4-FFF2-40B4-BE49-F238E27FC236}">
                <a16:creationId xmlns:a16="http://schemas.microsoft.com/office/drawing/2014/main" id="{C412F9F7-F108-DE52-D0C1-70A978C35AD5}"/>
              </a:ext>
            </a:extLst>
          </p:cNvPr>
          <p:cNvSpPr txBox="1"/>
          <p:nvPr/>
        </p:nvSpPr>
        <p:spPr>
          <a:xfrm>
            <a:off x="8070879" y="4162305"/>
            <a:ext cx="2362556" cy="1323439"/>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40%+</a:t>
            </a:r>
          </a:p>
          <a:p>
            <a:pPr>
              <a:defRPr sz="4000" b="1">
                <a:solidFill>
                  <a:srgbClr val="EEB500"/>
                </a:solidFill>
                <a:latin typeface="Georgia" panose="02040502050405020303" pitchFamily="18" charset="0"/>
              </a:defRPr>
            </a:pPr>
            <a:r>
              <a:t> </a:t>
            </a:r>
          </a:p>
        </p:txBody>
      </p:sp>
      <p:sp>
        <p:nvSpPr>
          <p:cNvPr id="18" name="TextBox 1">
            <a:extLst>
              <a:ext uri="{FF2B5EF4-FFF2-40B4-BE49-F238E27FC236}">
                <a16:creationId xmlns:a16="http://schemas.microsoft.com/office/drawing/2014/main" id="{C412F9F7-F108-DE52-D0C1-70A978C35AD5}"/>
              </a:ext>
            </a:extLst>
          </p:cNvPr>
          <p:cNvSpPr txBox="1"/>
          <p:nvPr/>
        </p:nvSpPr>
        <p:spPr>
          <a:xfrm>
            <a:off x="8070879" y="5640102"/>
            <a:ext cx="2362556" cy="707886"/>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500万+</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9922519" y="2973801"/>
            <a:ext cx="1796434"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全球公司</a:t>
            </a:r>
          </a:p>
        </p:txBody>
      </p:sp>
      <p:sp>
        <p:nvSpPr>
          <p:cNvPr id="21" name="Chart Title">
            <a:extLst>
              <a:ext uri="{FF2B5EF4-FFF2-40B4-BE49-F238E27FC236}">
                <a16:creationId xmlns:a16="http://schemas.microsoft.com/office/drawing/2014/main" id="{11E6959E-98C1-4317-8BA1-D3E95228EEC0}"/>
              </a:ext>
            </a:extLst>
          </p:cNvPr>
          <p:cNvSpPr txBox="1"/>
          <p:nvPr/>
        </p:nvSpPr>
        <p:spPr>
          <a:xfrm>
            <a:off x="10002539" y="4439836"/>
            <a:ext cx="1636395"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俄罗斯GDP的</a:t>
            </a:r>
          </a:p>
        </p:txBody>
      </p:sp>
      <p:sp>
        <p:nvSpPr>
          <p:cNvPr id="19" name="Chart Title">
            <a:extLst>
              <a:ext uri="{FF2B5EF4-FFF2-40B4-BE49-F238E27FC236}">
                <a16:creationId xmlns:a16="http://schemas.microsoft.com/office/drawing/2014/main" id="{074A5900-D2F8-72E9-96F0-5A34D04D9932}"/>
              </a:ext>
            </a:extLst>
          </p:cNvPr>
          <p:cNvSpPr txBox="1"/>
          <p:nvPr/>
        </p:nvSpPr>
        <p:spPr>
          <a:xfrm>
            <a:off x="9975045" y="5763275"/>
            <a:ext cx="1636395"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依赖外国投资的俄罗斯就业岗位</a:t>
            </a:r>
          </a:p>
        </p:txBody>
      </p:sp>
      <p:grpSp>
        <p:nvGrpSpPr>
          <p:cNvPr id="25" name="组合 24">
            <a:extLst>
              <a:ext uri="{FF2B5EF4-FFF2-40B4-BE49-F238E27FC236}">
                <a16:creationId xmlns:a16="http://schemas.microsoft.com/office/drawing/2014/main" id="{FBBF1A3C-3B3C-2D77-1B05-A58F000A0162}"/>
              </a:ext>
            </a:extLst>
          </p:cNvPr>
          <p:cNvGrpSpPr/>
          <p:nvPr/>
        </p:nvGrpSpPr>
        <p:grpSpPr>
          <a:xfrm>
            <a:off x="3935286" y="2933604"/>
            <a:ext cx="3635375" cy="1421120"/>
            <a:chOff x="3935286" y="2933604"/>
            <a:chExt cx="3635375" cy="1421120"/>
          </a:xfrm>
        </p:grpSpPr>
        <p:sp>
          <p:nvSpPr>
            <p:cNvPr id="2" name="文本框 1">
              <a:extLst>
                <a:ext uri="{FF2B5EF4-FFF2-40B4-BE49-F238E27FC236}">
                  <a16:creationId xmlns:a16="http://schemas.microsoft.com/office/drawing/2014/main" id="{4CE60B89-034D-4155-2F2F-CAA090F0DEAF}"/>
                </a:ext>
              </a:extLst>
            </p:cNvPr>
            <p:cNvSpPr txBox="1"/>
            <p:nvPr/>
          </p:nvSpPr>
          <p:spPr>
            <a:xfrm>
              <a:off x="3938091" y="2933604"/>
              <a:ext cx="1595992" cy="107722"/>
            </a:xfrm>
            <a:prstGeom prst="rect">
              <a:avLst/>
            </a:prstGeom>
            <a:noFill/>
          </p:spPr>
          <p:txBody>
            <a:bodyPr wrap="square" lIns="0" tIns="0" rIns="0" bIns="0">
              <a:spAutoFit/>
            </a:bodyPr>
            <a:lstStyle/>
            <a:p>
              <a:pPr>
                <a:defRPr sz="700" b="1">
                  <a:solidFill>
                    <a:schemeClr val="bg1"/>
                  </a:solidFill>
                  <a:latin typeface="+mj-lt"/>
                </a:defRPr>
              </a:pPr>
              <a:r>
                <a:t>首席执行官领导力研究所</a:t>
              </a:r>
            </a:p>
          </p:txBody>
        </p:sp>
        <p:sp>
          <p:nvSpPr>
            <p:cNvPr id="4" name="文本框 3">
              <a:extLst>
                <a:ext uri="{FF2B5EF4-FFF2-40B4-BE49-F238E27FC236}">
                  <a16:creationId xmlns:a16="http://schemas.microsoft.com/office/drawing/2014/main" id="{5B09B6B2-439A-54DC-BFC7-C1222305A7D7}"/>
                </a:ext>
              </a:extLst>
            </p:cNvPr>
            <p:cNvSpPr txBox="1"/>
            <p:nvPr/>
          </p:nvSpPr>
          <p:spPr>
            <a:xfrm>
              <a:off x="3938091" y="3096659"/>
              <a:ext cx="311345" cy="69250"/>
            </a:xfrm>
            <a:prstGeom prst="rect">
              <a:avLst/>
            </a:prstGeom>
            <a:noFill/>
          </p:spPr>
          <p:txBody>
            <a:bodyPr wrap="square" lIns="0" tIns="0" rIns="0" bIns="0">
              <a:spAutoFit/>
            </a:bodyPr>
            <a:lstStyle/>
            <a:p>
              <a:pPr>
                <a:defRPr sz="450" b="1">
                  <a:solidFill>
                    <a:schemeClr val="bg1"/>
                  </a:solidFill>
                  <a:latin typeface="+mj-lt"/>
                </a:defRPr>
              </a:pPr>
              <a:r>
                <a:t>项目</a:t>
              </a:r>
            </a:p>
          </p:txBody>
        </p:sp>
        <p:sp>
          <p:nvSpPr>
            <p:cNvPr id="10" name="文本框 9">
              <a:extLst>
                <a:ext uri="{FF2B5EF4-FFF2-40B4-BE49-F238E27FC236}">
                  <a16:creationId xmlns:a16="http://schemas.microsoft.com/office/drawing/2014/main" id="{515464B0-4193-3D0E-4F1A-58EF0A3A93E5}"/>
                </a:ext>
              </a:extLst>
            </p:cNvPr>
            <p:cNvSpPr txBox="1"/>
            <p:nvPr/>
          </p:nvSpPr>
          <p:spPr>
            <a:xfrm>
              <a:off x="4377166" y="3096659"/>
              <a:ext cx="311345" cy="69250"/>
            </a:xfrm>
            <a:prstGeom prst="rect">
              <a:avLst/>
            </a:prstGeom>
            <a:noFill/>
          </p:spPr>
          <p:txBody>
            <a:bodyPr wrap="square" lIns="0" tIns="0" rIns="0" bIns="0">
              <a:spAutoFit/>
            </a:bodyPr>
            <a:lstStyle/>
            <a:p>
              <a:pPr>
                <a:defRPr sz="450" b="1">
                  <a:solidFill>
                    <a:schemeClr val="bg1"/>
                  </a:solidFill>
                  <a:latin typeface="+mj-lt"/>
                </a:defRPr>
              </a:pPr>
              <a:r>
                <a:t>关于</a:t>
              </a:r>
            </a:p>
          </p:txBody>
        </p:sp>
        <p:sp>
          <p:nvSpPr>
            <p:cNvPr id="22" name="文本框 21">
              <a:extLst>
                <a:ext uri="{FF2B5EF4-FFF2-40B4-BE49-F238E27FC236}">
                  <a16:creationId xmlns:a16="http://schemas.microsoft.com/office/drawing/2014/main" id="{9F9204EA-CB5B-B374-DF25-634CC91C6C2D}"/>
                </a:ext>
              </a:extLst>
            </p:cNvPr>
            <p:cNvSpPr txBox="1"/>
            <p:nvPr/>
          </p:nvSpPr>
          <p:spPr>
            <a:xfrm>
              <a:off x="4732378" y="3096659"/>
              <a:ext cx="226700" cy="69250"/>
            </a:xfrm>
            <a:prstGeom prst="rect">
              <a:avLst/>
            </a:prstGeom>
            <a:noFill/>
          </p:spPr>
          <p:txBody>
            <a:bodyPr wrap="square" lIns="0" tIns="0" rIns="0" bIns="0">
              <a:spAutoFit/>
            </a:bodyPr>
            <a:lstStyle/>
            <a:p>
              <a:pPr>
                <a:defRPr sz="450" b="1">
                  <a:solidFill>
                    <a:schemeClr val="bg1"/>
                  </a:solidFill>
                  <a:latin typeface="+mj-lt"/>
                </a:defRPr>
              </a:pPr>
              <a:r>
                <a:t>新闻</a:t>
              </a:r>
            </a:p>
          </p:txBody>
        </p:sp>
        <p:sp>
          <p:nvSpPr>
            <p:cNvPr id="23" name="文本框 22">
              <a:extLst>
                <a:ext uri="{FF2B5EF4-FFF2-40B4-BE49-F238E27FC236}">
                  <a16:creationId xmlns:a16="http://schemas.microsoft.com/office/drawing/2014/main" id="{DAE64413-88F9-D3D2-1871-FE4D12C1DBA6}"/>
                </a:ext>
              </a:extLst>
            </p:cNvPr>
            <p:cNvSpPr txBox="1"/>
            <p:nvPr/>
          </p:nvSpPr>
          <p:spPr>
            <a:xfrm>
              <a:off x="4970298" y="3096659"/>
              <a:ext cx="226700" cy="69250"/>
            </a:xfrm>
            <a:prstGeom prst="rect">
              <a:avLst/>
            </a:prstGeom>
            <a:noFill/>
          </p:spPr>
          <p:txBody>
            <a:bodyPr wrap="square" lIns="0" tIns="0" rIns="0" bIns="0">
              <a:spAutoFit/>
            </a:bodyPr>
            <a:lstStyle/>
            <a:p>
              <a:pPr>
                <a:defRPr sz="450" b="1">
                  <a:solidFill>
                    <a:schemeClr val="bg1"/>
                  </a:solidFill>
                  <a:latin typeface="+mj-lt"/>
                </a:defRPr>
              </a:pPr>
              <a:r>
                <a:t>活动</a:t>
              </a:r>
            </a:p>
          </p:txBody>
        </p:sp>
        <p:sp>
          <p:nvSpPr>
            <p:cNvPr id="24" name="文本框 23">
              <a:extLst>
                <a:ext uri="{FF2B5EF4-FFF2-40B4-BE49-F238E27FC236}">
                  <a16:creationId xmlns:a16="http://schemas.microsoft.com/office/drawing/2014/main" id="{F5918179-4A32-D0C7-E5D1-BED44962EB91}"/>
                </a:ext>
              </a:extLst>
            </p:cNvPr>
            <p:cNvSpPr txBox="1"/>
            <p:nvPr/>
          </p:nvSpPr>
          <p:spPr>
            <a:xfrm>
              <a:off x="5249727" y="3096659"/>
              <a:ext cx="226700" cy="69250"/>
            </a:xfrm>
            <a:prstGeom prst="rect">
              <a:avLst/>
            </a:prstGeom>
            <a:noFill/>
          </p:spPr>
          <p:txBody>
            <a:bodyPr wrap="square" lIns="0" tIns="0" rIns="0" bIns="0">
              <a:spAutoFit/>
            </a:bodyPr>
            <a:lstStyle/>
            <a:p>
              <a:pPr>
                <a:defRPr sz="450" b="1">
                  <a:solidFill>
                    <a:schemeClr val="bg1"/>
                  </a:solidFill>
                  <a:latin typeface="+mj-lt"/>
                </a:defRPr>
              </a:pPr>
              <a:r>
                <a:t>联系我们</a:t>
              </a:r>
            </a:p>
          </p:txBody>
        </p:sp>
        <p:sp>
          <p:nvSpPr>
            <p:cNvPr id="26" name="文本框 25">
              <a:extLst>
                <a:ext uri="{FF2B5EF4-FFF2-40B4-BE49-F238E27FC236}">
                  <a16:creationId xmlns:a16="http://schemas.microsoft.com/office/drawing/2014/main" id="{A34F5585-DDD9-3409-3A15-D10A28482F71}"/>
                </a:ext>
              </a:extLst>
            </p:cNvPr>
            <p:cNvSpPr txBox="1"/>
            <p:nvPr/>
          </p:nvSpPr>
          <p:spPr>
            <a:xfrm>
              <a:off x="3935286" y="3445830"/>
              <a:ext cx="1008665" cy="53861"/>
            </a:xfrm>
            <a:prstGeom prst="rect">
              <a:avLst/>
            </a:prstGeom>
            <a:noFill/>
          </p:spPr>
          <p:txBody>
            <a:bodyPr wrap="square" lIns="0" tIns="0" rIns="0" bIns="0">
              <a:spAutoFit/>
            </a:bodyPr>
            <a:lstStyle/>
            <a:p>
              <a:pPr>
                <a:defRPr sz="350">
                  <a:solidFill>
                    <a:srgbClr val="000000"/>
                  </a:solidFill>
                  <a:latin typeface="+mj-lt"/>
                </a:defRPr>
              </a:pPr>
              <a:r>
                <a:t>主页 / 首席执行官领导力研究所</a:t>
              </a:r>
            </a:p>
          </p:txBody>
        </p:sp>
        <p:sp>
          <p:nvSpPr>
            <p:cNvPr id="27" name="文本框 26">
              <a:extLst>
                <a:ext uri="{FF2B5EF4-FFF2-40B4-BE49-F238E27FC236}">
                  <a16:creationId xmlns:a16="http://schemas.microsoft.com/office/drawing/2014/main" id="{167AA549-58A1-2867-16C5-D790CF1532F4}"/>
                </a:ext>
              </a:extLst>
            </p:cNvPr>
            <p:cNvSpPr txBox="1"/>
            <p:nvPr/>
          </p:nvSpPr>
          <p:spPr>
            <a:xfrm>
              <a:off x="3967244" y="4293169"/>
              <a:ext cx="355120" cy="61555"/>
            </a:xfrm>
            <a:prstGeom prst="rect">
              <a:avLst/>
            </a:prstGeom>
            <a:noFill/>
          </p:spPr>
          <p:txBody>
            <a:bodyPr wrap="square" lIns="0" tIns="0" rIns="0" bIns="0">
              <a:spAutoFit/>
            </a:bodyPr>
            <a:lstStyle/>
            <a:p>
              <a:pPr>
                <a:defRPr sz="400">
                  <a:solidFill>
                    <a:srgbClr val="000000"/>
                  </a:solidFill>
                  <a:latin typeface="+mj-lt"/>
                </a:defRPr>
              </a:pPr>
              <a:r>
                <a:t>七月：2022年7月15日</a:t>
              </a:r>
            </a:p>
          </p:txBody>
        </p:sp>
        <p:sp>
          <p:nvSpPr>
            <p:cNvPr id="28" name="文本框 27">
              <a:extLst>
                <a:ext uri="{FF2B5EF4-FFF2-40B4-BE49-F238E27FC236}">
                  <a16:creationId xmlns:a16="http://schemas.microsoft.com/office/drawing/2014/main" id="{F60AA2FC-0A69-3D9E-846C-7543B291281E}"/>
                </a:ext>
              </a:extLst>
            </p:cNvPr>
            <p:cNvSpPr txBox="1"/>
            <p:nvPr/>
          </p:nvSpPr>
          <p:spPr>
            <a:xfrm>
              <a:off x="3939090" y="3546410"/>
              <a:ext cx="3631571" cy="685572"/>
            </a:xfrm>
            <a:prstGeom prst="rect">
              <a:avLst/>
            </a:prstGeom>
            <a:noFill/>
          </p:spPr>
          <p:txBody>
            <a:bodyPr wrap="square" lIns="0" tIns="0" rIns="0" bIns="0">
              <a:spAutoFit/>
            </a:bodyPr>
            <a:lstStyle/>
            <a:p>
              <a:pPr>
                <a:lnSpc>
                  <a:spcPct val="90000"/>
                </a:lnSpc>
                <a:defRPr sz="1650" b="1">
                  <a:solidFill>
                    <a:srgbClr val="000000"/>
                  </a:solidFill>
                  <a:latin typeface="+mj-lt"/>
                </a:defRPr>
              </a:pPr>
              <a:r>
                <a:t>1000多家公司已缩减在俄罗斯的业务——但有些仍留在那里</a:t>
              </a:r>
            </a:p>
          </p:txBody>
        </p:sp>
      </p:grpSp>
    </p:spTree>
    <p:extLst>
      <p:ext uri="{BB962C8B-B14F-4D97-AF65-F5344CB8AC3E}">
        <p14:creationId xmlns:p14="http://schemas.microsoft.com/office/powerpoint/2010/main" val="13952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35</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考虑到克里姆林宫实施了严格的资本管制，限制俄罗斯公民可向国外转移的财富数额，俄罗斯央行公布的资本外流官方水平可能严重低估了实际的资本外流水平。根据所有传闻报道，富裕的俄罗斯人正成群结队地涌向避风港。许多俄罗斯人涌向中东的金融中心，例如迪拜；俄罗斯资本流入迪拜的规模如此之大，以至于许多当地房地产专家将</a:t>
            </a:r>
            <a:r>
              <a:rPr>
                <a:hlinkClick r:id="rId2">
                  <a:extLst>
                    <a:ext uri="{A12FA001-AC4F-418D-AE19-62706E023703}">
                      <ahyp:hlinkClr xmlns:ahyp="http://schemas.microsoft.com/office/drawing/2018/hyperlinkcolor" val="tx"/>
                    </a:ext>
                  </a:extLst>
                </a:hlinkClick>
              </a:rPr>
              <a:t>迪拜过去四个月房价飙升归因于寻求庇护的俄罗斯新财富涌入，许多迪拜房地产公司报告对俄罗斯买家的销售额同比增长100%甚至200%</a:t>
            </a:r>
            <a:r>
              <a:t>。</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俄罗斯宏观经济指标</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官方央行数据显示，入侵后正式资本外流在人才流失中翻了两番</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pPr>
              <a:defRPr sz="900"/>
            </a:pPr>
            <a:r>
              <a:t>来源：耶鲁首席执行官领导力研究所，</a:t>
            </a:r>
            <a:r>
              <a:rPr>
                <a:hlinkClick r:id="rId3">
                  <a:extLst>
                    <a:ext uri="{A12FA001-AC4F-418D-AE19-62706E023703}">
                      <ahyp:hlinkClr xmlns:ahyp="http://schemas.microsoft.com/office/drawing/2018/hyperlinkcolor" val="tx"/>
                    </a:ext>
                  </a:extLst>
                </a:hlinkClick>
              </a:rPr>
              <a:t>俄罗斯联邦中央银行</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彭博社</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美国银行全球研究部</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瑞银集团</a:t>
            </a:r>
            <a:endParaRPr sz="900"/>
          </a:p>
        </p:txBody>
      </p:sp>
      <p:graphicFrame>
        <p:nvGraphicFramePr>
          <p:cNvPr id="10" name="Chart 9"/>
          <p:cNvGraphicFramePr>
            <a:graphicFrameLocks/>
          </p:cNvGraphicFramePr>
          <p:nvPr>
            <p:extLst>
              <p:ext uri="{D42A27DB-BD31-4B8C-83A1-F6EECF244321}">
                <p14:modId xmlns:p14="http://schemas.microsoft.com/office/powerpoint/2010/main" val="2267731956"/>
              </p:ext>
            </p:extLst>
          </p:nvPr>
        </p:nvGraphicFramePr>
        <p:xfrm>
          <a:off x="3840480" y="2266950"/>
          <a:ext cx="7772400" cy="2095499"/>
        </p:xfrm>
        <a:graphic>
          <a:graphicData uri="http://schemas.openxmlformats.org/drawingml/2006/chart">
            <c:chart xmlns:c="http://schemas.openxmlformats.org/drawingml/2006/chart" xmlns:r="http://schemas.openxmlformats.org/officeDocument/2006/relationships" r:id="rId10"/>
          </a:graphicData>
        </a:graphic>
      </p:graphicFrame>
      <p:sp>
        <p:nvSpPr>
          <p:cNvPr id="8" name="Chart Title">
            <a:extLst>
              <a:ext uri="{FF2B5EF4-FFF2-40B4-BE49-F238E27FC236}">
                <a16:creationId xmlns:a16="http://schemas.microsoft.com/office/drawing/2014/main" id="{11E6959E-98C1-4317-8BA1-D3E95228EEC0}"/>
              </a:ext>
            </a:extLst>
          </p:cNvPr>
          <p:cNvSpPr txBox="1"/>
          <p:nvPr/>
        </p:nvSpPr>
        <p:spPr>
          <a:xfrm>
            <a:off x="3840480" y="2048256"/>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俄罗斯私人部门资本外流（根据俄罗斯中央银行数据）</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a:t>
            </a:r>
            <a:endParaRPr sz="900">
              <a:latin typeface="Georgia" panose="02040502050405020303" pitchFamily="18" charset="0"/>
              <a:ea typeface="Source Sans Pro SemiBold" panose="020B0603030403020204" pitchFamily="34" charset="0"/>
            </a:endParaRPr>
          </a:p>
        </p:txBody>
      </p:sp>
      <p:sp>
        <p:nvSpPr>
          <p:cNvPr id="12" name="Arrow: Right 27">
            <a:extLst>
              <a:ext uri="{FF2B5EF4-FFF2-40B4-BE49-F238E27FC236}">
                <a16:creationId xmlns:a16="http://schemas.microsoft.com/office/drawing/2014/main" id="{2B2DBE08-1290-488F-AD01-08771138FEBB}"/>
              </a:ext>
            </a:extLst>
          </p:cNvPr>
          <p:cNvSpPr/>
          <p:nvPr/>
        </p:nvSpPr>
        <p:spPr>
          <a:xfrm rot="16815058">
            <a:off x="8898470" y="2774464"/>
            <a:ext cx="1072070" cy="416159"/>
          </a:xfrm>
          <a:prstGeom prst="rightArrow">
            <a:avLst/>
          </a:prstGeom>
          <a:gradFill>
            <a:gsLst>
              <a:gs pos="58000">
                <a:srgbClr val="92D050">
                  <a:alpha val="54000"/>
                </a:srgbClr>
              </a:gs>
              <a:gs pos="0">
                <a:schemeClr val="bg1">
                  <a:alpha val="50000"/>
                </a:schemeClr>
              </a:gs>
              <a:gs pos="10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4" name="TextBox 1">
            <a:extLst>
              <a:ext uri="{FF2B5EF4-FFF2-40B4-BE49-F238E27FC236}">
                <a16:creationId xmlns:a16="http://schemas.microsoft.com/office/drawing/2014/main" id="{C412F9F7-F108-DE52-D0C1-70A978C35AD5}"/>
              </a:ext>
            </a:extLst>
          </p:cNvPr>
          <p:cNvSpPr txBox="1"/>
          <p:nvPr/>
        </p:nvSpPr>
        <p:spPr>
          <a:xfrm>
            <a:off x="7071949" y="2751710"/>
            <a:ext cx="2362556" cy="461665"/>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200" b="1">
                <a:solidFill>
                  <a:srgbClr val="00B050"/>
                </a:solidFill>
                <a:latin typeface="Georgia" panose="02040502050405020303" pitchFamily="18" charset="0"/>
              </a:defRPr>
            </a:pPr>
            <a:r>
              <a:t>实际资本外流可能远高于此</a:t>
            </a:r>
          </a:p>
        </p:txBody>
      </p:sp>
      <p:cxnSp>
        <p:nvCxnSpPr>
          <p:cNvPr id="15" name="Straight Connector 14">
            <a:extLst>
              <a:ext uri="{FF2B5EF4-FFF2-40B4-BE49-F238E27FC236}">
                <a16:creationId xmlns:a16="http://schemas.microsoft.com/office/drawing/2014/main" id="{1D98152F-0D56-4AD9-8B29-0B643A9751C8}"/>
              </a:ext>
            </a:extLst>
          </p:cNvPr>
          <p:cNvCxnSpPr>
            <a:cxnSpLocks/>
          </p:cNvCxnSpPr>
          <p:nvPr/>
        </p:nvCxnSpPr>
        <p:spPr>
          <a:xfrm flipH="1">
            <a:off x="3643952" y="4380911"/>
            <a:ext cx="8138616"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hart Title">
            <a:extLst>
              <a:ext uri="{FF2B5EF4-FFF2-40B4-BE49-F238E27FC236}">
                <a16:creationId xmlns:a16="http://schemas.microsoft.com/office/drawing/2014/main" id="{11E6959E-98C1-4317-8BA1-D3E95228EEC0}"/>
              </a:ext>
            </a:extLst>
          </p:cNvPr>
          <p:cNvSpPr txBox="1"/>
          <p:nvPr/>
        </p:nvSpPr>
        <p:spPr>
          <a:xfrm>
            <a:off x="4007738" y="4500872"/>
            <a:ext cx="7774829"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俄罗斯超高净值人士和高学历/高技能人士外流尤为显著</a:t>
            </a:r>
            <a:endParaRPr sz="900" b="1">
              <a:solidFill>
                <a:srgbClr val="000000"/>
              </a:solidFill>
              <a:latin typeface="Georgia" panose="02040502050405020303" pitchFamily="18" charset="0"/>
              <a:ea typeface="Source Sans Pro SemiBold" panose="020B0603030403020204" pitchFamily="34" charset="0"/>
            </a:endParaRPr>
          </a:p>
        </p:txBody>
      </p:sp>
      <p:sp>
        <p:nvSpPr>
          <p:cNvPr id="17" name="Rectangle 16">
            <a:extLst>
              <a:ext uri="{FF2B5EF4-FFF2-40B4-BE49-F238E27FC236}">
                <a16:creationId xmlns:a16="http://schemas.microsoft.com/office/drawing/2014/main" id="{8F58EA50-B4A5-421E-BA26-AABB97FC2EAD}"/>
              </a:ext>
            </a:extLst>
          </p:cNvPr>
          <p:cNvSpPr/>
          <p:nvPr/>
        </p:nvSpPr>
        <p:spPr>
          <a:xfrm>
            <a:off x="3689773" y="4800599"/>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F58EA50-B4A5-421E-BA26-AABB97FC2EAD}"/>
              </a:ext>
            </a:extLst>
          </p:cNvPr>
          <p:cNvSpPr/>
          <p:nvPr/>
        </p:nvSpPr>
        <p:spPr>
          <a:xfrm>
            <a:off x="5747226"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F58EA50-B4A5-421E-BA26-AABB97FC2EAD}"/>
              </a:ext>
            </a:extLst>
          </p:cNvPr>
          <p:cNvSpPr/>
          <p:nvPr/>
        </p:nvSpPr>
        <p:spPr>
          <a:xfrm>
            <a:off x="7804679"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F58EA50-B4A5-421E-BA26-AABB97FC2EAD}"/>
              </a:ext>
            </a:extLst>
          </p:cNvPr>
          <p:cNvSpPr/>
          <p:nvPr/>
        </p:nvSpPr>
        <p:spPr>
          <a:xfrm>
            <a:off x="9862132"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3" name="TextBox 1">
            <a:extLst>
              <a:ext uri="{FF2B5EF4-FFF2-40B4-BE49-F238E27FC236}">
                <a16:creationId xmlns:a16="http://schemas.microsoft.com/office/drawing/2014/main" id="{C412F9F7-F108-DE52-D0C1-70A978C35AD5}"/>
              </a:ext>
            </a:extLst>
          </p:cNvPr>
          <p:cNvSpPr txBox="1"/>
          <p:nvPr/>
        </p:nvSpPr>
        <p:spPr>
          <a:xfrm>
            <a:off x="3889529" y="5338841"/>
            <a:ext cx="1636395" cy="615553"/>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3400" b="1">
                <a:solidFill>
                  <a:srgbClr val="EEB500"/>
                </a:solidFill>
                <a:latin typeface="Georgia" panose="02040502050405020303" pitchFamily="18" charset="0"/>
              </a:defRPr>
            </a:pPr>
            <a:r>
              <a:t>50万以上</a:t>
            </a:r>
          </a:p>
        </p:txBody>
      </p:sp>
      <p:sp>
        <p:nvSpPr>
          <p:cNvPr id="24" name="TextBox 1">
            <a:extLst>
              <a:ext uri="{FF2B5EF4-FFF2-40B4-BE49-F238E27FC236}">
                <a16:creationId xmlns:a16="http://schemas.microsoft.com/office/drawing/2014/main" id="{C412F9F7-F108-DE52-D0C1-70A978C35AD5}"/>
              </a:ext>
            </a:extLst>
          </p:cNvPr>
          <p:cNvSpPr txBox="1"/>
          <p:nvPr/>
        </p:nvSpPr>
        <p:spPr>
          <a:xfrm>
            <a:off x="6118301" y="5338840"/>
            <a:ext cx="1442485" cy="615553"/>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3400" b="1">
                <a:solidFill>
                  <a:srgbClr val="EEB500"/>
                </a:solidFill>
                <a:latin typeface="Georgia" panose="02040502050405020303" pitchFamily="18" charset="0"/>
              </a:defRPr>
            </a:pPr>
            <a:r>
              <a:t>50%</a:t>
            </a:r>
          </a:p>
        </p:txBody>
      </p:sp>
      <p:sp>
        <p:nvSpPr>
          <p:cNvPr id="25" name="TextBox 1">
            <a:extLst>
              <a:ext uri="{FF2B5EF4-FFF2-40B4-BE49-F238E27FC236}">
                <a16:creationId xmlns:a16="http://schemas.microsoft.com/office/drawing/2014/main" id="{C412F9F7-F108-DE52-D0C1-70A978C35AD5}"/>
              </a:ext>
            </a:extLst>
          </p:cNvPr>
          <p:cNvSpPr txBox="1"/>
          <p:nvPr/>
        </p:nvSpPr>
        <p:spPr>
          <a:xfrm>
            <a:off x="8228863" y="5338840"/>
            <a:ext cx="1447583" cy="615553"/>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3400" b="1">
                <a:solidFill>
                  <a:srgbClr val="00B050"/>
                </a:solidFill>
                <a:latin typeface="Georgia" panose="02040502050405020303" pitchFamily="18" charset="0"/>
              </a:defRPr>
            </a:pPr>
            <a:r>
              <a:t>15000+</a:t>
            </a:r>
            <a:endParaRPr sz="3400" b="1">
              <a:solidFill>
                <a:srgbClr val="EEB500"/>
              </a:solidFill>
              <a:latin typeface="Georgia" panose="02040502050405020303" pitchFamily="18" charset="0"/>
            </a:endParaRPr>
          </a:p>
        </p:txBody>
      </p:sp>
      <p:sp>
        <p:nvSpPr>
          <p:cNvPr id="26" name="TextBox 1">
            <a:extLst>
              <a:ext uri="{FF2B5EF4-FFF2-40B4-BE49-F238E27FC236}">
                <a16:creationId xmlns:a16="http://schemas.microsoft.com/office/drawing/2014/main" id="{C412F9F7-F108-DE52-D0C1-70A978C35AD5}"/>
              </a:ext>
            </a:extLst>
          </p:cNvPr>
          <p:cNvSpPr txBox="1"/>
          <p:nvPr/>
        </p:nvSpPr>
        <p:spPr>
          <a:xfrm>
            <a:off x="10276738" y="5338840"/>
            <a:ext cx="1457161" cy="615553"/>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3400" b="1">
                <a:solidFill>
                  <a:srgbClr val="00B050"/>
                </a:solidFill>
                <a:latin typeface="Georgia" panose="02040502050405020303" pitchFamily="18" charset="0"/>
              </a:defRPr>
            </a:pPr>
            <a:r>
              <a:t>20%</a:t>
            </a:r>
            <a:endParaRPr sz="3400" b="1">
              <a:solidFill>
                <a:srgbClr val="EEB500"/>
              </a:solidFill>
              <a:latin typeface="Georgia" panose="02040502050405020303" pitchFamily="18" charset="0"/>
            </a:endParaRPr>
          </a:p>
        </p:txBody>
      </p:sp>
      <p:sp>
        <p:nvSpPr>
          <p:cNvPr id="27" name="Chart Title">
            <a:extLst>
              <a:ext uri="{FF2B5EF4-FFF2-40B4-BE49-F238E27FC236}">
                <a16:creationId xmlns:a16="http://schemas.microsoft.com/office/drawing/2014/main" id="{11E6959E-98C1-4317-8BA1-D3E95228EEC0}"/>
              </a:ext>
            </a:extLst>
          </p:cNvPr>
          <p:cNvSpPr txBox="1"/>
          <p:nvPr/>
        </p:nvSpPr>
        <p:spPr>
          <a:xfrm>
            <a:off x="3840480" y="6096492"/>
            <a:ext cx="1636395"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逃离俄罗斯的俄罗斯人</a:t>
            </a:r>
          </a:p>
        </p:txBody>
      </p:sp>
      <p:sp>
        <p:nvSpPr>
          <p:cNvPr id="28" name="Chart Title">
            <a:extLst>
              <a:ext uri="{FF2B5EF4-FFF2-40B4-BE49-F238E27FC236}">
                <a16:creationId xmlns:a16="http://schemas.microsoft.com/office/drawing/2014/main" id="{11E6959E-98C1-4317-8BA1-D3E95228EEC0}"/>
              </a:ext>
            </a:extLst>
          </p:cNvPr>
          <p:cNvSpPr txBox="1"/>
          <p:nvPr/>
        </p:nvSpPr>
        <p:spPr>
          <a:xfrm>
            <a:off x="5863643" y="6096492"/>
            <a:ext cx="1697143"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受过高等教育或在科技等技术行业工作</a:t>
            </a:r>
          </a:p>
        </p:txBody>
      </p:sp>
      <p:sp>
        <p:nvSpPr>
          <p:cNvPr id="29" name="Chart Title">
            <a:extLst>
              <a:ext uri="{FF2B5EF4-FFF2-40B4-BE49-F238E27FC236}">
                <a16:creationId xmlns:a16="http://schemas.microsoft.com/office/drawing/2014/main" id="{11E6959E-98C1-4317-8BA1-D3E95228EEC0}"/>
              </a:ext>
            </a:extLst>
          </p:cNvPr>
          <p:cNvSpPr txBox="1"/>
          <p:nvPr/>
        </p:nvSpPr>
        <p:spPr>
          <a:xfrm>
            <a:off x="7862887" y="6096491"/>
            <a:ext cx="1813559"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超高净值人士逃离俄罗斯</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9920340" y="6096491"/>
            <a:ext cx="1813559"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占俄罗斯超高净值人士总数的 3000 万美元以上</a:t>
            </a:r>
          </a:p>
        </p:txBody>
      </p:sp>
      <p:grpSp>
        <p:nvGrpSpPr>
          <p:cNvPr id="31" name="组合 30">
            <a:extLst>
              <a:ext uri="{FF2B5EF4-FFF2-40B4-BE49-F238E27FC236}">
                <a16:creationId xmlns:a16="http://schemas.microsoft.com/office/drawing/2014/main" id="{1BD38070-3CA3-4AEF-347F-BA7089E145DF}"/>
              </a:ext>
            </a:extLst>
          </p:cNvPr>
          <p:cNvGrpSpPr/>
          <p:nvPr/>
        </p:nvGrpSpPr>
        <p:grpSpPr>
          <a:xfrm>
            <a:off x="4446859" y="4114280"/>
            <a:ext cx="6309648" cy="195582"/>
            <a:chOff x="4446859" y="4114280"/>
            <a:chExt cx="6309648" cy="195582"/>
          </a:xfrm>
        </p:grpSpPr>
        <p:sp>
          <p:nvSpPr>
            <p:cNvPr id="2" name="文本框 1">
              <a:extLst>
                <a:ext uri="{FF2B5EF4-FFF2-40B4-BE49-F238E27FC236}">
                  <a16:creationId xmlns:a16="http://schemas.microsoft.com/office/drawing/2014/main" id="{8518D9A3-BF96-C5A6-ABC9-9C67B1DD01D1}"/>
                </a:ext>
              </a:extLst>
            </p:cNvPr>
            <p:cNvSpPr txBox="1"/>
            <p:nvPr/>
          </p:nvSpPr>
          <p:spPr>
            <a:xfrm>
              <a:off x="4446859" y="4114280"/>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2021年第一季度</a:t>
              </a:r>
              <a:endParaRPr sz="1000" b="1">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45DF0075-AC14-9863-6163-A72C756E82B6}"/>
                </a:ext>
              </a:extLst>
            </p:cNvPr>
            <p:cNvSpPr txBox="1"/>
            <p:nvPr/>
          </p:nvSpPr>
          <p:spPr>
            <a:xfrm>
              <a:off x="5873063" y="4114280"/>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2021年第二季度</a:t>
              </a:r>
              <a:endParaRPr sz="1000" b="1">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16004C3F-825D-A819-4F13-2391C20FC28A}"/>
                </a:ext>
              </a:extLst>
            </p:cNvPr>
            <p:cNvSpPr txBox="1"/>
            <p:nvPr/>
          </p:nvSpPr>
          <p:spPr>
            <a:xfrm>
              <a:off x="7326503" y="4114280"/>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2021年第三季度</a:t>
              </a:r>
              <a:endParaRPr sz="1000" b="1">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B66CF242-5A8B-0359-B715-D769B8C63189}"/>
                </a:ext>
              </a:extLst>
            </p:cNvPr>
            <p:cNvSpPr txBox="1"/>
            <p:nvPr/>
          </p:nvSpPr>
          <p:spPr>
            <a:xfrm>
              <a:off x="8798116" y="4114280"/>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2021年第四季度</a:t>
              </a:r>
              <a:endParaRPr sz="1000" b="1">
                <a:solidFill>
                  <a:srgbClr val="595959"/>
                </a:solidFill>
                <a:latin typeface="Calibri" panose="020F0502020204030204" pitchFamily="34" charset="0"/>
              </a:endParaRPr>
            </a:p>
          </p:txBody>
        </p:sp>
        <p:sp>
          <p:nvSpPr>
            <p:cNvPr id="19" name="文本框 18">
              <a:extLst>
                <a:ext uri="{FF2B5EF4-FFF2-40B4-BE49-F238E27FC236}">
                  <a16:creationId xmlns:a16="http://schemas.microsoft.com/office/drawing/2014/main" id="{A8D45D37-FFD8-CB6E-BFF5-F7C75872CA1C}"/>
                </a:ext>
              </a:extLst>
            </p:cNvPr>
            <p:cNvSpPr txBox="1"/>
            <p:nvPr/>
          </p:nvSpPr>
          <p:spPr>
            <a:xfrm>
              <a:off x="10234774" y="4114280"/>
              <a:ext cx="521733" cy="195582"/>
            </a:xfrm>
            <a:prstGeom prst="rect">
              <a:avLst/>
            </a:prstGeom>
            <a:solidFill>
              <a:schemeClr val="bg1"/>
            </a:solidFill>
          </p:spPr>
          <p:txBody>
            <a:bodyPr wrap="square" lIns="0" tIns="0" rIns="0" bIns="0">
              <a:noAutofit/>
            </a:bodyPr>
            <a:lstStyle/>
            <a:p>
              <a:pPr algn="ctr">
                <a:defRPr sz="1000" b="1">
                  <a:solidFill>
                    <a:srgbClr val="595959"/>
                  </a:solidFill>
                  <a:latin typeface="Calibri" panose="020F0502020204030204" pitchFamily="34" charset="0"/>
                  <a:cs typeface="Calibri" panose="020F0502020204030204" pitchFamily="34" charset="0"/>
                </a:defRPr>
              </a:pPr>
              <a:r>
                <a:t>2022 年第一季度</a:t>
              </a:r>
              <a:endParaRPr sz="10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113333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俄罗斯经济危机主题#6：克里姆林宫不可持续的政策</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36</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42949164"/>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32423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37</a:t>
            </a:fld>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克里姆林宫不可持续的政策</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俄罗斯卢布汇率反映严格的资本管制、低流动性和人为价值</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摩根士丹利</a:t>
            </a:r>
            <a:r>
              <a:t>、</a:t>
            </a:r>
            <a:r>
              <a:rPr>
                <a:hlinkClick r:id="rId3">
                  <a:extLst>
                    <a:ext uri="{A12FA001-AC4F-418D-AE19-62706E023703}">
                      <ahyp:hlinkClr xmlns:ahyp="http://schemas.microsoft.com/office/drawing/2018/hyperlinkcolor" val="tx"/>
                    </a:ext>
                  </a:extLst>
                </a:hlinkClick>
              </a:rPr>
              <a:t>彭博</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a:t>
            </a:r>
            <a:endParaRPr sz="900"/>
          </a:p>
        </p:txBody>
      </p:sp>
      <p:sp>
        <p:nvSpPr>
          <p:cNvPr id="8" name="Rectangle 6">
            <a:extLst>
              <a:ext uri="{FF2B5EF4-FFF2-40B4-BE49-F238E27FC236}">
                <a16:creationId xmlns:a16="http://schemas.microsoft.com/office/drawing/2014/main" id="{513402A7-1947-5656-778D-81FDAB7768C5}"/>
              </a:ext>
            </a:extLst>
          </p:cNvPr>
          <p:cNvSpPr>
            <a:spLocks noChangeArrowheads="1"/>
          </p:cNvSpPr>
          <p:nvPr/>
        </p:nvSpPr>
        <p:spPr bwMode="auto">
          <a:xfrm>
            <a:off x="3779520" y="214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pPr>
              <a:defRPr sz="1200"/>
            </a:pPr>
            <a:r>
              <a:t>在如此严厉的资本管制下，卢布的官方汇率可能会产生误导——因为在流动性较低的情况下，卢布的交易量与入侵前相比大幅减少，这并不令人意外。据多方报道，此前的大部分卢布交易已经转移到非官方的卢布黑市，在这些黑市中，官方汇率和实际汇率之间的差额同样巨大——在某些情况下，由于俄罗斯缺乏可用的流动美元，实际汇率甚至比官方汇率高出 20% 到 100%。甚至俄罗斯银行也承认，汇率更多地反映了政府政策和国家贸易平衡的直接表现，而不是自由交易的流动性外汇市场。</a:t>
            </a:r>
          </a:p>
        </p:txBody>
      </p:sp>
      <p:cxnSp>
        <p:nvCxnSpPr>
          <p:cNvPr id="18" name="Straight Connector 17">
            <a:extLst>
              <a:ext uri="{FF2B5EF4-FFF2-40B4-BE49-F238E27FC236}">
                <a16:creationId xmlns:a16="http://schemas.microsoft.com/office/drawing/2014/main" id="{1D98152F-0D56-4AD9-8B29-0B643A9751C8}"/>
              </a:ext>
            </a:extLst>
          </p:cNvPr>
          <p:cNvCxnSpPr>
            <a:cxnSpLocks/>
          </p:cNvCxnSpPr>
          <p:nvPr/>
        </p:nvCxnSpPr>
        <p:spPr>
          <a:xfrm flipH="1">
            <a:off x="3633967" y="4142786"/>
            <a:ext cx="8138616"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hart Title">
            <a:extLst>
              <a:ext uri="{FF2B5EF4-FFF2-40B4-BE49-F238E27FC236}">
                <a16:creationId xmlns:a16="http://schemas.microsoft.com/office/drawing/2014/main" id="{11E6959E-98C1-4317-8BA1-D3E95228EEC0}"/>
              </a:ext>
            </a:extLst>
          </p:cNvPr>
          <p:cNvSpPr txBox="1"/>
          <p:nvPr/>
        </p:nvSpPr>
        <p:spPr>
          <a:xfrm>
            <a:off x="3840480" y="2048256"/>
            <a:ext cx="658368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俄罗斯卢布现货在所有官方市场的每日交易量</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a:t>
            </a:r>
            <a:endParaRPr sz="900">
              <a:latin typeface="Georgia" panose="02040502050405020303" pitchFamily="18" charset="0"/>
              <a:ea typeface="Source Sans Pro SemiBold" panose="020B0603030403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993428067"/>
              </p:ext>
            </p:extLst>
          </p:nvPr>
        </p:nvGraphicFramePr>
        <p:xfrm>
          <a:off x="3840480" y="2468880"/>
          <a:ext cx="7772400" cy="1673906"/>
        </p:xfrm>
        <a:graphic>
          <a:graphicData uri="http://schemas.openxmlformats.org/drawingml/2006/chart">
            <c:chart xmlns:c="http://schemas.openxmlformats.org/drawingml/2006/chart" xmlns:r="http://schemas.openxmlformats.org/officeDocument/2006/relationships" r:id="rId9"/>
          </a:graphicData>
        </a:graphic>
      </p:graphicFrame>
      <p:cxnSp>
        <p:nvCxnSpPr>
          <p:cNvPr id="22" name="Straight Connector 21">
            <a:extLst>
              <a:ext uri="{FF2B5EF4-FFF2-40B4-BE49-F238E27FC236}">
                <a16:creationId xmlns:a16="http://schemas.microsoft.com/office/drawing/2014/main" id="{18DBDF6C-E052-4115-AF2F-1ADD8880D75F}"/>
              </a:ext>
            </a:extLst>
          </p:cNvPr>
          <p:cNvCxnSpPr/>
          <p:nvPr/>
        </p:nvCxnSpPr>
        <p:spPr>
          <a:xfrm flipV="1">
            <a:off x="8404106" y="2700052"/>
            <a:ext cx="2850634" cy="7245"/>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DBDF6C-E052-4115-AF2F-1ADD8880D75F}"/>
              </a:ext>
            </a:extLst>
          </p:cNvPr>
          <p:cNvCxnSpPr/>
          <p:nvPr/>
        </p:nvCxnSpPr>
        <p:spPr>
          <a:xfrm>
            <a:off x="8779669" y="3673323"/>
            <a:ext cx="2475071" cy="0"/>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D06C3D-17A5-49EC-A127-CA5229C47AF7}"/>
              </a:ext>
            </a:extLst>
          </p:cNvPr>
          <p:cNvCxnSpPr/>
          <p:nvPr/>
        </p:nvCxnSpPr>
        <p:spPr>
          <a:xfrm>
            <a:off x="9875520" y="2712114"/>
            <a:ext cx="12614" cy="943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C412F9F7-F108-DE52-D0C1-70A978C35AD5}"/>
              </a:ext>
            </a:extLst>
          </p:cNvPr>
          <p:cNvSpPr txBox="1"/>
          <p:nvPr/>
        </p:nvSpPr>
        <p:spPr>
          <a:xfrm>
            <a:off x="9920065" y="3026348"/>
            <a:ext cx="1321113" cy="584775"/>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b="1">
                <a:solidFill>
                  <a:srgbClr val="EEB500"/>
                </a:solidFill>
                <a:latin typeface="Georgia" panose="02040502050405020303" pitchFamily="18" charset="0"/>
              </a:defRPr>
            </a:pPr>
            <a:r>
              <a:rPr sz="1200"/>
              <a:t>流动性低</a:t>
            </a:r>
            <a:r>
              <a:rPr sz="1000" i="1"/>
              <a:t>（黑市交易量增加）</a:t>
            </a:r>
          </a:p>
        </p:txBody>
      </p:sp>
      <p:graphicFrame>
        <p:nvGraphicFramePr>
          <p:cNvPr id="30"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3259317914"/>
              </p:ext>
            </p:extLst>
          </p:nvPr>
        </p:nvGraphicFramePr>
        <p:xfrm>
          <a:off x="3779520" y="4315458"/>
          <a:ext cx="7833360" cy="2331720"/>
        </p:xfrm>
        <a:graphic>
          <a:graphicData uri="http://schemas.openxmlformats.org/drawingml/2006/table">
            <a:tbl>
              <a:tblPr firstRow="1" bandRow="1">
                <a:tableStyleId>{073A0DAA-6AF3-43AB-8588-CEC1D06C72B9}</a:tableStyleId>
              </a:tblPr>
              <a:tblGrid>
                <a:gridCol w="7833360">
                  <a:extLst>
                    <a:ext uri="{9D8B030D-6E8A-4147-A177-3AD203B41FA5}">
                      <a16:colId xmlns:a16="http://schemas.microsoft.com/office/drawing/2014/main" val="3898861028"/>
                    </a:ext>
                  </a:extLst>
                </a:gridCol>
              </a:tblGrid>
              <a:tr h="241406">
                <a:tc>
                  <a:txBody>
                    <a:bodyPr/>
                    <a:lstStyle/>
                    <a:p>
                      <a:pPr>
                        <a:defRPr sz="1100"/>
                      </a:pPr>
                      <a:r>
                        <a:t>入侵后卢布的资本管制</a:t>
                      </a:r>
                      <a:endParaRPr sz="1100"/>
                    </a:p>
                  </a:txBody>
                  <a:tcPr/>
                </a:tc>
                <a:extLst>
                  <a:ext uri="{0D108BD9-81ED-4DB2-BD59-A6C34878D82A}">
                    <a16:rowId xmlns:a16="http://schemas.microsoft.com/office/drawing/2014/main" val="805139090"/>
                  </a:ext>
                </a:extLst>
              </a:tr>
              <a:tr h="241406">
                <a:tc>
                  <a:txBody>
                    <a:bodyPr/>
                    <a:lstStyle/>
                    <a:p>
                      <a:pPr>
                        <a:defRPr sz="1100"/>
                      </a:pPr>
                      <a:r>
                        <a:t>禁止公民向海外银行账户汇款</a:t>
                      </a:r>
                    </a:p>
                  </a:txBody>
                  <a:tcPr/>
                </a:tc>
                <a:extLst>
                  <a:ext uri="{0D108BD9-81ED-4DB2-BD59-A6C34878D82A}">
                    <a16:rowId xmlns:a16="http://schemas.microsoft.com/office/drawing/2014/main" val="1992061237"/>
                  </a:ext>
                </a:extLst>
              </a:tr>
              <a:tr h="241406">
                <a:tc>
                  <a:txBody>
                    <a:bodyPr/>
                    <a:lstStyle/>
                    <a:p>
                      <a:pPr>
                        <a:defRPr sz="1100"/>
                      </a:pPr>
                      <a:r>
                        <a:t>暂停从美元银行账户提取超过 10,000 美元的现金</a:t>
                      </a:r>
                      <a:endParaRPr sz="1100"/>
                    </a:p>
                  </a:txBody>
                  <a:tcPr/>
                </a:tc>
                <a:extLst>
                  <a:ext uri="{0D108BD9-81ED-4DB2-BD59-A6C34878D82A}">
                    <a16:rowId xmlns:a16="http://schemas.microsoft.com/office/drawing/2014/main" val="1112829433"/>
                  </a:ext>
                </a:extLst>
              </a:tr>
              <a:tr h="241406">
                <a:tc>
                  <a:txBody>
                    <a:bodyPr/>
                    <a:lstStyle/>
                    <a:p>
                      <a:pPr>
                        <a:defRPr sz="1100"/>
                      </a:pPr>
                      <a:r>
                        <a:t>强制出口商将80%的收益兑换成卢布</a:t>
                      </a:r>
                      <a:endParaRPr sz="1100"/>
                    </a:p>
                  </a:txBody>
                  <a:tcPr/>
                </a:tc>
                <a:extLst>
                  <a:ext uri="{0D108BD9-81ED-4DB2-BD59-A6C34878D82A}">
                    <a16:rowId xmlns:a16="http://schemas.microsoft.com/office/drawing/2014/main" val="209163037"/>
                  </a:ext>
                </a:extLst>
              </a:tr>
              <a:tr h="241406">
                <a:tc>
                  <a:txBody>
                    <a:bodyPr/>
                    <a:lstStyle/>
                    <a:p>
                      <a:pPr>
                        <a:defRPr sz="1100"/>
                      </a:pPr>
                      <a:r>
                        <a:t>暂停卢布银行账户个人的直接美元兑换</a:t>
                      </a:r>
                      <a:endParaRPr sz="1100"/>
                    </a:p>
                  </a:txBody>
                  <a:tcPr/>
                </a:tc>
                <a:extLst>
                  <a:ext uri="{0D108BD9-81ED-4DB2-BD59-A6C34878D82A}">
                    <a16:rowId xmlns:a16="http://schemas.microsoft.com/office/drawing/2014/main" val="2781771094"/>
                  </a:ext>
                </a:extLst>
              </a:tr>
              <a:tr h="241406">
                <a:tc>
                  <a:txBody>
                    <a:bodyPr/>
                    <a:lstStyle/>
                    <a:p>
                      <a:pPr>
                        <a:defRPr sz="1100"/>
                      </a:pPr>
                      <a:r>
                        <a:t>暂停美元贷款</a:t>
                      </a:r>
                    </a:p>
                  </a:txBody>
                  <a:tcPr/>
                </a:tc>
                <a:extLst>
                  <a:ext uri="{0D108BD9-81ED-4DB2-BD59-A6C34878D82A}">
                    <a16:rowId xmlns:a16="http://schemas.microsoft.com/office/drawing/2014/main" val="2056168027"/>
                  </a:ext>
                </a:extLst>
              </a:tr>
              <a:tr h="241406">
                <a:tc>
                  <a:txBody>
                    <a:bodyPr/>
                    <a:lstStyle/>
                    <a:p>
                      <a:pPr>
                        <a:defRPr sz="1100">
                          <a:solidFill>
                            <a:srgbClr val="00356B"/>
                          </a:solidFill>
                        </a:defRPr>
                      </a:pPr>
                      <a:r>
                        <a:t>暂停俄罗斯各银行的美元销售</a:t>
                      </a:r>
                      <a:endParaRPr sz="1100">
                        <a:solidFill>
                          <a:srgbClr val="00356B"/>
                        </a:solidFill>
                      </a:endParaRPr>
                    </a:p>
                  </a:txBody>
                  <a:tcPr/>
                </a:tc>
                <a:extLst>
                  <a:ext uri="{0D108BD9-81ED-4DB2-BD59-A6C34878D82A}">
                    <a16:rowId xmlns:a16="http://schemas.microsoft.com/office/drawing/2014/main" val="2490705855"/>
                  </a:ext>
                </a:extLst>
              </a:tr>
              <a:tr h="241406">
                <a:tc>
                  <a:txBody>
                    <a:bodyPr/>
                    <a:lstStyle/>
                    <a:p>
                      <a:pPr>
                        <a:defRPr sz="1100"/>
                      </a:pPr>
                      <a:r>
                        <a:t>鼓励个人将美元兑换成卢布</a:t>
                      </a:r>
                    </a:p>
                  </a:txBody>
                  <a:tcPr/>
                </a:tc>
                <a:extLst>
                  <a:ext uri="{0D108BD9-81ED-4DB2-BD59-A6C34878D82A}">
                    <a16:rowId xmlns:a16="http://schemas.microsoft.com/office/drawing/2014/main" val="11981464"/>
                  </a:ext>
                </a:extLst>
              </a:tr>
              <a:tr h="241406">
                <a:tc>
                  <a:txBody>
                    <a:bodyPr/>
                    <a:lstStyle/>
                    <a:p>
                      <a:pPr marL="0" marR="0" indent="0" algn="l" defTabSz="914400" rtl="0" eaLnBrk="1" fontAlgn="auto" latinLnBrk="0" hangingPunct="1">
                        <a:lnSpc>
                          <a:spcPct val="100000"/>
                        </a:lnSpc>
                        <a:spcBef>
                          <a:spcPts val="0"/>
                        </a:spcBef>
                        <a:spcAft>
                          <a:spcPts val="0"/>
                        </a:spcAft>
                        <a:buClrTx/>
                        <a:buSzTx/>
                        <a:buFontTx/>
                        <a:buNone/>
                        <a:tabLst/>
                        <a:defRPr sz="1100"/>
                      </a:pPr>
                      <a:r>
                        <a:t>企业必须以卢布偿还外币债务</a:t>
                      </a:r>
                    </a:p>
                  </a:txBody>
                  <a:tcPr/>
                </a:tc>
                <a:extLst>
                  <a:ext uri="{0D108BD9-81ED-4DB2-BD59-A6C34878D82A}">
                    <a16:rowId xmlns:a16="http://schemas.microsoft.com/office/drawing/2014/main" val="2141337827"/>
                  </a:ext>
                </a:extLst>
              </a:tr>
            </a:tbl>
          </a:graphicData>
        </a:graphic>
      </p:graphicFrame>
      <p:grpSp>
        <p:nvGrpSpPr>
          <p:cNvPr id="15" name="组合 14">
            <a:extLst>
              <a:ext uri="{FF2B5EF4-FFF2-40B4-BE49-F238E27FC236}">
                <a16:creationId xmlns:a16="http://schemas.microsoft.com/office/drawing/2014/main" id="{050ED088-83BB-6141-08F0-5B5422F7676C}"/>
              </a:ext>
            </a:extLst>
          </p:cNvPr>
          <p:cNvGrpSpPr/>
          <p:nvPr/>
        </p:nvGrpSpPr>
        <p:grpSpPr>
          <a:xfrm>
            <a:off x="3730094" y="3897617"/>
            <a:ext cx="7701008" cy="195582"/>
            <a:chOff x="3730094" y="3897617"/>
            <a:chExt cx="7701008" cy="195582"/>
          </a:xfrm>
          <a:solidFill>
            <a:schemeClr val="bg1"/>
          </a:solidFill>
        </p:grpSpPr>
        <p:sp>
          <p:nvSpPr>
            <p:cNvPr id="2" name="文本框 1">
              <a:extLst>
                <a:ext uri="{FF2B5EF4-FFF2-40B4-BE49-F238E27FC236}">
                  <a16:creationId xmlns:a16="http://schemas.microsoft.com/office/drawing/2014/main" id="{18F4404A-FD12-DC8E-2446-41B7F06FD0AF}"/>
                </a:ext>
              </a:extLst>
            </p:cNvPr>
            <p:cNvSpPr txBox="1"/>
            <p:nvPr/>
          </p:nvSpPr>
          <p:spPr>
            <a:xfrm>
              <a:off x="3730094"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F4FBCE6C-7F14-DFA4-8982-36953FE6105B}"/>
                </a:ext>
              </a:extLst>
            </p:cNvPr>
            <p:cNvSpPr txBox="1"/>
            <p:nvPr/>
          </p:nvSpPr>
          <p:spPr>
            <a:xfrm>
              <a:off x="4786594"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29ECF155-7345-8C83-2CE8-7A6C6BC5B15F}"/>
                </a:ext>
              </a:extLst>
            </p:cNvPr>
            <p:cNvSpPr txBox="1"/>
            <p:nvPr/>
          </p:nvSpPr>
          <p:spPr>
            <a:xfrm>
              <a:off x="5800191"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7" name="文本框 6">
              <a:extLst>
                <a:ext uri="{FF2B5EF4-FFF2-40B4-BE49-F238E27FC236}">
                  <a16:creationId xmlns:a16="http://schemas.microsoft.com/office/drawing/2014/main" id="{924BF652-EA83-6FF9-FE62-BD3B38D0D6A8}"/>
                </a:ext>
              </a:extLst>
            </p:cNvPr>
            <p:cNvSpPr txBox="1"/>
            <p:nvPr/>
          </p:nvSpPr>
          <p:spPr>
            <a:xfrm>
              <a:off x="6850175"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8BCDF049-2122-6056-465A-C96D6C27D48B}"/>
                </a:ext>
              </a:extLst>
            </p:cNvPr>
            <p:cNvSpPr txBox="1"/>
            <p:nvPr/>
          </p:nvSpPr>
          <p:spPr>
            <a:xfrm>
              <a:off x="7901602"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003F6BFF-8E73-948F-8165-3B3EC33FCF49}"/>
                </a:ext>
              </a:extLst>
            </p:cNvPr>
            <p:cNvSpPr txBox="1"/>
            <p:nvPr/>
          </p:nvSpPr>
          <p:spPr>
            <a:xfrm>
              <a:off x="8850867"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C5FBEC06-BB17-0C05-78F8-CFA82188F9F0}"/>
                </a:ext>
              </a:extLst>
            </p:cNvPr>
            <p:cNvSpPr txBox="1"/>
            <p:nvPr/>
          </p:nvSpPr>
          <p:spPr>
            <a:xfrm>
              <a:off x="9902294"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F44DFD4B-CE44-7BA2-7FDA-C3A86FEF4B34}"/>
                </a:ext>
              </a:extLst>
            </p:cNvPr>
            <p:cNvSpPr txBox="1"/>
            <p:nvPr/>
          </p:nvSpPr>
          <p:spPr>
            <a:xfrm>
              <a:off x="10909369" y="3897617"/>
              <a:ext cx="521733" cy="195582"/>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79131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38</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鉴于自入侵开始以来，俄罗斯政府</a:t>
            </a:r>
            <a:r>
              <a:rPr>
                <a:hlinkClick r:id="rId2">
                  <a:extLst>
                    <a:ext uri="{A12FA001-AC4F-418D-AE19-62706E023703}">
                      <ahyp:hlinkClr xmlns:ahyp="http://schemas.microsoft.com/office/drawing/2018/hyperlinkcolor" val="tx"/>
                    </a:ext>
                  </a:extLst>
                </a:hlinkClick>
              </a:rPr>
              <a:t>故意以防止国际制裁为幌子混淆预算项目</a:t>
            </a:r>
            <a:r>
              <a:t>，因此不可能非常精确地量化普京支出的具体数额以及资金的去向。尽管如此，普京宣布的财政措施多少让人感觉到克里姆林宫为提振疲软的俄罗斯经济而采取的干预措施规模之大是前所未有的。所有这些加强的财政刺激措施都建立在巨额军事开支之上，进一步加剧了俄罗斯的预算紧张。</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克里姆林宫不可持续的政策</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克里姆林宫大规模、不可持续的财政刺激掩盖了结构性经济弱点</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来源：耶鲁大学首席执行官领导力学院、</a:t>
            </a:r>
            <a:r>
              <a:rPr>
                <a:hlinkClick r:id="rId3">
                  <a:extLst>
                    <a:ext uri="{A12FA001-AC4F-418D-AE19-62706E023703}">
                      <ahyp:hlinkClr xmlns:ahyp="http://schemas.microsoft.com/office/drawing/2018/hyperlinkcolor" val="tx"/>
                    </a:ext>
                  </a:extLst>
                </a:hlinkClick>
              </a:rPr>
              <a:t>摩根士丹利</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彭博社</a:t>
            </a:r>
            <a:r>
              <a:t>、</a:t>
            </a:r>
            <a:r>
              <a:rPr>
                <a:hlinkClick r:id="rId6">
                  <a:extLst>
                    <a:ext uri="{A12FA001-AC4F-418D-AE19-62706E023703}">
                      <ahyp:hlinkClr xmlns:ahyp="http://schemas.microsoft.com/office/drawing/2018/hyperlinkcolor" val="tx"/>
                    </a:ext>
                  </a:extLst>
                </a:hlinkClick>
              </a:rPr>
              <a:t>摩根大通</a:t>
            </a:r>
            <a:r>
              <a:t>、</a:t>
            </a:r>
            <a:r>
              <a:rPr>
                <a:hlinkClick r:id="rId7">
                  <a:extLst>
                    <a:ext uri="{A12FA001-AC4F-418D-AE19-62706E023703}">
                      <ahyp:hlinkClr xmlns:ahyp="http://schemas.microsoft.com/office/drawing/2018/hyperlinkcolor" val="tx"/>
                    </a:ext>
                  </a:extLst>
                </a:hlinkClick>
              </a:rPr>
              <a:t>美国银行全球研究</a:t>
            </a:r>
            <a:r>
              <a:t>、</a:t>
            </a:r>
            <a:r>
              <a:rPr>
                <a:hlinkClick r:id="rId8">
                  <a:extLst>
                    <a:ext uri="{A12FA001-AC4F-418D-AE19-62706E023703}">
                      <ahyp:hlinkClr xmlns:ahyp="http://schemas.microsoft.com/office/drawing/2018/hyperlinkcolor" val="tx"/>
                    </a:ext>
                  </a:extLst>
                </a:hlinkClick>
              </a:rPr>
              <a:t>德意志银行</a:t>
            </a:r>
            <a:r>
              <a:t>、</a:t>
            </a:r>
            <a:r>
              <a:rPr>
                <a:hlinkClick r:id="rId9">
                  <a:extLst>
                    <a:ext uri="{A12FA001-AC4F-418D-AE19-62706E023703}">
                      <ahyp:hlinkClr xmlns:ahyp="http://schemas.microsoft.com/office/drawing/2018/hyperlinkcolor" val="tx"/>
                    </a:ext>
                  </a:extLst>
                </a:hlinkClick>
              </a:rPr>
              <a:t>瑞银</a:t>
            </a:r>
            <a:endParaRPr sz="900"/>
          </a:p>
        </p:txBody>
      </p:sp>
      <p:graphicFrame>
        <p:nvGraphicFramePr>
          <p:cNvPr id="10"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2753511741"/>
              </p:ext>
            </p:extLst>
          </p:nvPr>
        </p:nvGraphicFramePr>
        <p:xfrm>
          <a:off x="3816608" y="2044276"/>
          <a:ext cx="7838364" cy="4457238"/>
        </p:xfrm>
        <a:graphic>
          <a:graphicData uri="http://schemas.openxmlformats.org/drawingml/2006/table">
            <a:tbl>
              <a:tblPr firstRow="1" bandRow="1">
                <a:tableStyleId>{073A0DAA-6AF3-43AB-8588-CEC1D06C72B9}</a:tableStyleId>
              </a:tblPr>
              <a:tblGrid>
                <a:gridCol w="7838364">
                  <a:extLst>
                    <a:ext uri="{9D8B030D-6E8A-4147-A177-3AD203B41FA5}">
                      <a16:colId xmlns:a16="http://schemas.microsoft.com/office/drawing/2014/main" val="3898861028"/>
                    </a:ext>
                  </a:extLst>
                </a:gridCol>
              </a:tblGrid>
              <a:tr h="380115">
                <a:tc>
                  <a:txBody>
                    <a:bodyPr/>
                    <a:lstStyle/>
                    <a:p>
                      <a:r>
                        <a:t>克里姆林宫的入侵后财政刺激计划</a:t>
                      </a:r>
                    </a:p>
                  </a:txBody>
                  <a:tcPr/>
                </a:tc>
                <a:extLst>
                  <a:ext uri="{0D108BD9-81ED-4DB2-BD59-A6C34878D82A}">
                    <a16:rowId xmlns:a16="http://schemas.microsoft.com/office/drawing/2014/main" val="805139090"/>
                  </a:ext>
                </a:extLst>
              </a:tr>
              <a:tr h="380115">
                <a:tc>
                  <a:txBody>
                    <a:bodyPr/>
                    <a:lstStyle/>
                    <a:p>
                      <a:r>
                        <a:t>为企业提供贴息贷款和还款援助</a:t>
                      </a:r>
                    </a:p>
                  </a:txBody>
                  <a:tcPr/>
                </a:tc>
                <a:extLst>
                  <a:ext uri="{0D108BD9-81ED-4DB2-BD59-A6C34878D82A}">
                    <a16:rowId xmlns:a16="http://schemas.microsoft.com/office/drawing/2014/main" val="1992061237"/>
                  </a:ext>
                </a:extLst>
              </a:tr>
              <a:tr h="380115">
                <a:tc>
                  <a:txBody>
                    <a:bodyPr/>
                    <a:lstStyle/>
                    <a:p>
                      <a:r>
                        <a:t>向受影响行业转移支付</a:t>
                      </a:r>
                    </a:p>
                  </a:txBody>
                  <a:tcPr/>
                </a:tc>
                <a:extLst>
                  <a:ext uri="{0D108BD9-81ED-4DB2-BD59-A6C34878D82A}">
                    <a16:rowId xmlns:a16="http://schemas.microsoft.com/office/drawing/2014/main" val="1112829433"/>
                  </a:ext>
                </a:extLst>
              </a:tr>
              <a:tr h="380115">
                <a:tc>
                  <a:txBody>
                    <a:bodyPr/>
                    <a:lstStyle/>
                    <a:p>
                      <a:r>
                        <a:t>补贴抵押贷款和抵押贷款支付援助</a:t>
                      </a:r>
                    </a:p>
                  </a:txBody>
                  <a:tcPr/>
                </a:tc>
                <a:extLst>
                  <a:ext uri="{0D108BD9-81ED-4DB2-BD59-A6C34878D82A}">
                    <a16:rowId xmlns:a16="http://schemas.microsoft.com/office/drawing/2014/main" val="209163037"/>
                  </a:ext>
                </a:extLst>
              </a:tr>
              <a:tr h="656088">
                <a:tc>
                  <a:txBody>
                    <a:bodyPr/>
                    <a:lstStyle/>
                    <a:p>
                      <a:r>
                        <a:t>增加对个人（包括家庭、孕妇、政府雇员、退休人员、军人、低收入者）的直接支付</a:t>
                      </a:r>
                    </a:p>
                  </a:txBody>
                  <a:tcPr/>
                </a:tc>
                <a:extLst>
                  <a:ext uri="{0D108BD9-81ED-4DB2-BD59-A6C34878D82A}">
                    <a16:rowId xmlns:a16="http://schemas.microsoft.com/office/drawing/2014/main" val="2781771094"/>
                  </a:ext>
                </a:extLst>
              </a:tr>
              <a:tr h="380115">
                <a:tc>
                  <a:txBody>
                    <a:bodyPr/>
                    <a:lstStyle/>
                    <a:p>
                      <a:r>
                        <a:t>国家财富基金对公司进行资本重组</a:t>
                      </a:r>
                    </a:p>
                  </a:txBody>
                  <a:tcPr/>
                </a:tc>
                <a:extLst>
                  <a:ext uri="{0D108BD9-81ED-4DB2-BD59-A6C34878D82A}">
                    <a16:rowId xmlns:a16="http://schemas.microsoft.com/office/drawing/2014/main" val="2056168027"/>
                  </a:ext>
                </a:extLst>
              </a:tr>
              <a:tr h="380115">
                <a:tc>
                  <a:txBody>
                    <a:bodyPr/>
                    <a:lstStyle/>
                    <a:p>
                      <a:pPr marL="0" marR="0" indent="0" algn="l" defTabSz="914400" rtl="0" eaLnBrk="1" fontAlgn="auto" latinLnBrk="0" hangingPunct="1">
                        <a:lnSpc>
                          <a:spcPct val="100000"/>
                        </a:lnSpc>
                        <a:spcBef>
                          <a:spcPts val="0"/>
                        </a:spcBef>
                        <a:spcAft>
                          <a:spcPts val="0"/>
                        </a:spcAft>
                        <a:buClrTx/>
                        <a:buSzTx/>
                        <a:buFontTx/>
                        <a:buNone/>
                        <a:tabLst/>
                      </a:pPr>
                      <a:r>
                        <a:t>某些公司的国有化和资本重组</a:t>
                      </a:r>
                    </a:p>
                  </a:txBody>
                  <a:tcPr/>
                </a:tc>
                <a:extLst>
                  <a:ext uri="{0D108BD9-81ED-4DB2-BD59-A6C34878D82A}">
                    <a16:rowId xmlns:a16="http://schemas.microsoft.com/office/drawing/2014/main" val="2490705855"/>
                  </a:ext>
                </a:extLst>
              </a:tr>
              <a:tr h="380115">
                <a:tc>
                  <a:txBody>
                    <a:bodyPr/>
                    <a:lstStyle/>
                    <a:p>
                      <a:r>
                        <a:t>补贴信贷减免/债务减免</a:t>
                      </a:r>
                    </a:p>
                  </a:txBody>
                  <a:tcPr/>
                </a:tc>
                <a:extLst>
                  <a:ext uri="{0D108BD9-81ED-4DB2-BD59-A6C34878D82A}">
                    <a16:rowId xmlns:a16="http://schemas.microsoft.com/office/drawing/2014/main" val="11981464"/>
                  </a:ext>
                </a:extLst>
              </a:tr>
              <a:tr h="380115">
                <a:tc>
                  <a:txBody>
                    <a:bodyPr/>
                    <a:lstStyle/>
                    <a:p>
                      <a:pPr marL="0" marR="0" indent="0" algn="l" defTabSz="914400" rtl="0" eaLnBrk="1" fontAlgn="auto" latinLnBrk="0" hangingPunct="1">
                        <a:lnSpc>
                          <a:spcPct val="100000"/>
                        </a:lnSpc>
                        <a:spcBef>
                          <a:spcPts val="0"/>
                        </a:spcBef>
                        <a:spcAft>
                          <a:spcPts val="0"/>
                        </a:spcAft>
                        <a:buClrTx/>
                        <a:buSzTx/>
                        <a:buFontTx/>
                        <a:buNone/>
                        <a:tabLst/>
                      </a:pPr>
                      <a:r>
                        <a:t>破产和丧失抵押品赎回权的补贴保护</a:t>
                      </a:r>
                    </a:p>
                  </a:txBody>
                  <a:tcPr/>
                </a:tc>
                <a:extLst>
                  <a:ext uri="{0D108BD9-81ED-4DB2-BD59-A6C34878D82A}">
                    <a16:rowId xmlns:a16="http://schemas.microsoft.com/office/drawing/2014/main" val="2141337827"/>
                  </a:ext>
                </a:extLst>
              </a:tr>
              <a:tr h="380115">
                <a:tc>
                  <a:txBody>
                    <a:bodyPr/>
                    <a:lstStyle/>
                    <a:p>
                      <a:r>
                        <a:t>从国家财富基金中提取资金用于国家支出</a:t>
                      </a:r>
                    </a:p>
                  </a:txBody>
                  <a:tcPr/>
                </a:tc>
                <a:extLst>
                  <a:ext uri="{0D108BD9-81ED-4DB2-BD59-A6C34878D82A}">
                    <a16:rowId xmlns:a16="http://schemas.microsoft.com/office/drawing/2014/main" val="2242423284"/>
                  </a:ext>
                </a:extLst>
              </a:tr>
              <a:tr h="380115">
                <a:tc>
                  <a:txBody>
                    <a:bodyPr/>
                    <a:lstStyle/>
                    <a:p>
                      <a:r>
                        <a:t>补贴基础设施建设</a:t>
                      </a:r>
                    </a:p>
                  </a:txBody>
                  <a:tcPr/>
                </a:tc>
                <a:extLst>
                  <a:ext uri="{0D108BD9-81ED-4DB2-BD59-A6C34878D82A}">
                    <a16:rowId xmlns:a16="http://schemas.microsoft.com/office/drawing/2014/main" val="1962235082"/>
                  </a:ext>
                </a:extLst>
              </a:tr>
            </a:tbl>
          </a:graphicData>
        </a:graphic>
      </p:graphicFrame>
    </p:spTree>
    <p:extLst>
      <p:ext uri="{BB962C8B-B14F-4D97-AF65-F5344CB8AC3E}">
        <p14:creationId xmlns:p14="http://schemas.microsoft.com/office/powerpoint/2010/main" val="109271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ext uri="{D42A27DB-BD31-4B8C-83A1-F6EECF244321}">
                <p14:modId xmlns:p14="http://schemas.microsoft.com/office/powerpoint/2010/main" val="291009408"/>
              </p:ext>
            </p:extLst>
          </p:nvPr>
        </p:nvGraphicFramePr>
        <p:xfrm>
          <a:off x="3840480" y="2468880"/>
          <a:ext cx="7772400" cy="1675103"/>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39</a:t>
            </a:fld>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克里姆林宫不可持续的政策</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克里姆林宫向经济注入人工流动性以掩盖经济疲软</a:t>
            </a:r>
          </a:p>
        </p:txBody>
      </p:sp>
      <p:sp>
        <p:nvSpPr>
          <p:cNvPr id="8" name="Rectangle 6">
            <a:extLst>
              <a:ext uri="{FF2B5EF4-FFF2-40B4-BE49-F238E27FC236}">
                <a16:creationId xmlns:a16="http://schemas.microsoft.com/office/drawing/2014/main" id="{513402A7-1947-5656-778D-81FDAB7768C5}"/>
              </a:ext>
            </a:extLst>
          </p:cNvPr>
          <p:cNvSpPr>
            <a:spLocks noChangeArrowheads="1"/>
          </p:cNvSpPr>
          <p:nvPr/>
        </p:nvSpPr>
        <p:spPr bwMode="auto">
          <a:xfrm>
            <a:off x="3779520" y="214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pPr>
              <a:defRPr sz="1200"/>
            </a:pPr>
            <a:r>
              <a:t>俄罗斯国家预算和融资的“黑箱”无法做到100%的精确或确定——但某些事实是无可争议的。得益于入侵后推出的大规模财政和货币刺激措施，俄罗斯的国家支出和社会义务现在比以往任何时候都要高得多。为了维持这种前所未有的支出水平，俄罗斯天然气和石油收入的任何减少都将迫使俄罗斯比现在更多地动用其“应急”资金，但这些储备似乎已经日益减少，俄罗斯未来“补充”这些重要储备的前景日益黯淡。这似乎是一条几乎没有容错空间的财政道路——其前提是石油和天然气收入只会增加。这是普京是否会耗尽现金，或者他是否能维持这些前所未有的财政支出水平的根本赌注。</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7751445"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俄罗斯政府2022年第一季度固定资产投资预算（基础设施）增加</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（显示为同比百分比变化，未经季节性调整）</a:t>
            </a:r>
            <a:endParaRPr sz="900">
              <a:latin typeface="Georgia" panose="02040502050405020303" pitchFamily="18" charset="0"/>
              <a:ea typeface="Source Sans Pro SemiBold" panose="020B0603030403020204" pitchFamily="34" charset="0"/>
            </a:endParaRP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E8CA6E-BEBD-4359-B8B8-95461989492E}"/>
              </a:ext>
            </a:extLst>
          </p:cNvPr>
          <p:cNvSpPr/>
          <p:nvPr/>
        </p:nvSpPr>
        <p:spPr>
          <a:xfrm>
            <a:off x="3764604" y="438369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5" name="Chart Title">
            <a:extLst>
              <a:ext uri="{FF2B5EF4-FFF2-40B4-BE49-F238E27FC236}">
                <a16:creationId xmlns:a16="http://schemas.microsoft.com/office/drawing/2014/main" id="{11E6959E-98C1-4317-8BA1-D3E95228EEC0}"/>
              </a:ext>
            </a:extLst>
          </p:cNvPr>
          <p:cNvSpPr txBox="1"/>
          <p:nvPr/>
        </p:nvSpPr>
        <p:spPr>
          <a:xfrm>
            <a:off x="3837537" y="4510618"/>
            <a:ext cx="7751445"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俄罗斯货币供应量（M2）</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（单位为十亿美元，未经季节性调整）</a:t>
            </a:r>
            <a:endParaRPr sz="900">
              <a:latin typeface="Georgia" panose="02040502050405020303" pitchFamily="18" charset="0"/>
              <a:ea typeface="Source Sans Pro SemiBold" panose="020B0603030403020204" pitchFamily="34" charset="0"/>
            </a:endParaRPr>
          </a:p>
        </p:txBody>
      </p:sp>
      <p:graphicFrame>
        <p:nvGraphicFramePr>
          <p:cNvPr id="27" name="Chart 26"/>
          <p:cNvGraphicFramePr>
            <a:graphicFrameLocks/>
          </p:cNvGraphicFramePr>
          <p:nvPr>
            <p:extLst>
              <p:ext uri="{D42A27DB-BD31-4B8C-83A1-F6EECF244321}">
                <p14:modId xmlns:p14="http://schemas.microsoft.com/office/powerpoint/2010/main" val="2665092129"/>
              </p:ext>
            </p:extLst>
          </p:nvPr>
        </p:nvGraphicFramePr>
        <p:xfrm>
          <a:off x="3840480" y="4510618"/>
          <a:ext cx="7772400" cy="2114415"/>
        </p:xfrm>
        <a:graphic>
          <a:graphicData uri="http://schemas.openxmlformats.org/drawingml/2006/chart">
            <c:chart xmlns:c="http://schemas.openxmlformats.org/drawingml/2006/chart" xmlns:r="http://schemas.openxmlformats.org/officeDocument/2006/relationships" r:id="rId3"/>
          </a:graphicData>
        </a:graphic>
      </p:graphicFrame>
      <p:sp>
        <p:nvSpPr>
          <p:cNvPr id="18" name="Content Placeholder 7">
            <a:extLst>
              <a:ext uri="{FF2B5EF4-FFF2-40B4-BE49-F238E27FC236}">
                <a16:creationId xmlns:a16="http://schemas.microsoft.com/office/drawing/2014/main" id="{0A26B577-A52F-600F-4E4A-CFC90861E586}"/>
              </a:ext>
            </a:extLst>
          </p:cNvPr>
          <p:cNvSpPr>
            <a:spLocks noGrp="1"/>
          </p:cNvSpPr>
          <p:nvPr>
            <p:ph sz="quarter" idx="12"/>
          </p:nvPr>
        </p:nvSpPr>
        <p:spPr>
          <a:xfrm>
            <a:off x="3704381" y="6645661"/>
            <a:ext cx="9479184" cy="222671"/>
          </a:xfrm>
        </p:spPr>
        <p:txBody>
          <a:bodyPr/>
          <a:lstStyle/>
          <a:p>
            <a:pPr>
              <a:defRPr sz="900"/>
            </a:pPr>
            <a:r>
              <a:t>来源：耶鲁大学首席执行官领导力学院、</a:t>
            </a:r>
            <a:r>
              <a:rPr>
                <a:hlinkClick r:id="rId4">
                  <a:extLst>
                    <a:ext uri="{A12FA001-AC4F-418D-AE19-62706E023703}">
                      <ahyp:hlinkClr xmlns:ahyp="http://schemas.microsoft.com/office/drawing/2018/hyperlinkcolor" val="tx"/>
                    </a:ext>
                  </a:extLst>
                </a:hlinkClick>
              </a:rPr>
              <a:t>摩根士丹利</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彭博社</a:t>
            </a:r>
            <a:r>
              <a:t>、</a:t>
            </a:r>
            <a:r>
              <a:rPr>
                <a:hlinkClick r:id="rId7">
                  <a:extLst>
                    <a:ext uri="{A12FA001-AC4F-418D-AE19-62706E023703}">
                      <ahyp:hlinkClr xmlns:ahyp="http://schemas.microsoft.com/office/drawing/2018/hyperlinkcolor" val="tx"/>
                    </a:ext>
                  </a:extLst>
                </a:hlinkClick>
              </a:rPr>
              <a:t>摩根大通</a:t>
            </a:r>
            <a:r>
              <a:t>、</a:t>
            </a:r>
            <a:r>
              <a:rPr>
                <a:hlinkClick r:id="rId8">
                  <a:extLst>
                    <a:ext uri="{A12FA001-AC4F-418D-AE19-62706E023703}">
                      <ahyp:hlinkClr xmlns:ahyp="http://schemas.microsoft.com/office/drawing/2018/hyperlinkcolor" val="tx"/>
                    </a:ext>
                  </a:extLst>
                </a:hlinkClick>
              </a:rPr>
              <a:t>美国银行全球研究部</a:t>
            </a:r>
            <a:r>
              <a:t>、</a:t>
            </a:r>
            <a:r>
              <a:rPr>
                <a:hlinkClick r:id="rId9">
                  <a:extLst>
                    <a:ext uri="{A12FA001-AC4F-418D-AE19-62706E023703}">
                      <ahyp:hlinkClr xmlns:ahyp="http://schemas.microsoft.com/office/drawing/2018/hyperlinkcolor" val="tx"/>
                    </a:ext>
                  </a:extLst>
                </a:hlinkClick>
              </a:rPr>
              <a:t>瑞银</a:t>
            </a:r>
            <a:endParaRPr sz="900">
              <a:solidFill>
                <a:schemeClr val="tx1"/>
              </a:solidFill>
            </a:endParaRPr>
          </a:p>
        </p:txBody>
      </p:sp>
    </p:spTree>
    <p:extLst>
      <p:ext uri="{BB962C8B-B14F-4D97-AF65-F5344CB8AC3E}">
        <p14:creationId xmlns:p14="http://schemas.microsoft.com/office/powerpoint/2010/main" val="36336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引言</a:t>
            </a:r>
          </a:p>
        </p:txBody>
      </p:sp>
      <p:sp>
        <p:nvSpPr>
          <p:cNvPr id="3" name="Slide Number Placeholder 2"/>
          <p:cNvSpPr>
            <a:spLocks noGrp="1"/>
          </p:cNvSpPr>
          <p:nvPr>
            <p:ph type="sldNum" sz="quarter" idx="10"/>
          </p:nvPr>
        </p:nvSpPr>
        <p:spPr/>
        <p:txBody>
          <a:bodyPr/>
          <a:lstStyle/>
          <a:p>
            <a:fld id="{0CBF6629-EB3D-534B-9A06-60C368E35DAE}" type="slidenum">
              <a:rPr lang="en-US" smtClean="0"/>
              <a:t>4</a:t>
            </a:fld>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316230" algn="just">
              <a:lnSpc>
                <a:spcPct val="130000"/>
              </a:lnSpc>
              <a:spcBef>
                <a:spcPts val="1485"/>
              </a:spcBef>
              <a:defRPr sz="2400" b="1">
                <a:latin typeface="Times New Roman" panose="02020603050405020304" pitchFamily="18" charset="0"/>
                <a:ea typeface="Times New Roman" panose="02020603050405020304" pitchFamily="18" charset="0"/>
              </a:defRPr>
            </a:pPr>
            <a:r>
              <a:rPr>
                <a:effectLst/>
              </a:rPr>
              <a:t>本幻灯片演示文稿</a:t>
            </a:r>
            <a:r>
              <a:t>附有杰弗里·索南菲尔德等人撰写的题为“企业撤离和制裁正在重创俄罗斯经济”的工作论文。</a:t>
            </a:r>
          </a:p>
          <a:p>
            <a:pPr marR="316230" algn="just">
              <a:lnSpc>
                <a:spcPct val="130000"/>
              </a:lnSpc>
              <a:spcBef>
                <a:spcPts val="1485"/>
              </a:spcBef>
            </a:pPr>
            <a:endParaRPr sz="2400" b="1">
              <a:latin typeface="Times New Roman" panose="02020603050405020304" pitchFamily="18" charset="0"/>
              <a:ea typeface="Times New Roman" panose="02020603050405020304" pitchFamily="18" charset="0"/>
            </a:endParaRPr>
          </a:p>
          <a:p>
            <a:pPr marR="316230" algn="just">
              <a:lnSpc>
                <a:spcPct val="130000"/>
              </a:lnSpc>
              <a:spcBef>
                <a:spcPts val="1485"/>
              </a:spcBef>
              <a:defRPr sz="2400" b="1">
                <a:latin typeface="Times New Roman" panose="02020603050405020304" pitchFamily="18" charset="0"/>
                <a:ea typeface="Times New Roman" panose="02020603050405020304" pitchFamily="18" charset="0"/>
              </a:defRPr>
            </a:pPr>
            <a:r>
              <a:rPr>
                <a:effectLst/>
              </a:rPr>
              <a:t>论文可在此处查阅</a:t>
            </a:r>
            <a:r>
              <a:t>：</a:t>
            </a:r>
          </a:p>
          <a:p>
            <a:pPr marL="0" marR="316230" indent="0" algn="just">
              <a:lnSpc>
                <a:spcPct val="130000"/>
              </a:lnSpc>
              <a:spcBef>
                <a:spcPts val="1485"/>
              </a:spcBef>
              <a:buNone/>
              <a:defRPr sz="2400" b="1">
                <a:latin typeface="Times New Roman" panose="02020603050405020304" pitchFamily="18" charset="0"/>
                <a:ea typeface="Times New Roman" panose="02020603050405020304" pitchFamily="18" charset="0"/>
              </a:defRPr>
            </a:pPr>
            <a:r>
              <a:t>https://papers.ssrn.com/sol3/papers.cfm?abstract_id=4167193</a:t>
            </a:r>
            <a:endParaRPr sz="2400" b="1">
              <a:effectLst/>
              <a:latin typeface="Times New Roman" panose="02020603050405020304" pitchFamily="18" charset="0"/>
              <a:ea typeface="Times New Roman" panose="02020603050405020304" pitchFamily="18" charset="0"/>
            </a:endParaRPr>
          </a:p>
          <a:p>
            <a:pPr marR="316230" algn="just">
              <a:lnSpc>
                <a:spcPct val="130000"/>
              </a:lnSpc>
              <a:spcBef>
                <a:spcPts val="1485"/>
              </a:spcBef>
              <a:defRPr sz="2400" b="1">
                <a:latin typeface="Times New Roman" panose="02020603050405020304" pitchFamily="18" charset="0"/>
                <a:ea typeface="Times New Roman" panose="02020603050405020304" pitchFamily="18" charset="0"/>
              </a:defRPr>
            </a:pPr>
            <a:r>
              <a:t>垂询/反馈请发送至</a:t>
            </a:r>
            <a:r>
              <a:rPr>
                <a:hlinkClick r:id="rId2">
                  <a:extLst>
                    <a:ext uri="{A12FA001-AC4F-418D-AE19-62706E023703}">
                      <ahyp:hlinkClr xmlns:ahyp="http://schemas.microsoft.com/office/drawing/2018/hyperlinkcolor" val="tx"/>
                    </a:ext>
                  </a:extLst>
                </a:hlinkClick>
              </a:rPr>
              <a:t>jeffrey.sonnenfeld.celi@yale.edu</a:t>
            </a:r>
            <a:r>
              <a:t>和</a:t>
            </a:r>
            <a:r>
              <a:rPr>
                <a:hlinkClick r:id="rId3">
                  <a:extLst>
                    <a:ext uri="{A12FA001-AC4F-418D-AE19-62706E023703}">
                      <ahyp:hlinkClr xmlns:ahyp="http://schemas.microsoft.com/office/drawing/2018/hyperlinkcolor" val="tx"/>
                    </a:ext>
                  </a:extLst>
                </a:hlinkClick>
              </a:rPr>
              <a:t>steven.tian@yale.edu</a:t>
            </a:r>
            <a:endParaRPr sz="2400" b="1">
              <a:effectLst/>
              <a:latin typeface="Times New Roman" panose="02020603050405020304" pitchFamily="18" charset="0"/>
              <a:ea typeface="Times New Roman" panose="02020603050405020304" pitchFamily="18" charset="0"/>
            </a:endParaRPr>
          </a:p>
          <a:p>
            <a:pPr marL="0" indent="0">
              <a:buNone/>
            </a:pPr>
            <a:endParaRPr sz="1200" b="1">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829102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2248685850"/>
              </p:ext>
            </p:extLst>
          </p:nvPr>
        </p:nvGraphicFramePr>
        <p:xfrm>
          <a:off x="3810000" y="2247900"/>
          <a:ext cx="3759200" cy="424021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40</a:t>
            </a:fld>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克里姆林宫不可持续的政策</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俄罗斯外汇储备迅速流失</a:t>
            </a:r>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pPr>
              <a:defRPr sz="1200"/>
            </a:pPr>
            <a:r>
              <a:t>普京应急资金面临的最明显挑战是，在他多年石油和天然气收入积累的6000亿美元外汇储备中，有3000亿美元被冻结，无法使用，因为美国、欧洲和日本的盟国限制了其使用。有人呼吁没收这3000亿美元用于乌克兰的重建，这些呼吁在欧洲政策圈中似乎比在美国更响亮——至少目前如此。普京剩余的外汇储备正以惊人的速度减少，自战争开始以来，俄罗斯的外汇储备已减少750亿美元——如果按年计算，这一速度表明这些储备可能在几年内耗尽。</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俄罗斯外汇储备构成</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（占俄罗斯GDP的百分比）</a:t>
            </a:r>
            <a:endParaRPr sz="900">
              <a:latin typeface="Georgia" panose="02040502050405020303" pitchFamily="18" charset="0"/>
              <a:ea typeface="Source Sans Pro SemiBold" panose="020B0603030403020204" pitchFamily="34" charset="0"/>
            </a:endParaRP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876372"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1" name="Chart Title">
            <a:extLst>
              <a:ext uri="{FF2B5EF4-FFF2-40B4-BE49-F238E27FC236}">
                <a16:creationId xmlns:a16="http://schemas.microsoft.com/office/drawing/2014/main" id="{11E6959E-98C1-4317-8BA1-D3E95228EEC0}"/>
              </a:ext>
            </a:extLst>
          </p:cNvPr>
          <p:cNvSpPr txBox="1"/>
          <p:nvPr/>
        </p:nvSpPr>
        <p:spPr>
          <a:xfrm>
            <a:off x="4996180" y="5844081"/>
            <a:ext cx="1206500" cy="391619"/>
          </a:xfrm>
          <a:prstGeom prst="rect">
            <a:avLst/>
          </a:prstGeom>
          <a:solidFill>
            <a:schemeClr val="bg1">
              <a:alpha val="0"/>
            </a:schemeClr>
          </a:solidFill>
        </p:spPr>
        <p:txBody>
          <a:bodyPr wrap="square" lIns="0" tIns="0" rIns="0" bIns="0" anchor="t">
            <a:noAutofit/>
          </a:bodyPr>
          <a:lstStyle/>
          <a:p>
            <a:pPr lvl="0" algn="ctr">
              <a:defRPr sz="1000" b="1" i="1">
                <a:solidFill>
                  <a:srgbClr val="000000"/>
                </a:solidFill>
                <a:latin typeface="Georgia" panose="02040502050405020303" pitchFamily="18" charset="0"/>
                <a:ea typeface="Source Sans Pro SemiBold" panose="020B0603030403020204" pitchFamily="34" charset="0"/>
              </a:defRPr>
            </a:pPr>
            <a:r>
              <a:t>黄金（在俄罗斯）</a:t>
            </a:r>
          </a:p>
        </p:txBody>
      </p:sp>
      <p:sp>
        <p:nvSpPr>
          <p:cNvPr id="2" name="Rectangle 1"/>
          <p:cNvSpPr/>
          <p:nvPr/>
        </p:nvSpPr>
        <p:spPr>
          <a:xfrm>
            <a:off x="5067874" y="5202952"/>
            <a:ext cx="1063112" cy="246221"/>
          </a:xfrm>
          <a:prstGeom prst="rect">
            <a:avLst/>
          </a:prstGeom>
        </p:spPr>
        <p:txBody>
          <a:bodyPr wrap="none">
            <a:spAutoFit/>
          </a:bodyPr>
          <a:lstStyle/>
          <a:p>
            <a:pPr lvl="0" algn="ctr">
              <a:defRPr sz="1000" b="1" i="1">
                <a:solidFill>
                  <a:srgbClr val="000000"/>
                </a:solidFill>
                <a:latin typeface="Georgia" panose="02040502050405020303" pitchFamily="18" charset="0"/>
                <a:ea typeface="Source Sans Pro SemiBold" panose="020B0603030403020204" pitchFamily="34" charset="0"/>
              </a:defRPr>
            </a:pPr>
            <a:r>
              <a:t>中国（人民币）</a:t>
            </a:r>
          </a:p>
        </p:txBody>
      </p:sp>
      <p:sp>
        <p:nvSpPr>
          <p:cNvPr id="22" name="Rectangle 21"/>
          <p:cNvSpPr/>
          <p:nvPr/>
        </p:nvSpPr>
        <p:spPr>
          <a:xfrm>
            <a:off x="5011769" y="4643611"/>
            <a:ext cx="1175322" cy="400110"/>
          </a:xfrm>
          <a:prstGeom prst="rect">
            <a:avLst/>
          </a:prstGeom>
        </p:spPr>
        <p:txBody>
          <a:bodyPr wrap="none">
            <a:spAutoFit/>
          </a:bodyPr>
          <a:lstStyle/>
          <a:p>
            <a:pPr lvl="0" algn="ctr">
              <a:defRPr sz="1000" b="1" i="1">
                <a:solidFill>
                  <a:srgbClr val="000000"/>
                </a:solidFill>
                <a:latin typeface="Georgia" panose="02040502050405020303" pitchFamily="18" charset="0"/>
                <a:ea typeface="Source Sans Pro SemiBold" panose="020B0603030403020204" pitchFamily="34" charset="0"/>
              </a:defRPr>
            </a:pPr>
            <a:r>
              <a:t>其他（国际货币基金组织，</a:t>
            </a:r>
          </a:p>
          <a:p>
            <a:pPr lvl="0" algn="ctr">
              <a:defRPr sz="1000" b="1" i="1">
                <a:solidFill>
                  <a:srgbClr val="000000"/>
                </a:solidFill>
                <a:latin typeface="Georgia" panose="02040502050405020303" pitchFamily="18" charset="0"/>
                <a:ea typeface="Source Sans Pro SemiBold" panose="020B0603030403020204" pitchFamily="34" charset="0"/>
              </a:defRPr>
            </a:pPr>
            <a:r>
              <a:t>国内等）</a:t>
            </a:r>
          </a:p>
        </p:txBody>
      </p:sp>
      <p:sp>
        <p:nvSpPr>
          <p:cNvPr id="23" name="Rectangle 22"/>
          <p:cNvSpPr/>
          <p:nvPr/>
        </p:nvSpPr>
        <p:spPr>
          <a:xfrm>
            <a:off x="5032457" y="3325483"/>
            <a:ext cx="1098529" cy="553998"/>
          </a:xfrm>
          <a:prstGeom prst="rect">
            <a:avLst/>
          </a:prstGeom>
        </p:spPr>
        <p:txBody>
          <a:bodyPr wrap="square">
            <a:spAutoFit/>
          </a:bodyPr>
          <a:lstStyle/>
          <a:p>
            <a:pPr lvl="0" algn="ctr">
              <a:defRPr sz="1000" b="1" i="1">
                <a:solidFill>
                  <a:srgbClr val="000000"/>
                </a:solidFill>
                <a:latin typeface="Georgia" panose="02040502050405020303" pitchFamily="18" charset="0"/>
                <a:ea typeface="Source Sans Pro SemiBold" panose="020B0603030403020204" pitchFamily="34" charset="0"/>
              </a:defRPr>
            </a:pPr>
            <a:r>
              <a:t>受限（美国、欧元区、日本等）</a:t>
            </a:r>
          </a:p>
        </p:txBody>
      </p:sp>
      <p:sp>
        <p:nvSpPr>
          <p:cNvPr id="26" name="Rectangle: Rounded Corners 15">
            <a:extLst>
              <a:ext uri="{FF2B5EF4-FFF2-40B4-BE49-F238E27FC236}">
                <a16:creationId xmlns:a16="http://schemas.microsoft.com/office/drawing/2014/main" id="{B27DBCA2-F04D-4C23-A065-36B75DB3C31F}"/>
              </a:ext>
            </a:extLst>
          </p:cNvPr>
          <p:cNvSpPr/>
          <p:nvPr/>
        </p:nvSpPr>
        <p:spPr>
          <a:xfrm>
            <a:off x="4872280" y="2543173"/>
            <a:ext cx="1461845" cy="2057401"/>
          </a:xfrm>
          <a:prstGeom prst="roundRect">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p>
        </p:txBody>
      </p:sp>
      <p:sp>
        <p:nvSpPr>
          <p:cNvPr id="28" name="Chart Title">
            <a:extLst>
              <a:ext uri="{FF2B5EF4-FFF2-40B4-BE49-F238E27FC236}">
                <a16:creationId xmlns:a16="http://schemas.microsoft.com/office/drawing/2014/main" id="{11E6959E-98C1-4317-8BA1-D3E95228EEC0}"/>
              </a:ext>
            </a:extLst>
          </p:cNvPr>
          <p:cNvSpPr txBox="1"/>
          <p:nvPr/>
        </p:nvSpPr>
        <p:spPr>
          <a:xfrm>
            <a:off x="3753795" y="3376063"/>
            <a:ext cx="1118485" cy="391619"/>
          </a:xfrm>
          <a:prstGeom prst="rect">
            <a:avLst/>
          </a:prstGeom>
          <a:solidFill>
            <a:schemeClr val="bg1">
              <a:alpha val="0"/>
            </a:schemeClr>
          </a:solidFill>
        </p:spPr>
        <p:txBody>
          <a:bodyPr wrap="square" lIns="0" tIns="0" rIns="0" bIns="0" anchor="t">
            <a:noAutofit/>
          </a:bodyPr>
          <a:lstStyle/>
          <a:p>
            <a:pPr lvl="0" algn="ctr">
              <a:defRPr sz="1200" b="1">
                <a:solidFill>
                  <a:srgbClr val="EEB500"/>
                </a:solidFill>
                <a:latin typeface="Georgia" panose="02040502050405020303" pitchFamily="18" charset="0"/>
                <a:ea typeface="Source Sans Pro SemiBold" panose="020B0603030403020204" pitchFamily="34" charset="0"/>
              </a:defRPr>
            </a:pPr>
            <a:r>
              <a:t>3000亿美元</a:t>
            </a:r>
          </a:p>
          <a:p>
            <a:pPr lvl="0" algn="ctr">
              <a:defRPr sz="1200" b="1">
                <a:solidFill>
                  <a:srgbClr val="EEB500"/>
                </a:solidFill>
                <a:latin typeface="Georgia" panose="02040502050405020303" pitchFamily="18" charset="0"/>
                <a:ea typeface="Source Sans Pro SemiBold" panose="020B0603030403020204" pitchFamily="34" charset="0"/>
              </a:defRPr>
            </a:pPr>
            <a:r>
              <a:t>受限</a:t>
            </a:r>
          </a:p>
        </p:txBody>
      </p:sp>
      <p:graphicFrame>
        <p:nvGraphicFramePr>
          <p:cNvPr id="29" name="Chart 28"/>
          <p:cNvGraphicFramePr>
            <a:graphicFrameLocks/>
          </p:cNvGraphicFramePr>
          <p:nvPr>
            <p:extLst>
              <p:ext uri="{D42A27DB-BD31-4B8C-83A1-F6EECF244321}">
                <p14:modId xmlns:p14="http://schemas.microsoft.com/office/powerpoint/2010/main" val="3262277161"/>
              </p:ext>
            </p:extLst>
          </p:nvPr>
        </p:nvGraphicFramePr>
        <p:xfrm>
          <a:off x="7934875" y="2359685"/>
          <a:ext cx="3789189" cy="4092028"/>
        </p:xfrm>
        <a:graphic>
          <a:graphicData uri="http://schemas.openxmlformats.org/drawingml/2006/chart">
            <c:chart xmlns:c="http://schemas.openxmlformats.org/drawingml/2006/chart" xmlns:r="http://schemas.openxmlformats.org/officeDocument/2006/relationships" r:id="rId3"/>
          </a:graphicData>
        </a:graphic>
      </p:graphicFrame>
      <p:sp>
        <p:nvSpPr>
          <p:cNvPr id="31" name="Arrow: Right 27">
            <a:extLst>
              <a:ext uri="{FF2B5EF4-FFF2-40B4-BE49-F238E27FC236}">
                <a16:creationId xmlns:a16="http://schemas.microsoft.com/office/drawing/2014/main" id="{2B2DBE08-1290-488F-AD01-08771138FEBB}"/>
              </a:ext>
            </a:extLst>
          </p:cNvPr>
          <p:cNvSpPr/>
          <p:nvPr/>
        </p:nvSpPr>
        <p:spPr>
          <a:xfrm rot="3443140">
            <a:off x="8858431" y="3019009"/>
            <a:ext cx="2767976" cy="596297"/>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2" name="Chart Title">
            <a:extLst>
              <a:ext uri="{FF2B5EF4-FFF2-40B4-BE49-F238E27FC236}">
                <a16:creationId xmlns:a16="http://schemas.microsoft.com/office/drawing/2014/main" id="{11E6959E-98C1-4317-8BA1-D3E95228EEC0}"/>
              </a:ext>
            </a:extLst>
          </p:cNvPr>
          <p:cNvSpPr txBox="1"/>
          <p:nvPr/>
        </p:nvSpPr>
        <p:spPr>
          <a:xfrm>
            <a:off x="10317871" y="2939376"/>
            <a:ext cx="1118485" cy="391619"/>
          </a:xfrm>
          <a:prstGeom prst="rect">
            <a:avLst/>
          </a:prstGeom>
          <a:solidFill>
            <a:schemeClr val="bg1">
              <a:alpha val="0"/>
            </a:schemeClr>
          </a:solidFill>
        </p:spPr>
        <p:txBody>
          <a:bodyPr wrap="square" lIns="0" tIns="0" rIns="0" bIns="0" anchor="t">
            <a:noAutofit/>
          </a:bodyPr>
          <a:lstStyle/>
          <a:p>
            <a:pPr lvl="0" algn="ctr">
              <a:defRPr sz="1200" b="1">
                <a:solidFill>
                  <a:srgbClr val="EEB500"/>
                </a:solidFill>
                <a:latin typeface="Georgia" panose="02040502050405020303" pitchFamily="18" charset="0"/>
                <a:ea typeface="Source Sans Pro SemiBold" panose="020B0603030403020204" pitchFamily="34" charset="0"/>
              </a:defRPr>
            </a:pPr>
            <a:r>
              <a:t>减少750亿美元</a:t>
            </a:r>
          </a:p>
        </p:txBody>
      </p:sp>
      <p:sp>
        <p:nvSpPr>
          <p:cNvPr id="33" name="Chart Title">
            <a:extLst>
              <a:ext uri="{FF2B5EF4-FFF2-40B4-BE49-F238E27FC236}">
                <a16:creationId xmlns:a16="http://schemas.microsoft.com/office/drawing/2014/main" id="{11E6959E-98C1-4317-8BA1-D3E95228EEC0}"/>
              </a:ext>
            </a:extLst>
          </p:cNvPr>
          <p:cNvSpPr txBox="1"/>
          <p:nvPr/>
        </p:nvSpPr>
        <p:spPr>
          <a:xfrm>
            <a:off x="8678509" y="5449173"/>
            <a:ext cx="2301919" cy="391619"/>
          </a:xfrm>
          <a:prstGeom prst="rect">
            <a:avLst/>
          </a:prstGeom>
          <a:solidFill>
            <a:schemeClr val="bg1">
              <a:alpha val="0"/>
            </a:schemeClr>
          </a:solidFill>
        </p:spPr>
        <p:txBody>
          <a:bodyPr wrap="square" lIns="0" tIns="0" rIns="0" bIns="0" anchor="t">
            <a:noAutofit/>
          </a:bodyPr>
          <a:lstStyle/>
          <a:p>
            <a:pPr lvl="0" algn="ctr">
              <a:defRPr sz="1200" b="1" i="1">
                <a:solidFill>
                  <a:schemeClr val="bg1"/>
                </a:solidFill>
                <a:latin typeface="Georgia" panose="02040502050405020303" pitchFamily="18" charset="0"/>
                <a:ea typeface="Source Sans Pro SemiBold" panose="020B0603030403020204" pitchFamily="34" charset="0"/>
              </a:defRPr>
            </a:pPr>
            <a:r>
              <a:t>（包括3000亿美元的冻结储备）</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79933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俄罗斯外汇储备随时间变化</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（单位：十亿美元）</a:t>
            </a:r>
            <a:endParaRPr sz="900">
              <a:latin typeface="Georgia" panose="02040502050405020303" pitchFamily="18" charset="0"/>
              <a:ea typeface="Source Sans Pro SemiBold" panose="020B0603030403020204" pitchFamily="34" charset="0"/>
            </a:endParaRPr>
          </a:p>
        </p:txBody>
      </p:sp>
      <p:sp>
        <p:nvSpPr>
          <p:cNvPr id="27" name="Content Placeholder 7">
            <a:extLst>
              <a:ext uri="{FF2B5EF4-FFF2-40B4-BE49-F238E27FC236}">
                <a16:creationId xmlns:a16="http://schemas.microsoft.com/office/drawing/2014/main" id="{EB651EE3-D710-704A-A1BF-60A5AD457B77}"/>
              </a:ext>
            </a:extLst>
          </p:cNvPr>
          <p:cNvSpPr>
            <a:spLocks noGrp="1"/>
          </p:cNvSpPr>
          <p:nvPr>
            <p:ph sz="quarter" idx="12"/>
          </p:nvPr>
        </p:nvSpPr>
        <p:spPr>
          <a:xfrm>
            <a:off x="3687019" y="6534152"/>
            <a:ext cx="9479184" cy="222671"/>
          </a:xfrm>
        </p:spPr>
        <p:txBody>
          <a:bodyPr/>
          <a:lstStyle/>
          <a:p>
            <a:pPr>
              <a:defRPr sz="900"/>
            </a:pPr>
            <a:r>
              <a:t>来源：耶鲁大学首席执行官领导力学院、</a:t>
            </a:r>
            <a:r>
              <a:rPr>
                <a:hlinkClick r:id="rId4">
                  <a:extLst>
                    <a:ext uri="{A12FA001-AC4F-418D-AE19-62706E023703}">
                      <ahyp:hlinkClr xmlns:ahyp="http://schemas.microsoft.com/office/drawing/2018/hyperlinkcolor" val="tx"/>
                    </a:ext>
                  </a:extLst>
                </a:hlinkClick>
              </a:rPr>
              <a:t>摩根士丹利</a:t>
            </a:r>
            <a:r>
              <a:t>、</a:t>
            </a:r>
            <a:r>
              <a:rPr>
                <a:hlinkClick r:id="rId5">
                  <a:extLst>
                    <a:ext uri="{A12FA001-AC4F-418D-AE19-62706E023703}">
                      <ahyp:hlinkClr xmlns:ahyp="http://schemas.microsoft.com/office/drawing/2018/hyperlinkcolor" val="tx"/>
                    </a:ext>
                  </a:extLst>
                </a:hlinkClick>
              </a:rPr>
              <a:t>俄罗斯联邦国家统计局</a:t>
            </a:r>
            <a:r>
              <a:t>、</a:t>
            </a:r>
            <a:r>
              <a:rPr>
                <a:hlinkClick r:id="rId6">
                  <a:extLst>
                    <a:ext uri="{A12FA001-AC4F-418D-AE19-62706E023703}">
                      <ahyp:hlinkClr xmlns:ahyp="http://schemas.microsoft.com/office/drawing/2018/hyperlinkcolor" val="tx"/>
                    </a:ext>
                  </a:extLst>
                </a:hlinkClick>
              </a:rPr>
              <a:t>彭博社</a:t>
            </a:r>
            <a:r>
              <a:t>、</a:t>
            </a:r>
            <a:r>
              <a:rPr>
                <a:hlinkClick r:id="rId7">
                  <a:extLst>
                    <a:ext uri="{A12FA001-AC4F-418D-AE19-62706E023703}">
                      <ahyp:hlinkClr xmlns:ahyp="http://schemas.microsoft.com/office/drawing/2018/hyperlinkcolor" val="tx"/>
                    </a:ext>
                  </a:extLst>
                </a:hlinkClick>
              </a:rPr>
              <a:t>摩根大通</a:t>
            </a:r>
            <a:r>
              <a:t>、</a:t>
            </a:r>
            <a:r>
              <a:rPr>
                <a:hlinkClick r:id="rId8">
                  <a:extLst>
                    <a:ext uri="{A12FA001-AC4F-418D-AE19-62706E023703}">
                      <ahyp:hlinkClr xmlns:ahyp="http://schemas.microsoft.com/office/drawing/2018/hyperlinkcolor" val="tx"/>
                    </a:ext>
                  </a:extLst>
                </a:hlinkClick>
              </a:rPr>
              <a:t>美国银行全球研究部</a:t>
            </a:r>
            <a:r>
              <a:t>、</a:t>
            </a:r>
            <a:r>
              <a:rPr>
                <a:hlinkClick r:id="rId9">
                  <a:extLst>
                    <a:ext uri="{A12FA001-AC4F-418D-AE19-62706E023703}">
                      <ahyp:hlinkClr xmlns:ahyp="http://schemas.microsoft.com/office/drawing/2018/hyperlinkcolor" val="tx"/>
                    </a:ext>
                  </a:extLst>
                </a:hlinkClick>
              </a:rPr>
              <a:t>瑞银</a:t>
            </a:r>
            <a:endParaRPr sz="900">
              <a:solidFill>
                <a:schemeClr val="tx1"/>
              </a:solidFill>
            </a:endParaRPr>
          </a:p>
        </p:txBody>
      </p:sp>
      <p:grpSp>
        <p:nvGrpSpPr>
          <p:cNvPr id="11" name="组合 10">
            <a:extLst>
              <a:ext uri="{FF2B5EF4-FFF2-40B4-BE49-F238E27FC236}">
                <a16:creationId xmlns:a16="http://schemas.microsoft.com/office/drawing/2014/main" id="{00A31E39-469F-C5D0-1CCB-0503A83BA33B}"/>
              </a:ext>
            </a:extLst>
          </p:cNvPr>
          <p:cNvGrpSpPr/>
          <p:nvPr/>
        </p:nvGrpSpPr>
        <p:grpSpPr>
          <a:xfrm>
            <a:off x="8034803" y="6201339"/>
            <a:ext cx="3394864" cy="195582"/>
            <a:chOff x="8034803" y="6201339"/>
            <a:chExt cx="3394864" cy="195582"/>
          </a:xfrm>
        </p:grpSpPr>
        <p:sp>
          <p:nvSpPr>
            <p:cNvPr id="3" name="文本框 2">
              <a:extLst>
                <a:ext uri="{FF2B5EF4-FFF2-40B4-BE49-F238E27FC236}">
                  <a16:creationId xmlns:a16="http://schemas.microsoft.com/office/drawing/2014/main" id="{968FB24A-93E7-0ACB-A017-46EBBF756025}"/>
                </a:ext>
              </a:extLst>
            </p:cNvPr>
            <p:cNvSpPr txBox="1"/>
            <p:nvPr/>
          </p:nvSpPr>
          <p:spPr>
            <a:xfrm>
              <a:off x="8034803" y="6201339"/>
              <a:ext cx="521733" cy="195582"/>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030F85C0-2350-AF5D-6CA8-0BB6FCF9EBDF}"/>
                </a:ext>
              </a:extLst>
            </p:cNvPr>
            <p:cNvSpPr txBox="1"/>
            <p:nvPr/>
          </p:nvSpPr>
          <p:spPr>
            <a:xfrm>
              <a:off x="8758841" y="6201339"/>
              <a:ext cx="521733" cy="195582"/>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7" name="文本框 6">
              <a:extLst>
                <a:ext uri="{FF2B5EF4-FFF2-40B4-BE49-F238E27FC236}">
                  <a16:creationId xmlns:a16="http://schemas.microsoft.com/office/drawing/2014/main" id="{8D0447A1-E498-4389-5013-36C9ADEEABB7}"/>
                </a:ext>
              </a:extLst>
            </p:cNvPr>
            <p:cNvSpPr txBox="1"/>
            <p:nvPr/>
          </p:nvSpPr>
          <p:spPr>
            <a:xfrm>
              <a:off x="9459502" y="6201339"/>
              <a:ext cx="521733" cy="195582"/>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E6E8008A-079D-3F01-3F49-DEE9D03ACA88}"/>
                </a:ext>
              </a:extLst>
            </p:cNvPr>
            <p:cNvSpPr txBox="1"/>
            <p:nvPr/>
          </p:nvSpPr>
          <p:spPr>
            <a:xfrm>
              <a:off x="10186807" y="6201339"/>
              <a:ext cx="521733" cy="195582"/>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F963D124-3230-A0CD-E5BC-0D180AA1126F}"/>
                </a:ext>
              </a:extLst>
            </p:cNvPr>
            <p:cNvSpPr txBox="1"/>
            <p:nvPr/>
          </p:nvSpPr>
          <p:spPr>
            <a:xfrm>
              <a:off x="10907934" y="6201339"/>
              <a:ext cx="521733" cy="195582"/>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2022年7月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838597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41</a:t>
            </a:fld>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克里姆林宫不可持续的政策</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尽管油价高企，克里姆林宫仍动用应急资金弥补巨额预算赤字</a:t>
            </a:r>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pPr>
              <a:defRPr sz="1200"/>
            </a:pPr>
            <a:r>
              <a:t>支出水平飙升的一个迹象是，财政部长安东·西卢安诺夫已经承认，今年俄罗斯政府预算可能出现相当于俄罗斯GDP 2%的赤字——而此前几年的乐观预测是盈余，这与过去几年的典型情况形成对比。更有趣的是，西卢安诺夫提出了从国家财富基金中提取相当于整个基金三分之一的资金来弥补这一赤字的想法——这将是一笔巨大的提款，远远超过以往的提款。如果俄罗斯在石油和天然气收入仍然相对强劲的情况下，出现需要动用其主权财富基金三分之一的预算赤字，那么克里姆林宫的财政状况似乎完全不容乐观。事实上，尽管克里姆林宫故意混淆视听，但其资金似乎正在迅速耗尽。</a:t>
            </a:r>
          </a:p>
        </p:txBody>
      </p:sp>
      <p:sp>
        <p:nvSpPr>
          <p:cNvPr id="33" name="Chart Title">
            <a:extLst>
              <a:ext uri="{FF2B5EF4-FFF2-40B4-BE49-F238E27FC236}">
                <a16:creationId xmlns:a16="http://schemas.microsoft.com/office/drawing/2014/main" id="{11E6959E-98C1-4317-8BA1-D3E95228EEC0}"/>
              </a:ext>
            </a:extLst>
          </p:cNvPr>
          <p:cNvSpPr txBox="1"/>
          <p:nvPr/>
        </p:nvSpPr>
        <p:spPr>
          <a:xfrm>
            <a:off x="8678509" y="5449173"/>
            <a:ext cx="2301919" cy="391619"/>
          </a:xfrm>
          <a:prstGeom prst="rect">
            <a:avLst/>
          </a:prstGeom>
          <a:solidFill>
            <a:schemeClr val="bg1">
              <a:alpha val="0"/>
            </a:schemeClr>
          </a:solidFill>
        </p:spPr>
        <p:txBody>
          <a:bodyPr wrap="square" lIns="0" tIns="0" rIns="0" bIns="0" anchor="t">
            <a:noAutofit/>
          </a:bodyPr>
          <a:lstStyle/>
          <a:p>
            <a:pPr lvl="0" algn="ctr">
              <a:defRPr sz="1200" b="1" i="1">
                <a:solidFill>
                  <a:schemeClr val="bg1"/>
                </a:solidFill>
                <a:latin typeface="Georgia" panose="02040502050405020303" pitchFamily="18" charset="0"/>
                <a:ea typeface="Source Sans Pro SemiBold" panose="020B0603030403020204" pitchFamily="34" charset="0"/>
              </a:defRPr>
            </a:pPr>
            <a:r>
              <a:t>（包括3000亿美元的冻结储备）</a:t>
            </a:r>
          </a:p>
        </p:txBody>
      </p:sp>
      <p:sp>
        <p:nvSpPr>
          <p:cNvPr id="27" name="Content Placeholder 7">
            <a:extLst>
              <a:ext uri="{FF2B5EF4-FFF2-40B4-BE49-F238E27FC236}">
                <a16:creationId xmlns:a16="http://schemas.microsoft.com/office/drawing/2014/main" id="{EB651EE3-D710-704A-A1BF-60A5AD457B77}"/>
              </a:ext>
            </a:extLst>
          </p:cNvPr>
          <p:cNvSpPr>
            <a:spLocks noGrp="1"/>
          </p:cNvSpPr>
          <p:nvPr>
            <p:ph sz="quarter" idx="12"/>
          </p:nvPr>
        </p:nvSpPr>
        <p:spPr>
          <a:xfrm>
            <a:off x="3687019" y="6534152"/>
            <a:ext cx="9479184" cy="222671"/>
          </a:xfrm>
        </p:spPr>
        <p:txBody>
          <a:bodyPr/>
          <a:lstStyle/>
          <a:p>
            <a:pPr>
              <a:defRPr sz="900"/>
            </a:pPr>
            <a:r>
              <a:t>来源：耶鲁大学首席执行官领导力学院、</a:t>
            </a:r>
            <a:r>
              <a:rPr>
                <a:hlinkClick r:id="rId2">
                  <a:extLst>
                    <a:ext uri="{A12FA001-AC4F-418D-AE19-62706E023703}">
                      <ahyp:hlinkClr xmlns:ahyp="http://schemas.microsoft.com/office/drawing/2018/hyperlinkcolor" val="tx"/>
                    </a:ext>
                  </a:extLst>
                </a:hlinkClick>
              </a:rPr>
              <a:t>摩根士丹利</a:t>
            </a:r>
            <a:r>
              <a:t>、</a:t>
            </a:r>
            <a:r>
              <a:rPr>
                <a:hlinkClick r:id="rId3">
                  <a:extLst>
                    <a:ext uri="{A12FA001-AC4F-418D-AE19-62706E023703}">
                      <ahyp:hlinkClr xmlns:ahyp="http://schemas.microsoft.com/office/drawing/2018/hyperlinkcolor" val="tx"/>
                    </a:ext>
                  </a:extLst>
                </a:hlinkClick>
              </a:rPr>
              <a:t>俄罗斯联邦国家统计局</a:t>
            </a:r>
            <a:r>
              <a:t>、</a:t>
            </a:r>
            <a:r>
              <a:rPr>
                <a:hlinkClick r:id="rId4">
                  <a:extLst>
                    <a:ext uri="{A12FA001-AC4F-418D-AE19-62706E023703}">
                      <ahyp:hlinkClr xmlns:ahyp="http://schemas.microsoft.com/office/drawing/2018/hyperlinkcolor" val="tx"/>
                    </a:ext>
                  </a:extLst>
                </a:hlinkClick>
              </a:rPr>
              <a:t>彭博社</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瑞银</a:t>
            </a:r>
            <a:endParaRPr sz="900">
              <a:solidFill>
                <a:schemeClr val="tx1"/>
              </a:solidFill>
            </a:endParaRPr>
          </a:p>
        </p:txBody>
      </p:sp>
      <p:sp>
        <p:nvSpPr>
          <p:cNvPr id="24" name="Rectangle 23">
            <a:extLst>
              <a:ext uri="{FF2B5EF4-FFF2-40B4-BE49-F238E27FC236}">
                <a16:creationId xmlns:a16="http://schemas.microsoft.com/office/drawing/2014/main" id="{D6DFD749-CDBB-1D15-D8FD-07C45520C1ED}"/>
              </a:ext>
            </a:extLst>
          </p:cNvPr>
          <p:cNvSpPr/>
          <p:nvPr/>
        </p:nvSpPr>
        <p:spPr>
          <a:xfrm>
            <a:off x="3643953" y="1918267"/>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56ECB3D-88BE-5006-3803-1B7E23C39740}"/>
              </a:ext>
            </a:extLst>
          </p:cNvPr>
          <p:cNvSpPr/>
          <p:nvPr/>
        </p:nvSpPr>
        <p:spPr>
          <a:xfrm>
            <a:off x="7860322" y="1918266"/>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5" name="Chart Title">
            <a:extLst>
              <a:ext uri="{FF2B5EF4-FFF2-40B4-BE49-F238E27FC236}">
                <a16:creationId xmlns:a16="http://schemas.microsoft.com/office/drawing/2014/main" id="{F5CC24FD-8D35-22A9-E361-874C1F86ACB8}"/>
              </a:ext>
            </a:extLst>
          </p:cNvPr>
          <p:cNvSpPr txBox="1"/>
          <p:nvPr/>
        </p:nvSpPr>
        <p:spPr>
          <a:xfrm>
            <a:off x="38404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俄罗斯预算赤字</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（占俄罗斯GDP的百分比）</a:t>
            </a:r>
            <a:endParaRPr sz="900">
              <a:latin typeface="Georgia" panose="02040502050405020303" pitchFamily="18" charset="0"/>
              <a:ea typeface="Source Sans Pro SemiBold" panose="020B0603030403020204" pitchFamily="34" charset="0"/>
            </a:endParaRPr>
          </a:p>
        </p:txBody>
      </p:sp>
      <p:sp>
        <p:nvSpPr>
          <p:cNvPr id="36" name="Chart Title">
            <a:extLst>
              <a:ext uri="{FF2B5EF4-FFF2-40B4-BE49-F238E27FC236}">
                <a16:creationId xmlns:a16="http://schemas.microsoft.com/office/drawing/2014/main" id="{D4E5A568-995B-7FE1-D730-C0A99C56677E}"/>
              </a:ext>
            </a:extLst>
          </p:cNvPr>
          <p:cNvSpPr txBox="1"/>
          <p:nvPr/>
        </p:nvSpPr>
        <p:spPr>
          <a:xfrm>
            <a:off x="79933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俄罗斯乌拉尔原油现货价格</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（单位为美元，每桶价格）</a:t>
            </a:r>
            <a:endParaRPr sz="900">
              <a:latin typeface="Georgia" panose="02040502050405020303" pitchFamily="18" charset="0"/>
              <a:ea typeface="Source Sans Pro SemiBold" panose="020B0603030403020204" pitchFamily="34" charset="0"/>
            </a:endParaRPr>
          </a:p>
        </p:txBody>
      </p:sp>
      <p:graphicFrame>
        <p:nvGraphicFramePr>
          <p:cNvPr id="37" name="Chart 36">
            <a:extLst>
              <a:ext uri="{FF2B5EF4-FFF2-40B4-BE49-F238E27FC236}">
                <a16:creationId xmlns:a16="http://schemas.microsoft.com/office/drawing/2014/main" id="{AF57C8DE-8D06-A603-E75A-262ACDB11CF0}"/>
              </a:ext>
            </a:extLst>
          </p:cNvPr>
          <p:cNvGraphicFramePr>
            <a:graphicFrameLocks/>
          </p:cNvGraphicFramePr>
          <p:nvPr>
            <p:extLst>
              <p:ext uri="{D42A27DB-BD31-4B8C-83A1-F6EECF244321}">
                <p14:modId xmlns:p14="http://schemas.microsoft.com/office/powerpoint/2010/main" val="2784273386"/>
              </p:ext>
            </p:extLst>
          </p:nvPr>
        </p:nvGraphicFramePr>
        <p:xfrm>
          <a:off x="3645239" y="2508381"/>
          <a:ext cx="3939202" cy="197140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8" name="Chart 37">
            <a:extLst>
              <a:ext uri="{FF2B5EF4-FFF2-40B4-BE49-F238E27FC236}">
                <a16:creationId xmlns:a16="http://schemas.microsoft.com/office/drawing/2014/main" id="{6E2E3142-0B33-7251-A11C-646C8FA0B2A6}"/>
              </a:ext>
            </a:extLst>
          </p:cNvPr>
          <p:cNvGraphicFramePr>
            <a:graphicFrameLocks/>
          </p:cNvGraphicFramePr>
          <p:nvPr>
            <p:extLst>
              <p:ext uri="{D42A27DB-BD31-4B8C-83A1-F6EECF244321}">
                <p14:modId xmlns:p14="http://schemas.microsoft.com/office/powerpoint/2010/main" val="1639326805"/>
              </p:ext>
            </p:extLst>
          </p:nvPr>
        </p:nvGraphicFramePr>
        <p:xfrm>
          <a:off x="7890699" y="2508381"/>
          <a:ext cx="3926370" cy="1975104"/>
        </p:xfrm>
        <a:graphic>
          <a:graphicData uri="http://schemas.openxmlformats.org/drawingml/2006/chart">
            <c:chart xmlns:c="http://schemas.openxmlformats.org/drawingml/2006/chart" xmlns:r="http://schemas.openxmlformats.org/officeDocument/2006/relationships" r:id="rId9"/>
          </a:graphicData>
        </a:graphic>
      </p:graphicFrame>
      <p:sp>
        <p:nvSpPr>
          <p:cNvPr id="39" name="Chart Title">
            <a:extLst>
              <a:ext uri="{FF2B5EF4-FFF2-40B4-BE49-F238E27FC236}">
                <a16:creationId xmlns:a16="http://schemas.microsoft.com/office/drawing/2014/main" id="{3B187DDB-CA63-DF8A-3EFE-BF6D2ED55682}"/>
              </a:ext>
            </a:extLst>
          </p:cNvPr>
          <p:cNvSpPr txBox="1"/>
          <p:nvPr/>
        </p:nvSpPr>
        <p:spPr>
          <a:xfrm>
            <a:off x="3840478" y="4752520"/>
            <a:ext cx="8012104"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俄罗斯动用三分之一主权财富基金弥补2022年预算赤字</a:t>
            </a:r>
            <a:endParaRPr sz="900" b="1">
              <a:solidFill>
                <a:srgbClr val="000000"/>
              </a:solidFill>
              <a:latin typeface="Georgia" panose="02040502050405020303" pitchFamily="18" charset="0"/>
              <a:ea typeface="Source Sans Pro SemiBold" panose="020B0603030403020204" pitchFamily="34" charset="0"/>
            </a:endParaRPr>
          </a:p>
          <a:p>
            <a:pPr lvl="0">
              <a:defRPr sz="900">
                <a:solidFill>
                  <a:srgbClr val="000000"/>
                </a:solidFill>
                <a:latin typeface="Georgia" panose="02040502050405020303" pitchFamily="18" charset="0"/>
                <a:ea typeface="Source Sans Pro SemiBold" panose="020B0603030403020204" pitchFamily="34" charset="0"/>
              </a:defRPr>
            </a:pPr>
            <a:r>
              <a:t>（根据</a:t>
            </a:r>
            <a:r>
              <a:rPr>
                <a:hlinkClick r:id="rId10"/>
              </a:rPr>
              <a:t>路透社</a:t>
            </a:r>
            <a:r>
              <a:t>和</a:t>
            </a:r>
            <a:r>
              <a:rPr>
                <a:hlinkClick r:id="rId11"/>
              </a:rPr>
              <a:t>俄罗斯消息来源</a:t>
            </a:r>
            <a:r>
              <a:t>）</a:t>
            </a:r>
            <a:endParaRPr sz="900">
              <a:latin typeface="Georgia" panose="02040502050405020303" pitchFamily="18" charset="0"/>
              <a:ea typeface="Source Sans Pro SemiBold" panose="020B0603030403020204" pitchFamily="34" charset="0"/>
            </a:endParaRPr>
          </a:p>
        </p:txBody>
      </p:sp>
      <p:pic>
        <p:nvPicPr>
          <p:cNvPr id="42" name="Picture 41">
            <a:extLst>
              <a:ext uri="{FF2B5EF4-FFF2-40B4-BE49-F238E27FC236}">
                <a16:creationId xmlns:a16="http://schemas.microsoft.com/office/drawing/2014/main" id="{D7D071D8-E640-D0DE-8D6B-22F61425A5B0}"/>
              </a:ext>
            </a:extLst>
          </p:cNvPr>
          <p:cNvPicPr>
            <a:picLocks noChangeAspect="1"/>
          </p:cNvPicPr>
          <p:nvPr/>
        </p:nvPicPr>
        <p:blipFill>
          <a:blip r:embed="rId12"/>
          <a:stretch>
            <a:fillRect/>
          </a:stretch>
        </p:blipFill>
        <p:spPr>
          <a:xfrm>
            <a:off x="4438109" y="5487136"/>
            <a:ext cx="1618429" cy="496101"/>
          </a:xfrm>
          <a:prstGeom prst="rect">
            <a:avLst/>
          </a:prstGeom>
        </p:spPr>
      </p:pic>
      <p:grpSp>
        <p:nvGrpSpPr>
          <p:cNvPr id="10" name="组合 9">
            <a:extLst>
              <a:ext uri="{FF2B5EF4-FFF2-40B4-BE49-F238E27FC236}">
                <a16:creationId xmlns:a16="http://schemas.microsoft.com/office/drawing/2014/main" id="{C137D0AA-2AA9-2587-5A11-F9691F3EC81D}"/>
              </a:ext>
            </a:extLst>
          </p:cNvPr>
          <p:cNvGrpSpPr/>
          <p:nvPr/>
        </p:nvGrpSpPr>
        <p:grpSpPr>
          <a:xfrm>
            <a:off x="6380458" y="5073084"/>
            <a:ext cx="3692933" cy="1423021"/>
            <a:chOff x="6380458" y="5073084"/>
            <a:chExt cx="3692933" cy="1423021"/>
          </a:xfrm>
        </p:grpSpPr>
        <p:grpSp>
          <p:nvGrpSpPr>
            <p:cNvPr id="7" name="组合 6">
              <a:extLst>
                <a:ext uri="{FF2B5EF4-FFF2-40B4-BE49-F238E27FC236}">
                  <a16:creationId xmlns:a16="http://schemas.microsoft.com/office/drawing/2014/main" id="{694ACAA7-03B3-106C-849D-D6625D551528}"/>
                </a:ext>
              </a:extLst>
            </p:cNvPr>
            <p:cNvGrpSpPr/>
            <p:nvPr/>
          </p:nvGrpSpPr>
          <p:grpSpPr>
            <a:xfrm>
              <a:off x="6380458" y="5096706"/>
              <a:ext cx="3692933" cy="1399399"/>
              <a:chOff x="6380458" y="5096706"/>
              <a:chExt cx="3692933" cy="1399399"/>
            </a:xfrm>
          </p:grpSpPr>
          <p:sp>
            <p:nvSpPr>
              <p:cNvPr id="2" name="文本框 1">
                <a:extLst>
                  <a:ext uri="{FF2B5EF4-FFF2-40B4-BE49-F238E27FC236}">
                    <a16:creationId xmlns:a16="http://schemas.microsoft.com/office/drawing/2014/main" id="{974BAB4A-5C53-E3A6-8233-179A7DF25946}"/>
                  </a:ext>
                </a:extLst>
              </p:cNvPr>
              <p:cNvSpPr txBox="1"/>
              <p:nvPr/>
            </p:nvSpPr>
            <p:spPr>
              <a:xfrm>
                <a:off x="6490741" y="5096706"/>
                <a:ext cx="588364" cy="107722"/>
              </a:xfrm>
              <a:prstGeom prst="rect">
                <a:avLst/>
              </a:prstGeom>
              <a:noFill/>
            </p:spPr>
            <p:txBody>
              <a:bodyPr wrap="square" lIns="0" tIns="0" rIns="0" bIns="0">
                <a:spAutoFit/>
              </a:bodyPr>
              <a:lstStyle/>
              <a:p>
                <a:pPr>
                  <a:defRPr sz="700">
                    <a:solidFill>
                      <a:srgbClr val="000000"/>
                    </a:solidFill>
                    <a:latin typeface="+mj-lt"/>
                  </a:defRPr>
                </a:pPr>
                <a:r>
                  <a:t>宏观经济事项</a:t>
                </a:r>
              </a:p>
            </p:txBody>
          </p:sp>
          <p:sp>
            <p:nvSpPr>
              <p:cNvPr id="3" name="文本框 2">
                <a:extLst>
                  <a:ext uri="{FF2B5EF4-FFF2-40B4-BE49-F238E27FC236}">
                    <a16:creationId xmlns:a16="http://schemas.microsoft.com/office/drawing/2014/main" id="{F31D1C58-E889-B8A0-54EB-5C4CB89A2FAC}"/>
                  </a:ext>
                </a:extLst>
              </p:cNvPr>
              <p:cNvSpPr txBox="1"/>
              <p:nvPr/>
            </p:nvSpPr>
            <p:spPr>
              <a:xfrm>
                <a:off x="6380613" y="5371806"/>
                <a:ext cx="3692778" cy="830997"/>
              </a:xfrm>
              <a:prstGeom prst="rect">
                <a:avLst/>
              </a:prstGeom>
              <a:noFill/>
            </p:spPr>
            <p:txBody>
              <a:bodyPr wrap="square" lIns="0" tIns="0" rIns="0" bIns="0">
                <a:spAutoFit/>
              </a:bodyPr>
              <a:lstStyle/>
              <a:p>
                <a:pPr>
                  <a:defRPr b="1">
                    <a:solidFill>
                      <a:srgbClr val="000000"/>
                    </a:solidFill>
                    <a:latin typeface="+mj-lt"/>
                  </a:defRPr>
                </a:pPr>
                <a:r>
                  <a:t>俄财长称，俄罗斯将在2022年动用应急基金弥补预算赤字</a:t>
                </a:r>
              </a:p>
            </p:txBody>
          </p:sp>
          <p:sp>
            <p:nvSpPr>
              <p:cNvPr id="4" name="文本框 3">
                <a:extLst>
                  <a:ext uri="{FF2B5EF4-FFF2-40B4-BE49-F238E27FC236}">
                    <a16:creationId xmlns:a16="http://schemas.microsoft.com/office/drawing/2014/main" id="{DDA4300E-37F9-0652-1824-22B6385EA0A3}"/>
                  </a:ext>
                </a:extLst>
              </p:cNvPr>
              <p:cNvSpPr txBox="1"/>
              <p:nvPr/>
            </p:nvSpPr>
            <p:spPr>
              <a:xfrm>
                <a:off x="6380458" y="6388383"/>
                <a:ext cx="588364" cy="107722"/>
              </a:xfrm>
              <a:prstGeom prst="rect">
                <a:avLst/>
              </a:prstGeom>
              <a:noFill/>
            </p:spPr>
            <p:txBody>
              <a:bodyPr wrap="square" lIns="0" tIns="0" rIns="0" bIns="0">
                <a:spAutoFit/>
              </a:bodyPr>
              <a:lstStyle/>
              <a:p>
                <a:pPr>
                  <a:defRPr sz="700">
                    <a:solidFill>
                      <a:srgbClr val="000000"/>
                    </a:solidFill>
                    <a:latin typeface="+mj-lt"/>
                  </a:defRPr>
                </a:pPr>
                <a:r>
                  <a:t>路透社</a:t>
                </a:r>
              </a:p>
            </p:txBody>
          </p:sp>
        </p:grpSp>
        <p:sp>
          <p:nvSpPr>
            <p:cNvPr id="8" name="矩形: 圆角 7">
              <a:extLst>
                <a:ext uri="{FF2B5EF4-FFF2-40B4-BE49-F238E27FC236}">
                  <a16:creationId xmlns:a16="http://schemas.microsoft.com/office/drawing/2014/main" id="{9683175E-ECC1-7F41-BE88-712368D426FE}"/>
                </a:ext>
              </a:extLst>
            </p:cNvPr>
            <p:cNvSpPr/>
            <p:nvPr/>
          </p:nvSpPr>
          <p:spPr>
            <a:xfrm>
              <a:off x="6392228" y="5073084"/>
              <a:ext cx="748665" cy="165042"/>
            </a:xfrm>
            <a:prstGeom prst="roundRect">
              <a:avLst>
                <a:gd name="adj" fmla="val 50000"/>
              </a:avLst>
            </a:prstGeom>
            <a:noFill/>
            <a:ln>
              <a:solidFill>
                <a:srgbClr val="E1E1E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Tree>
    <p:extLst>
      <p:ext uri="{BB962C8B-B14F-4D97-AF65-F5344CB8AC3E}">
        <p14:creationId xmlns:p14="http://schemas.microsoft.com/office/powerpoint/2010/main" val="945617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 #7：俄罗斯金融市场</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42</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1876772187"/>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94631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43</a:t>
            </a:fld>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俄罗斯金融市场</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被排除在国际资本市场之外，资本匮乏的俄罗斯金融市场正在消化持续疲软</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pPr>
              <a:defRPr sz="900"/>
            </a:pPr>
            <a:r>
              <a:t>来源：耶鲁首席执行官领导力研究所、</a:t>
            </a:r>
            <a:r>
              <a:rPr>
                <a:hlinkClick r:id="rId2">
                  <a:extLst>
                    <a:ext uri="{A12FA001-AC4F-418D-AE19-62706E023703}">
                      <ahyp:hlinkClr xmlns:ahyp="http://schemas.microsoft.com/office/drawing/2018/hyperlinkcolor" val="tx"/>
                    </a:ext>
                  </a:extLst>
                </a:hlinkClick>
              </a:rPr>
              <a:t>彭博社</a:t>
            </a:r>
            <a:r>
              <a:t>、</a:t>
            </a:r>
            <a:r>
              <a:rPr>
                <a:hlinkClick r:id="rId3">
                  <a:extLst>
                    <a:ext uri="{A12FA001-AC4F-418D-AE19-62706E023703}">
                      <ahyp:hlinkClr xmlns:ahyp="http://schemas.microsoft.com/office/drawing/2018/hyperlinkcolor" val="tx"/>
                    </a:ext>
                  </a:extLst>
                </a:hlinkClick>
              </a:rPr>
              <a:t>摩根大通</a:t>
            </a:r>
            <a:r>
              <a:t>、</a:t>
            </a:r>
            <a:r>
              <a:rPr>
                <a:hlinkClick r:id="rId4">
                  <a:extLst>
                    <a:ext uri="{A12FA001-AC4F-418D-AE19-62706E023703}">
                      <ahyp:hlinkClr xmlns:ahyp="http://schemas.microsoft.com/office/drawing/2018/hyperlinkcolor" val="tx"/>
                    </a:ext>
                  </a:extLst>
                </a:hlinkClick>
              </a:rPr>
              <a:t>美国银行全球研究部</a:t>
            </a:r>
            <a:r>
              <a:t>、</a:t>
            </a:r>
            <a:r>
              <a:rPr>
                <a:hlinkClick r:id="rId5">
                  <a:extLst>
                    <a:ext uri="{A12FA001-AC4F-418D-AE19-62706E023703}">
                      <ahyp:hlinkClr xmlns:ahyp="http://schemas.microsoft.com/office/drawing/2018/hyperlinkcolor" val="tx"/>
                    </a:ext>
                  </a:extLst>
                </a:hlinkClick>
              </a:rPr>
              <a:t>德意志银行</a:t>
            </a:r>
            <a:r>
              <a:t>、</a:t>
            </a:r>
            <a:r>
              <a:rPr>
                <a:hlinkClick r:id="rId6">
                  <a:extLst>
                    <a:ext uri="{A12FA001-AC4F-418D-AE19-62706E023703}">
                      <ahyp:hlinkClr xmlns:ahyp="http://schemas.microsoft.com/office/drawing/2018/hyperlinkcolor" val="tx"/>
                    </a:ext>
                  </a:extLst>
                </a:hlinkClick>
              </a:rPr>
              <a:t>瑞银集团</a:t>
            </a:r>
            <a:endParaRPr sz="900"/>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pPr>
              <a:defRPr sz="1200"/>
            </a:pPr>
            <a:r>
              <a:t>金融市场不仅可以作为当前金融和流动性状况的指标，还可以作为理解未来定价的折现机制。如果今年俄罗斯金融市场在各类资产的表现具有任何分量，那么其传递的信息似乎是明确的：目前局势严峻，未来局势也将严峻——尤其是在俄罗斯实体被冻结在国际资本市场之外的情况下。</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俄罗斯MOEX股票基准指数</a:t>
            </a: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3" name="Chart Title">
            <a:extLst>
              <a:ext uri="{FF2B5EF4-FFF2-40B4-BE49-F238E27FC236}">
                <a16:creationId xmlns:a16="http://schemas.microsoft.com/office/drawing/2014/main" id="{11E6959E-98C1-4317-8BA1-D3E95228EEC0}"/>
              </a:ext>
            </a:extLst>
          </p:cNvPr>
          <p:cNvSpPr txBox="1"/>
          <p:nvPr/>
        </p:nvSpPr>
        <p:spPr>
          <a:xfrm>
            <a:off x="8785181" y="5351853"/>
            <a:ext cx="2088576" cy="391619"/>
          </a:xfrm>
          <a:prstGeom prst="rect">
            <a:avLst/>
          </a:prstGeom>
          <a:solidFill>
            <a:schemeClr val="bg1">
              <a:alpha val="0"/>
            </a:schemeClr>
          </a:solidFill>
        </p:spPr>
        <p:txBody>
          <a:bodyPr wrap="square" lIns="0" tIns="0" rIns="0" bIns="0" anchor="t">
            <a:noAutofit/>
          </a:bodyPr>
          <a:lstStyle/>
          <a:p>
            <a:pPr lvl="0" algn="ctr">
              <a:defRPr sz="1200" b="1" i="1">
                <a:solidFill>
                  <a:schemeClr val="bg1"/>
                </a:solidFill>
                <a:latin typeface="Georgia" panose="02040502050405020303" pitchFamily="18" charset="0"/>
                <a:ea typeface="Source Sans Pro SemiBold" panose="020B0603030403020204" pitchFamily="34" charset="0"/>
              </a:defRPr>
            </a:pPr>
            <a:r>
              <a:t>（包括3000亿美元的冻结储备）</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7993379" y="2048256"/>
            <a:ext cx="3246121"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自入侵开始以来俄罗斯进入国际资本市场的情况</a:t>
            </a:r>
            <a:endParaRPr sz="900" b="1">
              <a:solidFill>
                <a:srgbClr val="000000"/>
              </a:solidFill>
              <a:latin typeface="Georgia" panose="02040502050405020303" pitchFamily="18" charset="0"/>
              <a:ea typeface="Source Sans Pro SemiBold" panose="020B0603030403020204" pitchFamily="34" charset="0"/>
            </a:endParaRPr>
          </a:p>
        </p:txBody>
      </p:sp>
      <p:sp>
        <p:nvSpPr>
          <p:cNvPr id="24" name="Rectangle 23">
            <a:extLst>
              <a:ext uri="{FF2B5EF4-FFF2-40B4-BE49-F238E27FC236}">
                <a16:creationId xmlns:a16="http://schemas.microsoft.com/office/drawing/2014/main" id="{BFE8CA6E-BEBD-4359-B8B8-95461989492E}"/>
              </a:ext>
            </a:extLst>
          </p:cNvPr>
          <p:cNvSpPr/>
          <p:nvPr/>
        </p:nvSpPr>
        <p:spPr>
          <a:xfrm>
            <a:off x="7989333" y="2599008"/>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FE8CA6E-BEBD-4359-B8B8-95461989492E}"/>
              </a:ext>
            </a:extLst>
          </p:cNvPr>
          <p:cNvSpPr/>
          <p:nvPr/>
        </p:nvSpPr>
        <p:spPr>
          <a:xfrm>
            <a:off x="7989333" y="3965354"/>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BFE8CA6E-BEBD-4359-B8B8-95461989492E}"/>
              </a:ext>
            </a:extLst>
          </p:cNvPr>
          <p:cNvSpPr/>
          <p:nvPr/>
        </p:nvSpPr>
        <p:spPr>
          <a:xfrm>
            <a:off x="7989333" y="5331701"/>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34" name="TextBox 1">
            <a:extLst>
              <a:ext uri="{FF2B5EF4-FFF2-40B4-BE49-F238E27FC236}">
                <a16:creationId xmlns:a16="http://schemas.microsoft.com/office/drawing/2014/main" id="{C412F9F7-F108-DE52-D0C1-70A978C35AD5}"/>
              </a:ext>
            </a:extLst>
          </p:cNvPr>
          <p:cNvSpPr txBox="1"/>
          <p:nvPr/>
        </p:nvSpPr>
        <p:spPr>
          <a:xfrm>
            <a:off x="8260656" y="2820180"/>
            <a:ext cx="2362556" cy="707886"/>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零</a:t>
            </a:r>
          </a:p>
        </p:txBody>
      </p:sp>
      <p:sp>
        <p:nvSpPr>
          <p:cNvPr id="35" name="Chart Title">
            <a:extLst>
              <a:ext uri="{FF2B5EF4-FFF2-40B4-BE49-F238E27FC236}">
                <a16:creationId xmlns:a16="http://schemas.microsoft.com/office/drawing/2014/main" id="{11E6959E-98C1-4317-8BA1-D3E95228EEC0}"/>
              </a:ext>
            </a:extLst>
          </p:cNvPr>
          <p:cNvSpPr txBox="1"/>
          <p:nvPr/>
        </p:nvSpPr>
        <p:spPr>
          <a:xfrm>
            <a:off x="9601200" y="3092091"/>
            <a:ext cx="2126019" cy="391619"/>
          </a:xfrm>
          <a:prstGeom prst="rect">
            <a:avLst/>
          </a:prstGeom>
          <a:solidFill>
            <a:schemeClr val="bg1"/>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股权（股票）发行</a:t>
            </a:r>
          </a:p>
        </p:txBody>
      </p:sp>
      <p:sp>
        <p:nvSpPr>
          <p:cNvPr id="36" name="Chart Title">
            <a:extLst>
              <a:ext uri="{FF2B5EF4-FFF2-40B4-BE49-F238E27FC236}">
                <a16:creationId xmlns:a16="http://schemas.microsoft.com/office/drawing/2014/main" id="{11E6959E-98C1-4317-8BA1-D3E95228EEC0}"/>
              </a:ext>
            </a:extLst>
          </p:cNvPr>
          <p:cNvSpPr txBox="1"/>
          <p:nvPr/>
        </p:nvSpPr>
        <p:spPr>
          <a:xfrm>
            <a:off x="9656549" y="4482039"/>
            <a:ext cx="2126019" cy="391619"/>
          </a:xfrm>
          <a:prstGeom prst="rect">
            <a:avLst/>
          </a:prstGeom>
          <a:solidFill>
            <a:schemeClr val="bg1">
              <a:alpha val="0"/>
            </a:schemeClr>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债务（债券）发行</a:t>
            </a:r>
          </a:p>
        </p:txBody>
      </p:sp>
      <p:sp>
        <p:nvSpPr>
          <p:cNvPr id="37" name="TextBox 1">
            <a:extLst>
              <a:ext uri="{FF2B5EF4-FFF2-40B4-BE49-F238E27FC236}">
                <a16:creationId xmlns:a16="http://schemas.microsoft.com/office/drawing/2014/main" id="{C412F9F7-F108-DE52-D0C1-70A978C35AD5}"/>
              </a:ext>
            </a:extLst>
          </p:cNvPr>
          <p:cNvSpPr txBox="1"/>
          <p:nvPr/>
        </p:nvSpPr>
        <p:spPr>
          <a:xfrm>
            <a:off x="8310399" y="4153228"/>
            <a:ext cx="2362556" cy="707886"/>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零</a:t>
            </a:r>
          </a:p>
        </p:txBody>
      </p:sp>
      <p:sp>
        <p:nvSpPr>
          <p:cNvPr id="38" name="Chart Title">
            <a:extLst>
              <a:ext uri="{FF2B5EF4-FFF2-40B4-BE49-F238E27FC236}">
                <a16:creationId xmlns:a16="http://schemas.microsoft.com/office/drawing/2014/main" id="{11E6959E-98C1-4317-8BA1-D3E95228EEC0}"/>
              </a:ext>
            </a:extLst>
          </p:cNvPr>
          <p:cNvSpPr txBox="1"/>
          <p:nvPr/>
        </p:nvSpPr>
        <p:spPr>
          <a:xfrm>
            <a:off x="9616439" y="5807851"/>
            <a:ext cx="2126019" cy="391619"/>
          </a:xfrm>
          <a:prstGeom prst="rect">
            <a:avLst/>
          </a:prstGeom>
          <a:solidFill>
            <a:schemeClr val="bg1">
              <a:alpha val="0"/>
            </a:schemeClr>
          </a:solidFill>
        </p:spPr>
        <p:txBody>
          <a:bodyPr wrap="square" lIns="0" tIns="0" rIns="0" bIns="0" anchor="t">
            <a:noAutofit/>
          </a:bodyPr>
          <a:lstStyle/>
          <a:p>
            <a:pPr lvl="0" algn="ctr">
              <a:defRPr sz="1200" b="1" i="1">
                <a:solidFill>
                  <a:srgbClr val="000000"/>
                </a:solidFill>
                <a:latin typeface="Georgia" panose="02040502050405020303" pitchFamily="18" charset="0"/>
                <a:ea typeface="Source Sans Pro SemiBold" panose="020B0603030403020204" pitchFamily="34" charset="0"/>
              </a:defRPr>
            </a:pPr>
            <a:r>
              <a:t>主权债务违约</a:t>
            </a:r>
          </a:p>
        </p:txBody>
      </p:sp>
      <p:sp>
        <p:nvSpPr>
          <p:cNvPr id="39" name="TextBox 1">
            <a:extLst>
              <a:ext uri="{FF2B5EF4-FFF2-40B4-BE49-F238E27FC236}">
                <a16:creationId xmlns:a16="http://schemas.microsoft.com/office/drawing/2014/main" id="{C412F9F7-F108-DE52-D0C1-70A978C35AD5}"/>
              </a:ext>
            </a:extLst>
          </p:cNvPr>
          <p:cNvSpPr txBox="1"/>
          <p:nvPr/>
        </p:nvSpPr>
        <p:spPr>
          <a:xfrm>
            <a:off x="8362004" y="5491584"/>
            <a:ext cx="2362556" cy="707886"/>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4000" b="1">
                <a:solidFill>
                  <a:srgbClr val="EEB500"/>
                </a:solidFill>
                <a:latin typeface="Georgia" panose="02040502050405020303" pitchFamily="18" charset="0"/>
              </a:defRPr>
            </a:pPr>
            <a:r>
              <a:t>一</a:t>
            </a:r>
          </a:p>
        </p:txBody>
      </p:sp>
      <p:graphicFrame>
        <p:nvGraphicFramePr>
          <p:cNvPr id="40" name="Chart 39"/>
          <p:cNvGraphicFramePr>
            <a:graphicFrameLocks/>
          </p:cNvGraphicFramePr>
          <p:nvPr>
            <p:extLst>
              <p:ext uri="{D42A27DB-BD31-4B8C-83A1-F6EECF244321}">
                <p14:modId xmlns:p14="http://schemas.microsoft.com/office/powerpoint/2010/main" val="1111671086"/>
              </p:ext>
            </p:extLst>
          </p:nvPr>
        </p:nvGraphicFramePr>
        <p:xfrm>
          <a:off x="3763857" y="2048255"/>
          <a:ext cx="3860800" cy="4439855"/>
        </p:xfrm>
        <a:graphic>
          <a:graphicData uri="http://schemas.openxmlformats.org/drawingml/2006/chart">
            <c:chart xmlns:c="http://schemas.openxmlformats.org/drawingml/2006/chart" xmlns:r="http://schemas.openxmlformats.org/officeDocument/2006/relationships" r:id="rId7"/>
          </a:graphicData>
        </a:graphic>
      </p:graphicFrame>
      <p:sp>
        <p:nvSpPr>
          <p:cNvPr id="41" name="Chart Title">
            <a:extLst>
              <a:ext uri="{FF2B5EF4-FFF2-40B4-BE49-F238E27FC236}">
                <a16:creationId xmlns:a16="http://schemas.microsoft.com/office/drawing/2014/main" id="{11E6959E-98C1-4317-8BA1-D3E95228EEC0}"/>
              </a:ext>
            </a:extLst>
          </p:cNvPr>
          <p:cNvSpPr txBox="1"/>
          <p:nvPr/>
        </p:nvSpPr>
        <p:spPr>
          <a:xfrm>
            <a:off x="4434042" y="4422203"/>
            <a:ext cx="1392260" cy="391619"/>
          </a:xfrm>
          <a:prstGeom prst="rect">
            <a:avLst/>
          </a:prstGeom>
          <a:solidFill>
            <a:schemeClr val="bg1">
              <a:alpha val="0"/>
            </a:schemeClr>
          </a:solidFill>
        </p:spPr>
        <p:txBody>
          <a:bodyPr wrap="square" lIns="0" tIns="0" rIns="0" bIns="0" anchor="t">
            <a:noAutofit/>
          </a:bodyPr>
          <a:lstStyle/>
          <a:p>
            <a:pPr lvl="0" algn="ctr">
              <a:defRPr sz="1200" b="1">
                <a:solidFill>
                  <a:srgbClr val="EEB500"/>
                </a:solidFill>
                <a:latin typeface="Georgia" panose="02040502050405020303" pitchFamily="18" charset="0"/>
                <a:ea typeface="Source Sans Pro SemiBold" panose="020B0603030403020204" pitchFamily="34" charset="0"/>
              </a:defRPr>
            </a:pPr>
            <a:r>
              <a:t>下跌近50%</a:t>
            </a:r>
          </a:p>
        </p:txBody>
      </p:sp>
      <p:sp>
        <p:nvSpPr>
          <p:cNvPr id="42" name="Arrow: Right 27">
            <a:extLst>
              <a:ext uri="{FF2B5EF4-FFF2-40B4-BE49-F238E27FC236}">
                <a16:creationId xmlns:a16="http://schemas.microsoft.com/office/drawing/2014/main" id="{2B2DBE08-1290-488F-AD01-08771138FEBB}"/>
              </a:ext>
            </a:extLst>
          </p:cNvPr>
          <p:cNvSpPr/>
          <p:nvPr/>
        </p:nvSpPr>
        <p:spPr>
          <a:xfrm rot="3443140">
            <a:off x="4393089" y="3830157"/>
            <a:ext cx="3788586" cy="34386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3" name="Chart Title">
            <a:extLst>
              <a:ext uri="{FF2B5EF4-FFF2-40B4-BE49-F238E27FC236}">
                <a16:creationId xmlns:a16="http://schemas.microsoft.com/office/drawing/2014/main" id="{11E6959E-98C1-4317-8BA1-D3E95228EEC0}"/>
              </a:ext>
            </a:extLst>
          </p:cNvPr>
          <p:cNvSpPr txBox="1"/>
          <p:nvPr/>
        </p:nvSpPr>
        <p:spPr>
          <a:xfrm>
            <a:off x="3970487" y="5259346"/>
            <a:ext cx="1566352" cy="391619"/>
          </a:xfrm>
          <a:prstGeom prst="rect">
            <a:avLst/>
          </a:prstGeom>
          <a:solidFill>
            <a:schemeClr val="bg1">
              <a:alpha val="0"/>
            </a:schemeClr>
          </a:solidFill>
        </p:spPr>
        <p:txBody>
          <a:bodyPr wrap="square" lIns="0" tIns="0" rIns="0" bIns="0" anchor="t">
            <a:noAutofit/>
          </a:bodyPr>
          <a:lstStyle/>
          <a:p>
            <a:pPr lvl="0">
              <a:defRPr sz="900" b="1" i="1">
                <a:solidFill>
                  <a:srgbClr val="00356B"/>
                </a:solidFill>
                <a:latin typeface="Georgia" panose="02040502050405020303" pitchFamily="18" charset="0"/>
                <a:ea typeface="Source Sans Pro SemiBold" panose="020B0603030403020204" pitchFamily="34" charset="0"/>
              </a:defRPr>
            </a:pPr>
            <a:r>
              <a:t>*所有外国人都仍被完全禁止在莫斯科证券交易所进行交易</a:t>
            </a:r>
          </a:p>
        </p:txBody>
      </p:sp>
      <p:grpSp>
        <p:nvGrpSpPr>
          <p:cNvPr id="32" name="组合 31">
            <a:extLst>
              <a:ext uri="{FF2B5EF4-FFF2-40B4-BE49-F238E27FC236}">
                <a16:creationId xmlns:a16="http://schemas.microsoft.com/office/drawing/2014/main" id="{C2B17386-02D7-325C-FAD9-40652A0D8F0B}"/>
              </a:ext>
            </a:extLst>
          </p:cNvPr>
          <p:cNvGrpSpPr/>
          <p:nvPr/>
        </p:nvGrpSpPr>
        <p:grpSpPr>
          <a:xfrm>
            <a:off x="3777783" y="6220097"/>
            <a:ext cx="3466298" cy="201330"/>
            <a:chOff x="3777783" y="6220097"/>
            <a:chExt cx="3466298" cy="201330"/>
          </a:xfrm>
        </p:grpSpPr>
        <p:sp>
          <p:nvSpPr>
            <p:cNvPr id="2" name="文本框 1">
              <a:extLst>
                <a:ext uri="{FF2B5EF4-FFF2-40B4-BE49-F238E27FC236}">
                  <a16:creationId xmlns:a16="http://schemas.microsoft.com/office/drawing/2014/main" id="{963B0508-AF65-E087-8AE3-C825FE733116}"/>
                </a:ext>
              </a:extLst>
            </p:cNvPr>
            <p:cNvSpPr txBox="1"/>
            <p:nvPr/>
          </p:nvSpPr>
          <p:spPr>
            <a:xfrm>
              <a:off x="3777783" y="6220097"/>
              <a:ext cx="281900"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2021年7月</a:t>
              </a:r>
              <a:endParaRPr sz="600" b="1">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E8C6C7F1-D096-C4D1-EC31-6E535FEB5C0D}"/>
                </a:ext>
              </a:extLst>
            </p:cNvPr>
            <p:cNvSpPr txBox="1"/>
            <p:nvPr/>
          </p:nvSpPr>
          <p:spPr>
            <a:xfrm>
              <a:off x="4044789" y="6220097"/>
              <a:ext cx="296693"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21年8月</a:t>
              </a:r>
              <a:endParaRPr sz="600" b="1">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9C74BC61-4BE5-EC23-BA3F-957B54CA0A28}"/>
                </a:ext>
              </a:extLst>
            </p:cNvPr>
            <p:cNvSpPr txBox="1"/>
            <p:nvPr/>
          </p:nvSpPr>
          <p:spPr>
            <a:xfrm>
              <a:off x="4326689" y="6220097"/>
              <a:ext cx="266898"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2021年9月</a:t>
              </a:r>
              <a:endParaRPr sz="600" b="1">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ED7343C2-41D1-6759-872A-5234B69C2EBD}"/>
                </a:ext>
              </a:extLst>
            </p:cNvPr>
            <p:cNvSpPr txBox="1"/>
            <p:nvPr/>
          </p:nvSpPr>
          <p:spPr>
            <a:xfrm>
              <a:off x="4593587" y="6220097"/>
              <a:ext cx="263875"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21年10月</a:t>
              </a:r>
              <a:endParaRPr sz="600" b="1">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C7574ACD-1B89-1C14-A533-0F7A402C94B3}"/>
                </a:ext>
              </a:extLst>
            </p:cNvPr>
            <p:cNvSpPr txBox="1"/>
            <p:nvPr/>
          </p:nvSpPr>
          <p:spPr>
            <a:xfrm>
              <a:off x="4857462" y="6220097"/>
              <a:ext cx="263874"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2021年11月</a:t>
              </a:r>
              <a:endParaRPr sz="600" b="1">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E2405D63-C7B3-0A5E-9306-0B668A2D9BBC}"/>
                </a:ext>
              </a:extLst>
            </p:cNvPr>
            <p:cNvSpPr txBox="1"/>
            <p:nvPr/>
          </p:nvSpPr>
          <p:spPr>
            <a:xfrm>
              <a:off x="5114985" y="6220097"/>
              <a:ext cx="263873"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21年12月</a:t>
              </a:r>
              <a:endParaRPr sz="600" b="1">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61170068-0429-94B9-236E-1153B34A5587}"/>
                </a:ext>
              </a:extLst>
            </p:cNvPr>
            <p:cNvSpPr txBox="1"/>
            <p:nvPr/>
          </p:nvSpPr>
          <p:spPr>
            <a:xfrm>
              <a:off x="5378858" y="6220097"/>
              <a:ext cx="263874"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2022年1月</a:t>
              </a:r>
              <a:endParaRPr sz="600" b="1">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67F55720-6392-5E1E-3025-5B1FE9B114FE}"/>
                </a:ext>
              </a:extLst>
            </p:cNvPr>
            <p:cNvSpPr txBox="1"/>
            <p:nvPr/>
          </p:nvSpPr>
          <p:spPr>
            <a:xfrm>
              <a:off x="5633205" y="6220097"/>
              <a:ext cx="294520"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22年2月</a:t>
              </a:r>
              <a:endParaRPr sz="600" b="1">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FC7AAEEB-7024-B5D0-38DC-6DBB994D9438}"/>
                </a:ext>
              </a:extLst>
            </p:cNvPr>
            <p:cNvSpPr txBox="1"/>
            <p:nvPr/>
          </p:nvSpPr>
          <p:spPr>
            <a:xfrm>
              <a:off x="5900253" y="6220097"/>
              <a:ext cx="263873"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2022年3月</a:t>
              </a:r>
              <a:endParaRPr sz="6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5A327076-3246-0367-9105-A56D5928C2B0}"/>
                </a:ext>
              </a:extLst>
            </p:cNvPr>
            <p:cNvSpPr txBox="1"/>
            <p:nvPr/>
          </p:nvSpPr>
          <p:spPr>
            <a:xfrm>
              <a:off x="6164126" y="6220097"/>
              <a:ext cx="257521"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22年4月</a:t>
              </a:r>
              <a:endParaRPr sz="6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C780E8C9-1FAD-7A2A-5187-A09D75A786E5}"/>
                </a:ext>
              </a:extLst>
            </p:cNvPr>
            <p:cNvSpPr txBox="1"/>
            <p:nvPr/>
          </p:nvSpPr>
          <p:spPr>
            <a:xfrm>
              <a:off x="6407103" y="6220097"/>
              <a:ext cx="281818"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2022年5月</a:t>
              </a:r>
              <a:endParaRPr sz="6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259A54BB-9F5E-D45C-E92A-703929717183}"/>
                </a:ext>
              </a:extLst>
            </p:cNvPr>
            <p:cNvSpPr txBox="1"/>
            <p:nvPr/>
          </p:nvSpPr>
          <p:spPr>
            <a:xfrm>
              <a:off x="6688922" y="6220097"/>
              <a:ext cx="242976"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22年6月</a:t>
              </a:r>
              <a:endParaRPr sz="6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F6B8981-F684-AF7B-5F01-5810CE83F40E}"/>
                </a:ext>
              </a:extLst>
            </p:cNvPr>
            <p:cNvSpPr txBox="1"/>
            <p:nvPr/>
          </p:nvSpPr>
          <p:spPr>
            <a:xfrm>
              <a:off x="6920703" y="6220097"/>
              <a:ext cx="323378" cy="201330"/>
            </a:xfrm>
            <a:prstGeom prst="rect">
              <a:avLst/>
            </a:prstGeom>
            <a:solidFill>
              <a:schemeClr val="bg1"/>
            </a:solidFill>
          </p:spPr>
          <p:txBody>
            <a:bodyPr wrap="square" lIns="0" tIns="0" rIns="0" bIns="0">
              <a:noAutofit/>
            </a:bodyPr>
            <a:lstStyle/>
            <a:p>
              <a:pPr algn="ctr">
                <a:defRPr sz="600" b="1">
                  <a:solidFill>
                    <a:srgbClr val="595959"/>
                  </a:solidFill>
                  <a:latin typeface="Calibri" panose="020F0502020204030204" pitchFamily="34" charset="0"/>
                  <a:cs typeface="Calibri" panose="020F0502020204030204" pitchFamily="34" charset="0"/>
                </a:defRPr>
              </a:pPr>
              <a:r>
                <a:t>2022年7月</a:t>
              </a:r>
              <a:endParaRPr sz="6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52224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44</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俄罗斯基准股指是今年全球所有主要国家指数中表现最差的指数之一，自入侵开始以来下跌了近50%。这仅反映了俄罗斯投资者纯粹的国内情绪：如果允许外国投资者清算其头寸，整个莫斯科证券交易所的抛售压力将高出数倍。更引人注目的是，在审查莫斯科证券交易所的个股表现时，表现最差的几只个股是俄罗斯国有石油巨头俄罗斯石油公司和国有天然气巨头俄罗斯天然气工业股份公司——它们曾是俄罗斯经济的几颗皇冠上的明珠。显然，金融市场不愿触及这些公司，预计普京将以牺牲这些曾具有信誉的盈利公司为代价，来推进其地缘政治议程。</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俄罗斯金融市场</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今年，俄罗斯主要能源巨头是莫斯科证券交易所表现最差的股票之一</a:t>
            </a:r>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俄罗斯石油公司股票表现 (ROSN)</a:t>
            </a:r>
            <a:endParaRPr sz="90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8124968" y="1946609"/>
            <a:ext cx="3444732"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俄罗斯天然气工业股份公司股票表现 (GAZP)</a:t>
            </a:r>
            <a:endParaRPr sz="90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435157222"/>
              </p:ext>
            </p:extLst>
          </p:nvPr>
        </p:nvGraphicFramePr>
        <p:xfrm>
          <a:off x="3857152" y="2173287"/>
          <a:ext cx="3693000" cy="4491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p:cNvGraphicFramePr>
            <a:graphicFrameLocks/>
          </p:cNvGraphicFramePr>
          <p:nvPr>
            <p:extLst>
              <p:ext uri="{D42A27DB-BD31-4B8C-83A1-F6EECF244321}">
                <p14:modId xmlns:p14="http://schemas.microsoft.com/office/powerpoint/2010/main" val="546230546"/>
              </p:ext>
            </p:extLst>
          </p:nvPr>
        </p:nvGraphicFramePr>
        <p:xfrm>
          <a:off x="8028432" y="2176272"/>
          <a:ext cx="3694176" cy="4489704"/>
        </p:xfrm>
        <a:graphic>
          <a:graphicData uri="http://schemas.openxmlformats.org/drawingml/2006/chart">
            <c:chart xmlns:c="http://schemas.openxmlformats.org/drawingml/2006/chart" xmlns:r="http://schemas.openxmlformats.org/officeDocument/2006/relationships" r:id="rId3"/>
          </a:graphicData>
        </a:graphic>
      </p:graphicFrame>
      <p:sp>
        <p:nvSpPr>
          <p:cNvPr id="21" name="Content Placeholder 7">
            <a:extLst>
              <a:ext uri="{FF2B5EF4-FFF2-40B4-BE49-F238E27FC236}">
                <a16:creationId xmlns:a16="http://schemas.microsoft.com/office/drawing/2014/main" id="{F95F4413-DEA0-45E8-334F-70AFCC0C3537}"/>
              </a:ext>
            </a:extLst>
          </p:cNvPr>
          <p:cNvSpPr>
            <a:spLocks noGrp="1"/>
          </p:cNvSpPr>
          <p:nvPr>
            <p:ph sz="quarter" idx="12"/>
          </p:nvPr>
        </p:nvSpPr>
        <p:spPr>
          <a:xfrm>
            <a:off x="266700" y="5285232"/>
            <a:ext cx="3145336" cy="1204912"/>
          </a:xfrm>
        </p:spPr>
        <p:txBody>
          <a:bodyPr/>
          <a:lstStyle/>
          <a:p>
            <a:pPr>
              <a:defRPr sz="900"/>
            </a:pPr>
            <a:r>
              <a:t>来源：耶鲁首席执行官领导力研究所、</a:t>
            </a:r>
            <a:r>
              <a:rPr>
                <a:hlinkClick r:id="rId4">
                  <a:extLst>
                    <a:ext uri="{A12FA001-AC4F-418D-AE19-62706E023703}">
                      <ahyp:hlinkClr xmlns:ahyp="http://schemas.microsoft.com/office/drawing/2018/hyperlinkcolor" val="tx"/>
                    </a:ext>
                  </a:extLst>
                </a:hlinkClick>
              </a:rPr>
              <a:t>莫斯科证券交易所</a:t>
            </a:r>
            <a:r>
              <a:t>、</a:t>
            </a:r>
            <a:r>
              <a:rPr>
                <a:hlinkClick r:id="rId5">
                  <a:extLst>
                    <a:ext uri="{A12FA001-AC4F-418D-AE19-62706E023703}">
                      <ahyp:hlinkClr xmlns:ahyp="http://schemas.microsoft.com/office/drawing/2018/hyperlinkcolor" val="tx"/>
                    </a:ext>
                  </a:extLst>
                </a:hlinkClick>
              </a:rPr>
              <a:t>彭博社</a:t>
            </a:r>
            <a:r>
              <a:t>、</a:t>
            </a:r>
            <a:r>
              <a:rPr>
                <a:hlinkClick r:id="rId6">
                  <a:extLst>
                    <a:ext uri="{A12FA001-AC4F-418D-AE19-62706E023703}">
                      <ahyp:hlinkClr xmlns:ahyp="http://schemas.microsoft.com/office/drawing/2018/hyperlinkcolor" val="tx"/>
                    </a:ext>
                  </a:extLst>
                </a:hlinkClick>
              </a:rPr>
              <a:t>俄罗斯联邦国家统计局</a:t>
            </a:r>
            <a:r>
              <a:t>、</a:t>
            </a:r>
            <a:r>
              <a:rPr>
                <a:hlinkClick r:id="rId7">
                  <a:extLst>
                    <a:ext uri="{A12FA001-AC4F-418D-AE19-62706E023703}">
                      <ahyp:hlinkClr xmlns:ahyp="http://schemas.microsoft.com/office/drawing/2018/hyperlinkcolor" val="tx"/>
                    </a:ext>
                  </a:extLst>
                </a:hlinkClick>
              </a:rPr>
              <a:t>摩根大通</a:t>
            </a:r>
            <a:r>
              <a:t>、</a:t>
            </a:r>
            <a:r>
              <a:rPr>
                <a:hlinkClick r:id="rId8">
                  <a:extLst>
                    <a:ext uri="{A12FA001-AC4F-418D-AE19-62706E023703}">
                      <ahyp:hlinkClr xmlns:ahyp="http://schemas.microsoft.com/office/drawing/2018/hyperlinkcolor" val="tx"/>
                    </a:ext>
                  </a:extLst>
                </a:hlinkClick>
              </a:rPr>
              <a:t>美国银行全球研究部</a:t>
            </a:r>
            <a:r>
              <a:t>、</a:t>
            </a:r>
            <a:r>
              <a:rPr>
                <a:hlinkClick r:id="rId9">
                  <a:extLst>
                    <a:ext uri="{A12FA001-AC4F-418D-AE19-62706E023703}">
                      <ahyp:hlinkClr xmlns:ahyp="http://schemas.microsoft.com/office/drawing/2018/hyperlinkcolor" val="tx"/>
                    </a:ext>
                  </a:extLst>
                </a:hlinkClick>
              </a:rPr>
              <a:t>瑞银集团</a:t>
            </a:r>
            <a:endParaRPr sz="900"/>
          </a:p>
        </p:txBody>
      </p:sp>
      <p:grpSp>
        <p:nvGrpSpPr>
          <p:cNvPr id="22" name="组合 21">
            <a:extLst>
              <a:ext uri="{FF2B5EF4-FFF2-40B4-BE49-F238E27FC236}">
                <a16:creationId xmlns:a16="http://schemas.microsoft.com/office/drawing/2014/main" id="{4AAF7EC3-1875-3332-2595-3A6B62744C84}"/>
              </a:ext>
            </a:extLst>
          </p:cNvPr>
          <p:cNvGrpSpPr/>
          <p:nvPr/>
        </p:nvGrpSpPr>
        <p:grpSpPr>
          <a:xfrm>
            <a:off x="3866678" y="6240204"/>
            <a:ext cx="3196108" cy="337857"/>
            <a:chOff x="3866678" y="6240204"/>
            <a:chExt cx="3196108" cy="337857"/>
          </a:xfrm>
        </p:grpSpPr>
        <p:sp>
          <p:nvSpPr>
            <p:cNvPr id="2" name="文本框 1">
              <a:extLst>
                <a:ext uri="{FF2B5EF4-FFF2-40B4-BE49-F238E27FC236}">
                  <a16:creationId xmlns:a16="http://schemas.microsoft.com/office/drawing/2014/main" id="{7E0B313E-FDCD-98E6-9F26-1FE681FDE9E8}"/>
                </a:ext>
              </a:extLst>
            </p:cNvPr>
            <p:cNvSpPr txBox="1"/>
            <p:nvPr/>
          </p:nvSpPr>
          <p:spPr>
            <a:xfrm>
              <a:off x="3866678" y="6243917"/>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122E47DF-D8FB-82CA-FF60-0D7B81ACD570}"/>
                </a:ext>
              </a:extLst>
            </p:cNvPr>
            <p:cNvSpPr txBox="1"/>
            <p:nvPr/>
          </p:nvSpPr>
          <p:spPr>
            <a:xfrm>
              <a:off x="4195291" y="6243916"/>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2C2B88DC-2FAA-E80D-C77C-6F74B05958DF}"/>
                </a:ext>
              </a:extLst>
            </p:cNvPr>
            <p:cNvSpPr txBox="1"/>
            <p:nvPr/>
          </p:nvSpPr>
          <p:spPr>
            <a:xfrm>
              <a:off x="4523904" y="6243915"/>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46F065E6-2670-96BF-6699-2DF8A8955942}"/>
                </a:ext>
              </a:extLst>
            </p:cNvPr>
            <p:cNvSpPr txBox="1"/>
            <p:nvPr/>
          </p:nvSpPr>
          <p:spPr>
            <a:xfrm>
              <a:off x="4852517" y="6240204"/>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11" name="文本框 10">
              <a:extLst>
                <a:ext uri="{FF2B5EF4-FFF2-40B4-BE49-F238E27FC236}">
                  <a16:creationId xmlns:a16="http://schemas.microsoft.com/office/drawing/2014/main" id="{6BCA2EEF-16E5-6621-57C1-2E876B0CD90A}"/>
                </a:ext>
              </a:extLst>
            </p:cNvPr>
            <p:cNvSpPr txBox="1"/>
            <p:nvPr/>
          </p:nvSpPr>
          <p:spPr>
            <a:xfrm>
              <a:off x="5183940" y="6244966"/>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D851B839-A622-576F-2214-CE377B376D43}"/>
                </a:ext>
              </a:extLst>
            </p:cNvPr>
            <p:cNvSpPr txBox="1"/>
            <p:nvPr/>
          </p:nvSpPr>
          <p:spPr>
            <a:xfrm>
              <a:off x="5491463" y="6244966"/>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356A5EBA-C5D5-DFDB-84E2-341269751971}"/>
                </a:ext>
              </a:extLst>
            </p:cNvPr>
            <p:cNvSpPr txBox="1"/>
            <p:nvPr/>
          </p:nvSpPr>
          <p:spPr>
            <a:xfrm>
              <a:off x="5819300" y="6240280"/>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924F9A2C-B826-C969-2479-178F2CDFA5ED}"/>
                </a:ext>
              </a:extLst>
            </p:cNvPr>
            <p:cNvSpPr txBox="1"/>
            <p:nvPr/>
          </p:nvSpPr>
          <p:spPr>
            <a:xfrm>
              <a:off x="6143926" y="6244966"/>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sp>
          <p:nvSpPr>
            <p:cNvPr id="16" name="文本框 15">
              <a:extLst>
                <a:ext uri="{FF2B5EF4-FFF2-40B4-BE49-F238E27FC236}">
                  <a16:creationId xmlns:a16="http://schemas.microsoft.com/office/drawing/2014/main" id="{0078B410-3994-06AC-ED27-91FCEE7DC135}"/>
                </a:ext>
              </a:extLst>
            </p:cNvPr>
            <p:cNvSpPr txBox="1"/>
            <p:nvPr/>
          </p:nvSpPr>
          <p:spPr>
            <a:xfrm>
              <a:off x="6471059" y="6244966"/>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22年6月</a:t>
              </a:r>
              <a:endParaRPr sz="1100" b="1">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A844E246-ED30-8415-38F4-8C967EA6C5D7}"/>
                </a:ext>
              </a:extLst>
            </p:cNvPr>
            <p:cNvSpPr txBox="1"/>
            <p:nvPr/>
          </p:nvSpPr>
          <p:spPr>
            <a:xfrm>
              <a:off x="6795613" y="6244108"/>
              <a:ext cx="267173" cy="333095"/>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2022年7月</a:t>
              </a:r>
              <a:endParaRPr sz="1100" b="1">
                <a:solidFill>
                  <a:srgbClr val="595959"/>
                </a:solidFill>
                <a:latin typeface="Calibri" panose="020F0502020204030204" pitchFamily="34" charset="0"/>
              </a:endParaRPr>
            </a:p>
          </p:txBody>
        </p:sp>
      </p:grpSp>
      <p:grpSp>
        <p:nvGrpSpPr>
          <p:cNvPr id="24" name="组合 23">
            <a:extLst>
              <a:ext uri="{FF2B5EF4-FFF2-40B4-BE49-F238E27FC236}">
                <a16:creationId xmlns:a16="http://schemas.microsoft.com/office/drawing/2014/main" id="{3DD2776A-C857-B2BF-E14C-395CEB742537}"/>
              </a:ext>
            </a:extLst>
          </p:cNvPr>
          <p:cNvGrpSpPr/>
          <p:nvPr/>
        </p:nvGrpSpPr>
        <p:grpSpPr>
          <a:xfrm>
            <a:off x="8037958" y="6225917"/>
            <a:ext cx="3196108" cy="337857"/>
            <a:chOff x="3866678" y="6240204"/>
            <a:chExt cx="3196108" cy="337857"/>
          </a:xfrm>
          <a:solidFill>
            <a:schemeClr val="bg1"/>
          </a:solidFill>
        </p:grpSpPr>
        <p:sp>
          <p:nvSpPr>
            <p:cNvPr id="25" name="文本框 24">
              <a:extLst>
                <a:ext uri="{FF2B5EF4-FFF2-40B4-BE49-F238E27FC236}">
                  <a16:creationId xmlns:a16="http://schemas.microsoft.com/office/drawing/2014/main" id="{493AD5BB-430F-386C-A076-4A87DBDF3D50}"/>
                </a:ext>
              </a:extLst>
            </p:cNvPr>
            <p:cNvSpPr txBox="1"/>
            <p:nvPr/>
          </p:nvSpPr>
          <p:spPr>
            <a:xfrm>
              <a:off x="3866678" y="6243917"/>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21年10月</a:t>
              </a:r>
              <a:endParaRPr sz="1100" b="1">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0C801125-640A-2A74-AD0E-7AD8DE502B22}"/>
                </a:ext>
              </a:extLst>
            </p:cNvPr>
            <p:cNvSpPr txBox="1"/>
            <p:nvPr/>
          </p:nvSpPr>
          <p:spPr>
            <a:xfrm>
              <a:off x="4195291" y="6243916"/>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2021年11月</a:t>
              </a:r>
              <a:endParaRPr sz="1100" b="1">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33FD310A-EA2C-B0A7-6C75-8DF95490CBFF}"/>
                </a:ext>
              </a:extLst>
            </p:cNvPr>
            <p:cNvSpPr txBox="1"/>
            <p:nvPr/>
          </p:nvSpPr>
          <p:spPr>
            <a:xfrm>
              <a:off x="4523904" y="6243915"/>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21年12月</a:t>
              </a:r>
              <a:endParaRPr sz="1100" b="1">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91C09C8E-CFD3-0587-ECA2-BF922DF238DE}"/>
                </a:ext>
              </a:extLst>
            </p:cNvPr>
            <p:cNvSpPr txBox="1"/>
            <p:nvPr/>
          </p:nvSpPr>
          <p:spPr>
            <a:xfrm>
              <a:off x="4852517" y="6240204"/>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2022年1月</a:t>
              </a:r>
              <a:endParaRPr sz="1100" b="1">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9B776674-4684-BA37-A5F3-EC97B61A4A11}"/>
                </a:ext>
              </a:extLst>
            </p:cNvPr>
            <p:cNvSpPr txBox="1"/>
            <p:nvPr/>
          </p:nvSpPr>
          <p:spPr>
            <a:xfrm>
              <a:off x="5183940" y="6244966"/>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22年2月</a:t>
              </a:r>
              <a:endParaRPr sz="1100" b="1">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8A210F27-41CE-975B-D756-D4A83BE1FF17}"/>
                </a:ext>
              </a:extLst>
            </p:cNvPr>
            <p:cNvSpPr txBox="1"/>
            <p:nvPr/>
          </p:nvSpPr>
          <p:spPr>
            <a:xfrm>
              <a:off x="5491463" y="6244966"/>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2022年3月</a:t>
              </a:r>
              <a:endParaRPr sz="1100" b="1">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AA33904E-DB88-1720-33BF-2E82CBF2CFAE}"/>
                </a:ext>
              </a:extLst>
            </p:cNvPr>
            <p:cNvSpPr txBox="1"/>
            <p:nvPr/>
          </p:nvSpPr>
          <p:spPr>
            <a:xfrm>
              <a:off x="5819300" y="6240280"/>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22年4月</a:t>
              </a:r>
              <a:endParaRPr sz="1100" b="1">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680A405C-8881-1549-781B-7C437FC27FC5}"/>
                </a:ext>
              </a:extLst>
            </p:cNvPr>
            <p:cNvSpPr txBox="1"/>
            <p:nvPr/>
          </p:nvSpPr>
          <p:spPr>
            <a:xfrm>
              <a:off x="6143926" y="6244966"/>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2022年5月</a:t>
              </a:r>
              <a:endParaRPr sz="1100" b="1">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57503190-20B5-08AA-189C-AC884ADD9662}"/>
                </a:ext>
              </a:extLst>
            </p:cNvPr>
            <p:cNvSpPr txBox="1"/>
            <p:nvPr/>
          </p:nvSpPr>
          <p:spPr>
            <a:xfrm>
              <a:off x="6471059" y="6244966"/>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22年6月</a:t>
              </a:r>
              <a:endParaRPr sz="1100" b="1">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F3DBC1EA-209F-1F33-914E-3E1FB98330E6}"/>
                </a:ext>
              </a:extLst>
            </p:cNvPr>
            <p:cNvSpPr txBox="1"/>
            <p:nvPr/>
          </p:nvSpPr>
          <p:spPr>
            <a:xfrm>
              <a:off x="6795613" y="6244108"/>
              <a:ext cx="267173" cy="333095"/>
            </a:xfrm>
            <a:prstGeom prst="rect">
              <a:avLst/>
            </a:prstGeom>
            <a:grp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2022年7月</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2035136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45</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pPr>
              <a:defRPr sz="1200">
                <a:cs typeface="Times New Roman" panose="02020603050405020304" pitchFamily="18" charset="0"/>
              </a:defRPr>
            </a:pPr>
            <a:r>
              <a:t>大规模的克里姆林宫支持的流动性和信贷注入阻止了入侵后几天内的金融危机，但不足以刺激中小企业进行真正的信贷形成和冒险。事实上，尽管克里姆林宫营造了宽松的信贷环境，并对抵押贷款和商业贷款等各种形式的贷款进行国家补贴，但向中小企业发放的贷款实际上不降反增。似乎再多的克里姆林宫激励措施也不足以刺激企业在这种政治和经济环境下承保新的投资和资本支出——这反映了俄罗斯商界领袖对其自身经济以及未来增长（或者更确切地说，收缩）前景的真实看法。</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俄罗斯金融市场</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信贷未能流向流动性受困的俄罗斯中小企业</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02352"/>
            <a:ext cx="2806700" cy="1204912"/>
          </a:xfrm>
        </p:spPr>
        <p:txBody>
          <a:bodyPr/>
          <a:lstStyle/>
          <a:p>
            <a:pPr>
              <a:defRPr sz="900"/>
            </a:pPr>
            <a:r>
              <a:t>来源：耶鲁首席执行官领导力研究所、</a:t>
            </a:r>
            <a:r>
              <a:rPr>
                <a:hlinkClick r:id="rId2">
                  <a:extLst>
                    <a:ext uri="{A12FA001-AC4F-418D-AE19-62706E023703}">
                      <ahyp:hlinkClr xmlns:ahyp="http://schemas.microsoft.com/office/drawing/2018/hyperlinkcolor" val="tx"/>
                    </a:ext>
                  </a:extLst>
                </a:hlinkClick>
              </a:rPr>
              <a:t>莫斯科证券交易所</a:t>
            </a:r>
            <a:r>
              <a:t>、</a:t>
            </a:r>
            <a:r>
              <a:rPr>
                <a:hlinkClick r:id="rId3">
                  <a:extLst>
                    <a:ext uri="{A12FA001-AC4F-418D-AE19-62706E023703}">
                      <ahyp:hlinkClr xmlns:ahyp="http://schemas.microsoft.com/office/drawing/2018/hyperlinkcolor" val="tx"/>
                    </a:ext>
                  </a:extLst>
                </a:hlinkClick>
              </a:rPr>
              <a:t>彭博社</a:t>
            </a:r>
            <a:r>
              <a:t>、</a:t>
            </a:r>
            <a:r>
              <a:rPr>
                <a:hlinkClick r:id="rId4">
                  <a:extLst>
                    <a:ext uri="{A12FA001-AC4F-418D-AE19-62706E023703}">
                      <ahyp:hlinkClr xmlns:ahyp="http://schemas.microsoft.com/office/drawing/2018/hyperlinkcolor" val="tx"/>
                    </a:ext>
                  </a:extLst>
                </a:hlinkClick>
              </a:rPr>
              <a:t>俄罗斯联邦国家统计局</a:t>
            </a:r>
            <a:r>
              <a:t>、</a:t>
            </a:r>
            <a:r>
              <a:rPr>
                <a:hlinkClick r:id="rId5">
                  <a:extLst>
                    <a:ext uri="{A12FA001-AC4F-418D-AE19-62706E023703}">
                      <ahyp:hlinkClr xmlns:ahyp="http://schemas.microsoft.com/office/drawing/2018/hyperlinkcolor" val="tx"/>
                    </a:ext>
                  </a:extLst>
                </a:hlinkClick>
              </a:rPr>
              <a:t>摩根大通</a:t>
            </a:r>
            <a:r>
              <a:t>、</a:t>
            </a:r>
            <a:r>
              <a:rPr>
                <a:hlinkClick r:id="rId6">
                  <a:extLst>
                    <a:ext uri="{A12FA001-AC4F-418D-AE19-62706E023703}">
                      <ahyp:hlinkClr xmlns:ahyp="http://schemas.microsoft.com/office/drawing/2018/hyperlinkcolor" val="tx"/>
                    </a:ext>
                  </a:extLst>
                </a:hlinkClick>
              </a:rPr>
              <a:t>美国银行全球研究部</a:t>
            </a:r>
            <a:r>
              <a:t>、</a:t>
            </a:r>
            <a:r>
              <a:rPr>
                <a:hlinkClick r:id="rId7">
                  <a:extLst>
                    <a:ext uri="{A12FA001-AC4F-418D-AE19-62706E023703}">
                      <ahyp:hlinkClr xmlns:ahyp="http://schemas.microsoft.com/office/drawing/2018/hyperlinkcolor" val="tx"/>
                    </a:ext>
                  </a:extLst>
                </a:hlinkClick>
              </a:rPr>
              <a:t>德意志银行</a:t>
            </a:r>
            <a:r>
              <a:t>、</a:t>
            </a:r>
            <a:r>
              <a:rPr>
                <a:hlinkClick r:id="rId8">
                  <a:extLst>
                    <a:ext uri="{A12FA001-AC4F-418D-AE19-62706E023703}">
                      <ahyp:hlinkClr xmlns:ahyp="http://schemas.microsoft.com/office/drawing/2018/hyperlinkcolor" val="tx"/>
                    </a:ext>
                  </a:extLst>
                </a:hlinkClick>
              </a:rPr>
              <a:t>瑞银集团</a:t>
            </a:r>
            <a:endParaRPr sz="900"/>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092" rtl="0" eaLnBrk="1" fontAlgn="auto" latinLnBrk="0" hangingPunct="1">
              <a:lnSpc>
                <a:spcPct val="100000"/>
              </a:lnSpc>
              <a:spcBef>
                <a:spcPts val="0"/>
              </a:spcBef>
              <a:spcAft>
                <a:spcPts val="0"/>
              </a:spcAft>
              <a:buClrTx/>
              <a:buSzTx/>
              <a:buFontTx/>
              <a:buNone/>
              <a:tabLst/>
            </a:pPr>
            <a:endParaRPr kumimoji="0" sz="1800" b="0" i="0" u="none" strike="noStrike" kern="1200" cap="none" spc="0" normalizeH="0" baseline="0">
              <a:ln>
                <a:noFill/>
              </a:ln>
              <a:solidFill>
                <a:prstClr val="white"/>
              </a:solidFill>
              <a:effectLst/>
              <a:uLnTx/>
              <a:uFillTx/>
              <a:latin typeface="Calibri" panose="020F0502020204030204"/>
              <a:ea typeface="+mn-ea"/>
              <a:cs typeface="+mn-cs"/>
            </a:endParaRPr>
          </a:p>
        </p:txBody>
      </p:sp>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中小企业持有的债务</a:t>
            </a:r>
            <a:endParaRPr sz="900" b="1">
              <a:solidFill>
                <a:srgbClr val="000000"/>
              </a:solidFill>
              <a:latin typeface="Georgia" panose="02040502050405020303" pitchFamily="18" charset="0"/>
              <a:ea typeface="Source Sans Pro SemiBold" panose="020B0603030403020204" pitchFamily="34" charset="0"/>
            </a:endParaRPr>
          </a:p>
          <a:p>
            <a:pPr>
              <a:defRPr sz="900">
                <a:solidFill>
                  <a:srgbClr val="000000"/>
                </a:solidFill>
                <a:latin typeface="Georgia" panose="02040502050405020303" pitchFamily="18" charset="0"/>
                <a:ea typeface="Source Sans Pro SemiBold" panose="020B0603030403020204" pitchFamily="34" charset="0"/>
              </a:defRPr>
            </a:pPr>
            <a:r>
              <a:t>（单位：10亿卢布）</a:t>
            </a:r>
            <a:endParaRPr sz="900">
              <a:latin typeface="Georgia" panose="02040502050405020303" pitchFamily="18" charset="0"/>
              <a:ea typeface="Source Sans Pro SemiBold" panose="020B0603030403020204" pitchFamily="34" charset="0"/>
            </a:endParaRPr>
          </a:p>
          <a:p>
            <a:pPr lvl="0">
              <a:defRPr sz="1200" b="1">
                <a:solidFill>
                  <a:srgbClr val="000000"/>
                </a:solidFill>
                <a:latin typeface="Georgia" panose="02040502050405020303" pitchFamily="18" charset="0"/>
                <a:ea typeface="Source Sans Pro SemiBold" panose="020B0603030403020204" pitchFamily="34" charset="0"/>
              </a:defRPr>
            </a:pPr>
            <a:r>
              <a:t> </a:t>
            </a:r>
          </a:p>
          <a:p>
            <a:pPr lvl="0">
              <a:defRPr sz="1200" b="1">
                <a:solidFill>
                  <a:srgbClr val="000000"/>
                </a:solidFill>
                <a:latin typeface="Georgia" panose="02040502050405020303" pitchFamily="18" charset="0"/>
                <a:ea typeface="Source Sans Pro SemiBold" panose="020B0603030403020204" pitchFamily="34" charset="0"/>
              </a:defRPr>
            </a:pPr>
            <a:r>
              <a:t> </a:t>
            </a:r>
            <a:endParaRPr sz="900">
              <a:latin typeface="Georgia" panose="02040502050405020303" pitchFamily="18" charset="0"/>
              <a:ea typeface="Source Sans Pro SemiBold" panose="020B0603030403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1646039328"/>
              </p:ext>
            </p:extLst>
          </p:nvPr>
        </p:nvGraphicFramePr>
        <p:xfrm>
          <a:off x="3840480" y="2176272"/>
          <a:ext cx="3694176" cy="4489704"/>
        </p:xfrm>
        <a:graphic>
          <a:graphicData uri="http://schemas.openxmlformats.org/drawingml/2006/chart">
            <c:chart xmlns:c="http://schemas.openxmlformats.org/drawingml/2006/chart" xmlns:r="http://schemas.openxmlformats.org/officeDocument/2006/relationships" r:id="rId9"/>
          </a:graphicData>
        </a:graphic>
      </p:graphicFrame>
      <p:sp>
        <p:nvSpPr>
          <p:cNvPr id="15" name="Chart Title">
            <a:extLst>
              <a:ext uri="{FF2B5EF4-FFF2-40B4-BE49-F238E27FC236}">
                <a16:creationId xmlns:a16="http://schemas.microsoft.com/office/drawing/2014/main" id="{11E6959E-98C1-4317-8BA1-D3E95228EEC0}"/>
              </a:ext>
            </a:extLst>
          </p:cNvPr>
          <p:cNvSpPr txBox="1"/>
          <p:nvPr/>
        </p:nvSpPr>
        <p:spPr>
          <a:xfrm>
            <a:off x="8073261" y="1965960"/>
            <a:ext cx="3657600" cy="420624"/>
          </a:xfrm>
          <a:prstGeom prst="rect">
            <a:avLst/>
          </a:prstGeom>
          <a:solidFill>
            <a:schemeClr val="bg1"/>
          </a:solidFill>
        </p:spPr>
        <p:txBody>
          <a:bodyPr wrap="square" lIns="0" tIns="0" rIns="0" bIns="0" anchor="t">
            <a:noAutofit/>
          </a:bodyPr>
          <a:lstStyle/>
          <a:p>
            <a:pPr lvl="0">
              <a:defRPr sz="1200" b="1">
                <a:solidFill>
                  <a:srgbClr val="000000"/>
                </a:solidFill>
                <a:latin typeface="Georgia" panose="02040502050405020303" pitchFamily="18" charset="0"/>
                <a:ea typeface="Source Sans Pro SemiBold" panose="020B0603030403020204" pitchFamily="34" charset="0"/>
              </a:defRPr>
            </a:pPr>
            <a:r>
              <a:t>向中小企业发放的新贷款</a:t>
            </a:r>
            <a:endParaRPr sz="900" b="1">
              <a:solidFill>
                <a:srgbClr val="000000"/>
              </a:solidFill>
              <a:latin typeface="Georgia" panose="02040502050405020303" pitchFamily="18" charset="0"/>
              <a:ea typeface="Source Sans Pro SemiBold" panose="020B0603030403020204" pitchFamily="34" charset="0"/>
            </a:endParaRPr>
          </a:p>
          <a:p>
            <a:pPr>
              <a:defRPr sz="900">
                <a:solidFill>
                  <a:srgbClr val="000000"/>
                </a:solidFill>
                <a:latin typeface="Georgia" panose="02040502050405020303" pitchFamily="18" charset="0"/>
                <a:ea typeface="Source Sans Pro SemiBold" panose="020B0603030403020204" pitchFamily="34" charset="0"/>
              </a:defRPr>
            </a:pPr>
            <a:r>
              <a:t>（单位：百万卢布）</a:t>
            </a:r>
            <a:endParaRPr sz="900">
              <a:latin typeface="Georgia" panose="02040502050405020303" pitchFamily="18" charset="0"/>
              <a:ea typeface="Source Sans Pro SemiBold" panose="020B0603030403020204" pitchFamily="34" charset="0"/>
            </a:endParaRPr>
          </a:p>
          <a:p>
            <a:pPr lvl="0">
              <a:defRPr sz="1200" b="1">
                <a:solidFill>
                  <a:srgbClr val="000000"/>
                </a:solidFill>
                <a:latin typeface="Georgia" panose="02040502050405020303" pitchFamily="18" charset="0"/>
                <a:ea typeface="Source Sans Pro SemiBold" panose="020B0603030403020204" pitchFamily="34" charset="0"/>
              </a:defRPr>
            </a:pPr>
            <a:r>
              <a:t> </a:t>
            </a:r>
          </a:p>
          <a:p>
            <a:pPr lvl="0">
              <a:defRPr sz="1200" b="1">
                <a:solidFill>
                  <a:srgbClr val="000000"/>
                </a:solidFill>
                <a:latin typeface="Georgia" panose="02040502050405020303" pitchFamily="18" charset="0"/>
                <a:ea typeface="Source Sans Pro SemiBold" panose="020B0603030403020204" pitchFamily="34" charset="0"/>
              </a:defRPr>
            </a:pPr>
            <a:r>
              <a:t> </a:t>
            </a:r>
            <a:endParaRPr sz="900">
              <a:latin typeface="Georgia" panose="02040502050405020303" pitchFamily="18" charset="0"/>
              <a:ea typeface="Source Sans Pro SemiBold" panose="020B060303040302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1948684151"/>
              </p:ext>
            </p:extLst>
          </p:nvPr>
        </p:nvGraphicFramePr>
        <p:xfrm>
          <a:off x="8073261" y="2176272"/>
          <a:ext cx="3694176" cy="4489704"/>
        </p:xfrm>
        <a:graphic>
          <a:graphicData uri="http://schemas.openxmlformats.org/drawingml/2006/chart">
            <c:chart xmlns:c="http://schemas.openxmlformats.org/drawingml/2006/chart" xmlns:r="http://schemas.openxmlformats.org/officeDocument/2006/relationships" r:id="rId10"/>
          </a:graphicData>
        </a:graphic>
      </p:graphicFrame>
      <p:grpSp>
        <p:nvGrpSpPr>
          <p:cNvPr id="25" name="组合 24">
            <a:extLst>
              <a:ext uri="{FF2B5EF4-FFF2-40B4-BE49-F238E27FC236}">
                <a16:creationId xmlns:a16="http://schemas.microsoft.com/office/drawing/2014/main" id="{6C3B66C2-9056-338C-0232-5D3ACBA14AFE}"/>
              </a:ext>
            </a:extLst>
          </p:cNvPr>
          <p:cNvGrpSpPr/>
          <p:nvPr/>
        </p:nvGrpSpPr>
        <p:grpSpPr>
          <a:xfrm>
            <a:off x="3937528" y="6413013"/>
            <a:ext cx="7395883" cy="178288"/>
            <a:chOff x="3937528" y="6413013"/>
            <a:chExt cx="7395883" cy="178288"/>
          </a:xfrm>
        </p:grpSpPr>
        <p:sp>
          <p:nvSpPr>
            <p:cNvPr id="2" name="文本框 1">
              <a:extLst>
                <a:ext uri="{FF2B5EF4-FFF2-40B4-BE49-F238E27FC236}">
                  <a16:creationId xmlns:a16="http://schemas.microsoft.com/office/drawing/2014/main" id="{A4E552D9-E8C2-4160-4A50-79A48D4D74FA}"/>
                </a:ext>
              </a:extLst>
            </p:cNvPr>
            <p:cNvSpPr txBox="1"/>
            <p:nvPr/>
          </p:nvSpPr>
          <p:spPr>
            <a:xfrm>
              <a:off x="3937528"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12月</a:t>
              </a:r>
              <a:endParaRPr sz="900" b="1">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A9AAC95C-50C5-6732-661C-CF711AFF6FF5}"/>
                </a:ext>
              </a:extLst>
            </p:cNvPr>
            <p:cNvSpPr txBox="1"/>
            <p:nvPr/>
          </p:nvSpPr>
          <p:spPr>
            <a:xfrm>
              <a:off x="4569523"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1月</a:t>
              </a:r>
              <a:endParaRPr sz="900" b="1">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0A44F3DE-B729-896B-2FA5-DEC96F481CEC}"/>
                </a:ext>
              </a:extLst>
            </p:cNvPr>
            <p:cNvSpPr txBox="1"/>
            <p:nvPr/>
          </p:nvSpPr>
          <p:spPr>
            <a:xfrm>
              <a:off x="5198849"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2月</a:t>
              </a:r>
              <a:endParaRPr sz="900" b="1">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4E565C3E-4342-0B12-EF64-ED7C2DE99B91}"/>
                </a:ext>
              </a:extLst>
            </p:cNvPr>
            <p:cNvSpPr txBox="1"/>
            <p:nvPr/>
          </p:nvSpPr>
          <p:spPr>
            <a:xfrm>
              <a:off x="5837702"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3月</a:t>
              </a:r>
              <a:endParaRPr sz="900" b="1">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1F9EAE16-C9C4-30D8-8700-3551BBCA0B7F}"/>
                </a:ext>
              </a:extLst>
            </p:cNvPr>
            <p:cNvSpPr txBox="1"/>
            <p:nvPr/>
          </p:nvSpPr>
          <p:spPr>
            <a:xfrm>
              <a:off x="6473614"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4月</a:t>
              </a:r>
              <a:endParaRPr sz="900" b="1">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D648047F-8A9E-59FA-B02B-4F1E0BAC2CF5}"/>
                </a:ext>
              </a:extLst>
            </p:cNvPr>
            <p:cNvSpPr txBox="1"/>
            <p:nvPr/>
          </p:nvSpPr>
          <p:spPr>
            <a:xfrm>
              <a:off x="7106635" y="6444763"/>
              <a:ext cx="267173" cy="146538"/>
            </a:xfrm>
            <a:prstGeom prst="rect">
              <a:avLst/>
            </a:prstGeom>
            <a:solidFill>
              <a:schemeClr val="bg1"/>
            </a:solidFill>
          </p:spPr>
          <p:txBody>
            <a:bodyPr wrap="square" lIns="0" tIns="0" rIns="0" bIns="0">
              <a:noAutofit/>
            </a:bodyPr>
            <a:lstStyle/>
            <a:p>
              <a:pPr algn="ctr">
                <a:defRPr sz="900" b="1">
                  <a:solidFill>
                    <a:srgbClr val="595959"/>
                  </a:solidFill>
                  <a:latin typeface="Calibri" panose="020F0502020204030204" pitchFamily="34" charset="0"/>
                  <a:cs typeface="Calibri" panose="020F0502020204030204" pitchFamily="34" charset="0"/>
                </a:defRPr>
              </a:pPr>
              <a:r>
                <a:t>可能</a:t>
              </a:r>
              <a:endParaRPr sz="900" b="1">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4AE960E1-FF4B-57BA-D808-2DA74C4D640B}"/>
                </a:ext>
              </a:extLst>
            </p:cNvPr>
            <p:cNvSpPr txBox="1"/>
            <p:nvPr/>
          </p:nvSpPr>
          <p:spPr>
            <a:xfrm>
              <a:off x="8185678"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12月</a:t>
              </a:r>
              <a:endParaRPr sz="1100" b="1">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DEAACE98-938D-A17A-8D8C-97C44D021F68}"/>
                </a:ext>
              </a:extLst>
            </p:cNvPr>
            <p:cNvSpPr txBox="1"/>
            <p:nvPr/>
          </p:nvSpPr>
          <p:spPr>
            <a:xfrm>
              <a:off x="8762566"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1月</a:t>
              </a:r>
              <a:endParaRPr sz="1100" b="1">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66FDFFCB-D62B-2780-5B42-304C608A0AB5}"/>
                </a:ext>
              </a:extLst>
            </p:cNvPr>
            <p:cNvSpPr txBox="1"/>
            <p:nvPr/>
          </p:nvSpPr>
          <p:spPr>
            <a:xfrm>
              <a:off x="9338484"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2月</a:t>
              </a:r>
              <a:endParaRPr sz="1100" b="1">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EEA79B01-B7F3-5C4D-9C2D-AF28CF118E0C}"/>
                </a:ext>
              </a:extLst>
            </p:cNvPr>
            <p:cNvSpPr txBox="1"/>
            <p:nvPr/>
          </p:nvSpPr>
          <p:spPr>
            <a:xfrm>
              <a:off x="9914402"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3月</a:t>
              </a:r>
              <a:endParaRPr sz="1100" b="1">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23E174E5-1ABE-0032-D37E-1DD307AC5F89}"/>
                </a:ext>
              </a:extLst>
            </p:cNvPr>
            <p:cNvSpPr txBox="1"/>
            <p:nvPr/>
          </p:nvSpPr>
          <p:spPr>
            <a:xfrm>
              <a:off x="10490320"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4月</a:t>
              </a:r>
              <a:endParaRPr sz="1100" b="1">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25D72C47-546D-E0B6-02B7-D0BF150D3E88}"/>
                </a:ext>
              </a:extLst>
            </p:cNvPr>
            <p:cNvSpPr txBox="1"/>
            <p:nvPr/>
          </p:nvSpPr>
          <p:spPr>
            <a:xfrm>
              <a:off x="11066238" y="6413013"/>
              <a:ext cx="267173" cy="178288"/>
            </a:xfrm>
            <a:prstGeom prst="rect">
              <a:avLst/>
            </a:prstGeom>
            <a:solidFill>
              <a:schemeClr val="bg1"/>
            </a:solidFill>
          </p:spPr>
          <p:txBody>
            <a:bodyPr wrap="square" lIns="0" tIns="0" rIns="0" bIns="0">
              <a:noAutofit/>
            </a:bodyPr>
            <a:lstStyle/>
            <a:p>
              <a:pPr algn="ctr">
                <a:defRPr sz="1100" b="1">
                  <a:solidFill>
                    <a:srgbClr val="595959"/>
                  </a:solidFill>
                  <a:latin typeface="Calibri" panose="020F0502020204030204" pitchFamily="34" charset="0"/>
                  <a:cs typeface="Calibri" panose="020F0502020204030204" pitchFamily="34" charset="0"/>
                </a:defRPr>
              </a:pPr>
              <a:r>
                <a:t>可能</a:t>
              </a:r>
              <a:endParaRPr sz="1100" b="1">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679909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俄罗斯经济危机主题 #8：持续的经济压力正在奏效</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46</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3081018943"/>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963309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结论</a:t>
            </a:r>
          </a:p>
        </p:txBody>
      </p:sp>
      <p:sp>
        <p:nvSpPr>
          <p:cNvPr id="3" name="Slide Number Placeholder 2"/>
          <p:cNvSpPr>
            <a:spLocks noGrp="1"/>
          </p:cNvSpPr>
          <p:nvPr>
            <p:ph type="sldNum" sz="quarter" idx="10"/>
          </p:nvPr>
        </p:nvSpPr>
        <p:spPr/>
        <p:txBody>
          <a:bodyPr/>
          <a:lstStyle/>
          <a:p>
            <a:fld id="{0CBF6629-EB3D-534B-9A06-60C368E35DAE}" type="slidenum">
              <a:rPr lang="en-US" smtClean="0"/>
              <a:t>47</a:t>
            </a:fld>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316230" lvl="0" indent="-342900" algn="just">
              <a:lnSpc>
                <a:spcPct val="130000"/>
              </a:lnSpc>
              <a:spcBef>
                <a:spcPts val="1485"/>
              </a:spcBef>
              <a:spcAft>
                <a:spcPts val="0"/>
              </a:spcAft>
              <a:buFont typeface="Times New Roman" panose="02020603050405020304" pitchFamily="18" charset="0"/>
              <a:buChar char="-"/>
              <a:defRPr sz="1400" b="1">
                <a:effectLst/>
                <a:latin typeface="Times New Roman" panose="02020603050405020304" pitchFamily="18" charset="0"/>
                <a:ea typeface="Times New Roman" panose="02020603050405020304" pitchFamily="18" charset="0"/>
              </a:defRPr>
            </a:pPr>
            <a:r>
              <a:t>俄罗斯作为大宗商品出口国的战略地位已不可逆转地恶化，因为它现在失去了曾经的主要市场，处于劣势地位，并且面临着执行“转向亚洲”的严峻挑战，尤其是在管道天然气等不可替代的出口方面。</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latin typeface="Times New Roman" panose="02020603050405020304" pitchFamily="18" charset="0"/>
                <a:ea typeface="Times New Roman" panose="02020603050405020304" pitchFamily="18" charset="0"/>
              </a:defRPr>
            </a:pPr>
            <a:r>
              <a:t>尽管仍然存在一些漏洞，但俄罗斯的进口已基本崩溃，该国在从犹豫的贸易伙伴那里获取关键投入、零部件和技术方面面临严峻挑战，导致其国内经济出现普遍的供应短缺。</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latin typeface="Times New Roman" panose="02020603050405020304" pitchFamily="18" charset="0"/>
                <a:ea typeface="Times New Roman" panose="02020603050405020304" pitchFamily="18" charset="0"/>
              </a:defRPr>
            </a:pPr>
            <a:r>
              <a:t>尽管普京幻想自给自足和进口替代，但俄罗斯的国内生产已完全停滞，没有能力取代失去的企业、产品和人才；俄罗斯国内创新和生产基础的空心化导致物价飞涨和消费者焦虑。</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latin typeface="Times New Roman" panose="02020603050405020304" pitchFamily="18" charset="0"/>
                <a:ea typeface="Times New Roman" panose="02020603050405020304" pitchFamily="18" charset="0"/>
              </a:defRPr>
            </a:pPr>
            <a:r>
              <a:t>由于企业撤离，俄罗斯失去了占其GDP约40%的公司，这几乎逆转了近三十年的外国投资，并加剧了前所未有的资本和人口同时外逃，导致俄罗斯经济基础的大规模流失。</a:t>
            </a:r>
          </a:p>
          <a:p>
            <a:endParaRPr sz="1400" b="1">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487015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结论 – 续</a:t>
            </a:r>
          </a:p>
        </p:txBody>
      </p:sp>
      <p:sp>
        <p:nvSpPr>
          <p:cNvPr id="3" name="Slide Number Placeholder 2"/>
          <p:cNvSpPr>
            <a:spLocks noGrp="1"/>
          </p:cNvSpPr>
          <p:nvPr>
            <p:ph type="sldNum" sz="quarter" idx="10"/>
          </p:nvPr>
        </p:nvSpPr>
        <p:spPr/>
        <p:txBody>
          <a:bodyPr/>
          <a:lstStyle/>
          <a:p>
            <a:fld id="{0CBF6629-EB3D-534B-9A06-60C368E35DAE}" type="slidenum">
              <a:rPr lang="en-US" smtClean="0"/>
              <a:t>48</a:t>
            </a:fld>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316230" lvl="0" indent="-342900" algn="just">
              <a:lnSpc>
                <a:spcPct val="130000"/>
              </a:lnSpc>
              <a:spcBef>
                <a:spcPts val="1485"/>
              </a:spcBef>
              <a:spcAft>
                <a:spcPts val="0"/>
              </a:spcAft>
              <a:buFont typeface="Times New Roman" panose="02020603050405020304" pitchFamily="18" charset="0"/>
              <a:buChar char="-"/>
              <a:defRPr sz="1400" b="1">
                <a:effectLst/>
                <a:ea typeface="Times New Roman" panose="02020603050405020304" pitchFamily="18" charset="0"/>
              </a:defRPr>
            </a:pPr>
            <a:r>
              <a:t>普京正在采取明显不可持续的、戏剧性的财政和货币干预措施来弥补这些结构性经济弱点，这已经导致他的政府预算多年来首次出现赤字，并耗尽了他的外汇储备，即使在能源价格高企的情况下也是如此——克里姆林宫的财政状况远比人们普遍认为的要严峻得多。</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ea typeface="Times New Roman" panose="02020603050405020304" pitchFamily="18" charset="0"/>
              </a:defRPr>
            </a:pPr>
            <a:r>
              <a:t>俄罗斯国内金融市场作为当前状况和未来前景的指标，尽管有严格的资本管制，但仍是今年全球表现最差的市场，并且已将经济中持续、持久的疲软（流动性和信贷紧缩）计入价格——此外，俄罗斯实际上已被国际金融市场切断，限制了其获取振兴其受损经济所需资本池的能力。</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ea typeface="Times New Roman" panose="02020603050405020304" pitchFamily="18" charset="0"/>
              </a:defRPr>
            </a:pPr>
            <a:r>
              <a:t>在俄罗斯前美国大使迈克·麦克福尔的领导下，基辅经济学院和 </a:t>
            </a:r>
            <a:r>
              <a:rPr>
                <a:hlinkClick r:id="rId2">
                  <a:extLst>
                    <a:ext uri="{A12FA001-AC4F-418D-AE19-62706E023703}">
                      <ahyp:hlinkClr xmlns:ahyp="http://schemas.microsoft.com/office/drawing/2018/hyperlinkcolor" val="tx"/>
                    </a:ext>
                  </a:extLst>
                </a:hlinkClick>
              </a:rPr>
              <a:t>麦克福尔-叶尔马克</a:t>
            </a:r>
            <a:r>
              <a:t> 工作组率先提出了包括个人制裁、能源制裁和金融制裁在内的额外制裁措施。展望未来，只要盟国保持统一，继续并加大对俄罗斯的制裁压力，俄罗斯就没有摆脱经济困境的道路。</a:t>
            </a:r>
          </a:p>
          <a:p>
            <a:pPr marL="342900" marR="316230" lvl="0" indent="-342900" algn="just">
              <a:lnSpc>
                <a:spcPct val="130000"/>
              </a:lnSpc>
              <a:spcBef>
                <a:spcPts val="1485"/>
              </a:spcBef>
              <a:spcAft>
                <a:spcPts val="0"/>
              </a:spcAft>
              <a:buFont typeface="Times New Roman" panose="02020603050405020304" pitchFamily="18" charset="0"/>
              <a:buChar char="-"/>
              <a:defRPr sz="1400" b="1">
                <a:effectLst/>
                <a:ea typeface="Times New Roman" panose="02020603050405020304" pitchFamily="18" charset="0"/>
              </a:defRPr>
            </a:pPr>
            <a:r>
              <a:t>认为俄罗斯经济已经反弹的失败主义头条新闻根本不符合事实——事实是，无论从任何指标和任何层面来看，俄罗斯经济都在遭受重创，现在不是踩刹车的时候。</a:t>
            </a:r>
          </a:p>
          <a:p>
            <a:pPr marL="342900" marR="316230" lvl="0" indent="-342900" algn="just">
              <a:lnSpc>
                <a:spcPct val="130000"/>
              </a:lnSpc>
              <a:spcBef>
                <a:spcPts val="1485"/>
              </a:spcBef>
              <a:spcAft>
                <a:spcPts val="0"/>
              </a:spcAft>
              <a:buFont typeface="Times New Roman" panose="02020603050405020304" pitchFamily="18" charset="0"/>
              <a:buChar char="-"/>
            </a:pPr>
            <a:endParaRPr sz="1400" b="1">
              <a:effectLst/>
              <a:ea typeface="Times New Roman" panose="02020603050405020304" pitchFamily="18" charset="0"/>
            </a:endParaRPr>
          </a:p>
        </p:txBody>
      </p:sp>
    </p:spTree>
    <p:extLst>
      <p:ext uri="{BB962C8B-B14F-4D97-AF65-F5344CB8AC3E}">
        <p14:creationId xmlns:p14="http://schemas.microsoft.com/office/powerpoint/2010/main" val="46307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CBF6629-EB3D-534B-9A06-60C368E35DAE}" type="slidenum">
              <a:rPr lang="en-US" smtClean="0"/>
              <a:t>5</a:t>
            </a:fld>
          </a:p>
        </p:txBody>
      </p:sp>
      <p:sp>
        <p:nvSpPr>
          <p:cNvPr id="3" name="Content Placeholder 2"/>
          <p:cNvSpPr>
            <a:spLocks noGrp="1"/>
          </p:cNvSpPr>
          <p:nvPr>
            <p:ph sz="quarter" idx="11"/>
          </p:nvPr>
        </p:nvSpPr>
        <p:spPr/>
        <p:txBody>
          <a:bodyPr/>
          <a:lstStyle/>
          <a:p>
            <a:pPr>
              <a:defRPr sz="1200"/>
            </a:pPr>
            <a:r>
              <a:t>点击以下链接可查阅完整的工作论文：</a:t>
            </a:r>
          </a:p>
          <a:p>
            <a:pPr>
              <a:defRPr sz="1200"/>
            </a:pPr>
            <a:r>
              <a:t>https://papers.ssrn.com/sol3/papers.cfm?abstract_id=4167193</a:t>
            </a:r>
          </a:p>
        </p:txBody>
      </p:sp>
      <p:sp>
        <p:nvSpPr>
          <p:cNvPr id="5" name="Title 4"/>
          <p:cNvSpPr>
            <a:spLocks noGrp="1"/>
          </p:cNvSpPr>
          <p:nvPr>
            <p:ph type="title"/>
          </p:nvPr>
        </p:nvSpPr>
        <p:spPr/>
        <p:txBody>
          <a:bodyPr/>
          <a:lstStyle/>
          <a:p>
            <a:r>
              <a:t>工作论文</a:t>
            </a:r>
          </a:p>
        </p:txBody>
      </p:sp>
      <p:sp>
        <p:nvSpPr>
          <p:cNvPr id="7" name="Content Placeholder 7">
            <a:extLst>
              <a:ext uri="{FF2B5EF4-FFF2-40B4-BE49-F238E27FC236}">
                <a16:creationId xmlns:a16="http://schemas.microsoft.com/office/drawing/2014/main" id="{D1A79A9B-5E35-665D-B105-B21A05B284D7}"/>
              </a:ext>
            </a:extLst>
          </p:cNvPr>
          <p:cNvSpPr>
            <a:spLocks noGrp="1"/>
          </p:cNvSpPr>
          <p:nvPr>
            <p:ph sz="quarter" idx="12"/>
          </p:nvPr>
        </p:nvSpPr>
        <p:spPr>
          <a:xfrm>
            <a:off x="266700" y="4916488"/>
            <a:ext cx="2806700" cy="1204912"/>
          </a:xfrm>
        </p:spPr>
        <p:txBody>
          <a:bodyPr/>
          <a:lstStyle/>
          <a:p>
            <a:pPr>
              <a:defRPr sz="900"/>
            </a:pPr>
            <a:r>
              <a:t>来源：耶鲁大学首席执行官领导力学院</a:t>
            </a:r>
          </a:p>
        </p:txBody>
      </p:sp>
      <p:sp>
        <p:nvSpPr>
          <p:cNvPr id="10" name="Content Placeholder 2">
            <a:extLst>
              <a:ext uri="{FF2B5EF4-FFF2-40B4-BE49-F238E27FC236}">
                <a16:creationId xmlns:a16="http://schemas.microsoft.com/office/drawing/2014/main" id="{E5F68E4E-68AF-1F87-5147-2782459B5C6B}"/>
              </a:ext>
            </a:extLst>
          </p:cNvPr>
          <p:cNvSpPr txBox="1">
            <a:spLocks/>
          </p:cNvSpPr>
          <p:nvPr/>
        </p:nvSpPr>
        <p:spPr>
          <a:xfrm>
            <a:off x="5689229" y="254792"/>
            <a:ext cx="4916312" cy="4295309"/>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2000"/>
              </a:lnSpc>
              <a:spcBef>
                <a:spcPts val="0"/>
              </a:spcBef>
              <a:defRPr sz="1600">
                <a:solidFill>
                  <a:srgbClr val="000000"/>
                </a:solidFill>
              </a:defRPr>
            </a:pPr>
            <a:r>
              <a:t>企业撤离和制裁正在重创</a:t>
            </a:r>
            <a:br>
              <a:rPr lang="en-US" sz="1600" dirty="0">
                <a:solidFill>
                  <a:srgbClr val="000000"/>
                </a:solidFill>
              </a:rPr>
            </a:br>
            <a:r>
              <a:t>俄罗斯经济</a:t>
            </a:r>
          </a:p>
          <a:p>
            <a:pPr algn="ctr">
              <a:lnSpc>
                <a:spcPct val="92000"/>
              </a:lnSpc>
              <a:spcBef>
                <a:spcPts val="0"/>
              </a:spcBef>
            </a:pPr>
            <a:endParaRPr sz="1100">
              <a:solidFill>
                <a:srgbClr val="000000"/>
              </a:solidFill>
            </a:endParaRPr>
          </a:p>
          <a:p>
            <a:pPr algn="ctr">
              <a:lnSpc>
                <a:spcPct val="92000"/>
              </a:lnSpc>
              <a:spcBef>
                <a:spcPts val="0"/>
              </a:spcBef>
              <a:defRPr sz="1100" i="1">
                <a:solidFill>
                  <a:srgbClr val="000000"/>
                </a:solidFill>
              </a:defRPr>
            </a:pPr>
            <a:r>
              <a:t>当前经济活动和经济前景指标表明对</a:t>
            </a:r>
            <a:br>
              <a:rPr lang="en-US" sz="1100" i="1" dirty="0">
                <a:solidFill>
                  <a:srgbClr val="000000"/>
                </a:solidFill>
              </a:rPr>
            </a:br>
            <a:r>
              <a:t>俄罗斯造成毁灭性影响</a:t>
            </a:r>
          </a:p>
          <a:p>
            <a:pPr algn="ctr">
              <a:lnSpc>
                <a:spcPct val="92000"/>
              </a:lnSpc>
              <a:spcBef>
                <a:spcPts val="0"/>
              </a:spcBef>
            </a:pPr>
            <a:endParaRPr sz="1100">
              <a:solidFill>
                <a:srgbClr val="000000"/>
              </a:solidFill>
            </a:endParaRPr>
          </a:p>
          <a:p>
            <a:pPr algn="ctr">
              <a:lnSpc>
                <a:spcPct val="92000"/>
              </a:lnSpc>
              <a:spcBef>
                <a:spcPts val="0"/>
              </a:spcBef>
            </a:pPr>
            <a:endParaRPr sz="1200">
              <a:solidFill>
                <a:srgbClr val="000000"/>
              </a:solidFill>
            </a:endParaRPr>
          </a:p>
          <a:p>
            <a:pPr algn="ctr">
              <a:lnSpc>
                <a:spcPct val="92000"/>
              </a:lnSpc>
              <a:spcBef>
                <a:spcPts val="0"/>
              </a:spcBef>
              <a:defRPr sz="1200">
                <a:solidFill>
                  <a:srgbClr val="000000"/>
                </a:solidFill>
              </a:defRPr>
            </a:pPr>
            <a:r>
              <a:t>杰弗里·A·索南菲尔德</a:t>
            </a:r>
          </a:p>
          <a:p>
            <a:pPr algn="ctr">
              <a:lnSpc>
                <a:spcPct val="92000"/>
              </a:lnSpc>
              <a:spcBef>
                <a:spcPts val="0"/>
              </a:spcBef>
              <a:defRPr sz="900">
                <a:solidFill>
                  <a:srgbClr val="000000"/>
                </a:solidFill>
              </a:defRPr>
            </a:pPr>
            <a:r>
              <a:t>耶鲁大学首席执行官领导力学院创始人兼院长</a:t>
            </a:r>
          </a:p>
          <a:p>
            <a:pPr algn="ctr">
              <a:lnSpc>
                <a:spcPct val="92000"/>
              </a:lnSpc>
              <a:spcBef>
                <a:spcPts val="0"/>
              </a:spcBef>
              <a:defRPr sz="900">
                <a:solidFill>
                  <a:srgbClr val="000000"/>
                </a:solidFill>
              </a:defRPr>
            </a:pPr>
            <a:r>
              <a:t>耶鲁大学管理学院高级副院长，莱斯特·克朗管理实践教授</a:t>
            </a:r>
          </a:p>
          <a:p>
            <a:pPr algn="ctr">
              <a:lnSpc>
                <a:spcPct val="92000"/>
              </a:lnSpc>
              <a:spcBef>
                <a:spcPts val="0"/>
              </a:spcBef>
            </a:pPr>
            <a:endParaRPr sz="900">
              <a:solidFill>
                <a:srgbClr val="000000"/>
              </a:solidFill>
            </a:endParaRPr>
          </a:p>
          <a:p>
            <a:pPr algn="ctr">
              <a:lnSpc>
                <a:spcPct val="92000"/>
              </a:lnSpc>
              <a:spcBef>
                <a:spcPts val="0"/>
              </a:spcBef>
              <a:defRPr sz="1200">
                <a:solidFill>
                  <a:srgbClr val="000000"/>
                </a:solidFill>
              </a:defRPr>
            </a:pPr>
            <a:r>
              <a:t>史蒂文·田</a:t>
            </a:r>
          </a:p>
          <a:p>
            <a:pPr algn="ctr">
              <a:lnSpc>
                <a:spcPct val="92000"/>
              </a:lnSpc>
              <a:spcBef>
                <a:spcPts val="0"/>
              </a:spcBef>
              <a:defRPr sz="900">
                <a:solidFill>
                  <a:srgbClr val="000000"/>
                </a:solidFill>
              </a:defRPr>
            </a:pPr>
            <a:r>
              <a:t>耶鲁大学首席执行官领导力学院研究总监</a:t>
            </a:r>
          </a:p>
          <a:p>
            <a:pPr algn="ctr">
              <a:lnSpc>
                <a:spcPct val="92000"/>
              </a:lnSpc>
              <a:spcBef>
                <a:spcPts val="0"/>
              </a:spcBef>
              <a:defRPr sz="900">
                <a:solidFill>
                  <a:srgbClr val="000000"/>
                </a:solidFill>
              </a:defRPr>
            </a:pPr>
            <a:r>
              <a:t>耶鲁大学</a:t>
            </a:r>
          </a:p>
          <a:p>
            <a:pPr algn="ctr">
              <a:lnSpc>
                <a:spcPct val="92000"/>
              </a:lnSpc>
              <a:spcBef>
                <a:spcPts val="0"/>
              </a:spcBef>
            </a:pPr>
            <a:endParaRPr sz="900">
              <a:solidFill>
                <a:srgbClr val="000000"/>
              </a:solidFill>
            </a:endParaRPr>
          </a:p>
          <a:p>
            <a:pPr algn="ctr">
              <a:lnSpc>
                <a:spcPct val="92000"/>
              </a:lnSpc>
              <a:spcBef>
                <a:spcPts val="0"/>
              </a:spcBef>
              <a:defRPr sz="1200">
                <a:solidFill>
                  <a:srgbClr val="000000"/>
                </a:solidFill>
              </a:defRPr>
            </a:pPr>
            <a:r>
              <a:t>弗拉内克·索科洛夫斯基 研究</a:t>
            </a:r>
          </a:p>
          <a:p>
            <a:pPr algn="ctr">
              <a:lnSpc>
                <a:spcPct val="92000"/>
              </a:lnSpc>
              <a:spcBef>
                <a:spcPts val="0"/>
              </a:spcBef>
              <a:defRPr sz="900">
                <a:solidFill>
                  <a:srgbClr val="000000"/>
                </a:solidFill>
              </a:defRPr>
            </a:pPr>
            <a:r>
              <a:t>耶鲁大学首席执行官领导力学院商业与经济学研究员</a:t>
            </a:r>
          </a:p>
          <a:p>
            <a:pPr algn="ctr">
              <a:lnSpc>
                <a:spcPct val="92000"/>
              </a:lnSpc>
              <a:spcBef>
                <a:spcPts val="0"/>
              </a:spcBef>
              <a:defRPr sz="900">
                <a:solidFill>
                  <a:srgbClr val="000000"/>
                </a:solidFill>
              </a:defRPr>
            </a:pPr>
            <a:r>
              <a:t>耶鲁大学</a:t>
            </a:r>
          </a:p>
          <a:p>
            <a:pPr algn="ctr">
              <a:lnSpc>
                <a:spcPct val="92000"/>
              </a:lnSpc>
              <a:spcBef>
                <a:spcPts val="0"/>
              </a:spcBef>
            </a:pPr>
            <a:endParaRPr sz="900">
              <a:solidFill>
                <a:srgbClr val="000000"/>
              </a:solidFill>
            </a:endParaRPr>
          </a:p>
          <a:p>
            <a:pPr algn="ctr">
              <a:lnSpc>
                <a:spcPct val="92000"/>
              </a:lnSpc>
              <a:spcBef>
                <a:spcPts val="0"/>
              </a:spcBef>
              <a:defRPr sz="1200">
                <a:solidFill>
                  <a:srgbClr val="000000"/>
                </a:solidFill>
              </a:defRPr>
            </a:pPr>
            <a:r>
              <a:t>米哈尔·怀雷布科夫斯基</a:t>
            </a:r>
            <a:endParaRPr sz="1200">
              <a:solidFill>
                <a:srgbClr val="000000"/>
              </a:solidFill>
            </a:endParaRPr>
          </a:p>
          <a:p>
            <a:pPr algn="ctr">
              <a:lnSpc>
                <a:spcPct val="92000"/>
              </a:lnSpc>
              <a:spcBef>
                <a:spcPts val="0"/>
              </a:spcBef>
              <a:defRPr sz="900">
                <a:solidFill>
                  <a:srgbClr val="000000"/>
                </a:solidFill>
              </a:defRPr>
            </a:pPr>
            <a:r>
              <a:t>耶鲁大学首席执行官领导力学院能源研究助理</a:t>
            </a:r>
          </a:p>
          <a:p>
            <a:pPr algn="ctr">
              <a:lnSpc>
                <a:spcPct val="92000"/>
              </a:lnSpc>
              <a:spcBef>
                <a:spcPts val="0"/>
              </a:spcBef>
              <a:defRPr sz="900">
                <a:solidFill>
                  <a:srgbClr val="000000"/>
                </a:solidFill>
              </a:defRPr>
            </a:pPr>
            <a:r>
              <a:t>宾夕法尼亚大学沃顿商学院</a:t>
            </a:r>
          </a:p>
          <a:p>
            <a:pPr algn="ctr">
              <a:lnSpc>
                <a:spcPct val="92000"/>
              </a:lnSpc>
              <a:spcBef>
                <a:spcPts val="0"/>
              </a:spcBef>
            </a:pPr>
            <a:endParaRPr sz="900">
              <a:solidFill>
                <a:srgbClr val="000000"/>
              </a:solidFill>
            </a:endParaRPr>
          </a:p>
          <a:p>
            <a:pPr algn="ctr">
              <a:lnSpc>
                <a:spcPct val="92000"/>
              </a:lnSpc>
              <a:spcBef>
                <a:spcPts val="0"/>
              </a:spcBef>
              <a:defRPr sz="1200">
                <a:solidFill>
                  <a:srgbClr val="000000"/>
                </a:solidFill>
              </a:defRPr>
            </a:pPr>
            <a:r>
              <a:t>马特乌什·卡斯普罗维奇</a:t>
            </a:r>
          </a:p>
          <a:p>
            <a:pPr algn="ctr">
              <a:lnSpc>
                <a:spcPct val="92000"/>
              </a:lnSpc>
              <a:spcBef>
                <a:spcPts val="0"/>
              </a:spcBef>
              <a:defRPr sz="900">
                <a:solidFill>
                  <a:srgbClr val="000000"/>
                </a:solidFill>
              </a:defRPr>
            </a:pPr>
            <a:r>
              <a:t>耶鲁大学首席执行官领导力学院研究助理</a:t>
            </a:r>
          </a:p>
          <a:p>
            <a:pPr algn="ctr">
              <a:lnSpc>
                <a:spcPct val="92000"/>
              </a:lnSpc>
              <a:spcBef>
                <a:spcPts val="0"/>
              </a:spcBef>
              <a:defRPr sz="900">
                <a:solidFill>
                  <a:srgbClr val="000000"/>
                </a:solidFill>
              </a:defRPr>
            </a:pPr>
            <a:r>
              <a:t>华沙经济学院</a:t>
            </a:r>
          </a:p>
          <a:p>
            <a:pPr algn="ctr">
              <a:lnSpc>
                <a:spcPct val="92000"/>
              </a:lnSpc>
              <a:spcBef>
                <a:spcPts val="0"/>
              </a:spcBef>
            </a:pPr>
            <a:endParaRPr sz="1100">
              <a:solidFill>
                <a:srgbClr val="000000"/>
              </a:solidFill>
            </a:endParaRPr>
          </a:p>
          <a:p>
            <a:pPr algn="ctr">
              <a:lnSpc>
                <a:spcPct val="92000"/>
              </a:lnSpc>
              <a:spcBef>
                <a:spcPts val="0"/>
              </a:spcBef>
              <a:defRPr sz="1200">
                <a:solidFill>
                  <a:srgbClr val="000000"/>
                </a:solidFill>
              </a:defRPr>
            </a:pPr>
            <a:r>
              <a:t>2022 年 7 月</a:t>
            </a:r>
          </a:p>
          <a:p>
            <a:pPr algn="ctr">
              <a:lnSpc>
                <a:spcPct val="92000"/>
              </a:lnSpc>
              <a:spcBef>
                <a:spcPts val="0"/>
              </a:spcBef>
            </a:pPr>
            <a:endParaRPr sz="1100">
              <a:solidFill>
                <a:srgbClr val="000000"/>
              </a:solidFill>
            </a:endParaRPr>
          </a:p>
          <a:p>
            <a:pPr algn="ctr">
              <a:lnSpc>
                <a:spcPct val="92000"/>
              </a:lnSpc>
              <a:spcBef>
                <a:spcPts val="0"/>
              </a:spcBef>
              <a:defRPr sz="1100">
                <a:solidFill>
                  <a:srgbClr val="000000"/>
                </a:solidFill>
              </a:defRPr>
            </a:pPr>
            <a:r>
              <a:t>在耶鲁大学首席执行官领导力学院研究员的协助下：</a:t>
            </a:r>
          </a:p>
          <a:p>
            <a:pPr algn="ctr">
              <a:lnSpc>
                <a:spcPct val="92000"/>
              </a:lnSpc>
              <a:spcBef>
                <a:spcPts val="0"/>
              </a:spcBef>
            </a:pPr>
            <a:endParaRPr sz="1100">
              <a:solidFill>
                <a:srgbClr val="000000"/>
              </a:solidFill>
            </a:endParaRPr>
          </a:p>
          <a:p>
            <a:pPr algn="ctr">
              <a:lnSpc>
                <a:spcPct val="92000"/>
              </a:lnSpc>
              <a:spcBef>
                <a:spcPts val="0"/>
              </a:spcBef>
              <a:defRPr sz="900">
                <a:solidFill>
                  <a:srgbClr val="000000"/>
                </a:solidFill>
              </a:defRPr>
            </a:pPr>
            <a:r>
              <a:t>维克托·巴宾斯基；耶鲁大学文理研究生院和伦敦经济学院</a:t>
            </a:r>
          </a:p>
          <a:p>
            <a:pPr algn="ctr">
              <a:lnSpc>
                <a:spcPct val="92000"/>
              </a:lnSpc>
              <a:spcBef>
                <a:spcPts val="0"/>
              </a:spcBef>
              <a:defRPr sz="900">
                <a:solidFill>
                  <a:srgbClr val="000000"/>
                </a:solidFill>
              </a:defRPr>
            </a:pPr>
            <a:r>
              <a:t>亚什·班萨利；高盛</a:t>
            </a:r>
          </a:p>
          <a:p>
            <a:pPr algn="ctr">
              <a:lnSpc>
                <a:spcPct val="92000"/>
              </a:lnSpc>
              <a:spcBef>
                <a:spcPts val="0"/>
              </a:spcBef>
              <a:defRPr sz="900">
                <a:solidFill>
                  <a:srgbClr val="000000"/>
                </a:solidFill>
              </a:defRPr>
            </a:pPr>
            <a:r>
              <a:t>福雷斯特·米哈尔·博曼；哥伦比亚大学</a:t>
            </a:r>
          </a:p>
          <a:p>
            <a:pPr algn="ctr">
              <a:lnSpc>
                <a:spcPct val="92000"/>
              </a:lnSpc>
              <a:spcBef>
                <a:spcPts val="0"/>
              </a:spcBef>
              <a:defRPr sz="900">
                <a:solidFill>
                  <a:srgbClr val="000000"/>
                </a:solidFill>
              </a:defRPr>
            </a:pPr>
            <a:r>
              <a:t>米哈尔·博隆；洪堡大学</a:t>
            </a:r>
          </a:p>
          <a:p>
            <a:pPr algn="ctr">
              <a:lnSpc>
                <a:spcPct val="92000"/>
              </a:lnSpc>
              <a:spcBef>
                <a:spcPts val="0"/>
              </a:spcBef>
              <a:defRPr sz="900">
                <a:solidFill>
                  <a:srgbClr val="000000"/>
                </a:solidFill>
              </a:defRPr>
            </a:pPr>
            <a:r>
              <a:t>凯蒂·伯克；约翰霍普金斯大学</a:t>
            </a:r>
          </a:p>
          <a:p>
            <a:pPr algn="ctr">
              <a:lnSpc>
                <a:spcPct val="92000"/>
              </a:lnSpc>
              <a:spcBef>
                <a:spcPts val="0"/>
              </a:spcBef>
              <a:defRPr sz="900">
                <a:solidFill>
                  <a:srgbClr val="000000"/>
                </a:solidFill>
              </a:defRPr>
            </a:pPr>
            <a:r>
              <a:t>阿德里安娜·科莱斯卡博士；耶鲁大学医学院医学博士</a:t>
            </a:r>
          </a:p>
          <a:p>
            <a:pPr algn="ctr">
              <a:lnSpc>
                <a:spcPct val="92000"/>
              </a:lnSpc>
              <a:spcBef>
                <a:spcPts val="0"/>
              </a:spcBef>
              <a:defRPr sz="900">
                <a:solidFill>
                  <a:srgbClr val="000000"/>
                </a:solidFill>
              </a:defRPr>
            </a:pPr>
            <a:r>
              <a:t>斯蒂芬·亨里克斯；麦肯锡公司</a:t>
            </a:r>
          </a:p>
          <a:p>
            <a:pPr algn="ctr">
              <a:lnSpc>
                <a:spcPct val="92000"/>
              </a:lnSpc>
              <a:spcBef>
                <a:spcPts val="0"/>
              </a:spcBef>
              <a:defRPr sz="900">
                <a:solidFill>
                  <a:srgbClr val="000000"/>
                </a:solidFill>
              </a:defRPr>
            </a:pPr>
            <a:r>
              <a:t>乔治亚·赫斯蒂；弱点神话与耶鲁大学管理学院</a:t>
            </a:r>
          </a:p>
          <a:p>
            <a:pPr algn="ctr">
              <a:lnSpc>
                <a:spcPct val="92000"/>
              </a:lnSpc>
              <a:spcBef>
                <a:spcPts val="0"/>
              </a:spcBef>
              <a:defRPr sz="900">
                <a:solidFill>
                  <a:srgbClr val="000000"/>
                </a:solidFill>
              </a:defRPr>
            </a:pPr>
            <a:r>
              <a:t>安德鲁·凯泽；Publicis Sapient</a:t>
            </a:r>
          </a:p>
          <a:p>
            <a:pPr algn="ctr">
              <a:lnSpc>
                <a:spcPct val="92000"/>
              </a:lnSpc>
              <a:spcBef>
                <a:spcPts val="0"/>
              </a:spcBef>
              <a:defRPr sz="900">
                <a:solidFill>
                  <a:srgbClr val="000000"/>
                </a:solidFill>
              </a:defRPr>
            </a:pPr>
            <a:r>
              <a:t>凯特·利特尔菲尔德；百事公司</a:t>
            </a:r>
          </a:p>
          <a:p>
            <a:pPr algn="ctr">
              <a:lnSpc>
                <a:spcPct val="92000"/>
              </a:lnSpc>
              <a:spcBef>
                <a:spcPts val="0"/>
              </a:spcBef>
              <a:defRPr sz="900">
                <a:solidFill>
                  <a:srgbClr val="000000"/>
                </a:solidFill>
              </a:defRPr>
            </a:pPr>
            <a:r>
              <a:t>卡米洛·帕杜利；耶鲁大学</a:t>
            </a:r>
          </a:p>
          <a:p>
            <a:pPr algn="ctr">
              <a:lnSpc>
                <a:spcPct val="92000"/>
              </a:lnSpc>
              <a:spcBef>
                <a:spcPts val="0"/>
              </a:spcBef>
              <a:defRPr sz="900">
                <a:solidFill>
                  <a:srgbClr val="000000"/>
                </a:solidFill>
              </a:defRPr>
            </a:pPr>
            <a:r>
              <a:t>瑞安·瓦基尔；耶鲁大学</a:t>
            </a:r>
          </a:p>
          <a:p>
            <a:pPr algn="ctr">
              <a:lnSpc>
                <a:spcPct val="92000"/>
              </a:lnSpc>
              <a:spcBef>
                <a:spcPts val="0"/>
              </a:spcBef>
              <a:defRPr sz="900">
                <a:solidFill>
                  <a:srgbClr val="000000"/>
                </a:solidFill>
              </a:defRPr>
            </a:pPr>
            <a:r>
              <a:t>伊斯雷尔·约洛；耶鲁大学大数据研究生项目</a:t>
            </a:r>
          </a:p>
          <a:p>
            <a:pPr algn="ctr">
              <a:lnSpc>
                <a:spcPct val="92000"/>
              </a:lnSpc>
              <a:spcBef>
                <a:spcPts val="0"/>
              </a:spcBef>
              <a:defRPr sz="900">
                <a:solidFill>
                  <a:srgbClr val="000000"/>
                </a:solidFill>
              </a:defRPr>
            </a:pPr>
            <a:r>
              <a:t>史蒂文·扎斯拉夫斯基；莫里斯公司</a:t>
            </a:r>
          </a:p>
        </p:txBody>
      </p:sp>
    </p:spTree>
    <p:extLst>
      <p:ext uri="{BB962C8B-B14F-4D97-AF65-F5344CB8AC3E}">
        <p14:creationId xmlns:p14="http://schemas.microsoft.com/office/powerpoint/2010/main" val="221072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内幕：危机中的俄罗斯经济——目录</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6</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1271340023"/>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36752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t>危机中的俄罗斯经济主题#1：解读俄罗斯经济统计数据</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t>7</a:t>
            </a:fld>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86738256"/>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defRPr sz="1200" i="1">
                          <a:solidFill>
                            <a:srgbClr val="AFD5F1"/>
                          </a:solidFill>
                          <a:latin typeface="Avenir Next Heavy" panose="020B0903020202020204" pitchFamily="34" charset="0"/>
                        </a:defRPr>
                      </a:pPr>
                      <a: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a:pPr>
                      <a:r>
                        <a:t>背景：解读具有欺骗性的俄罗斯官方经济统计数据</a:t>
                      </a:r>
                      <a:endParaRPr sz="1200" b="0" i="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3692230223"/>
                  </a:ext>
                </a:extLst>
              </a:tr>
              <a:tr h="795130">
                <a:tc>
                  <a:txBody>
                    <a:bodyPr/>
                    <a:lstStyle/>
                    <a:p>
                      <a:pPr algn="ctr">
                        <a:defRPr sz="1200" i="1">
                          <a:solidFill>
                            <a:srgbClr val="AFD5F1"/>
                          </a:solidFill>
                          <a:latin typeface="Avenir Next Heavy" panose="020B0903020202020204" pitchFamily="34" charset="0"/>
                        </a:defRPr>
                      </a:pPr>
                      <a: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重新评估俄罗斯作为商品出口国的地位：物价上涨掩盖了长期战略定位不可逆转的恶化</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defRPr sz="1200" i="1">
                          <a:solidFill>
                            <a:srgbClr val="AFD5F1"/>
                          </a:solidFill>
                          <a:latin typeface="Avenir Next Heavy" panose="020B0903020202020204" pitchFamily="34" charset="0"/>
                        </a:defRPr>
                      </a:pPr>
                      <a: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俄罗斯进口下降表明俄罗斯全球经济关系的不对称弱点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defRPr sz="1200" i="1">
                          <a:solidFill>
                            <a:srgbClr val="AFD5F1"/>
                          </a:solidFill>
                          <a:latin typeface="Avenir Next Heavy" panose="020B0903020202020204" pitchFamily="34" charset="0"/>
                        </a:defRPr>
                      </a:pPr>
                      <a: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俄罗斯国内消费和生产数据疲软表明进口替代不可行</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defRPr sz="1200" i="1">
                          <a:solidFill>
                            <a:srgbClr val="AFD5F1"/>
                          </a:solidFill>
                          <a:latin typeface="Avenir Next Heavy" panose="020B0903020202020204" pitchFamily="34" charset="0"/>
                        </a:defRPr>
                      </a:pPr>
                      <a: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企业、资本和人才逃离俄罗斯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defRPr sz="1200" i="1">
                          <a:solidFill>
                            <a:srgbClr val="AFD5F1"/>
                          </a:solidFill>
                          <a:latin typeface="Avenir Next Heavy" panose="020B0903020202020204" pitchFamily="34" charset="0"/>
                        </a:defRPr>
                      </a:pPr>
                      <a: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不可持续的财政和货币刺激以及克里姆林宫的干预掩盖了结构性经济弱点</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defRPr sz="1200" i="1">
                          <a:solidFill>
                            <a:srgbClr val="AFD5F1"/>
                          </a:solidFill>
                          <a:latin typeface="Avenir Next Heavy" panose="020B0903020202020204" pitchFamily="34" charset="0"/>
                        </a:defRPr>
                      </a:pPr>
                      <a: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金融市场对实体经济持续疲软的定价，流动性和信贷收缩</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defRPr sz="1200" i="1">
                          <a:solidFill>
                            <a:srgbClr val="AFD5F1"/>
                          </a:solidFill>
                          <a:latin typeface="Avenir Next Heavy" panose="020B0903020202020204" pitchFamily="34" charset="0"/>
                        </a:defRPr>
                      </a:pPr>
                      <a: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sz="1200" b="1"/>
                      </a:pPr>
                      <a:r>
                        <a:t>结论：俄罗斯的经济脆弱性揭示了西方的重要经验教训</a:t>
                      </a:r>
                      <a:endParaRPr sz="1200" b="1" i="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125169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8</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pPr marL="0" marR="0">
              <a:lnSpc>
                <a:spcPct val="100000"/>
              </a:lnSpc>
              <a:spcBef>
                <a:spcPts val="0"/>
              </a:spcBef>
              <a:spcAft>
                <a:spcPts val="800"/>
              </a:spcAft>
              <a:defRPr sz="1200">
                <a:ea typeface="Calibri" panose="020F0502020204030204" pitchFamily="34" charset="0"/>
                <a:cs typeface="Times New Roman" panose="02020603050405020304" pitchFamily="18" charset="0"/>
              </a:defRPr>
            </a:pPr>
            <a:r>
              <a:rPr>
                <a:effectLst/>
              </a:rPr>
              <a:t>近几个月来，许多乐观的经济分析、预测和展望都存在一个关键的方法论缺陷：这些分析的大部分（如果不是全部）基础证据都来自俄罗斯政府本身定期发布的经济数据。</a:t>
            </a:r>
            <a:r>
              <a:t>自入侵开始以来，有</a:t>
            </a:r>
            <a:r>
              <a:rPr>
                <a:effectLst/>
              </a:rPr>
              <a:t>三个重要且未被充分认识到的因素严重损害了克里姆林宫统计数据的完整性。首先，克里姆林宫发布的经济数据越来越具有选择性；部分且不完整，选择性地剔除不利数据，同时保留有利数据。</a:t>
            </a:r>
            <a:endParaRPr sz="120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p:txBody>
          <a:bodyPr/>
          <a:lstStyle/>
          <a:p>
            <a:pPr>
              <a:defRPr sz="900"/>
            </a:pPr>
            <a:r>
              <a:t>来源：耶鲁首席执行官领导力学院，</a:t>
            </a:r>
            <a:r>
              <a:rPr>
                <a:hlinkClick r:id="rId2">
                  <a:extLst>
                    <a:ext uri="{A12FA001-AC4F-418D-AE19-62706E023703}">
                      <ahyp:hlinkClr xmlns:ahyp="http://schemas.microsoft.com/office/drawing/2018/hyperlinkcolor" val="tx"/>
                    </a:ext>
                  </a:extLst>
                </a:hlinkClick>
              </a:rPr>
              <a:t>彭博社</a:t>
            </a:r>
            <a:r>
              <a:t>，</a:t>
            </a:r>
            <a:r>
              <a:rPr>
                <a:hlinkClick r:id="rId3">
                  <a:extLst>
                    <a:ext uri="{A12FA001-AC4F-418D-AE19-62706E023703}">
                      <ahyp:hlinkClr xmlns:ahyp="http://schemas.microsoft.com/office/drawing/2018/hyperlinkcolor" val="tx"/>
                    </a:ext>
                  </a:extLst>
                </a:hlinkClick>
              </a:rPr>
              <a:t>大西洋理事会</a:t>
            </a:r>
            <a:r>
              <a:t>，</a:t>
            </a:r>
            <a:r>
              <a:rPr>
                <a:hlinkClick r:id="rId4">
                  <a:extLst>
                    <a:ext uri="{A12FA001-AC4F-418D-AE19-62706E023703}">
                      <ahyp:hlinkClr xmlns:ahyp="http://schemas.microsoft.com/office/drawing/2018/hyperlinkcolor" val="tx"/>
                    </a:ext>
                  </a:extLst>
                </a:hlinkClick>
              </a:rPr>
              <a:t>俄罗斯联邦国家统计局</a:t>
            </a:r>
            <a:endParaRPr sz="90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解读俄罗斯经济统计数据</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乐观预测因选择性统计而完全错误：饮俄罗斯宣传之泉</a:t>
            </a:r>
          </a:p>
        </p:txBody>
      </p:sp>
      <p:graphicFrame>
        <p:nvGraphicFramePr>
          <p:cNvPr id="2"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2984656624"/>
              </p:ext>
            </p:extLst>
          </p:nvPr>
        </p:nvGraphicFramePr>
        <p:xfrm>
          <a:off x="3643952" y="1705997"/>
          <a:ext cx="8128000" cy="40792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898861028"/>
                    </a:ext>
                  </a:extLst>
                </a:gridCol>
              </a:tblGrid>
              <a:tr h="370840">
                <a:tc>
                  <a:txBody>
                    <a:bodyPr/>
                    <a:lstStyle/>
                    <a:p>
                      <a:r>
                        <a:t>入侵后克里姆林宫扣留的统计数据</a:t>
                      </a:r>
                    </a:p>
                  </a:txBody>
                  <a:tcPr/>
                </a:tc>
                <a:extLst>
                  <a:ext uri="{0D108BD9-81ED-4DB2-BD59-A6C34878D82A}">
                    <a16:rowId xmlns:a16="http://schemas.microsoft.com/office/drawing/2014/main" val="805139090"/>
                  </a:ext>
                </a:extLst>
              </a:tr>
              <a:tr h="370840">
                <a:tc>
                  <a:txBody>
                    <a:bodyPr/>
                    <a:lstStyle/>
                    <a:p>
                      <a:r>
                        <a:t>所有对外贸易数据</a:t>
                      </a:r>
                    </a:p>
                  </a:txBody>
                  <a:tcPr/>
                </a:tc>
                <a:extLst>
                  <a:ext uri="{0D108BD9-81ED-4DB2-BD59-A6C34878D82A}">
                    <a16:rowId xmlns:a16="http://schemas.microsoft.com/office/drawing/2014/main" val="1992061237"/>
                  </a:ext>
                </a:extLst>
              </a:tr>
              <a:tr h="370840">
                <a:tc>
                  <a:txBody>
                    <a:bodyPr/>
                    <a:lstStyle/>
                    <a:p>
                      <a:r>
                        <a:t>所有出口数据</a:t>
                      </a:r>
                    </a:p>
                  </a:txBody>
                  <a:tcPr/>
                </a:tc>
                <a:extLst>
                  <a:ext uri="{0D108BD9-81ED-4DB2-BD59-A6C34878D82A}">
                    <a16:rowId xmlns:a16="http://schemas.microsoft.com/office/drawing/2014/main" val="1112829433"/>
                  </a:ext>
                </a:extLst>
              </a:tr>
              <a:tr h="370840">
                <a:tc>
                  <a:txBody>
                    <a:bodyPr/>
                    <a:lstStyle/>
                    <a:p>
                      <a:r>
                        <a:t>所有进口数据</a:t>
                      </a:r>
                    </a:p>
                  </a:txBody>
                  <a:tcPr/>
                </a:tc>
                <a:extLst>
                  <a:ext uri="{0D108BD9-81ED-4DB2-BD59-A6C34878D82A}">
                    <a16:rowId xmlns:a16="http://schemas.microsoft.com/office/drawing/2014/main" val="209163037"/>
                  </a:ext>
                </a:extLst>
              </a:tr>
              <a:tr h="370840">
                <a:tc>
                  <a:txBody>
                    <a:bodyPr/>
                    <a:lstStyle/>
                    <a:p>
                      <a:r>
                        <a:t>石油和天然气月度产量数据</a:t>
                      </a:r>
                    </a:p>
                  </a:txBody>
                  <a:tcPr/>
                </a:tc>
                <a:extLst>
                  <a:ext uri="{0D108BD9-81ED-4DB2-BD59-A6C34878D82A}">
                    <a16:rowId xmlns:a16="http://schemas.microsoft.com/office/drawing/2014/main" val="2781771094"/>
                  </a:ext>
                </a:extLst>
              </a:tr>
              <a:tr h="370840">
                <a:tc>
                  <a:txBody>
                    <a:bodyPr/>
                    <a:lstStyle/>
                    <a:p>
                      <a:r>
                        <a:t>资本流入和流出</a:t>
                      </a:r>
                    </a:p>
                  </a:txBody>
                  <a:tcPr/>
                </a:tc>
                <a:extLst>
                  <a:ext uri="{0D108BD9-81ED-4DB2-BD59-A6C34878D82A}">
                    <a16:rowId xmlns:a16="http://schemas.microsoft.com/office/drawing/2014/main" val="2056168027"/>
                  </a:ext>
                </a:extLst>
              </a:tr>
              <a:tr h="370840">
                <a:tc>
                  <a:txBody>
                    <a:bodyPr/>
                    <a:lstStyle/>
                    <a:p>
                      <a:r>
                        <a:t>主要公司财务报表</a:t>
                      </a:r>
                    </a:p>
                  </a:txBody>
                  <a:tcPr/>
                </a:tc>
                <a:extLst>
                  <a:ext uri="{0D108BD9-81ED-4DB2-BD59-A6C34878D82A}">
                    <a16:rowId xmlns:a16="http://schemas.microsoft.com/office/drawing/2014/main" val="2490705855"/>
                  </a:ext>
                </a:extLst>
              </a:tr>
              <a:tr h="370840">
                <a:tc>
                  <a:txBody>
                    <a:bodyPr/>
                    <a:lstStyle/>
                    <a:p>
                      <a:r>
                        <a:t>中央银行货币基础数据</a:t>
                      </a:r>
                    </a:p>
                  </a:txBody>
                  <a:tcPr/>
                </a:tc>
                <a:extLst>
                  <a:ext uri="{0D108BD9-81ED-4DB2-BD59-A6C34878D82A}">
                    <a16:rowId xmlns:a16="http://schemas.microsoft.com/office/drawing/2014/main" val="1198146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pPr>
                      <a:r>
                        <a:t>外国直接投资数据</a:t>
                      </a:r>
                    </a:p>
                  </a:txBody>
                  <a:tcPr/>
                </a:tc>
                <a:extLst>
                  <a:ext uri="{0D108BD9-81ED-4DB2-BD59-A6C34878D82A}">
                    <a16:rowId xmlns:a16="http://schemas.microsoft.com/office/drawing/2014/main" val="2141337827"/>
                  </a:ext>
                </a:extLst>
              </a:tr>
              <a:tr h="370840">
                <a:tc>
                  <a:txBody>
                    <a:bodyPr/>
                    <a:lstStyle/>
                    <a:p>
                      <a:r>
                        <a:t>航空和机场客运量</a:t>
                      </a:r>
                    </a:p>
                  </a:txBody>
                  <a:tcPr/>
                </a:tc>
                <a:extLst>
                  <a:ext uri="{0D108BD9-81ED-4DB2-BD59-A6C34878D82A}">
                    <a16:rowId xmlns:a16="http://schemas.microsoft.com/office/drawing/2014/main" val="2242423284"/>
                  </a:ext>
                </a:extLst>
              </a:tr>
              <a:tr h="370840">
                <a:tc>
                  <a:txBody>
                    <a:bodyPr/>
                    <a:lstStyle/>
                    <a:p>
                      <a:r>
                        <a:t>贷款和贷款发放数据</a:t>
                      </a:r>
                    </a:p>
                  </a:txBody>
                  <a:tcPr/>
                </a:tc>
                <a:extLst>
                  <a:ext uri="{0D108BD9-81ED-4DB2-BD59-A6C34878D82A}">
                    <a16:rowId xmlns:a16="http://schemas.microsoft.com/office/drawing/2014/main" val="2338950675"/>
                  </a:ext>
                </a:extLst>
              </a:tr>
            </a:tbl>
          </a:graphicData>
        </a:graphic>
      </p:graphicFrame>
    </p:spTree>
    <p:extLst>
      <p:ext uri="{BB962C8B-B14F-4D97-AF65-F5344CB8AC3E}">
        <p14:creationId xmlns:p14="http://schemas.microsoft.com/office/powerpoint/2010/main" val="301935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t>9</a:t>
            </a:fld>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pPr>
              <a:lnSpc>
                <a:spcPct val="100000"/>
              </a:lnSpc>
              <a:defRPr sz="1200">
                <a:effectLst/>
                <a:ea typeface="Calibri" panose="020F0502020204030204" pitchFamily="34" charset="0"/>
                <a:cs typeface="Times New Roman" panose="02020603050405020304" pitchFamily="18" charset="0"/>
              </a:defRPr>
            </a:pPr>
            <a:r>
              <a:t>其次，即使那些公布的有利数据也值得怀疑，甚至可以说是完全不可靠，如果与跨渠道核查相比，并且考虑到克里姆林宫为破坏统计完整性所施加的政治压力。事实上，克里姆林宫长期以来一直有篡改官方经济统计数据的历史，甚至在入侵之前。</a:t>
            </a:r>
            <a:endParaRPr sz="120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p:txBody>
          <a:bodyPr/>
          <a:lstStyle/>
          <a:p>
            <a:pPr>
              <a:defRPr sz="900"/>
            </a:pPr>
            <a:r>
              <a:t>来源：耶鲁首席执行官领导力学院，</a:t>
            </a:r>
            <a:r>
              <a:rPr>
                <a:hlinkClick r:id="rId2">
                  <a:extLst>
                    <a:ext uri="{A12FA001-AC4F-418D-AE19-62706E023703}">
                      <ahyp:hlinkClr xmlns:ahyp="http://schemas.microsoft.com/office/drawing/2018/hyperlinkcolor" val="tx"/>
                    </a:ext>
                  </a:extLst>
                </a:hlinkClick>
              </a:rPr>
              <a:t>彭博社</a:t>
            </a:r>
            <a:r>
              <a:t>，</a:t>
            </a:r>
            <a:r>
              <a:rPr>
                <a:hlinkClick r:id="rId3">
                  <a:extLst>
                    <a:ext uri="{A12FA001-AC4F-418D-AE19-62706E023703}">
                      <ahyp:hlinkClr xmlns:ahyp="http://schemas.microsoft.com/office/drawing/2018/hyperlinkcolor" val="tx"/>
                    </a:ext>
                  </a:extLst>
                </a:hlinkClick>
              </a:rPr>
              <a:t>路透社</a:t>
            </a:r>
            <a:r>
              <a:t>，</a:t>
            </a:r>
            <a:r>
              <a:rPr>
                <a:hlinkClick r:id="rId4">
                  <a:extLst>
                    <a:ext uri="{A12FA001-AC4F-418D-AE19-62706E023703}">
                      <ahyp:hlinkClr xmlns:ahyp="http://schemas.microsoft.com/office/drawing/2018/hyperlinkcolor" val="tx"/>
                    </a:ext>
                  </a:extLst>
                </a:hlinkClick>
              </a:rPr>
              <a:t>国际货币基金组织</a:t>
            </a:r>
            <a:r>
              <a:t>，</a:t>
            </a:r>
            <a:r>
              <a:rPr>
                <a:hlinkClick r:id="rId5">
                  <a:extLst>
                    <a:ext uri="{A12FA001-AC4F-418D-AE19-62706E023703}">
                      <ahyp:hlinkClr xmlns:ahyp="http://schemas.microsoft.com/office/drawing/2018/hyperlinkcolor" val="tx"/>
                    </a:ext>
                  </a:extLst>
                </a:hlinkClick>
              </a:rPr>
              <a:t>国际文传电讯社</a:t>
            </a:r>
            <a:endParaRPr sz="90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t>解读俄罗斯经济统计数据</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pPr>
              <a:defRPr>
                <a:solidFill>
                  <a:srgbClr val="000000"/>
                </a:solidFill>
              </a:defRPr>
            </a:pPr>
            <a:r>
              <a:t>篡改数字：普京长期以来在政治干预俄罗斯统计局方面有着可耻的记录</a:t>
            </a:r>
          </a:p>
        </p:txBody>
      </p:sp>
      <p:graphicFrame>
        <p:nvGraphicFramePr>
          <p:cNvPr id="2"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3913697540"/>
              </p:ext>
            </p:extLst>
          </p:nvPr>
        </p:nvGraphicFramePr>
        <p:xfrm>
          <a:off x="3710675" y="2042792"/>
          <a:ext cx="8128000" cy="22250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898861028"/>
                    </a:ext>
                  </a:extLst>
                </a:gridCol>
              </a:tblGrid>
              <a:tr h="370840">
                <a:tc>
                  <a:txBody>
                    <a:bodyPr/>
                    <a:lstStyle/>
                    <a:p>
                      <a:r>
                        <a:t>政治干预俄罗斯统计局的例子</a:t>
                      </a:r>
                    </a:p>
                  </a:txBody>
                  <a:tcPr/>
                </a:tc>
                <a:extLst>
                  <a:ext uri="{0D108BD9-81ED-4DB2-BD59-A6C34878D82A}">
                    <a16:rowId xmlns:a16="http://schemas.microsoft.com/office/drawing/2014/main" val="805139090"/>
                  </a:ext>
                </a:extLst>
              </a:tr>
              <a:tr h="370840">
                <a:tc>
                  <a:txBody>
                    <a:bodyPr/>
                    <a:lstStyle/>
                    <a:p>
                      <a:r>
                        <a:t>普京亲自将俄罗斯统计局移交给经济部的政治官员</a:t>
                      </a:r>
                    </a:p>
                  </a:txBody>
                  <a:tcPr/>
                </a:tc>
                <a:extLst>
                  <a:ext uri="{0D108BD9-81ED-4DB2-BD59-A6C34878D82A}">
                    <a16:rowId xmlns:a16="http://schemas.microsoft.com/office/drawing/2014/main" val="1992061237"/>
                  </a:ext>
                </a:extLst>
              </a:tr>
              <a:tr h="370840">
                <a:tc>
                  <a:txBody>
                    <a:bodyPr/>
                    <a:lstStyle/>
                    <a:p>
                      <a:r>
                        <a:t>普京解雇了多位俄罗斯统计局负责人</a:t>
                      </a:r>
                    </a:p>
                  </a:txBody>
                  <a:tcPr/>
                </a:tc>
                <a:extLst>
                  <a:ext uri="{0D108BD9-81ED-4DB2-BD59-A6C34878D82A}">
                    <a16:rowId xmlns:a16="http://schemas.microsoft.com/office/drawing/2014/main" val="1112829433"/>
                  </a:ext>
                </a:extLst>
              </a:tr>
              <a:tr h="370840">
                <a:tc>
                  <a:txBody>
                    <a:bodyPr/>
                    <a:lstStyle/>
                    <a:p>
                      <a:r>
                        <a:t>普京于2022年5月任命了一位政治人选（前副部长）担任负责人</a:t>
                      </a:r>
                    </a:p>
                  </a:txBody>
                  <a:tcPr/>
                </a:tc>
                <a:extLst>
                  <a:ext uri="{0D108BD9-81ED-4DB2-BD59-A6C34878D82A}">
                    <a16:rowId xmlns:a16="http://schemas.microsoft.com/office/drawing/2014/main" val="209163037"/>
                  </a:ext>
                </a:extLst>
              </a:tr>
              <a:tr h="370840">
                <a:tc>
                  <a:txBody>
                    <a:bodyPr/>
                    <a:lstStyle/>
                    <a:p>
                      <a:r>
                        <a:t>克里姆林宫经济学家“转向新方法论”的惊人倾向</a:t>
                      </a:r>
                    </a:p>
                  </a:txBody>
                  <a:tcPr/>
                </a:tc>
                <a:extLst>
                  <a:ext uri="{0D108BD9-81ED-4DB2-BD59-A6C34878D82A}">
                    <a16:rowId xmlns:a16="http://schemas.microsoft.com/office/drawing/2014/main" val="2781771094"/>
                  </a:ext>
                </a:extLst>
              </a:tr>
              <a:tr h="370840">
                <a:tc>
                  <a:txBody>
                    <a:bodyPr/>
                    <a:lstStyle/>
                    <a:p>
                      <a:r>
                        <a:t>国际货币基金组织对数据“可靠性和一致性方面的担忧”发出警告</a:t>
                      </a:r>
                    </a:p>
                  </a:txBody>
                  <a:tcPr/>
                </a:tc>
                <a:extLst>
                  <a:ext uri="{0D108BD9-81ED-4DB2-BD59-A6C34878D82A}">
                    <a16:rowId xmlns:a16="http://schemas.microsoft.com/office/drawing/2014/main" val="2056168027"/>
                  </a:ext>
                </a:extLst>
              </a:tr>
            </a:tbl>
          </a:graphicData>
        </a:graphic>
      </p:graphicFrame>
      <p:graphicFrame>
        <p:nvGraphicFramePr>
          <p:cNvPr id="3" name="Object 2">
            <a:extLst>
              <a:ext uri="{FF2B5EF4-FFF2-40B4-BE49-F238E27FC236}">
                <a16:creationId xmlns:a16="http://schemas.microsoft.com/office/drawing/2014/main" id="{64BE05A8-4D96-0FC3-BFF7-BE2987C1FD12}"/>
              </a:ext>
            </a:extLst>
          </p:cNvPr>
          <p:cNvGraphicFramePr>
            <a:graphicFrameLocks noChangeAspect="1"/>
          </p:cNvGraphicFramePr>
          <p:nvPr>
            <p:extLst>
              <p:ext uri="{D42A27DB-BD31-4B8C-83A1-F6EECF244321}">
                <p14:modId xmlns:p14="http://schemas.microsoft.com/office/powerpoint/2010/main" val="3730030050"/>
              </p:ext>
            </p:extLst>
          </p:nvPr>
        </p:nvGraphicFramePr>
        <p:xfrm>
          <a:off x="3943521" y="4997163"/>
          <a:ext cx="7456438" cy="1764792"/>
        </p:xfrm>
        <a:graphic>
          <a:graphicData uri="http://schemas.openxmlformats.org/presentationml/2006/ole">
            <mc:AlternateContent xmlns:mc="http://schemas.openxmlformats.org/markup-compatibility/2006">
              <mc:Choice xmlns:v="urn:schemas-microsoft-com:vml" Requires="v">
                <p:oleObj name="BMP 图像" r:id="rId6" imgW="18592920" imgH="4400640" progId="Paint.Picture">
                  <p:embed/>
                </p:oleObj>
              </mc:Choice>
              <mc:Fallback>
                <p:oleObj name="BMP 图像" r:id="rId6" imgW="18592920" imgH="4400640" progId="Paint.Picture">
                  <p:embed/>
                  <p:pic>
                    <p:nvPicPr>
                      <p:cNvPr id="3" name="Object 2">
                        <a:extLst>
                          <a:ext uri="{FF2B5EF4-FFF2-40B4-BE49-F238E27FC236}">
                            <a16:creationId xmlns:a16="http://schemas.microsoft.com/office/drawing/2014/main" id="{64BE05A8-4D96-0FC3-BFF7-BE2987C1FD12}"/>
                          </a:ext>
                        </a:extLst>
                      </p:cNvPr>
                      <p:cNvPicPr/>
                      <p:nvPr/>
                    </p:nvPicPr>
                    <p:blipFill>
                      <a:blip r:embed="rId7"/>
                      <a:stretch>
                        <a:fillRect/>
                      </a:stretch>
                    </p:blipFill>
                    <p:spPr>
                      <a:xfrm>
                        <a:off x="3943521" y="4997163"/>
                        <a:ext cx="7456438" cy="176479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59396763-A676-9D2D-285A-7CE0FDC4C538}"/>
              </a:ext>
            </a:extLst>
          </p:cNvPr>
          <p:cNvGraphicFramePr>
            <a:graphicFrameLocks noChangeAspect="1"/>
          </p:cNvGraphicFramePr>
          <p:nvPr>
            <p:extLst>
              <p:ext uri="{D42A27DB-BD31-4B8C-83A1-F6EECF244321}">
                <p14:modId xmlns:p14="http://schemas.microsoft.com/office/powerpoint/2010/main" val="1429534242"/>
              </p:ext>
            </p:extLst>
          </p:nvPr>
        </p:nvGraphicFramePr>
        <p:xfrm>
          <a:off x="4047200" y="4509293"/>
          <a:ext cx="1806575" cy="492125"/>
        </p:xfrm>
        <a:graphic>
          <a:graphicData uri="http://schemas.openxmlformats.org/presentationml/2006/ole">
            <mc:AlternateContent xmlns:mc="http://schemas.openxmlformats.org/markup-compatibility/2006">
              <mc:Choice xmlns:v="urn:schemas-microsoft-com:vml" Requires="v">
                <p:oleObj name="Bitmap Image" r:id="rId8" imgW="1806120" imgH="491400" progId="PBrush">
                  <p:embed/>
                </p:oleObj>
              </mc:Choice>
              <mc:Fallback>
                <p:oleObj name="Bitmap Image" r:id="rId8" imgW="1806120" imgH="491400" progId="PBrush">
                  <p:embed/>
                  <p:pic>
                    <p:nvPicPr>
                      <p:cNvPr id="4" name="Object 3">
                        <a:extLst>
                          <a:ext uri="{FF2B5EF4-FFF2-40B4-BE49-F238E27FC236}">
                            <a16:creationId xmlns:a16="http://schemas.microsoft.com/office/drawing/2014/main" id="{59396763-A676-9D2D-285A-7CE0FDC4C538}"/>
                          </a:ext>
                        </a:extLst>
                      </p:cNvPr>
                      <p:cNvPicPr/>
                      <p:nvPr/>
                    </p:nvPicPr>
                    <p:blipFill>
                      <a:blip r:embed="rId9"/>
                      <a:stretch>
                        <a:fillRect/>
                      </a:stretch>
                    </p:blipFill>
                    <p:spPr>
                      <a:xfrm>
                        <a:off x="4047200" y="4509293"/>
                        <a:ext cx="1806575" cy="492125"/>
                      </a:xfrm>
                      <a:prstGeom prst="rect">
                        <a:avLst/>
                      </a:prstGeom>
                    </p:spPr>
                  </p:pic>
                </p:oleObj>
              </mc:Fallback>
            </mc:AlternateContent>
          </a:graphicData>
        </a:graphic>
      </p:graphicFrame>
      <p:grpSp>
        <p:nvGrpSpPr>
          <p:cNvPr id="13" name="组合 12">
            <a:extLst>
              <a:ext uri="{FF2B5EF4-FFF2-40B4-BE49-F238E27FC236}">
                <a16:creationId xmlns:a16="http://schemas.microsoft.com/office/drawing/2014/main" id="{6781253D-6C7F-F7D1-C1BF-B819D6CECDED}"/>
              </a:ext>
            </a:extLst>
          </p:cNvPr>
          <p:cNvGrpSpPr/>
          <p:nvPr/>
        </p:nvGrpSpPr>
        <p:grpSpPr>
          <a:xfrm>
            <a:off x="4213284" y="5182641"/>
            <a:ext cx="6909418" cy="1331002"/>
            <a:chOff x="4213284" y="5182641"/>
            <a:chExt cx="6909418" cy="1331002"/>
          </a:xfrm>
        </p:grpSpPr>
        <p:sp>
          <p:nvSpPr>
            <p:cNvPr id="10" name="文本框 9">
              <a:extLst>
                <a:ext uri="{FF2B5EF4-FFF2-40B4-BE49-F238E27FC236}">
                  <a16:creationId xmlns:a16="http://schemas.microsoft.com/office/drawing/2014/main" id="{0444D6EF-C3D5-5A05-3F80-41A21912A6CF}"/>
                </a:ext>
              </a:extLst>
            </p:cNvPr>
            <p:cNvSpPr txBox="1"/>
            <p:nvPr/>
          </p:nvSpPr>
          <p:spPr>
            <a:xfrm>
              <a:off x="4220779" y="5182641"/>
              <a:ext cx="6901923" cy="707886"/>
            </a:xfrm>
            <a:prstGeom prst="rect">
              <a:avLst/>
            </a:prstGeom>
            <a:noFill/>
          </p:spPr>
          <p:txBody>
            <a:bodyPr wrap="square" lIns="0" tIns="0" rIns="0" bIns="0">
              <a:spAutoFit/>
            </a:bodyPr>
            <a:lstStyle/>
            <a:p>
              <a:pPr>
                <a:defRPr sz="2300" b="1">
                  <a:solidFill>
                    <a:srgbClr val="000000"/>
                  </a:solidFill>
                  <a:latin typeface="+mj-lt"/>
                </a:defRPr>
              </a:pPr>
              <a:r>
                <a:t>俄罗斯统计机构修改数据，投资者出现偏见</a:t>
              </a:r>
              <a:endParaRPr sz="2300" b="1">
                <a:solidFill>
                  <a:srgbClr val="000000"/>
                </a:solidFill>
                <a:latin typeface="+mj-lt"/>
              </a:endParaRPr>
            </a:p>
          </p:txBody>
        </p:sp>
        <p:sp>
          <p:nvSpPr>
            <p:cNvPr id="11" name="文本框 10">
              <a:extLst>
                <a:ext uri="{FF2B5EF4-FFF2-40B4-BE49-F238E27FC236}">
                  <a16:creationId xmlns:a16="http://schemas.microsoft.com/office/drawing/2014/main" id="{97386DFC-0524-6842-0EA6-BB92EC9FBFCC}"/>
                </a:ext>
              </a:extLst>
            </p:cNvPr>
            <p:cNvSpPr txBox="1"/>
            <p:nvPr/>
          </p:nvSpPr>
          <p:spPr>
            <a:xfrm>
              <a:off x="4213284" y="6315701"/>
              <a:ext cx="2974499" cy="184666"/>
            </a:xfrm>
            <a:prstGeom prst="rect">
              <a:avLst/>
            </a:prstGeom>
            <a:noFill/>
          </p:spPr>
          <p:txBody>
            <a:bodyPr wrap="square" lIns="0" tIns="0" rIns="0" bIns="0">
              <a:spAutoFit/>
            </a:bodyPr>
            <a:lstStyle/>
            <a:p>
              <a:pPr>
                <a:defRPr sz="1200">
                  <a:solidFill>
                    <a:srgbClr val="000000"/>
                  </a:solidFill>
                </a:defRPr>
              </a:pPr>
              <a:r>
                <a:t>作者：安德烈·奥斯特鲁克、亚历山大·温宁</a:t>
              </a:r>
              <a:endParaRPr sz="1200">
                <a:solidFill>
                  <a:srgbClr val="000000"/>
                </a:solidFill>
              </a:endParaRPr>
            </a:p>
          </p:txBody>
        </p:sp>
        <p:sp>
          <p:nvSpPr>
            <p:cNvPr id="12" name="文本框 11">
              <a:extLst>
                <a:ext uri="{FF2B5EF4-FFF2-40B4-BE49-F238E27FC236}">
                  <a16:creationId xmlns:a16="http://schemas.microsoft.com/office/drawing/2014/main" id="{190AE4A2-E38F-C9E6-6911-C40ADAC2209B}"/>
                </a:ext>
              </a:extLst>
            </p:cNvPr>
            <p:cNvSpPr txBox="1"/>
            <p:nvPr/>
          </p:nvSpPr>
          <p:spPr>
            <a:xfrm>
              <a:off x="9497317" y="6344366"/>
              <a:ext cx="1003294" cy="169277"/>
            </a:xfrm>
            <a:prstGeom prst="rect">
              <a:avLst/>
            </a:prstGeom>
            <a:noFill/>
          </p:spPr>
          <p:txBody>
            <a:bodyPr wrap="square" lIns="0" tIns="0" rIns="0" bIns="0">
              <a:spAutoFit/>
            </a:bodyPr>
            <a:lstStyle/>
            <a:p>
              <a:pPr>
                <a:defRPr sz="1100">
                  <a:solidFill>
                    <a:srgbClr val="000000"/>
                  </a:solidFill>
                  <a:latin typeface="+mj-lt"/>
                </a:defRPr>
              </a:pPr>
              <a:r>
                <a:t>阅读需时 7 分钟</a:t>
              </a:r>
              <a:endParaRPr sz="1100">
                <a:solidFill>
                  <a:srgbClr val="000000"/>
                </a:solidFill>
                <a:latin typeface="+mj-lt"/>
              </a:endParaRPr>
            </a:p>
          </p:txBody>
        </p:sp>
      </p:grpSp>
    </p:spTree>
    <p:extLst>
      <p:ext uri="{BB962C8B-B14F-4D97-AF65-F5344CB8AC3E}">
        <p14:creationId xmlns:p14="http://schemas.microsoft.com/office/powerpoint/2010/main" val="1514317304"/>
      </p:ext>
    </p:extLst>
  </p:cSld>
  <p:clrMapOvr>
    <a:masterClrMapping/>
  </p:clrMapOvr>
</p:sld>
</file>

<file path=ppt/theme/theme1.xml><?xml version="1.0" encoding="utf-8"?>
<a:theme xmlns:a="http://schemas.openxmlformats.org/drawingml/2006/main" name="01_Cover">
  <a:themeElements>
    <a:clrScheme name="Yale">
      <a:dk1>
        <a:srgbClr val="00356B"/>
      </a:dk1>
      <a:lt1>
        <a:srgbClr val="FFFFFF"/>
      </a:lt1>
      <a:dk2>
        <a:srgbClr val="000F9F"/>
      </a:dk2>
      <a:lt2>
        <a:srgbClr val="C6C5B9"/>
      </a:lt2>
      <a:accent1>
        <a:srgbClr val="1C6338"/>
      </a:accent1>
      <a:accent2>
        <a:srgbClr val="00B64E"/>
      </a:accent2>
      <a:accent3>
        <a:srgbClr val="FFD000"/>
      </a:accent3>
      <a:accent4>
        <a:srgbClr val="63AAFF"/>
      </a:accent4>
      <a:accent5>
        <a:srgbClr val="B1087E"/>
      </a:accent5>
      <a:accent6>
        <a:srgbClr val="D01701"/>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2_Cover">
  <a:themeElements>
    <a:clrScheme name="Yale">
      <a:dk1>
        <a:srgbClr val="00356B"/>
      </a:dk1>
      <a:lt1>
        <a:srgbClr val="FFFFFF"/>
      </a:lt1>
      <a:dk2>
        <a:srgbClr val="000F9F"/>
      </a:dk2>
      <a:lt2>
        <a:srgbClr val="C6C5B9"/>
      </a:lt2>
      <a:accent1>
        <a:srgbClr val="1C6338"/>
      </a:accent1>
      <a:accent2>
        <a:srgbClr val="5F712D"/>
      </a:accent2>
      <a:accent3>
        <a:srgbClr val="FFD000"/>
      </a:accent3>
      <a:accent4>
        <a:srgbClr val="63AAFF"/>
      </a:accent4>
      <a:accent5>
        <a:srgbClr val="B1087E"/>
      </a:accent5>
      <a:accent6>
        <a:srgbClr val="BD5319"/>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3_Cover">
  <a:themeElements>
    <a:clrScheme name="Yale">
      <a:dk1>
        <a:srgbClr val="00356B"/>
      </a:dk1>
      <a:lt1>
        <a:srgbClr val="FFFFFF"/>
      </a:lt1>
      <a:dk2>
        <a:srgbClr val="000F9F"/>
      </a:dk2>
      <a:lt2>
        <a:srgbClr val="C6C5B9"/>
      </a:lt2>
      <a:accent1>
        <a:srgbClr val="1C6338"/>
      </a:accent1>
      <a:accent2>
        <a:srgbClr val="00B64E"/>
      </a:accent2>
      <a:accent3>
        <a:srgbClr val="FFD000"/>
      </a:accent3>
      <a:accent4>
        <a:srgbClr val="63AAFF"/>
      </a:accent4>
      <a:accent5>
        <a:srgbClr val="B1087E"/>
      </a:accent5>
      <a:accent6>
        <a:srgbClr val="D01701"/>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434741E7BD2D45B6F741F2F674B77C" ma:contentTypeVersion="16" ma:contentTypeDescription="Create a new document." ma:contentTypeScope="" ma:versionID="157c9ed016fe929437ee29858f017fcf">
  <xsd:schema xmlns:xsd="http://www.w3.org/2001/XMLSchema" xmlns:xs="http://www.w3.org/2001/XMLSchema" xmlns:p="http://schemas.microsoft.com/office/2006/metadata/properties" xmlns:ns2="b77a26ff-56a7-47b7-ba72-6a48e6d76c9a" xmlns:ns3="5348f4f6-fef2-4225-a7b4-5911dc76991f" targetNamespace="http://schemas.microsoft.com/office/2006/metadata/properties" ma:root="true" ma:fieldsID="4877b56489ea95ccd7014f681f29b042" ns2:_="" ns3:_="">
    <xsd:import namespace="b77a26ff-56a7-47b7-ba72-6a48e6d76c9a"/>
    <xsd:import namespace="5348f4f6-fef2-4225-a7b4-5911dc7699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a26ff-56a7-47b7-ba72-6a48e6d76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d9ce95e-1345-4484-817e-41007f7553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48f4f6-fef2-4225-a7b4-5911dc7699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3c855ff-b064-4996-82d2-0747a6f0067d}" ma:internalName="TaxCatchAll" ma:showField="CatchAllData" ma:web="5348f4f6-fef2-4225-a7b4-5911dc769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77a26ff-56a7-47b7-ba72-6a48e6d76c9a">
      <Terms xmlns="http://schemas.microsoft.com/office/infopath/2007/PartnerControls"/>
    </lcf76f155ced4ddcb4097134ff3c332f>
    <TaxCatchAll xmlns="5348f4f6-fef2-4225-a7b4-5911dc76991f" xsi:nil="true"/>
  </documentManagement>
</p:properties>
</file>

<file path=customXml/itemProps1.xml><?xml version="1.0" encoding="utf-8"?>
<ds:datastoreItem xmlns:ds="http://schemas.openxmlformats.org/officeDocument/2006/customXml" ds:itemID="{C27723CC-DE89-4876-9C1F-47D45C356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a26ff-56a7-47b7-ba72-6a48e6d76c9a"/>
    <ds:schemaRef ds:uri="5348f4f6-fef2-4225-a7b4-5911dc76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91C4A6-E15C-449D-9569-59B01E0D00F3}">
  <ds:schemaRefs>
    <ds:schemaRef ds:uri="http://schemas.microsoft.com/sharepoint/v3/contenttype/forms"/>
  </ds:schemaRefs>
</ds:datastoreItem>
</file>

<file path=customXml/itemProps3.xml><?xml version="1.0" encoding="utf-8"?>
<ds:datastoreItem xmlns:ds="http://schemas.openxmlformats.org/officeDocument/2006/customXml" ds:itemID="{96B18337-850E-480D-A172-0FC8D072700B}">
  <ds:schemaRefs>
    <ds:schemaRef ds:uri="http://schemas.microsoft.com/office/2006/metadata/properties"/>
    <ds:schemaRef ds:uri="http://schemas.microsoft.com/office/infopath/2007/PartnerControls"/>
    <ds:schemaRef ds:uri="b77a26ff-56a7-47b7-ba72-6a48e6d76c9a"/>
    <ds:schemaRef ds:uri="5348f4f6-fef2-4225-a7b4-5911dc76991f"/>
  </ds:schemaRefs>
</ds:datastoreItem>
</file>

<file path=docProps/app.xml><?xml version="1.0" encoding="utf-8"?>
<Properties xmlns="http://schemas.openxmlformats.org/officeDocument/2006/extended-properties" xmlns:vt="http://schemas.openxmlformats.org/officeDocument/2006/docPropsVTypes">
  <Template/>
  <TotalTime>19197</TotalTime>
  <Words>9934</Words>
  <Application>Microsoft Office PowerPoint</Application>
  <PresentationFormat>宽屏</PresentationFormat>
  <Paragraphs>1006</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2</vt:i4>
      </vt:variant>
      <vt:variant>
        <vt:lpstr>幻灯片标题</vt:lpstr>
      </vt:variant>
      <vt:variant>
        <vt:i4>48</vt:i4>
      </vt:variant>
    </vt:vector>
  </HeadingPairs>
  <TitlesOfParts>
    <vt:vector size="61" baseType="lpstr">
      <vt:lpstr>Arial</vt:lpstr>
      <vt:lpstr>Avenir Next Demi Bold</vt:lpstr>
      <vt:lpstr>Avenir Next Heavy</vt:lpstr>
      <vt:lpstr>Bookman Old Style</vt:lpstr>
      <vt:lpstr>Calibri</vt:lpstr>
      <vt:lpstr>Georgia</vt:lpstr>
      <vt:lpstr>Palatino Linotype</vt:lpstr>
      <vt:lpstr>Times New Roman</vt:lpstr>
      <vt:lpstr>01_Cover</vt:lpstr>
      <vt:lpstr>02_Cover</vt:lpstr>
      <vt:lpstr>03_Cover</vt:lpstr>
      <vt:lpstr>Bitmap Image</vt:lpstr>
      <vt:lpstr>BMP 图像</vt:lpstr>
      <vt:lpstr>Business Retreats and Sanctions Are Crippling the Russian Economy </vt:lpstr>
      <vt:lpstr>Presentation Co-Authors </vt:lpstr>
      <vt:lpstr>Introduction</vt:lpstr>
      <vt:lpstr>Introduction</vt:lpstr>
      <vt:lpstr>Working Paper </vt:lpstr>
      <vt:lpstr>Under The Hood: Russian Economy In Crisis - Table of Contents  </vt:lpstr>
      <vt:lpstr>Russian Economy In Crisis Theme #1: Decoding Russian Economic Statistics </vt:lpstr>
      <vt:lpstr>Decoding Russian Economic Statistics </vt:lpstr>
      <vt:lpstr>Decoding Russian Economic Statistics </vt:lpstr>
      <vt:lpstr>Decoding Russian Economic Statistics </vt:lpstr>
      <vt:lpstr>Russian Economy In Crisis Theme #2: Commodity Exports </vt:lpstr>
      <vt:lpstr>Russian Exports </vt:lpstr>
      <vt:lpstr>Russian Exports </vt:lpstr>
      <vt:lpstr>Russian Exports </vt:lpstr>
      <vt:lpstr>Russian Exports </vt:lpstr>
      <vt:lpstr>Russian Exports </vt:lpstr>
      <vt:lpstr>Russian Exports </vt:lpstr>
      <vt:lpstr>Russian Exports </vt:lpstr>
      <vt:lpstr>Russian Exports </vt:lpstr>
      <vt:lpstr>Russian Economy In Crisis Theme #3: Russian Imports </vt:lpstr>
      <vt:lpstr>Russian Imports </vt:lpstr>
      <vt:lpstr>Russian Imports </vt:lpstr>
      <vt:lpstr>Russian Imports </vt:lpstr>
      <vt:lpstr>Russian Economy In Crisis Theme #4: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Russian Economy In Crisis Theme #5: Business, Capital, and Talent Flight </vt:lpstr>
      <vt:lpstr> Business, Capital, Talent Flight </vt:lpstr>
      <vt:lpstr> Russian Macroeconomic Indicators </vt:lpstr>
      <vt:lpstr>Russian Economy In Crisis Theme #6: Unsustainable Kremlin Policies </vt:lpstr>
      <vt:lpstr>Unsustainable Kremlin Policies</vt:lpstr>
      <vt:lpstr>Unsustainable Kremlin Policies </vt:lpstr>
      <vt:lpstr>Unsustainable Kremlin Policies</vt:lpstr>
      <vt:lpstr>Unsustainable Kremlin Policies</vt:lpstr>
      <vt:lpstr>Unsustainable Kremlin Policies</vt:lpstr>
      <vt:lpstr>Russian Economy In Crisis Theme #7: Russian Financial Markets </vt:lpstr>
      <vt:lpstr>Russian Financial Markets </vt:lpstr>
      <vt:lpstr>Russian Financial Markets </vt:lpstr>
      <vt:lpstr>Russian Financial Markets </vt:lpstr>
      <vt:lpstr>Russian Economy In Crisis Theme #8: Sustained Economic Pressure Is Working </vt:lpstr>
      <vt:lpstr>Conclusions</vt:lpstr>
      <vt:lpstr>Conclusions –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c:creator>
  <cp:lastModifiedBy>DTP.Work</cp:lastModifiedBy>
  <cp:revision>178</cp:revision>
  <cp:lastPrinted>2022-07-20T12:52:42Z</cp:lastPrinted>
  <dcterms:created xsi:type="dcterms:W3CDTF">2022-07-08T14:46:07Z</dcterms:created>
  <dcterms:modified xsi:type="dcterms:W3CDTF">2023-01-31T20:13:26Z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0x010100E5434741E7BD2D45B6F741F2F674B77C</vt:lpwstr>
  </property>
</Properties>
</file>