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1"/>
  </p:notesMasterIdLst>
  <p:sldIdLst>
    <p:sldId id="256" r:id="rId5"/>
    <p:sldId id="599" r:id="rId6"/>
    <p:sldId id="596" r:id="rId7"/>
    <p:sldId id="472" r:id="rId8"/>
    <p:sldId id="600" r:id="rId9"/>
    <p:sldId id="433" r:id="rId10"/>
    <p:sldId id="601" r:id="rId11"/>
    <p:sldId id="434" r:id="rId12"/>
    <p:sldId id="439" r:id="rId13"/>
    <p:sldId id="435" r:id="rId14"/>
    <p:sldId id="440" r:id="rId15"/>
    <p:sldId id="441" r:id="rId16"/>
    <p:sldId id="437" r:id="rId17"/>
    <p:sldId id="442" r:id="rId18"/>
    <p:sldId id="436" r:id="rId19"/>
    <p:sldId id="438" r:id="rId20"/>
    <p:sldId id="404" r:id="rId21"/>
    <p:sldId id="602" r:id="rId22"/>
    <p:sldId id="419" r:id="rId23"/>
    <p:sldId id="420" r:id="rId24"/>
    <p:sldId id="421" r:id="rId25"/>
    <p:sldId id="422" r:id="rId26"/>
    <p:sldId id="423" r:id="rId27"/>
    <p:sldId id="424" r:id="rId28"/>
    <p:sldId id="425" r:id="rId29"/>
    <p:sldId id="257" r:id="rId30"/>
    <p:sldId id="446" r:id="rId31"/>
    <p:sldId id="447" r:id="rId32"/>
    <p:sldId id="370" r:id="rId33"/>
    <p:sldId id="455" r:id="rId34"/>
    <p:sldId id="528" r:id="rId35"/>
    <p:sldId id="529" r:id="rId36"/>
    <p:sldId id="530" r:id="rId37"/>
    <p:sldId id="531" r:id="rId38"/>
    <p:sldId id="532" r:id="rId39"/>
    <p:sldId id="533" r:id="rId40"/>
    <p:sldId id="534" r:id="rId41"/>
    <p:sldId id="535" r:id="rId42"/>
    <p:sldId id="536" r:id="rId43"/>
    <p:sldId id="537" r:id="rId44"/>
    <p:sldId id="538" r:id="rId45"/>
    <p:sldId id="539" r:id="rId46"/>
    <p:sldId id="540" r:id="rId47"/>
    <p:sldId id="460" r:id="rId48"/>
    <p:sldId id="603" r:id="rId49"/>
    <p:sldId id="265" r:id="rId50"/>
  </p:sldIdLst>
  <p:sldSz cx="9144000" cy="6858000" type="screen4x3"/>
  <p:notesSz cx="6881813" cy="92964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142"/>
    <a:srgbClr val="B6B3BA"/>
    <a:srgbClr val="000000"/>
    <a:srgbClr val="1F497D"/>
    <a:srgbClr val="FFFFFF"/>
    <a:srgbClr val="00FF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1" autoAdjust="0"/>
    <p:restoredTop sz="96349" autoAdjust="0"/>
  </p:normalViewPr>
  <p:slideViewPr>
    <p:cSldViewPr snapToGrid="0">
      <p:cViewPr>
        <p:scale>
          <a:sx n="60" d="100"/>
          <a:sy n="60" d="100"/>
        </p:scale>
        <p:origin x="1704" y="16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45"/>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54"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notesMaster" Target="notesMasters/notesMaster1.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lc576\Dropbox\Keynotes\ASSA_23\P_Data_Extract_From_World_Development_Indicator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4"/>
          <c:order val="0"/>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65"/>
          <c:min val="3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4"/>
          <c:order val="0"/>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2"/>
          <c:order val="0"/>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1"/>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2"/>
          <c:order val="1"/>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2"/>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2"/>
          <c:order val="1"/>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2"/>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3"/>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65"/>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2"/>
          <c:order val="1"/>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2"/>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3"/>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110"/>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1"/>
          <c:order val="1"/>
          <c:tx>
            <c:strRef>
              <c:f>Data!$B$3</c:f>
              <c:strCache>
                <c:ptCount val="1"/>
                <c:pt idx="0">
                  <c:v>Korea, Rep.</c:v>
                </c:pt>
              </c:strCache>
            </c:strRef>
          </c:tx>
          <c:spPr>
            <a:ln w="50800" cap="rnd">
              <a:solidFill>
                <a:schemeClr val="bg1"/>
              </a:solidFill>
              <a:round/>
            </a:ln>
            <a:effectLst/>
          </c:spPr>
          <c:marker>
            <c:symbol val="circle"/>
            <c:size val="5"/>
            <c:spPr>
              <a:solidFill>
                <a:schemeClr val="accent2"/>
              </a:solidFill>
              <a:ln w="50800">
                <a:solidFill>
                  <a:schemeClr val="accent2"/>
                </a:solidFill>
              </a:ln>
              <a:effectLst/>
            </c:spPr>
          </c:marker>
          <c:dLbls>
            <c:dLbl>
              <c:idx val="31"/>
              <c:layout>
                <c:manualLayout>
                  <c:x val="-1.0747754308292991E-16"/>
                  <c:y val="-3.83611932890646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Data!$O$3:$AT$3</c:f>
              <c:numCache>
                <c:formatCode>0.0</c:formatCode>
                <c:ptCount val="32"/>
                <c:pt idx="0">
                  <c:v>50.750313378494404</c:v>
                </c:pt>
                <c:pt idx="1">
                  <c:v>49.825079150498738</c:v>
                </c:pt>
                <c:pt idx="2">
                  <c:v>48.759425641203023</c:v>
                </c:pt>
                <c:pt idx="3">
                  <c:v>46.918678233765768</c:v>
                </c:pt>
                <c:pt idx="4">
                  <c:v>48.665989786664674</c:v>
                </c:pt>
                <c:pt idx="5">
                  <c:v>52.464021961203578</c:v>
                </c:pt>
                <c:pt idx="6">
                  <c:v>52.653972927420526</c:v>
                </c:pt>
                <c:pt idx="7">
                  <c:v>57.523037746369113</c:v>
                </c:pt>
                <c:pt idx="8">
                  <c:v>68.497472056361758</c:v>
                </c:pt>
                <c:pt idx="9">
                  <c:v>59.762753760653851</c:v>
                </c:pt>
                <c:pt idx="10">
                  <c:v>66.095160108183364</c:v>
                </c:pt>
                <c:pt idx="11">
                  <c:v>62.223797217990459</c:v>
                </c:pt>
                <c:pt idx="12">
                  <c:v>58.353039402921702</c:v>
                </c:pt>
                <c:pt idx="13">
                  <c:v>61.174601279012144</c:v>
                </c:pt>
                <c:pt idx="14">
                  <c:v>70.015714865672905</c:v>
                </c:pt>
                <c:pt idx="15">
                  <c:v>68.324811023640137</c:v>
                </c:pt>
                <c:pt idx="16">
                  <c:v>70.651873530419351</c:v>
                </c:pt>
                <c:pt idx="17">
                  <c:v>73.874525287791542</c:v>
                </c:pt>
                <c:pt idx="18">
                  <c:v>95.516352434746864</c:v>
                </c:pt>
                <c:pt idx="19">
                  <c:v>86.133619369747009</c:v>
                </c:pt>
                <c:pt idx="20">
                  <c:v>91.399596495175601</c:v>
                </c:pt>
                <c:pt idx="21">
                  <c:v>105.56631358134838</c:v>
                </c:pt>
                <c:pt idx="22">
                  <c:v>105.45832773770141</c:v>
                </c:pt>
                <c:pt idx="23">
                  <c:v>97.952104953888181</c:v>
                </c:pt>
                <c:pt idx="24">
                  <c:v>90.614441898156727</c:v>
                </c:pt>
                <c:pt idx="25">
                  <c:v>79.13249438909196</c:v>
                </c:pt>
                <c:pt idx="26">
                  <c:v>73.603809465598061</c:v>
                </c:pt>
                <c:pt idx="27">
                  <c:v>77.120917806641629</c:v>
                </c:pt>
                <c:pt idx="28">
                  <c:v>78.988865513436309</c:v>
                </c:pt>
                <c:pt idx="29">
                  <c:v>75.757138965219042</c:v>
                </c:pt>
                <c:pt idx="30">
                  <c:v>69.034045090956155</c:v>
                </c:pt>
                <c:pt idx="31">
                  <c:v>80.492339951864651</c:v>
                </c:pt>
              </c:numCache>
            </c:numRef>
          </c:yVal>
          <c:smooth val="0"/>
          <c:extLst>
            <c:ext xmlns:c16="http://schemas.microsoft.com/office/drawing/2014/chart" uri="{C3380CC4-5D6E-409C-BE32-E72D297353CC}">
              <c16:uniqueId val="{00000003-448C-4057-A5E3-F2BF1D288081}"/>
            </c:ext>
          </c:extLst>
        </c:ser>
        <c:ser>
          <c:idx val="2"/>
          <c:order val="2"/>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3"/>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4"/>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110"/>
          <c:min val="15"/>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1"/>
          <c:order val="1"/>
          <c:tx>
            <c:strRef>
              <c:f>Data!$B$3</c:f>
              <c:strCache>
                <c:ptCount val="1"/>
                <c:pt idx="0">
                  <c:v>Korea, Rep.</c:v>
                </c:pt>
              </c:strCache>
            </c:strRef>
          </c:tx>
          <c:spPr>
            <a:ln w="50800" cap="rnd">
              <a:solidFill>
                <a:schemeClr val="bg1"/>
              </a:solidFill>
              <a:round/>
            </a:ln>
            <a:effectLst/>
          </c:spPr>
          <c:marker>
            <c:symbol val="circle"/>
            <c:size val="5"/>
            <c:spPr>
              <a:solidFill>
                <a:schemeClr val="accent2"/>
              </a:solidFill>
              <a:ln w="50800">
                <a:solidFill>
                  <a:schemeClr val="accent2"/>
                </a:solidFill>
              </a:ln>
              <a:effectLst/>
            </c:spPr>
          </c:marker>
          <c:dLbls>
            <c:dLbl>
              <c:idx val="31"/>
              <c:layout>
                <c:manualLayout>
                  <c:x val="-1.0747754308292991E-16"/>
                  <c:y val="-3.83611932890646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Data!$O$3:$AT$3</c:f>
              <c:numCache>
                <c:formatCode>0.0</c:formatCode>
                <c:ptCount val="32"/>
                <c:pt idx="0">
                  <c:v>50.750313378494404</c:v>
                </c:pt>
                <c:pt idx="1">
                  <c:v>49.825079150498738</c:v>
                </c:pt>
                <c:pt idx="2">
                  <c:v>48.759425641203023</c:v>
                </c:pt>
                <c:pt idx="3">
                  <c:v>46.918678233765768</c:v>
                </c:pt>
                <c:pt idx="4">
                  <c:v>48.665989786664674</c:v>
                </c:pt>
                <c:pt idx="5">
                  <c:v>52.464021961203578</c:v>
                </c:pt>
                <c:pt idx="6">
                  <c:v>52.653972927420526</c:v>
                </c:pt>
                <c:pt idx="7">
                  <c:v>57.523037746369113</c:v>
                </c:pt>
                <c:pt idx="8">
                  <c:v>68.497472056361758</c:v>
                </c:pt>
                <c:pt idx="9">
                  <c:v>59.762753760653851</c:v>
                </c:pt>
                <c:pt idx="10">
                  <c:v>66.095160108183364</c:v>
                </c:pt>
                <c:pt idx="11">
                  <c:v>62.223797217990459</c:v>
                </c:pt>
                <c:pt idx="12">
                  <c:v>58.353039402921702</c:v>
                </c:pt>
                <c:pt idx="13">
                  <c:v>61.174601279012144</c:v>
                </c:pt>
                <c:pt idx="14">
                  <c:v>70.015714865672905</c:v>
                </c:pt>
                <c:pt idx="15">
                  <c:v>68.324811023640137</c:v>
                </c:pt>
                <c:pt idx="16">
                  <c:v>70.651873530419351</c:v>
                </c:pt>
                <c:pt idx="17">
                  <c:v>73.874525287791542</c:v>
                </c:pt>
                <c:pt idx="18">
                  <c:v>95.516352434746864</c:v>
                </c:pt>
                <c:pt idx="19">
                  <c:v>86.133619369747009</c:v>
                </c:pt>
                <c:pt idx="20">
                  <c:v>91.399596495175601</c:v>
                </c:pt>
                <c:pt idx="21">
                  <c:v>105.56631358134838</c:v>
                </c:pt>
                <c:pt idx="22">
                  <c:v>105.45832773770141</c:v>
                </c:pt>
                <c:pt idx="23">
                  <c:v>97.952104953888181</c:v>
                </c:pt>
                <c:pt idx="24">
                  <c:v>90.614441898156727</c:v>
                </c:pt>
                <c:pt idx="25">
                  <c:v>79.13249438909196</c:v>
                </c:pt>
                <c:pt idx="26">
                  <c:v>73.603809465598061</c:v>
                </c:pt>
                <c:pt idx="27">
                  <c:v>77.120917806641629</c:v>
                </c:pt>
                <c:pt idx="28">
                  <c:v>78.988865513436309</c:v>
                </c:pt>
                <c:pt idx="29">
                  <c:v>75.757138965219042</c:v>
                </c:pt>
                <c:pt idx="30">
                  <c:v>69.034045090956155</c:v>
                </c:pt>
                <c:pt idx="31">
                  <c:v>80.492339951864651</c:v>
                </c:pt>
              </c:numCache>
            </c:numRef>
          </c:yVal>
          <c:smooth val="0"/>
          <c:extLst>
            <c:ext xmlns:c16="http://schemas.microsoft.com/office/drawing/2014/chart" uri="{C3380CC4-5D6E-409C-BE32-E72D297353CC}">
              <c16:uniqueId val="{00000003-448C-4057-A5E3-F2BF1D288081}"/>
            </c:ext>
          </c:extLst>
        </c:ser>
        <c:ser>
          <c:idx val="2"/>
          <c:order val="2"/>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3"/>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4"/>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190"/>
          <c:min val="1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r>
              <a:rPr lang="en-US" sz="2800" b="1" i="0" u="none" strike="noStrike" baseline="0" noProof="0" dirty="0">
                <a:effectLst/>
              </a:rPr>
              <a:t>Trade Openness (Imp + </a:t>
            </a:r>
            <a:r>
              <a:rPr lang="en-US" sz="2800" b="1" i="0" u="none" strike="noStrike" baseline="0" noProof="0" dirty="0" err="1">
                <a:effectLst/>
              </a:rPr>
              <a:t>Exp</a:t>
            </a:r>
            <a:r>
              <a:rPr lang="en-US" sz="2800" b="1" i="0" u="none" strike="noStrike" baseline="0" noProof="0" dirty="0">
                <a:effectLst/>
              </a:rPr>
              <a:t> % of GDP)</a:t>
            </a:r>
          </a:p>
          <a:p>
            <a:pPr>
              <a:defRPr sz="2800"/>
            </a:pPr>
            <a:r>
              <a:rPr lang="en-US" sz="1400" b="1" i="0" u="none" strike="noStrike" baseline="0" noProof="0" dirty="0">
                <a:effectLst/>
              </a:rPr>
              <a:t>Source: World Bank</a:t>
            </a:r>
            <a:r>
              <a:rPr lang="en-US" sz="1400" b="1" i="0" u="none" strike="noStrike" baseline="0" noProof="0" dirty="0"/>
              <a:t> </a:t>
            </a:r>
            <a:endParaRPr lang="en-US" sz="1400" b="1" baseline="0" noProof="0" dirty="0"/>
          </a:p>
        </c:rich>
      </c:tx>
      <c:layout>
        <c:manualLayout>
          <c:xMode val="edge"/>
          <c:yMode val="edge"/>
          <c:x val="0.18440451290876367"/>
          <c:y val="0"/>
        </c:manualLayout>
      </c:layout>
      <c:overlay val="0"/>
      <c:spPr>
        <a:noFill/>
        <a:ln>
          <a:noFill/>
        </a:ln>
        <a:effectLst/>
      </c:spPr>
      <c:txPr>
        <a:bodyPr rot="0" spcFirstLastPara="1" vertOverflow="ellipsis" vert="horz" wrap="square" anchor="ctr" anchorCtr="1"/>
        <a:lstStyle/>
        <a:p>
          <a:pPr>
            <a:defRPr sz="2800" b="0" i="0" u="none" strike="noStrike" kern="1200" spc="0" baseline="0">
              <a:solidFill>
                <a:schemeClr val="tx1">
                  <a:lumMod val="65000"/>
                  <a:lumOff val="35000"/>
                </a:schemeClr>
              </a:solidFill>
              <a:latin typeface="+mn-lt"/>
              <a:ea typeface="+mn-ea"/>
              <a:cs typeface="+mn-cs"/>
            </a:defRPr>
          </a:pPr>
          <a:endParaRPr lang="zh-CN"/>
        </a:p>
      </c:txPr>
    </c:title>
    <c:autoTitleDeleted val="0"/>
    <c:plotArea>
      <c:layout>
        <c:manualLayout>
          <c:layoutTarget val="inner"/>
          <c:xMode val="edge"/>
          <c:yMode val="edge"/>
          <c:x val="5.975828121343163E-2"/>
          <c:y val="0.14814479196325847"/>
          <c:w val="0.90332275625150316"/>
          <c:h val="0.65521251989798113"/>
        </c:manualLayout>
      </c:layout>
      <c:scatterChart>
        <c:scatterStyle val="lineMarker"/>
        <c:varyColors val="0"/>
        <c:ser>
          <c:idx val="0"/>
          <c:order val="0"/>
          <c:tx>
            <c:strRef>
              <c:f>Data!$B$2</c:f>
              <c:strCache>
                <c:ptCount val="1"/>
                <c:pt idx="0">
                  <c:v>China</c:v>
                </c:pt>
              </c:strCache>
            </c:strRef>
          </c:tx>
          <c:spPr>
            <a:ln w="50800" cap="rnd">
              <a:solidFill>
                <a:srgbClr val="FF0000"/>
              </a:solidFill>
              <a:round/>
            </a:ln>
            <a:effectLst/>
          </c:spPr>
          <c:marker>
            <c:symbol val="circle"/>
            <c:size val="5"/>
            <c:spPr>
              <a:solidFill>
                <a:srgbClr val="FF0000"/>
              </a:solidFill>
              <a:ln w="50800">
                <a:solidFill>
                  <a:srgbClr val="FF0000"/>
                </a:solidFill>
              </a:ln>
              <a:effectLst/>
            </c:spPr>
          </c:marker>
          <c:dLbls>
            <c:dLbl>
              <c:idx val="31"/>
              <c:layout>
                <c:manualLayout>
                  <c:x val="-1.0747754308292991E-16"/>
                  <c:y val="2.6247132250412586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Data!$O$2:$AT$2</c:f>
              <c:numCache>
                <c:formatCode>0.0</c:formatCode>
                <c:ptCount val="32"/>
                <c:pt idx="0">
                  <c:v>22.199473326941281</c:v>
                </c:pt>
                <c:pt idx="1">
                  <c:v>24.066334722588909</c:v>
                </c:pt>
                <c:pt idx="2">
                  <c:v>26.097577388643067</c:v>
                </c:pt>
                <c:pt idx="3">
                  <c:v>25.900430189249924</c:v>
                </c:pt>
                <c:pt idx="4">
                  <c:v>35.769814988574481</c:v>
                </c:pt>
                <c:pt idx="5">
                  <c:v>34.276969063602422</c:v>
                </c:pt>
                <c:pt idx="6">
                  <c:v>33.814745466597842</c:v>
                </c:pt>
                <c:pt idx="7">
                  <c:v>34.533017359241022</c:v>
                </c:pt>
                <c:pt idx="8">
                  <c:v>32.424304625079145</c:v>
                </c:pt>
                <c:pt idx="9">
                  <c:v>33.524161761948648</c:v>
                </c:pt>
                <c:pt idx="10">
                  <c:v>39.411014852063367</c:v>
                </c:pt>
                <c:pt idx="11">
                  <c:v>38.527359275929172</c:v>
                </c:pt>
                <c:pt idx="12">
                  <c:v>42.747403633736262</c:v>
                </c:pt>
                <c:pt idx="13">
                  <c:v>51.803987999975966</c:v>
                </c:pt>
                <c:pt idx="14">
                  <c:v>59.505524224398997</c:v>
                </c:pt>
                <c:pt idx="15">
                  <c:v>62.207892866167228</c:v>
                </c:pt>
                <c:pt idx="16">
                  <c:v>64.478883903768661</c:v>
                </c:pt>
                <c:pt idx="17">
                  <c:v>62.193363476706651</c:v>
                </c:pt>
                <c:pt idx="18">
                  <c:v>57.612715343325583</c:v>
                </c:pt>
                <c:pt idx="19">
                  <c:v>45.184870378554493</c:v>
                </c:pt>
                <c:pt idx="20">
                  <c:v>50.717077662736706</c:v>
                </c:pt>
                <c:pt idx="21">
                  <c:v>50.740904586358994</c:v>
                </c:pt>
                <c:pt idx="22">
                  <c:v>48.267522367381233</c:v>
                </c:pt>
                <c:pt idx="23">
                  <c:v>46.744375577311786</c:v>
                </c:pt>
                <c:pt idx="24">
                  <c:v>44.905215954350211</c:v>
                </c:pt>
                <c:pt idx="25">
                  <c:v>39.464169335244712</c:v>
                </c:pt>
                <c:pt idx="26">
                  <c:v>36.894415017031143</c:v>
                </c:pt>
                <c:pt idx="27">
                  <c:v>37.632413240499567</c:v>
                </c:pt>
                <c:pt idx="28">
                  <c:v>37.565784102095627</c:v>
                </c:pt>
                <c:pt idx="29">
                  <c:v>35.890096034264943</c:v>
                </c:pt>
                <c:pt idx="30">
                  <c:v>34.754295776048153</c:v>
                </c:pt>
                <c:pt idx="31">
                  <c:v>37.468958236894537</c:v>
                </c:pt>
              </c:numCache>
            </c:numRef>
          </c:yVal>
          <c:smooth val="0"/>
          <c:extLst>
            <c:ext xmlns:c16="http://schemas.microsoft.com/office/drawing/2014/chart" uri="{C3380CC4-5D6E-409C-BE32-E72D297353CC}">
              <c16:uniqueId val="{00000001-448C-4057-A5E3-F2BF1D288081}"/>
            </c:ext>
          </c:extLst>
        </c:ser>
        <c:ser>
          <c:idx val="1"/>
          <c:order val="1"/>
          <c:tx>
            <c:strRef>
              <c:f>Data!$B$3</c:f>
              <c:strCache>
                <c:ptCount val="1"/>
                <c:pt idx="0">
                  <c:v>Korea, Rep.</c:v>
                </c:pt>
              </c:strCache>
            </c:strRef>
          </c:tx>
          <c:spPr>
            <a:ln w="50800" cap="rnd">
              <a:solidFill>
                <a:schemeClr val="bg1"/>
              </a:solidFill>
              <a:round/>
            </a:ln>
            <a:effectLst/>
          </c:spPr>
          <c:marker>
            <c:symbol val="circle"/>
            <c:size val="5"/>
            <c:spPr>
              <a:solidFill>
                <a:schemeClr val="accent2"/>
              </a:solidFill>
              <a:ln w="50800">
                <a:solidFill>
                  <a:schemeClr val="accent2"/>
                </a:solidFill>
              </a:ln>
              <a:effectLst/>
            </c:spPr>
          </c:marker>
          <c:dLbls>
            <c:dLbl>
              <c:idx val="31"/>
              <c:layout>
                <c:manualLayout>
                  <c:x val="-1.0747754308292991E-16"/>
                  <c:y val="-3.8361193289064621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Data!$O$3:$AT$3</c:f>
              <c:numCache>
                <c:formatCode>0.0</c:formatCode>
                <c:ptCount val="32"/>
                <c:pt idx="0">
                  <c:v>50.750313378494404</c:v>
                </c:pt>
                <c:pt idx="1">
                  <c:v>49.825079150498738</c:v>
                </c:pt>
                <c:pt idx="2">
                  <c:v>48.759425641203023</c:v>
                </c:pt>
                <c:pt idx="3">
                  <c:v>46.918678233765768</c:v>
                </c:pt>
                <c:pt idx="4">
                  <c:v>48.665989786664674</c:v>
                </c:pt>
                <c:pt idx="5">
                  <c:v>52.464021961203578</c:v>
                </c:pt>
                <c:pt idx="6">
                  <c:v>52.653972927420526</c:v>
                </c:pt>
                <c:pt idx="7">
                  <c:v>57.523037746369113</c:v>
                </c:pt>
                <c:pt idx="8">
                  <c:v>68.497472056361758</c:v>
                </c:pt>
                <c:pt idx="9">
                  <c:v>59.762753760653851</c:v>
                </c:pt>
                <c:pt idx="10">
                  <c:v>66.095160108183364</c:v>
                </c:pt>
                <c:pt idx="11">
                  <c:v>62.223797217990459</c:v>
                </c:pt>
                <c:pt idx="12">
                  <c:v>58.353039402921702</c:v>
                </c:pt>
                <c:pt idx="13">
                  <c:v>61.174601279012144</c:v>
                </c:pt>
                <c:pt idx="14">
                  <c:v>70.015714865672905</c:v>
                </c:pt>
                <c:pt idx="15">
                  <c:v>68.324811023640137</c:v>
                </c:pt>
                <c:pt idx="16">
                  <c:v>70.651873530419351</c:v>
                </c:pt>
                <c:pt idx="17">
                  <c:v>73.874525287791542</c:v>
                </c:pt>
                <c:pt idx="18">
                  <c:v>95.516352434746864</c:v>
                </c:pt>
                <c:pt idx="19">
                  <c:v>86.133619369747009</c:v>
                </c:pt>
                <c:pt idx="20">
                  <c:v>91.399596495175601</c:v>
                </c:pt>
                <c:pt idx="21">
                  <c:v>105.56631358134838</c:v>
                </c:pt>
                <c:pt idx="22">
                  <c:v>105.45832773770141</c:v>
                </c:pt>
                <c:pt idx="23">
                  <c:v>97.952104953888181</c:v>
                </c:pt>
                <c:pt idx="24">
                  <c:v>90.614441898156727</c:v>
                </c:pt>
                <c:pt idx="25">
                  <c:v>79.13249438909196</c:v>
                </c:pt>
                <c:pt idx="26">
                  <c:v>73.603809465598061</c:v>
                </c:pt>
                <c:pt idx="27">
                  <c:v>77.120917806641629</c:v>
                </c:pt>
                <c:pt idx="28">
                  <c:v>78.988865513436309</c:v>
                </c:pt>
                <c:pt idx="29">
                  <c:v>75.757138965219042</c:v>
                </c:pt>
                <c:pt idx="30">
                  <c:v>69.034045090956155</c:v>
                </c:pt>
                <c:pt idx="31">
                  <c:v>80.492339951864651</c:v>
                </c:pt>
              </c:numCache>
            </c:numRef>
          </c:yVal>
          <c:smooth val="0"/>
          <c:extLst>
            <c:ext xmlns:c16="http://schemas.microsoft.com/office/drawing/2014/chart" uri="{C3380CC4-5D6E-409C-BE32-E72D297353CC}">
              <c16:uniqueId val="{00000003-448C-4057-A5E3-F2BF1D288081}"/>
            </c:ext>
          </c:extLst>
        </c:ser>
        <c:ser>
          <c:idx val="2"/>
          <c:order val="2"/>
          <c:tx>
            <c:strRef>
              <c:f>Data!$B$4</c:f>
              <c:strCache>
                <c:ptCount val="1"/>
                <c:pt idx="0">
                  <c:v>U.S.</c:v>
                </c:pt>
              </c:strCache>
            </c:strRef>
          </c:tx>
          <c:spPr>
            <a:ln w="50800" cap="rnd">
              <a:solidFill>
                <a:schemeClr val="accent5">
                  <a:lumMod val="60000"/>
                  <a:lumOff val="40000"/>
                </a:schemeClr>
              </a:solidFill>
              <a:round/>
            </a:ln>
            <a:effectLst/>
          </c:spPr>
          <c:marker>
            <c:symbol val="circle"/>
            <c:size val="5"/>
            <c:spPr>
              <a:solidFill>
                <a:schemeClr val="accent5">
                  <a:lumMod val="60000"/>
                  <a:lumOff val="40000"/>
                </a:schemeClr>
              </a:solidFill>
              <a:ln w="50800">
                <a:solidFill>
                  <a:schemeClr val="accent5">
                    <a:lumMod val="60000"/>
                    <a:lumOff val="40000"/>
                  </a:schemeClr>
                </a:solidFill>
              </a:ln>
              <a:effectLst/>
            </c:spPr>
          </c:marker>
          <c:dLbls>
            <c:dLbl>
              <c:idx val="31"/>
              <c:layout>
                <c:manualLayout>
                  <c:x val="-1.0747754308292991E-16"/>
                  <c:y val="2.220911190419511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Data!$O$4:$AT$4</c:f>
              <c:numCache>
                <c:formatCode>0.0</c:formatCode>
                <c:ptCount val="32"/>
                <c:pt idx="0">
                  <c:v>19.815050584054315</c:v>
                </c:pt>
                <c:pt idx="1">
                  <c:v>19.786448124097433</c:v>
                </c:pt>
                <c:pt idx="2">
                  <c:v>19.950594502392288</c:v>
                </c:pt>
                <c:pt idx="3">
                  <c:v>20.044618701975153</c:v>
                </c:pt>
                <c:pt idx="4">
                  <c:v>21.055459161745276</c:v>
                </c:pt>
                <c:pt idx="5">
                  <c:v>22.453381649056794</c:v>
                </c:pt>
                <c:pt idx="6">
                  <c:v>22.687071990241197</c:v>
                </c:pt>
                <c:pt idx="7">
                  <c:v>23.428321091683859</c:v>
                </c:pt>
                <c:pt idx="8">
                  <c:v>22.825890952369342</c:v>
                </c:pt>
                <c:pt idx="9">
                  <c:v>23.313563704660236</c:v>
                </c:pt>
                <c:pt idx="10">
                  <c:v>25.102995359581275</c:v>
                </c:pt>
                <c:pt idx="11">
                  <c:v>22.967181335595964</c:v>
                </c:pt>
                <c:pt idx="12">
                  <c:v>22.286374109489657</c:v>
                </c:pt>
                <c:pt idx="13">
                  <c:v>22.627313006278925</c:v>
                </c:pt>
                <c:pt idx="14">
                  <c:v>24.448062264325664</c:v>
                </c:pt>
                <c:pt idx="15">
                  <c:v>25.638553031651657</c:v>
                </c:pt>
                <c:pt idx="16">
                  <c:v>26.975278097319677</c:v>
                </c:pt>
                <c:pt idx="17">
                  <c:v>28.01201768226667</c:v>
                </c:pt>
                <c:pt idx="18">
                  <c:v>29.867795794531933</c:v>
                </c:pt>
                <c:pt idx="19">
                  <c:v>24.759531168987643</c:v>
                </c:pt>
                <c:pt idx="20">
                  <c:v>28.219895234673064</c:v>
                </c:pt>
                <c:pt idx="21">
                  <c:v>30.842486241194344</c:v>
                </c:pt>
                <c:pt idx="22">
                  <c:v>30.681835365729548</c:v>
                </c:pt>
                <c:pt idx="23">
                  <c:v>30.002367141120502</c:v>
                </c:pt>
                <c:pt idx="24">
                  <c:v>29.997999780085333</c:v>
                </c:pt>
                <c:pt idx="25">
                  <c:v>27.812233502497254</c:v>
                </c:pt>
                <c:pt idx="26">
                  <c:v>26.586999360460915</c:v>
                </c:pt>
                <c:pt idx="27">
                  <c:v>27.279161022007354</c:v>
                </c:pt>
                <c:pt idx="28">
                  <c:v>27.610379272095802</c:v>
                </c:pt>
                <c:pt idx="29">
                  <c:v>26.451949473785387</c:v>
                </c:pt>
                <c:pt idx="30">
                  <c:v>23.383761877796093</c:v>
                </c:pt>
                <c:pt idx="31">
                  <c:v>25.481400266712185</c:v>
                </c:pt>
              </c:numCache>
            </c:numRef>
          </c:yVal>
          <c:smooth val="0"/>
          <c:extLst>
            <c:ext xmlns:c16="http://schemas.microsoft.com/office/drawing/2014/chart" uri="{C3380CC4-5D6E-409C-BE32-E72D297353CC}">
              <c16:uniqueId val="{00000005-448C-4057-A5E3-F2BF1D288081}"/>
            </c:ext>
          </c:extLst>
        </c:ser>
        <c:ser>
          <c:idx val="4"/>
          <c:order val="3"/>
          <c:tx>
            <c:strRef>
              <c:f>Data!$B$6</c:f>
              <c:strCache>
                <c:ptCount val="1"/>
                <c:pt idx="0">
                  <c:v>World</c:v>
                </c:pt>
              </c:strCache>
            </c:strRef>
          </c:tx>
          <c:spPr>
            <a:ln w="50800" cap="rnd">
              <a:solidFill>
                <a:srgbClr val="00B050"/>
              </a:solidFill>
              <a:round/>
            </a:ln>
            <a:effectLst/>
          </c:spPr>
          <c:marker>
            <c:symbol val="circle"/>
            <c:size val="5"/>
            <c:spPr>
              <a:solidFill>
                <a:srgbClr val="00B050"/>
              </a:solidFill>
              <a:ln w="50800">
                <a:solidFill>
                  <a:srgbClr val="00B050"/>
                </a:solidFill>
              </a:ln>
              <a:effectLst/>
            </c:spPr>
          </c:marker>
          <c:dLbls>
            <c:dLbl>
              <c:idx val="31"/>
              <c:layout>
                <c:manualLayout>
                  <c:x val="-1.0747754308292991E-16"/>
                  <c:y val="-3.230416276973863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Data!$O$6:$AT$6</c:f>
              <c:numCache>
                <c:formatCode>0.0</c:formatCode>
                <c:ptCount val="32"/>
                <c:pt idx="0">
                  <c:v>37.605427099431751</c:v>
                </c:pt>
                <c:pt idx="1">
                  <c:v>37.560900453670378</c:v>
                </c:pt>
                <c:pt idx="2">
                  <c:v>40.157624398286025</c:v>
                </c:pt>
                <c:pt idx="3">
                  <c:v>38.790483079771768</c:v>
                </c:pt>
                <c:pt idx="4">
                  <c:v>41.087395713454377</c:v>
                </c:pt>
                <c:pt idx="5">
                  <c:v>43.170217684396356</c:v>
                </c:pt>
                <c:pt idx="6">
                  <c:v>43.305243515931046</c:v>
                </c:pt>
                <c:pt idx="7">
                  <c:v>45.202000187172516</c:v>
                </c:pt>
                <c:pt idx="8">
                  <c:v>45.609407353225073</c:v>
                </c:pt>
                <c:pt idx="9">
                  <c:v>46.050613643263787</c:v>
                </c:pt>
                <c:pt idx="10">
                  <c:v>50.702451262409497</c:v>
                </c:pt>
                <c:pt idx="11">
                  <c:v>49.615633092850793</c:v>
                </c:pt>
                <c:pt idx="12">
                  <c:v>49.428031835308936</c:v>
                </c:pt>
                <c:pt idx="13">
                  <c:v>51.18149561936383</c:v>
                </c:pt>
                <c:pt idx="14">
                  <c:v>54.633302771025399</c:v>
                </c:pt>
                <c:pt idx="15">
                  <c:v>56.686737970365797</c:v>
                </c:pt>
                <c:pt idx="16">
                  <c:v>58.947641748241466</c:v>
                </c:pt>
                <c:pt idx="17">
                  <c:v>59.334204384615184</c:v>
                </c:pt>
                <c:pt idx="18">
                  <c:v>60.974814467985766</c:v>
                </c:pt>
                <c:pt idx="19">
                  <c:v>52.48292918603925</c:v>
                </c:pt>
                <c:pt idx="20">
                  <c:v>56.886561113129325</c:v>
                </c:pt>
                <c:pt idx="21">
                  <c:v>60.090814168501765</c:v>
                </c:pt>
                <c:pt idx="22">
                  <c:v>59.839141130097175</c:v>
                </c:pt>
                <c:pt idx="23">
                  <c:v>59.059938508144874</c:v>
                </c:pt>
                <c:pt idx="24">
                  <c:v>58.472351276903701</c:v>
                </c:pt>
                <c:pt idx="25">
                  <c:v>56.10093185635283</c:v>
                </c:pt>
                <c:pt idx="26">
                  <c:v>54.296838597740809</c:v>
                </c:pt>
                <c:pt idx="27">
                  <c:v>56.099956222758806</c:v>
                </c:pt>
                <c:pt idx="28">
                  <c:v>57.57559270538416</c:v>
                </c:pt>
                <c:pt idx="29">
                  <c:v>56.34772767006038</c:v>
                </c:pt>
                <c:pt idx="30">
                  <c:v>52.182199112642017</c:v>
                </c:pt>
                <c:pt idx="31">
                  <c:v>56.544905573076612</c:v>
                </c:pt>
              </c:numCache>
            </c:numRef>
          </c:yVal>
          <c:smooth val="0"/>
          <c:extLst>
            <c:ext xmlns:c16="http://schemas.microsoft.com/office/drawing/2014/chart" uri="{C3380CC4-5D6E-409C-BE32-E72D297353CC}">
              <c16:uniqueId val="{00000007-448C-4057-A5E3-F2BF1D288081}"/>
            </c:ext>
          </c:extLst>
        </c:ser>
        <c:ser>
          <c:idx val="5"/>
          <c:order val="4"/>
          <c:tx>
            <c:strRef>
              <c:f>Data!$B$7</c:f>
              <c:strCache>
                <c:ptCount val="1"/>
                <c:pt idx="0">
                  <c:v>India</c:v>
                </c:pt>
              </c:strCache>
            </c:strRef>
          </c:tx>
          <c:spPr>
            <a:ln w="50800" cap="rnd">
              <a:solidFill>
                <a:schemeClr val="accent6"/>
              </a:solidFill>
              <a:round/>
            </a:ln>
            <a:effectLst/>
          </c:spPr>
          <c:marker>
            <c:symbol val="circle"/>
            <c:size val="5"/>
            <c:spPr>
              <a:solidFill>
                <a:schemeClr val="accent6"/>
              </a:solidFill>
              <a:ln w="50800">
                <a:solidFill>
                  <a:schemeClr val="accent6"/>
                </a:solidFill>
              </a:ln>
              <a:effectLst/>
            </c:spPr>
          </c:marker>
          <c:dLbls>
            <c:dLbl>
              <c:idx val="31"/>
              <c:layout>
                <c:manualLayout>
                  <c:x val="-1.0747754308292991E-16"/>
                  <c:y val="-2.8266142423521247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Data!$O$7:$AT$7</c:f>
              <c:numCache>
                <c:formatCode>0.0</c:formatCode>
                <c:ptCount val="32"/>
                <c:pt idx="0">
                  <c:v>15.506261510196545</c:v>
                </c:pt>
                <c:pt idx="1">
                  <c:v>16.987726551135058</c:v>
                </c:pt>
                <c:pt idx="2">
                  <c:v>18.433099041828044</c:v>
                </c:pt>
                <c:pt idx="3">
                  <c:v>19.651539786468376</c:v>
                </c:pt>
                <c:pt idx="4">
                  <c:v>20.078144376339278</c:v>
                </c:pt>
                <c:pt idx="5">
                  <c:v>22.867448705870537</c:v>
                </c:pt>
                <c:pt idx="6">
                  <c:v>21.929487871386652</c:v>
                </c:pt>
                <c:pt idx="7">
                  <c:v>22.619386866462353</c:v>
                </c:pt>
                <c:pt idx="8">
                  <c:v>23.699470078931018</c:v>
                </c:pt>
                <c:pt idx="9">
                  <c:v>24.815598044292916</c:v>
                </c:pt>
                <c:pt idx="10">
                  <c:v>26.900922910070218</c:v>
                </c:pt>
                <c:pt idx="11">
                  <c:v>25.993254753436517</c:v>
                </c:pt>
                <c:pt idx="12">
                  <c:v>29.508662935298169</c:v>
                </c:pt>
                <c:pt idx="13">
                  <c:v>30.592436133017536</c:v>
                </c:pt>
                <c:pt idx="14">
                  <c:v>37.503814059446981</c:v>
                </c:pt>
                <c:pt idx="15">
                  <c:v>42.001669615100383</c:v>
                </c:pt>
                <c:pt idx="16">
                  <c:v>45.724480499050287</c:v>
                </c:pt>
                <c:pt idx="17">
                  <c:v>45.686268679441241</c:v>
                </c:pt>
                <c:pt idx="18">
                  <c:v>53.368220439222625</c:v>
                </c:pt>
                <c:pt idx="19">
                  <c:v>46.272869643101785</c:v>
                </c:pt>
                <c:pt idx="20">
                  <c:v>49.25520649748065</c:v>
                </c:pt>
                <c:pt idx="21">
                  <c:v>55.623880013511872</c:v>
                </c:pt>
                <c:pt idx="22">
                  <c:v>55.793721717438913</c:v>
                </c:pt>
                <c:pt idx="23">
                  <c:v>53.844131946681081</c:v>
                </c:pt>
                <c:pt idx="24">
                  <c:v>48.922185747048857</c:v>
                </c:pt>
                <c:pt idx="25">
                  <c:v>41.922913865864722</c:v>
                </c:pt>
                <c:pt idx="26">
                  <c:v>40.082485713276021</c:v>
                </c:pt>
                <c:pt idx="27">
                  <c:v>40.742496954520377</c:v>
                </c:pt>
                <c:pt idx="28">
                  <c:v>43.616969332388891</c:v>
                </c:pt>
                <c:pt idx="29">
                  <c:v>39.962527933959066</c:v>
                </c:pt>
                <c:pt idx="30">
                  <c:v>37.805353578750598</c:v>
                </c:pt>
                <c:pt idx="31">
                  <c:v>45.290265741607328</c:v>
                </c:pt>
              </c:numCache>
            </c:numRef>
          </c:yVal>
          <c:smooth val="0"/>
          <c:extLst>
            <c:ext xmlns:c16="http://schemas.microsoft.com/office/drawing/2014/chart" uri="{C3380CC4-5D6E-409C-BE32-E72D297353CC}">
              <c16:uniqueId val="{00000009-448C-4057-A5E3-F2BF1D288081}"/>
            </c:ext>
          </c:extLst>
        </c:ser>
        <c:ser>
          <c:idx val="3"/>
          <c:order val="5"/>
          <c:tx>
            <c:strRef>
              <c:f>Data!$B$5</c:f>
              <c:strCache>
                <c:ptCount val="1"/>
                <c:pt idx="0">
                  <c:v>Vietnam</c:v>
                </c:pt>
              </c:strCache>
            </c:strRef>
          </c:tx>
          <c:spPr>
            <a:ln w="50800" cap="rnd">
              <a:solidFill>
                <a:srgbClr val="FFFF00"/>
              </a:solidFill>
              <a:round/>
            </a:ln>
            <a:effectLst/>
          </c:spPr>
          <c:marker>
            <c:symbol val="circle"/>
            <c:size val="5"/>
            <c:spPr>
              <a:solidFill>
                <a:schemeClr val="accent4"/>
              </a:solidFill>
              <a:ln w="50800">
                <a:solidFill>
                  <a:schemeClr val="accent4"/>
                </a:solidFill>
              </a:ln>
              <a:effectLst/>
            </c:spPr>
          </c:marker>
          <c:dLbls>
            <c:dLbl>
              <c:idx val="31"/>
              <c:layout>
                <c:manualLayout>
                  <c:x val="-1.4656197909911849E-3"/>
                  <c:y val="-4.643723398149918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448C-4057-A5E3-F2BF1D288081}"/>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zh-CN"/>
              </a:p>
            </c:txPr>
            <c:showLegendKey val="0"/>
            <c:showVal val="0"/>
            <c:showCatName val="0"/>
            <c:showSerName val="0"/>
            <c:showPercent val="0"/>
            <c:showBubbleSize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numRef>
              <c:f>Data!$O$1:$AT$1</c:f>
              <c:numCache>
                <c:formatCode>General</c:formatCode>
                <c:ptCount val="32"/>
                <c:pt idx="0">
                  <c:v>1990</c:v>
                </c:pt>
                <c:pt idx="1">
                  <c:v>1991</c:v>
                </c:pt>
                <c:pt idx="2">
                  <c:v>1992</c:v>
                </c:pt>
                <c:pt idx="3">
                  <c:v>1993</c:v>
                </c:pt>
                <c:pt idx="4">
                  <c:v>1994</c:v>
                </c:pt>
                <c:pt idx="5">
                  <c:v>1995</c:v>
                </c:pt>
                <c:pt idx="6">
                  <c:v>1996</c:v>
                </c:pt>
                <c:pt idx="7">
                  <c:v>1997</c:v>
                </c:pt>
                <c:pt idx="8">
                  <c:v>1998</c:v>
                </c:pt>
                <c:pt idx="9">
                  <c:v>1999</c:v>
                </c:pt>
                <c:pt idx="10">
                  <c:v>2000</c:v>
                </c:pt>
                <c:pt idx="11">
                  <c:v>2001</c:v>
                </c:pt>
                <c:pt idx="12">
                  <c:v>2002</c:v>
                </c:pt>
                <c:pt idx="13">
                  <c:v>2003</c:v>
                </c:pt>
                <c:pt idx="14">
                  <c:v>2004</c:v>
                </c:pt>
                <c:pt idx="15">
                  <c:v>2005</c:v>
                </c:pt>
                <c:pt idx="16">
                  <c:v>2006</c:v>
                </c:pt>
                <c:pt idx="17">
                  <c:v>2007</c:v>
                </c:pt>
                <c:pt idx="18">
                  <c:v>2008</c:v>
                </c:pt>
                <c:pt idx="19">
                  <c:v>2009</c:v>
                </c:pt>
                <c:pt idx="20">
                  <c:v>2010</c:v>
                </c:pt>
                <c:pt idx="21">
                  <c:v>2011</c:v>
                </c:pt>
                <c:pt idx="22">
                  <c:v>2012</c:v>
                </c:pt>
                <c:pt idx="23">
                  <c:v>2013</c:v>
                </c:pt>
                <c:pt idx="24">
                  <c:v>2014</c:v>
                </c:pt>
                <c:pt idx="25">
                  <c:v>2015</c:v>
                </c:pt>
                <c:pt idx="26">
                  <c:v>2016</c:v>
                </c:pt>
                <c:pt idx="27">
                  <c:v>2017</c:v>
                </c:pt>
                <c:pt idx="28">
                  <c:v>2018</c:v>
                </c:pt>
                <c:pt idx="29">
                  <c:v>2019</c:v>
                </c:pt>
                <c:pt idx="30">
                  <c:v>2020</c:v>
                </c:pt>
                <c:pt idx="31">
                  <c:v>2021</c:v>
                </c:pt>
              </c:numCache>
            </c:numRef>
          </c:xVal>
          <c:yVal>
            <c:numRef>
              <c:f>Data!$O$5:$AT$5</c:f>
              <c:numCache>
                <c:formatCode>0.0</c:formatCode>
                <c:ptCount val="32"/>
                <c:pt idx="0">
                  <c:v>81.315697940889038</c:v>
                </c:pt>
                <c:pt idx="1">
                  <c:v>66.946952393784144</c:v>
                </c:pt>
                <c:pt idx="2">
                  <c:v>73.576885126117318</c:v>
                </c:pt>
                <c:pt idx="3">
                  <c:v>66.212267151178537</c:v>
                </c:pt>
                <c:pt idx="4">
                  <c:v>77.473197943024857</c:v>
                </c:pt>
                <c:pt idx="5">
                  <c:v>74.721265920303026</c:v>
                </c:pt>
                <c:pt idx="6">
                  <c:v>92.705746802371749</c:v>
                </c:pt>
                <c:pt idx="7">
                  <c:v>94.344484070014005</c:v>
                </c:pt>
                <c:pt idx="8">
                  <c:v>97.001248511898325</c:v>
                </c:pt>
                <c:pt idx="9">
                  <c:v>102.78740660365753</c:v>
                </c:pt>
                <c:pt idx="10">
                  <c:v>111.41709441978418</c:v>
                </c:pt>
                <c:pt idx="11">
                  <c:v>111.95593799871182</c:v>
                </c:pt>
                <c:pt idx="12">
                  <c:v>116.69686865339462</c:v>
                </c:pt>
                <c:pt idx="13">
                  <c:v>124.3279544397931</c:v>
                </c:pt>
                <c:pt idx="14">
                  <c:v>133.01649786888709</c:v>
                </c:pt>
                <c:pt idx="15">
                  <c:v>130.71484604502621</c:v>
                </c:pt>
                <c:pt idx="16">
                  <c:v>138.31362186959819</c:v>
                </c:pt>
                <c:pt idx="17">
                  <c:v>154.60538399655431</c:v>
                </c:pt>
                <c:pt idx="18">
                  <c:v>154.31747962775836</c:v>
                </c:pt>
                <c:pt idx="19">
                  <c:v>134.70631772175759</c:v>
                </c:pt>
                <c:pt idx="20">
                  <c:v>113.97769507230888</c:v>
                </c:pt>
                <c:pt idx="21">
                  <c:v>125.26058926839632</c:v>
                </c:pt>
                <c:pt idx="22">
                  <c:v>123.22412551346889</c:v>
                </c:pt>
                <c:pt idx="23">
                  <c:v>130.84634357223712</c:v>
                </c:pt>
                <c:pt idx="24">
                  <c:v>135.41051182167746</c:v>
                </c:pt>
                <c:pt idx="25">
                  <c:v>144.91422034147743</c:v>
                </c:pt>
                <c:pt idx="26">
                  <c:v>145.40950714446444</c:v>
                </c:pt>
                <c:pt idx="27">
                  <c:v>160.98007199028265</c:v>
                </c:pt>
                <c:pt idx="28">
                  <c:v>164.66393980803653</c:v>
                </c:pt>
                <c:pt idx="29">
                  <c:v>164.7042207286693</c:v>
                </c:pt>
                <c:pt idx="30">
                  <c:v>163.24585742156083</c:v>
                </c:pt>
                <c:pt idx="31">
                  <c:v>186.46818324351653</c:v>
                </c:pt>
              </c:numCache>
            </c:numRef>
          </c:yVal>
          <c:smooth val="0"/>
          <c:extLst>
            <c:ext xmlns:c16="http://schemas.microsoft.com/office/drawing/2014/chart" uri="{C3380CC4-5D6E-409C-BE32-E72D297353CC}">
              <c16:uniqueId val="{0000000B-448C-4057-A5E3-F2BF1D288081}"/>
            </c:ext>
          </c:extLst>
        </c:ser>
        <c:dLbls>
          <c:showLegendKey val="0"/>
          <c:showVal val="0"/>
          <c:showCatName val="0"/>
          <c:showSerName val="0"/>
          <c:showPercent val="0"/>
          <c:showBubbleSize val="0"/>
        </c:dLbls>
        <c:axId val="481105200"/>
        <c:axId val="481107496"/>
      </c:scatterChart>
      <c:valAx>
        <c:axId val="481105200"/>
        <c:scaling>
          <c:orientation val="minMax"/>
          <c:max val="2021"/>
          <c:min val="1990"/>
        </c:scaling>
        <c:delete val="0"/>
        <c:axPos val="b"/>
        <c:majorGridlines>
          <c:spPr>
            <a:ln w="9525" cap="flat" cmpd="sng" algn="ctr">
              <a:solidFill>
                <a:schemeClr val="tx1">
                  <a:lumMod val="15000"/>
                  <a:lumOff val="85000"/>
                </a:schemeClr>
              </a:solidFill>
              <a:round/>
            </a:ln>
            <a:effectLst/>
          </c:spPr>
        </c:majorGridlines>
        <c:numFmt formatCode="General" sourceLinked="1"/>
        <c:majorTickMark val="in"/>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7496"/>
        <c:crosses val="autoZero"/>
        <c:crossBetween val="midCat"/>
        <c:majorUnit val="5"/>
      </c:valAx>
      <c:valAx>
        <c:axId val="481107496"/>
        <c:scaling>
          <c:orientation val="minMax"/>
          <c:max val="190"/>
          <c:min val="10"/>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zh-CN"/>
          </a:p>
        </c:txPr>
        <c:crossAx val="481105200"/>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mn-cs"/>
            </a:defRPr>
          </a:pPr>
          <a:endParaRPr lang="zh-CN"/>
        </a:p>
      </c:txPr>
    </c:legend>
    <c:plotVisOnly val="1"/>
    <c:dispBlanksAs val="gap"/>
    <c:showDLblsOverMax val="0"/>
  </c:chart>
  <c:spPr>
    <a:noFill/>
    <a:ln>
      <a:noFill/>
    </a:ln>
    <a:effectLst/>
  </c:spPr>
  <c:txPr>
    <a:bodyPr/>
    <a:lstStyle/>
    <a:p>
      <a:pPr>
        <a:defRPr/>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82913"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97313" y="0"/>
            <a:ext cx="2982912" cy="466725"/>
          </a:xfrm>
          <a:prstGeom prst="rect">
            <a:avLst/>
          </a:prstGeom>
        </p:spPr>
        <p:txBody>
          <a:bodyPr vert="horz" lIns="91440" tIns="45720" rIns="91440" bIns="45720" rtlCol="0"/>
          <a:lstStyle>
            <a:lvl1pPr algn="r">
              <a:defRPr sz="1200"/>
            </a:lvl1pPr>
          </a:lstStyle>
          <a:p>
            <a:fld id="{D861A175-9038-4130-9CF8-2EA0787D34E9}" type="datetimeFigureOut">
              <a:rPr lang="en-US" smtClean="0"/>
              <a:t>1/30/2023</a:t>
            </a:fld>
            <a:endParaRPr lang="en-US"/>
          </a:p>
        </p:txBody>
      </p:sp>
      <p:sp>
        <p:nvSpPr>
          <p:cNvPr id="4" name="Slide Image Placeholder 3"/>
          <p:cNvSpPr>
            <a:spLocks noGrp="1" noRot="1" noChangeAspect="1"/>
          </p:cNvSpPr>
          <p:nvPr>
            <p:ph type="sldImg" idx="2"/>
          </p:nvPr>
        </p:nvSpPr>
        <p:spPr>
          <a:xfrm>
            <a:off x="1350963" y="1162050"/>
            <a:ext cx="4181475" cy="3136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8975" y="4473575"/>
            <a:ext cx="5505450" cy="366077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675"/>
            <a:ext cx="2982913" cy="4667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97313" y="8829675"/>
            <a:ext cx="2982912" cy="466725"/>
          </a:xfrm>
          <a:prstGeom prst="rect">
            <a:avLst/>
          </a:prstGeom>
        </p:spPr>
        <p:txBody>
          <a:bodyPr vert="horz" lIns="91440" tIns="45720" rIns="91440" bIns="45720" rtlCol="0" anchor="b"/>
          <a:lstStyle>
            <a:lvl1pPr algn="r">
              <a:defRPr sz="1200"/>
            </a:lvl1pPr>
          </a:lstStyle>
          <a:p>
            <a:fld id="{25152C83-2FCF-481D-990D-BF9B90CA324A}" type="slidenum">
              <a:rPr lang="en-US" smtClean="0"/>
              <a:t>‹#›</a:t>
            </a:fld>
            <a:endParaRPr lang="en-US"/>
          </a:p>
        </p:txBody>
      </p:sp>
    </p:spTree>
    <p:extLst>
      <p:ext uri="{BB962C8B-B14F-4D97-AF65-F5344CB8AC3E}">
        <p14:creationId xmlns:p14="http://schemas.microsoft.com/office/powerpoint/2010/main" val="1754482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0310C564-87DD-40C8-BBA2-1D8BF9FADF62}" type="slidenum">
              <a:rPr lang="en-US" smtClean="0"/>
              <a:pPr/>
              <a:t>5</a:t>
            </a:fld>
            <a:endParaRPr lang="en-US"/>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pPr marL="228600" indent="-228600" eaLnBrk="1" hangingPunct="1">
              <a:buFontTx/>
              <a:buAutoNum type="arabicPeriod"/>
            </a:pPr>
            <a:r>
              <a:rPr lang="en-US"/>
              <a:t>Here’s another view. Exports and imports as a share of US GNP</a:t>
            </a:r>
          </a:p>
          <a:p>
            <a:pPr marL="228600" indent="-228600" eaLnBrk="1" hangingPunct="1">
              <a:buFontTx/>
              <a:buAutoNum type="arabicPeriod"/>
            </a:pPr>
            <a:r>
              <a:rPr lang="en-US"/>
              <a:t>Another thing to note: Trade as a share of US GDP is still about 10%. Some countries is extremely large—Does anyone know which countries have among the highest share of trade as share of GDP? Exceeding 100%?</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14</a:t>
            </a:fld>
            <a:endParaRPr lang="en-US"/>
          </a:p>
        </p:txBody>
      </p:sp>
    </p:spTree>
    <p:extLst>
      <p:ext uri="{BB962C8B-B14F-4D97-AF65-F5344CB8AC3E}">
        <p14:creationId xmlns:p14="http://schemas.microsoft.com/office/powerpoint/2010/main" val="977141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15</a:t>
            </a:fld>
            <a:endParaRPr lang="en-US"/>
          </a:p>
        </p:txBody>
      </p:sp>
    </p:spTree>
    <p:extLst>
      <p:ext uri="{BB962C8B-B14F-4D97-AF65-F5344CB8AC3E}">
        <p14:creationId xmlns:p14="http://schemas.microsoft.com/office/powerpoint/2010/main" val="18899443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16</a:t>
            </a:fld>
            <a:endParaRPr lang="en-US"/>
          </a:p>
        </p:txBody>
      </p:sp>
    </p:spTree>
    <p:extLst>
      <p:ext uri="{BB962C8B-B14F-4D97-AF65-F5344CB8AC3E}">
        <p14:creationId xmlns:p14="http://schemas.microsoft.com/office/powerpoint/2010/main" val="407830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52C83-2FCF-481D-990D-BF9B90CA324A}" type="slidenum">
              <a:rPr lang="en-US" smtClean="0"/>
              <a:t>17</a:t>
            </a:fld>
            <a:endParaRPr lang="en-US"/>
          </a:p>
        </p:txBody>
      </p:sp>
    </p:spTree>
    <p:extLst>
      <p:ext uri="{BB962C8B-B14F-4D97-AF65-F5344CB8AC3E}">
        <p14:creationId xmlns:p14="http://schemas.microsoft.com/office/powerpoint/2010/main" val="26594562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a:ln/>
        </p:spPr>
        <p:txBody>
          <a:bodyPr/>
          <a:lstStyle/>
          <a:p>
            <a:r>
              <a:rPr lang="en-US"/>
              <a:t>192 countries in UN + Vatican City + Taiwan</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20</a:t>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21</a:t>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22</a:t>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23</a:t>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24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6</a:t>
            </a:fld>
            <a:endParaRPr lang="en-US"/>
          </a:p>
        </p:txBody>
      </p:sp>
    </p:spTree>
    <p:extLst>
      <p:ext uri="{BB962C8B-B14F-4D97-AF65-F5344CB8AC3E}">
        <p14:creationId xmlns:p14="http://schemas.microsoft.com/office/powerpoint/2010/main" val="37974533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25</a:t>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52C83-2FCF-481D-990D-BF9B90CA324A}" type="slidenum">
              <a:rPr lang="en-US" smtClean="0"/>
              <a:t>27</a:t>
            </a:fld>
            <a:endParaRPr lang="en-US"/>
          </a:p>
        </p:txBody>
      </p:sp>
    </p:spTree>
    <p:extLst>
      <p:ext uri="{BB962C8B-B14F-4D97-AF65-F5344CB8AC3E}">
        <p14:creationId xmlns:p14="http://schemas.microsoft.com/office/powerpoint/2010/main" val="41905358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52C83-2FCF-481D-990D-BF9B90CA324A}" type="slidenum">
              <a:rPr lang="en-US" smtClean="0"/>
              <a:t>28</a:t>
            </a:fld>
            <a:endParaRPr lang="en-US"/>
          </a:p>
        </p:txBody>
      </p:sp>
    </p:spTree>
    <p:extLst>
      <p:ext uri="{BB962C8B-B14F-4D97-AF65-F5344CB8AC3E}">
        <p14:creationId xmlns:p14="http://schemas.microsoft.com/office/powerpoint/2010/main" val="34520984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29</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30</a:t>
            </a:fld>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31</a:t>
            </a:fld>
            <a:endParaRPr lang="en-US"/>
          </a:p>
        </p:txBody>
      </p:sp>
    </p:spTree>
    <p:extLst>
      <p:ext uri="{BB962C8B-B14F-4D97-AF65-F5344CB8AC3E}">
        <p14:creationId xmlns:p14="http://schemas.microsoft.com/office/powerpoint/2010/main" val="394477496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EE586428-1CEA-4E8A-8AB0-84B90B2FB260}" type="slidenum">
              <a:rPr lang="en-US" smtClean="0"/>
              <a:pPr>
                <a:defRPr/>
              </a:pPr>
              <a:t>32</a:t>
            </a:fld>
            <a:endParaRPr lang="en-US"/>
          </a:p>
        </p:txBody>
      </p:sp>
    </p:spTree>
    <p:extLst>
      <p:ext uri="{BB962C8B-B14F-4D97-AF65-F5344CB8AC3E}">
        <p14:creationId xmlns:p14="http://schemas.microsoft.com/office/powerpoint/2010/main" val="4604882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FD8484F2-CB18-49B1-80C5-398190E3C139}" type="slidenum">
              <a:rPr lang="en-US" smtClean="0"/>
              <a:pPr>
                <a:defRPr/>
              </a:pPr>
              <a:t>44</a:t>
            </a:fld>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5152C83-2FCF-481D-990D-BF9B90CA324A}" type="slidenum">
              <a:rPr lang="en-US" smtClean="0"/>
              <a:t>46</a:t>
            </a:fld>
            <a:endParaRPr lang="en-US"/>
          </a:p>
        </p:txBody>
      </p:sp>
    </p:spTree>
    <p:extLst>
      <p:ext uri="{BB962C8B-B14F-4D97-AF65-F5344CB8AC3E}">
        <p14:creationId xmlns:p14="http://schemas.microsoft.com/office/powerpoint/2010/main" val="37152142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7</a:t>
            </a:fld>
            <a:endParaRPr lang="en-US"/>
          </a:p>
        </p:txBody>
      </p:sp>
    </p:spTree>
    <p:extLst>
      <p:ext uri="{BB962C8B-B14F-4D97-AF65-F5344CB8AC3E}">
        <p14:creationId xmlns:p14="http://schemas.microsoft.com/office/powerpoint/2010/main" val="341316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8</a:t>
            </a:fld>
            <a:endParaRPr lang="en-US"/>
          </a:p>
        </p:txBody>
      </p:sp>
    </p:spTree>
    <p:extLst>
      <p:ext uri="{BB962C8B-B14F-4D97-AF65-F5344CB8AC3E}">
        <p14:creationId xmlns:p14="http://schemas.microsoft.com/office/powerpoint/2010/main" val="3580443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9</a:t>
            </a:fld>
            <a:endParaRPr lang="en-US"/>
          </a:p>
        </p:txBody>
      </p:sp>
    </p:spTree>
    <p:extLst>
      <p:ext uri="{BB962C8B-B14F-4D97-AF65-F5344CB8AC3E}">
        <p14:creationId xmlns:p14="http://schemas.microsoft.com/office/powerpoint/2010/main" val="2575506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10</a:t>
            </a:fld>
            <a:endParaRPr lang="en-US"/>
          </a:p>
        </p:txBody>
      </p:sp>
    </p:spTree>
    <p:extLst>
      <p:ext uri="{BB962C8B-B14F-4D97-AF65-F5344CB8AC3E}">
        <p14:creationId xmlns:p14="http://schemas.microsoft.com/office/powerpoint/2010/main" val="688688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11</a:t>
            </a:fld>
            <a:endParaRPr lang="en-US"/>
          </a:p>
        </p:txBody>
      </p:sp>
    </p:spTree>
    <p:extLst>
      <p:ext uri="{BB962C8B-B14F-4D97-AF65-F5344CB8AC3E}">
        <p14:creationId xmlns:p14="http://schemas.microsoft.com/office/powerpoint/2010/main" val="1976808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12</a:t>
            </a:fld>
            <a:endParaRPr lang="en-US"/>
          </a:p>
        </p:txBody>
      </p:sp>
    </p:spTree>
    <p:extLst>
      <p:ext uri="{BB962C8B-B14F-4D97-AF65-F5344CB8AC3E}">
        <p14:creationId xmlns:p14="http://schemas.microsoft.com/office/powerpoint/2010/main" val="10837647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UY" dirty="0"/>
          </a:p>
        </p:txBody>
      </p:sp>
      <p:sp>
        <p:nvSpPr>
          <p:cNvPr id="4" name="Slide Number Placeholder 3"/>
          <p:cNvSpPr>
            <a:spLocks noGrp="1"/>
          </p:cNvSpPr>
          <p:nvPr>
            <p:ph type="sldNum" sz="quarter" idx="10"/>
          </p:nvPr>
        </p:nvSpPr>
        <p:spPr/>
        <p:txBody>
          <a:bodyPr/>
          <a:lstStyle/>
          <a:p>
            <a:fld id="{25152C83-2FCF-481D-990D-BF9B90CA324A}" type="slidenum">
              <a:rPr lang="en-US" smtClean="0"/>
              <a:t>13</a:t>
            </a:fld>
            <a:endParaRPr lang="en-US"/>
          </a:p>
        </p:txBody>
      </p:sp>
    </p:spTree>
    <p:extLst>
      <p:ext uri="{BB962C8B-B14F-4D97-AF65-F5344CB8AC3E}">
        <p14:creationId xmlns:p14="http://schemas.microsoft.com/office/powerpoint/2010/main" val="1944108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r>
              <a:rPr lang="en-US" dirty="0"/>
              <a:t>Caliendo Parro (2014)</a:t>
            </a:r>
          </a:p>
        </p:txBody>
      </p:sp>
      <p:sp>
        <p:nvSpPr>
          <p:cNvPr id="5" name="Footer Placeholder 4"/>
          <p:cNvSpPr>
            <a:spLocks noGrp="1"/>
          </p:cNvSpPr>
          <p:nvPr>
            <p:ph type="ftr" sz="quarter" idx="11"/>
          </p:nvPr>
        </p:nvSpPr>
        <p:spPr/>
        <p:txBody>
          <a:bodyPr/>
          <a:lstStyle>
            <a:lvl1pPr>
              <a:defRPr/>
            </a:lvl1pPr>
          </a:lstStyle>
          <a:p>
            <a:pPr>
              <a:defRPr/>
            </a:pPr>
            <a:r>
              <a:rPr lang="en-US" dirty="0"/>
              <a:t>Caliendo Parro (2014)</a:t>
            </a:r>
          </a:p>
        </p:txBody>
      </p:sp>
      <p:sp>
        <p:nvSpPr>
          <p:cNvPr id="6" name="Slide Number Placeholder 5"/>
          <p:cNvSpPr>
            <a:spLocks noGrp="1"/>
          </p:cNvSpPr>
          <p:nvPr>
            <p:ph type="sldNum" sz="quarter" idx="12"/>
          </p:nvPr>
        </p:nvSpPr>
        <p:spPr/>
        <p:txBody>
          <a:bodyPr/>
          <a:lstStyle>
            <a:lvl1pPr>
              <a:defRPr/>
            </a:lvl1pPr>
          </a:lstStyle>
          <a:p>
            <a:pPr>
              <a:defRPr/>
            </a:pPr>
            <a:fld id="{DAE75122-9982-46A9-8018-5BE6977A95B6}" type="slidenum">
              <a:rPr lang="en-US"/>
              <a:pPr>
                <a:defRPr/>
              </a:pPr>
              <a:t>‹#›</a:t>
            </a:fld>
            <a:endParaRPr lang="en-US"/>
          </a:p>
        </p:txBody>
      </p:sp>
    </p:spTree>
    <p:extLst>
      <p:ext uri="{BB962C8B-B14F-4D97-AF65-F5344CB8AC3E}">
        <p14:creationId xmlns:p14="http://schemas.microsoft.com/office/powerpoint/2010/main" val="1942107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6E0CBCE-881E-4AEF-AF03-27FFCAA3CBEA}" type="datetimeFigureOut">
              <a:rPr lang="en-US"/>
              <a:pPr>
                <a:defRPr/>
              </a:pPr>
              <a:t>1/30/2023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2C6722F5-0164-4CA9-B18B-0CFAB71FB5B8}" type="slidenum">
              <a:rPr lang="en-US"/>
              <a:pPr>
                <a:defRPr/>
              </a:pPr>
              <a:t>‹#›</a:t>
            </a:fld>
            <a:endParaRPr lang="en-US"/>
          </a:p>
        </p:txBody>
      </p:sp>
    </p:spTree>
    <p:extLst>
      <p:ext uri="{BB962C8B-B14F-4D97-AF65-F5344CB8AC3E}">
        <p14:creationId xmlns:p14="http://schemas.microsoft.com/office/powerpoint/2010/main" val="2456806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3B865575-49BA-4F38-8E31-C7F74B234AB7}" type="datetimeFigureOut">
              <a:rPr lang="en-US"/>
              <a:pPr>
                <a:defRPr/>
              </a:pPr>
              <a:t>1/30/2023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C62512E-3D4F-4FCA-9040-2BCBC2D522EA}" type="slidenum">
              <a:rPr lang="en-US"/>
              <a:pPr>
                <a:defRPr/>
              </a:pPr>
              <a:t>‹#›</a:t>
            </a:fld>
            <a:endParaRPr lang="en-US"/>
          </a:p>
        </p:txBody>
      </p:sp>
    </p:spTree>
    <p:extLst>
      <p:ext uri="{BB962C8B-B14F-4D97-AF65-F5344CB8AC3E}">
        <p14:creationId xmlns:p14="http://schemas.microsoft.com/office/powerpoint/2010/main" val="22506418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246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r>
              <a:rPr lang="en-US" dirty="0"/>
              <a:t>Lorenzo Caliendo</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83D716D3-9048-4335-8C63-1DFB742EED02}" type="slidenum">
              <a:rPr lang="en-US"/>
              <a:pPr>
                <a:defRPr/>
              </a:pPr>
              <a:t>‹#›</a:t>
            </a:fld>
            <a:endParaRPr lang="en-US" dirty="0"/>
          </a:p>
        </p:txBody>
      </p:sp>
    </p:spTree>
    <p:extLst>
      <p:ext uri="{BB962C8B-B14F-4D97-AF65-F5344CB8AC3E}">
        <p14:creationId xmlns:p14="http://schemas.microsoft.com/office/powerpoint/2010/main" val="1668119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dirty="0"/>
              <a:t>Caliendo Parro (2014)</a:t>
            </a:r>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7200A5C-EBD0-469C-A8F2-0BE682F11FC0}" type="slidenum">
              <a:rPr lang="en-US"/>
              <a:pPr>
                <a:defRPr/>
              </a:pPr>
              <a:t>‹#›</a:t>
            </a:fld>
            <a:endParaRPr lang="en-US"/>
          </a:p>
        </p:txBody>
      </p:sp>
    </p:spTree>
    <p:extLst>
      <p:ext uri="{BB962C8B-B14F-4D97-AF65-F5344CB8AC3E}">
        <p14:creationId xmlns:p14="http://schemas.microsoft.com/office/powerpoint/2010/main" val="870905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marL="0" marR="0" indent="0" algn="l" defTabSz="914400" rtl="0" eaLnBrk="1" fontAlgn="auto" latinLnBrk="0" hangingPunct="1">
              <a:lnSpc>
                <a:spcPct val="100000"/>
              </a:lnSpc>
              <a:spcBef>
                <a:spcPts val="0"/>
              </a:spcBef>
              <a:spcAft>
                <a:spcPts val="0"/>
              </a:spcAft>
              <a:buClrTx/>
              <a:buSzTx/>
              <a:buFontTx/>
              <a:buNone/>
              <a:tabLst/>
              <a:defRPr/>
            </a:lvl1pPr>
          </a:lstStyle>
          <a:p>
            <a:pPr>
              <a:defRPr/>
            </a:pPr>
            <a:r>
              <a:rPr lang="en-US" dirty="0"/>
              <a:t>Caliendo Parro (2014)</a:t>
            </a:r>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F05EB4FE-E139-4AC1-8158-0F0B22DEDF9C}" type="slidenum">
              <a:rPr lang="en-US"/>
              <a:pPr>
                <a:defRPr/>
              </a:pPr>
              <a:t>‹#›</a:t>
            </a:fld>
            <a:endParaRPr lang="en-US"/>
          </a:p>
        </p:txBody>
      </p:sp>
    </p:spTree>
    <p:extLst>
      <p:ext uri="{BB962C8B-B14F-4D97-AF65-F5344CB8AC3E}">
        <p14:creationId xmlns:p14="http://schemas.microsoft.com/office/powerpoint/2010/main" val="3838207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55EC15FC-FA24-4B8E-B050-EC7FE11F61E9}" type="datetimeFigureOut">
              <a:rPr lang="en-US"/>
              <a:pPr>
                <a:defRPr/>
              </a:pPr>
              <a:t>1/30/2023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559496BB-A210-42AB-B3BF-DC6D4C2D5B3C}" type="slidenum">
              <a:rPr lang="en-US"/>
              <a:pPr>
                <a:defRPr/>
              </a:pPr>
              <a:t>‹#›</a:t>
            </a:fld>
            <a:endParaRPr lang="en-US"/>
          </a:p>
        </p:txBody>
      </p:sp>
    </p:spTree>
    <p:extLst>
      <p:ext uri="{BB962C8B-B14F-4D97-AF65-F5344CB8AC3E}">
        <p14:creationId xmlns:p14="http://schemas.microsoft.com/office/powerpoint/2010/main" val="2049809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7AF6F745-0BBA-4F38-BE80-622A2F6A8670}" type="datetimeFigureOut">
              <a:rPr lang="en-US"/>
              <a:pPr>
                <a:defRPr/>
              </a:pPr>
              <a:t>1/30/2023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174022DD-AD45-43A7-A833-0836A52E6041}" type="slidenum">
              <a:rPr lang="en-US"/>
              <a:pPr>
                <a:defRPr/>
              </a:pPr>
              <a:t>‹#›</a:t>
            </a:fld>
            <a:endParaRPr lang="en-US"/>
          </a:p>
        </p:txBody>
      </p:sp>
    </p:spTree>
    <p:extLst>
      <p:ext uri="{BB962C8B-B14F-4D97-AF65-F5344CB8AC3E}">
        <p14:creationId xmlns:p14="http://schemas.microsoft.com/office/powerpoint/2010/main" val="2463041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F35BA4F5-BEB5-41C1-B3ED-7CA5B6760F05}" type="datetimeFigureOut">
              <a:rPr lang="en-US"/>
              <a:pPr>
                <a:defRPr/>
              </a:pPr>
              <a:t>1/30/2023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717712C-EB39-46E3-9DA5-5009CD436150}" type="slidenum">
              <a:rPr lang="en-US"/>
              <a:pPr>
                <a:defRPr/>
              </a:pPr>
              <a:t>‹#›</a:t>
            </a:fld>
            <a:endParaRPr lang="en-US"/>
          </a:p>
        </p:txBody>
      </p:sp>
    </p:spTree>
    <p:extLst>
      <p:ext uri="{BB962C8B-B14F-4D97-AF65-F5344CB8AC3E}">
        <p14:creationId xmlns:p14="http://schemas.microsoft.com/office/powerpoint/2010/main" val="27825680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7C6B885-AD96-4EAE-90FA-D9B4FAD251F4}" type="datetimeFigureOut">
              <a:rPr lang="en-US"/>
              <a:pPr>
                <a:defRPr/>
              </a:pPr>
              <a:t>1/30/2023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A7FE00AD-D9FF-4F90-BD2E-2A9C1C1FC911}" type="slidenum">
              <a:rPr lang="en-US"/>
              <a:pPr>
                <a:defRPr/>
              </a:pPr>
              <a:t>‹#›</a:t>
            </a:fld>
            <a:endParaRPr lang="en-US"/>
          </a:p>
        </p:txBody>
      </p:sp>
    </p:spTree>
    <p:extLst>
      <p:ext uri="{BB962C8B-B14F-4D97-AF65-F5344CB8AC3E}">
        <p14:creationId xmlns:p14="http://schemas.microsoft.com/office/powerpoint/2010/main" val="127393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46559556-66A7-4344-9419-0923225FBC52}" type="datetimeFigureOut">
              <a:rPr lang="en-US"/>
              <a:pPr>
                <a:defRPr/>
              </a:pPr>
              <a:t>1/30/2023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697E9075-0B81-4E63-92ED-1733C645B953}" type="slidenum">
              <a:rPr lang="en-US"/>
              <a:pPr>
                <a:defRPr/>
              </a:pPr>
              <a:t>‹#›</a:t>
            </a:fld>
            <a:endParaRPr lang="en-US"/>
          </a:p>
        </p:txBody>
      </p:sp>
    </p:spTree>
    <p:extLst>
      <p:ext uri="{BB962C8B-B14F-4D97-AF65-F5344CB8AC3E}">
        <p14:creationId xmlns:p14="http://schemas.microsoft.com/office/powerpoint/2010/main" val="25057476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B59ACA23-BF32-4AF3-8946-D2F6FFE1D729}" type="datetimeFigureOut">
              <a:rPr lang="en-US" smtClean="0"/>
              <a:pPr>
                <a:defRPr/>
              </a:pPr>
              <a:t>1/30/2023</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36C335BA-DFB5-466D-B604-2058DA7DAF4F}"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5.xml"/><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6.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19.xml"/><Relationship Id="rId1" Type="http://schemas.openxmlformats.org/officeDocument/2006/relationships/slideLayout" Target="../slideLayouts/slideLayout6.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hyperlink" Target="http://www.worldmapper.org/" TargetMode="External"/><Relationship Id="rId2" Type="http://schemas.openxmlformats.org/officeDocument/2006/relationships/notesSlide" Target="../notesSlides/notesSlide20.xml"/><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5bf4a130-a-62cb3a1a-s-sites.googlegroups.com/site/thierrymayer/files/gravityHB_web.pdf?attachauth=ANoY7cotD7qT5gupVXSuyta7ojdOetWeh73MdKMVDTE-do7A9Fews4lnHt2uvEP2asqK55tOuQYi2d8Xzh-sKhAW1TSh-Gg30wNIQOT42uVjgbJjIKon4QjpzBRQZM8TVpGJPzt2u9TIpNkQOzreEt"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2.jpeg"/><Relationship Id="rId4" Type="http://schemas.openxmlformats.org/officeDocument/2006/relationships/image" Target="../media/image11.jpe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0" y="1600200"/>
            <a:ext cx="9144000" cy="1470025"/>
          </a:xfrm>
        </p:spPr>
        <p:txBody>
          <a:bodyPr/>
          <a:lstStyle/>
          <a:p>
            <a:r>
              <a:rPr lang="en-US" sz="4000" b="1" dirty="0">
                <a:solidFill>
                  <a:srgbClr val="FFFF00"/>
                </a:solidFill>
              </a:rPr>
              <a:t>International Trade and Migration</a:t>
            </a:r>
            <a:endParaRPr lang="en-US" sz="4000" b="1" dirty="0">
              <a:solidFill>
                <a:srgbClr val="FFFF00"/>
              </a:solidFill>
              <a:effectLst/>
            </a:endParaRPr>
          </a:p>
        </p:txBody>
      </p:sp>
      <p:sp>
        <p:nvSpPr>
          <p:cNvPr id="3" name="Subtitle 2"/>
          <p:cNvSpPr>
            <a:spLocks noGrp="1"/>
          </p:cNvSpPr>
          <p:nvPr>
            <p:ph type="subTitle" idx="1"/>
          </p:nvPr>
        </p:nvSpPr>
        <p:spPr>
          <a:xfrm>
            <a:off x="762000" y="3352800"/>
            <a:ext cx="7620000" cy="2286000"/>
          </a:xfrm>
        </p:spPr>
        <p:txBody>
          <a:bodyPr rtlCol="0">
            <a:normAutofit/>
          </a:bodyPr>
          <a:lstStyle/>
          <a:p>
            <a:pPr eaLnBrk="1" fontAlgn="auto" hangingPunct="1">
              <a:spcAft>
                <a:spcPts val="0"/>
              </a:spcAft>
              <a:buFont typeface="Arial" pitchFamily="34" charset="0"/>
              <a:buNone/>
              <a:defRPr/>
            </a:pPr>
            <a:r>
              <a:rPr lang="en-US" dirty="0"/>
              <a:t>Lorenzo Caliendo </a:t>
            </a:r>
          </a:p>
          <a:p>
            <a:pPr eaLnBrk="1" fontAlgn="auto" hangingPunct="1">
              <a:spcAft>
                <a:spcPts val="0"/>
              </a:spcAft>
              <a:buFont typeface="Arial" pitchFamily="34" charset="0"/>
              <a:buNone/>
              <a:defRPr/>
            </a:pP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Yale University</a:t>
            </a:r>
          </a:p>
          <a:p>
            <a:pPr eaLnBrk="1" fontAlgn="auto" hangingPunct="1">
              <a:spcAft>
                <a:spcPts val="0"/>
              </a:spcAft>
              <a:buFont typeface="Arial" pitchFamily="34" charset="0"/>
              <a:buNone/>
              <a:defRPr/>
            </a:pPr>
            <a:endParaRPr lang="en-US" sz="2200" i="1" dirty="0">
              <a:latin typeface="Times New Roman" panose="02020603050405020304" pitchFamily="18" charset="0"/>
              <a:cs typeface="Times New Roman" panose="02020603050405020304" pitchFamily="18" charset="0"/>
            </a:endParaRPr>
          </a:p>
          <a:p>
            <a:pPr eaLnBrk="1" fontAlgn="auto" hangingPunct="1">
              <a:spcAft>
                <a:spcPts val="0"/>
              </a:spcAft>
              <a:defRPr/>
            </a:pPr>
            <a:r>
              <a:rPr lang="en-US" sz="2000" dirty="0"/>
              <a:t>February,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28273DF5-6E23-CED4-D980-9887A752B96F}"/>
              </a:ext>
            </a:extLst>
          </p:cNvPr>
          <p:cNvSpPr txBox="1"/>
          <p:nvPr/>
        </p:nvSpPr>
        <p:spPr>
          <a:xfrm>
            <a:off x="4802505" y="6080760"/>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01758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A98016DC-2794-EE54-A8A5-742DCD977B65}"/>
              </a:ext>
            </a:extLst>
          </p:cNvPr>
          <p:cNvSpPr txBox="1"/>
          <p:nvPr/>
        </p:nvSpPr>
        <p:spPr>
          <a:xfrm>
            <a:off x="5378450" y="6108700"/>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5E826F14-606A-2F1E-9900-8D73B6F1FA83}"/>
              </a:ext>
            </a:extLst>
          </p:cNvPr>
          <p:cNvSpPr txBox="1"/>
          <p:nvPr/>
        </p:nvSpPr>
        <p:spPr>
          <a:xfrm>
            <a:off x="3282950" y="6070600"/>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China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3519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E690ADCC-E9BE-3B99-713C-2E5900F2BBE9}"/>
              </a:ext>
            </a:extLst>
          </p:cNvPr>
          <p:cNvSpPr txBox="1"/>
          <p:nvPr/>
        </p:nvSpPr>
        <p:spPr>
          <a:xfrm>
            <a:off x="4858546"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853CFAA7-E882-A7CD-0EEE-BD24399C2D8E}"/>
              </a:ext>
            </a:extLst>
          </p:cNvPr>
          <p:cNvSpPr txBox="1"/>
          <p:nvPr/>
        </p:nvSpPr>
        <p:spPr>
          <a:xfrm>
            <a:off x="2761456" y="6094411"/>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China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884CCF42-F2F1-372F-70FA-530C6B75E23C}"/>
              </a:ext>
            </a:extLst>
          </p:cNvPr>
          <p:cNvSpPr txBox="1"/>
          <p:nvPr/>
        </p:nvSpPr>
        <p:spPr>
          <a:xfrm>
            <a:off x="6110066" y="6103937"/>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India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590032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047D4A98-C23D-0CD0-91CA-58C38DE926AD}"/>
              </a:ext>
            </a:extLst>
          </p:cNvPr>
          <p:cNvSpPr txBox="1"/>
          <p:nvPr/>
        </p:nvSpPr>
        <p:spPr>
          <a:xfrm>
            <a:off x="4858546"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4DCAB86A-BAAC-37AD-D404-8345F2434998}"/>
              </a:ext>
            </a:extLst>
          </p:cNvPr>
          <p:cNvSpPr txBox="1"/>
          <p:nvPr/>
        </p:nvSpPr>
        <p:spPr>
          <a:xfrm>
            <a:off x="2761456" y="6094411"/>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China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A6386EF-2CEE-5ACA-70A6-70574A830613}"/>
              </a:ext>
            </a:extLst>
          </p:cNvPr>
          <p:cNvSpPr txBox="1"/>
          <p:nvPr/>
        </p:nvSpPr>
        <p:spPr>
          <a:xfrm>
            <a:off x="6110066" y="6103937"/>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India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61402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13CEC96A-76F7-B873-0BA0-BD9DFC142960}"/>
              </a:ext>
            </a:extLst>
          </p:cNvPr>
          <p:cNvSpPr txBox="1"/>
          <p:nvPr/>
        </p:nvSpPr>
        <p:spPr>
          <a:xfrm>
            <a:off x="5830096"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7A9BA789-4827-5F91-3A55-DB5BBF4068F4}"/>
              </a:ext>
            </a:extLst>
          </p:cNvPr>
          <p:cNvSpPr txBox="1"/>
          <p:nvPr/>
        </p:nvSpPr>
        <p:spPr>
          <a:xfrm>
            <a:off x="1737518" y="6089018"/>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China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51F6560F-0269-FC34-3A24-80C0D3D5E5D8}"/>
              </a:ext>
            </a:extLst>
          </p:cNvPr>
          <p:cNvSpPr txBox="1"/>
          <p:nvPr/>
        </p:nvSpPr>
        <p:spPr>
          <a:xfrm>
            <a:off x="7072091"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India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3A0DC6FD-0CAF-00CD-7F6E-A458358FBF51}"/>
              </a:ext>
            </a:extLst>
          </p:cNvPr>
          <p:cNvSpPr txBox="1"/>
          <p:nvPr/>
        </p:nvSpPr>
        <p:spPr>
          <a:xfrm>
            <a:off x="2960462" y="6085844"/>
            <a:ext cx="1551779" cy="369332"/>
          </a:xfrm>
          <a:prstGeom prst="rect">
            <a:avLst/>
          </a:prstGeom>
          <a:solidFill>
            <a:srgbClr val="1F497D"/>
          </a:solidFill>
        </p:spPr>
        <p:txBody>
          <a:bodyPr wrap="square" lIns="0" tIns="0" rIns="0" bIns="0" rtlCol="0">
            <a:spAutoFit/>
          </a:bodyPr>
          <a:lstStyle/>
          <a:p>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Korea,Rep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5227091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2FAF8880-9FCC-3A2F-9F95-72633B79AF32}"/>
              </a:ext>
            </a:extLst>
          </p:cNvPr>
          <p:cNvSpPr txBox="1"/>
          <p:nvPr/>
        </p:nvSpPr>
        <p:spPr>
          <a:xfrm>
            <a:off x="5830096"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26DC5667-B5FC-8924-EA00-E2A0D1CF3504}"/>
              </a:ext>
            </a:extLst>
          </p:cNvPr>
          <p:cNvSpPr txBox="1"/>
          <p:nvPr/>
        </p:nvSpPr>
        <p:spPr>
          <a:xfrm>
            <a:off x="1737518" y="6089018"/>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China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9D379CCF-7888-C8BA-5F19-026DB2DB0026}"/>
              </a:ext>
            </a:extLst>
          </p:cNvPr>
          <p:cNvSpPr txBox="1"/>
          <p:nvPr/>
        </p:nvSpPr>
        <p:spPr>
          <a:xfrm>
            <a:off x="7072091"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India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C0305F95-B9B1-947F-A852-9A0EC2E81887}"/>
              </a:ext>
            </a:extLst>
          </p:cNvPr>
          <p:cNvSpPr txBox="1"/>
          <p:nvPr/>
        </p:nvSpPr>
        <p:spPr>
          <a:xfrm>
            <a:off x="2960462" y="6085844"/>
            <a:ext cx="1551779" cy="369332"/>
          </a:xfrm>
          <a:prstGeom prst="rect">
            <a:avLst/>
          </a:prstGeom>
          <a:solidFill>
            <a:srgbClr val="1F497D"/>
          </a:solidFill>
        </p:spPr>
        <p:txBody>
          <a:bodyPr wrap="square" lIns="0" tIns="0" rIns="0" bIns="0" rtlCol="0">
            <a:spAutoFit/>
          </a:bodyPr>
          <a:lstStyle/>
          <a:p>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Korea,Rep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365918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7F3ADA1D-EA5B-7212-95E0-84ACC12761C9}"/>
              </a:ext>
            </a:extLst>
          </p:cNvPr>
          <p:cNvSpPr txBox="1"/>
          <p:nvPr/>
        </p:nvSpPr>
        <p:spPr>
          <a:xfrm>
            <a:off x="5051596"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3" name="文本框 2">
            <a:extLst>
              <a:ext uri="{FF2B5EF4-FFF2-40B4-BE49-F238E27FC236}">
                <a16:creationId xmlns:a16="http://schemas.microsoft.com/office/drawing/2014/main" id="{60854B3C-298F-3A86-D8EE-B6E16D05BBA7}"/>
              </a:ext>
            </a:extLst>
          </p:cNvPr>
          <p:cNvSpPr txBox="1"/>
          <p:nvPr/>
        </p:nvSpPr>
        <p:spPr>
          <a:xfrm>
            <a:off x="1127915" y="6085844"/>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China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1465AC6F-6C87-859B-2B64-101D4F2912F8}"/>
              </a:ext>
            </a:extLst>
          </p:cNvPr>
          <p:cNvSpPr txBox="1"/>
          <p:nvPr/>
        </p:nvSpPr>
        <p:spPr>
          <a:xfrm>
            <a:off x="6254221" y="6076318"/>
            <a:ext cx="689505"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India</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AE08A9B4-C2E2-274B-7975-FF9455F3A86E}"/>
              </a:ext>
            </a:extLst>
          </p:cNvPr>
          <p:cNvSpPr txBox="1"/>
          <p:nvPr/>
        </p:nvSpPr>
        <p:spPr>
          <a:xfrm>
            <a:off x="2260374" y="6085844"/>
            <a:ext cx="1551779" cy="369332"/>
          </a:xfrm>
          <a:prstGeom prst="rect">
            <a:avLst/>
          </a:prstGeom>
          <a:solidFill>
            <a:srgbClr val="1F497D"/>
          </a:solidFill>
        </p:spPr>
        <p:txBody>
          <a:bodyPr wrap="square" lIns="0" tIns="0" rIns="0" bIns="0" rtlCol="0">
            <a:spAutoFit/>
          </a:bodyPr>
          <a:lstStyle/>
          <a:p>
            <a:r>
              <a:rPr lang="en-US" altLang="zh-CN" sz="2400" dirty="0" err="1">
                <a:latin typeface="Times New Roman" panose="02020603050405020304" pitchFamily="18" charset="0"/>
                <a:ea typeface="宋体" panose="02010600030101010101" pitchFamily="2" charset="-122"/>
                <a:cs typeface="Times New Roman" panose="02020603050405020304" pitchFamily="18" charset="0"/>
              </a:rPr>
              <a:t>Korea,Rep</a:t>
            </a:r>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6CAE5EC7-7562-07E3-F15D-B9D3842F64D7}"/>
              </a:ext>
            </a:extLst>
          </p:cNvPr>
          <p:cNvSpPr txBox="1"/>
          <p:nvPr/>
        </p:nvSpPr>
        <p:spPr>
          <a:xfrm>
            <a:off x="7301971" y="6085844"/>
            <a:ext cx="1053705"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Vietnam</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2348739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FF00"/>
                </a:solidFill>
              </a:rPr>
              <a:t>The world has become more open!</a:t>
            </a:r>
          </a:p>
        </p:txBody>
      </p:sp>
      <p:sp>
        <p:nvSpPr>
          <p:cNvPr id="3" name="Content Placeholder 2"/>
          <p:cNvSpPr>
            <a:spLocks noGrp="1"/>
          </p:cNvSpPr>
          <p:nvPr>
            <p:ph idx="1"/>
          </p:nvPr>
        </p:nvSpPr>
        <p:spPr>
          <a:xfrm>
            <a:off x="114300" y="1828800"/>
            <a:ext cx="8915400" cy="4724400"/>
          </a:xfrm>
        </p:spPr>
        <p:txBody>
          <a:bodyPr/>
          <a:lstStyle/>
          <a:p>
            <a:r>
              <a:rPr lang="en-US" dirty="0"/>
              <a:t>This phenomenon has </a:t>
            </a:r>
            <a:r>
              <a:rPr lang="en-US" dirty="0">
                <a:solidFill>
                  <a:srgbClr val="FFFF00"/>
                </a:solidFill>
              </a:rPr>
              <a:t>relocated industries/ firms </a:t>
            </a:r>
            <a:r>
              <a:rPr lang="en-US" dirty="0"/>
              <a:t>and labor </a:t>
            </a:r>
            <a:r>
              <a:rPr lang="en-US" dirty="0">
                <a:solidFill>
                  <a:srgbClr val="FFFF00"/>
                </a:solidFill>
              </a:rPr>
              <a:t>across countries</a:t>
            </a:r>
          </a:p>
          <a:p>
            <a:r>
              <a:rPr lang="en-US" dirty="0">
                <a:solidFill>
                  <a:srgbClr val="FFFF00"/>
                </a:solidFill>
              </a:rPr>
              <a:t>Openness</a:t>
            </a:r>
            <a:r>
              <a:rPr lang="en-US" dirty="0"/>
              <a:t> has resulted in </a:t>
            </a:r>
            <a:r>
              <a:rPr lang="en-US" dirty="0">
                <a:solidFill>
                  <a:srgbClr val="FFFF00"/>
                </a:solidFill>
              </a:rPr>
              <a:t>aggregate welfare gains </a:t>
            </a:r>
            <a:r>
              <a:rPr lang="en-US" dirty="0"/>
              <a:t>and had </a:t>
            </a:r>
            <a:r>
              <a:rPr lang="en-US" dirty="0">
                <a:solidFill>
                  <a:srgbClr val="FFFF00"/>
                </a:solidFill>
              </a:rPr>
              <a:t>distributional consequences</a:t>
            </a:r>
          </a:p>
          <a:p>
            <a:pPr lvl="1"/>
            <a:r>
              <a:rPr lang="en-US" dirty="0"/>
              <a:t>Shown by several academic studies </a:t>
            </a:r>
          </a:p>
          <a:p>
            <a:r>
              <a:rPr lang="en-US" dirty="0"/>
              <a:t>While trade openness is historically high, over the last 15 years trade openness stagnated</a:t>
            </a:r>
          </a:p>
          <a:p>
            <a:pPr lvl="1"/>
            <a:endParaRPr lang="en-US" dirty="0"/>
          </a:p>
          <a:p>
            <a:endParaRPr lang="en-US" dirty="0"/>
          </a:p>
        </p:txBody>
      </p:sp>
    </p:spTree>
    <p:extLst>
      <p:ext uri="{BB962C8B-B14F-4D97-AF65-F5344CB8AC3E}">
        <p14:creationId xmlns:p14="http://schemas.microsoft.com/office/powerpoint/2010/main" val="20675458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3F64B-EFC3-5788-DCF9-F6FDC3FD2180}"/>
              </a:ext>
            </a:extLst>
          </p:cNvPr>
          <p:cNvSpPr>
            <a:spLocks noGrp="1"/>
          </p:cNvSpPr>
          <p:nvPr>
            <p:ph type="title"/>
          </p:nvPr>
        </p:nvSpPr>
        <p:spPr>
          <a:xfrm>
            <a:off x="457200" y="2438400"/>
            <a:ext cx="8229600" cy="1143000"/>
          </a:xfrm>
        </p:spPr>
        <p:txBody>
          <a:bodyPr/>
          <a:lstStyle/>
          <a:p>
            <a:r>
              <a:rPr lang="en-US" dirty="0">
                <a:solidFill>
                  <a:srgbClr val="FFFF00"/>
                </a:solidFill>
              </a:rPr>
              <a:t>Value chains have become global!</a:t>
            </a:r>
            <a:endParaRPr lang="en-US" dirty="0"/>
          </a:p>
        </p:txBody>
      </p:sp>
    </p:spTree>
    <p:extLst>
      <p:ext uri="{BB962C8B-B14F-4D97-AF65-F5344CB8AC3E}">
        <p14:creationId xmlns:p14="http://schemas.microsoft.com/office/powerpoint/2010/main" val="126847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dirty="0"/>
              <a:t>Map of the world</a:t>
            </a:r>
          </a:p>
        </p:txBody>
      </p:sp>
      <p:sp>
        <p:nvSpPr>
          <p:cNvPr id="25603" name="Text Box 3"/>
          <p:cNvSpPr txBox="1">
            <a:spLocks noChangeArrowheads="1"/>
          </p:cNvSpPr>
          <p:nvPr/>
        </p:nvSpPr>
        <p:spPr bwMode="auto">
          <a:xfrm>
            <a:off x="177800" y="5921086"/>
            <a:ext cx="3925888" cy="304800"/>
          </a:xfrm>
          <a:prstGeom prst="rect">
            <a:avLst/>
          </a:prstGeom>
          <a:noFill/>
          <a:ln w="12700">
            <a:noFill/>
            <a:miter lim="800000"/>
            <a:headEnd/>
            <a:tailEnd/>
          </a:ln>
        </p:spPr>
        <p:txBody>
          <a:bodyPr wrap="none" lIns="45720" rIns="45720" anchorCtr="1">
            <a:spAutoFit/>
          </a:bodyPr>
          <a:lstStyle/>
          <a:p>
            <a:r>
              <a:rPr lang="en-US" sz="1400" dirty="0">
                <a:solidFill>
                  <a:srgbClr val="FFFF00"/>
                </a:solidFill>
              </a:rPr>
              <a:t>Sources: </a:t>
            </a:r>
            <a:r>
              <a:rPr lang="en-US" sz="1400" dirty="0">
                <a:solidFill>
                  <a:srgbClr val="FFFF00"/>
                </a:solidFill>
                <a:hlinkClick r:id="rId3">
                  <a:extLst>
                    <a:ext uri="{A12FA001-AC4F-418D-AE19-62706E023703}">
                      <ahyp:hlinkClr xmlns:ahyp="http://schemas.microsoft.com/office/drawing/2018/hyperlinkcolor" val="tx"/>
                    </a:ext>
                  </a:extLst>
                </a:hlinkClick>
              </a:rPr>
              <a:t>http://www.worldmapper.org/</a:t>
            </a:r>
            <a:r>
              <a:rPr lang="en-US" sz="1400" dirty="0">
                <a:solidFill>
                  <a:srgbClr val="FFFF00"/>
                </a:solidFill>
              </a:rPr>
              <a:t>, </a:t>
            </a:r>
            <a:r>
              <a:rPr lang="en-US" sz="1400" dirty="0" err="1">
                <a:solidFill>
                  <a:srgbClr val="FFFF00"/>
                </a:solidFill>
              </a:rPr>
              <a:t>wikipedia</a:t>
            </a:r>
            <a:endParaRPr lang="en-US" sz="1400" dirty="0">
              <a:solidFill>
                <a:srgbClr val="FFFF00"/>
              </a:solidFill>
            </a:endParaRPr>
          </a:p>
        </p:txBody>
      </p:sp>
      <p:pic>
        <p:nvPicPr>
          <p:cNvPr id="25604" name="Picture 4"/>
          <p:cNvPicPr>
            <a:picLocks noChangeAspect="1" noChangeArrowheads="1"/>
          </p:cNvPicPr>
          <p:nvPr/>
        </p:nvPicPr>
        <p:blipFill>
          <a:blip r:embed="rId4" cstate="print"/>
          <a:srcRect/>
          <a:stretch>
            <a:fillRect/>
          </a:stretch>
        </p:blipFill>
        <p:spPr bwMode="auto">
          <a:xfrm>
            <a:off x="169110" y="1152648"/>
            <a:ext cx="8758237" cy="4618760"/>
          </a:xfrm>
          <a:prstGeom prst="rect">
            <a:avLst/>
          </a:prstGeom>
          <a:noFill/>
          <a:ln w="12700">
            <a:noFill/>
            <a:miter lim="800000"/>
            <a:headEnd/>
            <a:tailEnd/>
          </a:ln>
        </p:spPr>
      </p:pic>
      <p:sp>
        <p:nvSpPr>
          <p:cNvPr id="2" name="Slide Number Placeholder 1"/>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pPr/>
              <a:t>19</a:t>
            </a:fld>
            <a:endParaRPr lang="en-US"/>
          </a:p>
        </p:txBody>
      </p:sp>
    </p:spTree>
    <p:extLst>
      <p:ext uri="{BB962C8B-B14F-4D97-AF65-F5344CB8AC3E}">
        <p14:creationId xmlns:p14="http://schemas.microsoft.com/office/powerpoint/2010/main" val="20141733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F0A0A-E6DC-47A6-AB8B-6776CA2FF8F6}"/>
              </a:ext>
            </a:extLst>
          </p:cNvPr>
          <p:cNvSpPr>
            <a:spLocks noGrp="1"/>
          </p:cNvSpPr>
          <p:nvPr>
            <p:ph type="title"/>
          </p:nvPr>
        </p:nvSpPr>
        <p:spPr/>
        <p:txBody>
          <a:bodyPr/>
          <a:lstStyle/>
          <a:p>
            <a:r>
              <a:rPr lang="en-US" dirty="0"/>
              <a:t>Session description</a:t>
            </a:r>
            <a:br>
              <a:rPr lang="en-US" dirty="0"/>
            </a:br>
            <a:endParaRPr lang="en-US" dirty="0"/>
          </a:p>
        </p:txBody>
      </p:sp>
      <p:sp>
        <p:nvSpPr>
          <p:cNvPr id="3" name="Content Placeholder 2">
            <a:extLst>
              <a:ext uri="{FF2B5EF4-FFF2-40B4-BE49-F238E27FC236}">
                <a16:creationId xmlns:a16="http://schemas.microsoft.com/office/drawing/2014/main" id="{C3BB55BD-B234-4FAE-B998-1B0F51F492D8}"/>
              </a:ext>
            </a:extLst>
          </p:cNvPr>
          <p:cNvSpPr>
            <a:spLocks noGrp="1"/>
          </p:cNvSpPr>
          <p:nvPr>
            <p:ph idx="1"/>
          </p:nvPr>
        </p:nvSpPr>
        <p:spPr>
          <a:xfrm>
            <a:off x="449179" y="1166018"/>
            <a:ext cx="8229600" cy="4525963"/>
          </a:xfrm>
        </p:spPr>
        <p:txBody>
          <a:bodyPr/>
          <a:lstStyle/>
          <a:p>
            <a:r>
              <a:rPr lang="en-US" dirty="0"/>
              <a:t>The Module will introduce participants to new ideas, tools, and frameworks based on recent academic research on international trade and migration. </a:t>
            </a:r>
          </a:p>
          <a:p>
            <a:r>
              <a:rPr lang="en-US" dirty="0"/>
              <a:t>Participation and active discussion during the sessions are expected.</a:t>
            </a:r>
          </a:p>
          <a:p>
            <a:r>
              <a:rPr lang="en-US" dirty="0"/>
              <a:t>The main takeaways are: why countries trade? understand what are the recent findings in terms of who gains and losses from trade and migration? </a:t>
            </a:r>
          </a:p>
        </p:txBody>
      </p:sp>
      <p:sp>
        <p:nvSpPr>
          <p:cNvPr id="4" name="Slide Number Placeholder 3">
            <a:extLst>
              <a:ext uri="{FF2B5EF4-FFF2-40B4-BE49-F238E27FC236}">
                <a16:creationId xmlns:a16="http://schemas.microsoft.com/office/drawing/2014/main" id="{09649F5D-42A7-4448-B41D-15D04E0047AC}"/>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2</a:t>
            </a:fld>
            <a:endParaRPr lang="en-GB"/>
          </a:p>
        </p:txBody>
      </p:sp>
    </p:spTree>
    <p:extLst>
      <p:ext uri="{BB962C8B-B14F-4D97-AF65-F5344CB8AC3E}">
        <p14:creationId xmlns:p14="http://schemas.microsoft.com/office/powerpoint/2010/main" val="397221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Toy exports</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20</a:t>
            </a:fld>
            <a:endParaRPr lang="en-GB"/>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r>
              <a:rPr lang="en-US" sz="1400" dirty="0">
                <a:solidFill>
                  <a:srgbClr val="FFFF00"/>
                </a:solidFill>
              </a:rPr>
              <a:t>Sources: </a:t>
            </a:r>
            <a:r>
              <a:rPr lang="en-US" sz="1400" dirty="0">
                <a:solidFill>
                  <a:srgbClr val="FFFF00"/>
                </a:solidFill>
                <a:hlinkClick r:id="rId3">
                  <a:extLst>
                    <a:ext uri="{A12FA001-AC4F-418D-AE19-62706E023703}">
                      <ahyp:hlinkClr xmlns:ahyp="http://schemas.microsoft.com/office/drawing/2018/hyperlinkcolor" val="tx"/>
                    </a:ext>
                  </a:extLst>
                </a:hlinkClick>
              </a:rPr>
              <a:t>http://www.worldmapper.org/</a:t>
            </a:r>
            <a:endParaRPr lang="en-US" sz="1400" dirty="0">
              <a:solidFill>
                <a:srgbClr val="FFFF00"/>
              </a:solidFill>
            </a:endParaRPr>
          </a:p>
        </p:txBody>
      </p:sp>
      <p:pic>
        <p:nvPicPr>
          <p:cNvPr id="5" name="Picture 2"/>
          <p:cNvPicPr>
            <a:picLocks noChangeAspect="1" noChangeArrowheads="1"/>
          </p:cNvPicPr>
          <p:nvPr/>
        </p:nvPicPr>
        <p:blipFill>
          <a:blip r:embed="rId4" cstate="print"/>
          <a:srcRect/>
          <a:stretch>
            <a:fillRect/>
          </a:stretch>
        </p:blipFill>
        <p:spPr bwMode="auto">
          <a:xfrm>
            <a:off x="188913" y="1425039"/>
            <a:ext cx="8751887" cy="4651220"/>
          </a:xfrm>
          <a:prstGeom prst="rect">
            <a:avLst/>
          </a:prstGeom>
          <a:noFill/>
          <a:ln w="12700">
            <a:noFill/>
            <a:miter lim="800000"/>
            <a:headEnd/>
            <a:tailEnd/>
          </a:ln>
        </p:spPr>
      </p:pic>
    </p:spTree>
    <p:extLst>
      <p:ext uri="{BB962C8B-B14F-4D97-AF65-F5344CB8AC3E}">
        <p14:creationId xmlns:p14="http://schemas.microsoft.com/office/powerpoint/2010/main" val="283679061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Toy imports</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21</a:t>
            </a:fld>
            <a:endParaRPr lang="en-GB"/>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r>
              <a:rPr lang="en-US" sz="1400" dirty="0">
                <a:solidFill>
                  <a:srgbClr val="FFFF00"/>
                </a:solidFill>
              </a:rPr>
              <a:t>Sources: </a:t>
            </a:r>
            <a:r>
              <a:rPr lang="en-US" sz="1400" dirty="0">
                <a:solidFill>
                  <a:srgbClr val="FFFF00"/>
                </a:solidFill>
                <a:hlinkClick r:id="rId3">
                  <a:extLst>
                    <a:ext uri="{A12FA001-AC4F-418D-AE19-62706E023703}">
                      <ahyp:hlinkClr xmlns:ahyp="http://schemas.microsoft.com/office/drawing/2018/hyperlinkcolor" val="tx"/>
                    </a:ext>
                  </a:extLst>
                </a:hlinkClick>
              </a:rPr>
              <a:t>http://www.worldmapper.org/</a:t>
            </a:r>
            <a:endParaRPr lang="en-US" sz="1400" dirty="0">
              <a:solidFill>
                <a:srgbClr val="FFFF00"/>
              </a:solidFill>
            </a:endParaRPr>
          </a:p>
        </p:txBody>
      </p:sp>
      <p:pic>
        <p:nvPicPr>
          <p:cNvPr id="7" name="Picture 2" descr="http://www.worldmapper.org/images/largepng/5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8913" y="1442084"/>
            <a:ext cx="8751887" cy="4651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2528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petroleum exports</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22</a:t>
            </a:fld>
            <a:endParaRPr lang="en-GB"/>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r>
              <a:rPr lang="en-US" sz="1400" dirty="0">
                <a:solidFill>
                  <a:srgbClr val="FFFF00"/>
                </a:solidFill>
              </a:rPr>
              <a:t>Sources: </a:t>
            </a:r>
            <a:r>
              <a:rPr lang="en-US" sz="1400" dirty="0">
                <a:solidFill>
                  <a:srgbClr val="FFFF00"/>
                </a:solidFill>
                <a:hlinkClick r:id="rId3">
                  <a:extLst>
                    <a:ext uri="{A12FA001-AC4F-418D-AE19-62706E023703}">
                      <ahyp:hlinkClr xmlns:ahyp="http://schemas.microsoft.com/office/drawing/2018/hyperlinkcolor" val="tx"/>
                    </a:ext>
                  </a:extLst>
                </a:hlinkClick>
              </a:rPr>
              <a:t>http://www.worldmapper.org/</a:t>
            </a:r>
            <a:endParaRPr lang="en-US" sz="1400" dirty="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4" descr="http://www.worldmapper.org/images/largepng/75.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50" y="1435689"/>
            <a:ext cx="873875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6177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Crude petroleum imports</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23</a:t>
            </a:fld>
            <a:endParaRPr lang="en-GB"/>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r>
              <a:rPr lang="en-US" sz="1400" dirty="0">
                <a:solidFill>
                  <a:srgbClr val="FFFF00"/>
                </a:solidFill>
              </a:rPr>
              <a:t>Sources: </a:t>
            </a:r>
            <a:r>
              <a:rPr lang="en-US" sz="1400" dirty="0">
                <a:solidFill>
                  <a:srgbClr val="FFFF00"/>
                </a:solidFill>
                <a:hlinkClick r:id="rId3">
                  <a:extLst>
                    <a:ext uri="{A12FA001-AC4F-418D-AE19-62706E023703}">
                      <ahyp:hlinkClr xmlns:ahyp="http://schemas.microsoft.com/office/drawing/2018/hyperlinkcolor" val="tx"/>
                    </a:ext>
                  </a:extLst>
                </a:hlinkClick>
              </a:rPr>
              <a:t>http://www.worldmapper.org/</a:t>
            </a:r>
            <a:endParaRPr lang="en-US" sz="1400" dirty="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2" descr="http://www.worldmapper.org/images/largepng/7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2050" y="1435689"/>
            <a:ext cx="873875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860028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Machines exports</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24</a:t>
            </a:fld>
            <a:endParaRPr lang="en-GB"/>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r>
              <a:rPr lang="en-US" sz="1400" dirty="0">
                <a:solidFill>
                  <a:srgbClr val="FFFF00"/>
                </a:solidFill>
              </a:rPr>
              <a:t>Sources: </a:t>
            </a:r>
            <a:r>
              <a:rPr lang="en-US" sz="1400" dirty="0">
                <a:solidFill>
                  <a:srgbClr val="FFFF00"/>
                </a:solidFill>
                <a:hlinkClick r:id="rId3">
                  <a:extLst>
                    <a:ext uri="{A12FA001-AC4F-418D-AE19-62706E023703}">
                      <ahyp:hlinkClr xmlns:ahyp="http://schemas.microsoft.com/office/drawing/2018/hyperlinkcolor" val="tx"/>
                    </a:ext>
                  </a:extLst>
                </a:hlinkClick>
              </a:rPr>
              <a:t>http://www.worldmapper.org/</a:t>
            </a:r>
            <a:endParaRPr lang="en-US" sz="1400" dirty="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8" name="Picture 2" descr="http://www.worldmapper.org/images/largepng/87.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424787"/>
            <a:ext cx="872490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69253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Machines imports</a:t>
            </a:r>
          </a:p>
        </p:txBody>
      </p:sp>
      <p:sp>
        <p:nvSpPr>
          <p:cNvPr id="3" name="Slide Number Placeholder 2"/>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25</a:t>
            </a:fld>
            <a:endParaRPr lang="en-GB"/>
          </a:p>
        </p:txBody>
      </p:sp>
      <p:sp>
        <p:nvSpPr>
          <p:cNvPr id="4" name="Text Box 7"/>
          <p:cNvSpPr txBox="1">
            <a:spLocks noChangeArrowheads="1"/>
          </p:cNvSpPr>
          <p:nvPr/>
        </p:nvSpPr>
        <p:spPr bwMode="auto">
          <a:xfrm>
            <a:off x="139698" y="6082402"/>
            <a:ext cx="3226204" cy="307777"/>
          </a:xfrm>
          <a:prstGeom prst="rect">
            <a:avLst/>
          </a:prstGeom>
          <a:noFill/>
          <a:ln w="12700">
            <a:noFill/>
            <a:miter lim="800000"/>
            <a:headEnd/>
            <a:tailEnd/>
          </a:ln>
        </p:spPr>
        <p:txBody>
          <a:bodyPr wrap="none" lIns="45720" rIns="45720" anchorCtr="1">
            <a:spAutoFit/>
          </a:bodyPr>
          <a:lstStyle/>
          <a:p>
            <a:r>
              <a:rPr lang="en-US" sz="1400" dirty="0">
                <a:solidFill>
                  <a:srgbClr val="FFFF00"/>
                </a:solidFill>
              </a:rPr>
              <a:t>Sources: </a:t>
            </a:r>
            <a:r>
              <a:rPr lang="en-US" sz="1400" dirty="0">
                <a:solidFill>
                  <a:srgbClr val="FFFF00"/>
                </a:solidFill>
                <a:hlinkClick r:id="rId3">
                  <a:extLst>
                    <a:ext uri="{A12FA001-AC4F-418D-AE19-62706E023703}">
                      <ahyp:hlinkClr xmlns:ahyp="http://schemas.microsoft.com/office/drawing/2018/hyperlinkcolor" val="tx"/>
                    </a:ext>
                  </a:extLst>
                </a:hlinkClick>
              </a:rPr>
              <a:t>http://www.worldmapper.org/</a:t>
            </a:r>
            <a:endParaRPr lang="en-US" sz="1400" dirty="0">
              <a:solidFill>
                <a:srgbClr val="FFFF00"/>
              </a:solidFill>
            </a:endParaRPr>
          </a:p>
        </p:txBody>
      </p:sp>
      <p:sp>
        <p:nvSpPr>
          <p:cNvPr id="5" name="AutoShape 2" descr="http://www.worldmapper.org/images/largepng/75.png"/>
          <p:cNvSpPr>
            <a:spLocks noChangeAspect="1" noChangeArrowheads="1"/>
          </p:cNvSpPr>
          <p:nvPr/>
        </p:nvSpPr>
        <p:spPr bwMode="auto">
          <a:xfrm>
            <a:off x="63500" y="-13652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2" descr="http://www.worldmapper.org/images/largepng/88.png"/>
          <p:cNvSpPr>
            <a:spLocks noChangeAspect="1" noChangeArrowheads="1"/>
          </p:cNvSpPr>
          <p:nvPr/>
        </p:nvSpPr>
        <p:spPr bwMode="auto">
          <a:xfrm>
            <a:off x="215900" y="158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4" descr="http://www.worldmapper.org/images/largepng/88.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5900" y="1424787"/>
            <a:ext cx="8724900" cy="46576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328281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0" y="0"/>
            <a:ext cx="9144000" cy="6858000"/>
          </a:xfrm>
          <a:prstGeom prst="rect">
            <a:avLst/>
          </a:prstGeom>
          <a:noFill/>
        </p:spPr>
      </p:pic>
      <p:sp>
        <p:nvSpPr>
          <p:cNvPr id="3" name="矩形 2"/>
          <p:cNvSpPr/>
          <p:nvPr/>
        </p:nvSpPr>
        <p:spPr>
          <a:xfrm>
            <a:off x="2955174" y="914400"/>
            <a:ext cx="1323802" cy="211974"/>
          </a:xfrm>
          <a:prstGeom prst="rect">
            <a:avLst/>
          </a:prstGeom>
          <a:noFill/>
        </p:spPr>
        <p:txBody>
          <a:bodyPr lIns="0" tIns="0" rIns="0" bIns="0">
            <a:noAutofit/>
          </a:bodyPr>
          <a:lstStyle/>
          <a:p>
            <a:pPr indent="0">
              <a:lnSpc>
                <a:spcPct val="105000"/>
              </a:lnSpc>
            </a:pPr>
            <a:r>
              <a:rPr lang="de" sz="650">
                <a:latin typeface="Times New Roman" panose="02020603050405020304" pitchFamily="18" charset="0"/>
                <a:ea typeface="宋体" panose="02010600030101010101" pitchFamily="2" charset="-122"/>
                <a:cs typeface="Times New Roman" panose="02020603050405020304" pitchFamily="18" charset="0"/>
              </a:rPr>
              <a:t>August </a:t>
            </a:r>
            <a:r>
              <a:rPr lang="en-US" sz="650">
                <a:latin typeface="Times New Roman" panose="02020603050405020304" pitchFamily="18" charset="0"/>
                <a:ea typeface="宋体" panose="02010600030101010101" pitchFamily="2" charset="-122"/>
                <a:cs typeface="Times New Roman" panose="02020603050405020304" pitchFamily="18" charset="0"/>
              </a:rPr>
              <a:t>29 </a:t>
            </a:r>
            <a:r>
              <a:rPr lang="de" sz="650">
                <a:latin typeface="Times New Roman" panose="02020603050405020304" pitchFamily="18" charset="0"/>
                <a:ea typeface="宋体" panose="02010600030101010101" pitchFamily="2" charset="-122"/>
                <a:cs typeface="Times New Roman" panose="02020603050405020304" pitchFamily="18" charset="0"/>
              </a:rPr>
              <a:t>— September </a:t>
            </a:r>
            <a:r>
              <a:rPr lang="en-US" sz="650">
                <a:latin typeface="Times New Roman" panose="02020603050405020304" pitchFamily="18" charset="0"/>
                <a:ea typeface="宋体" panose="02010600030101010101" pitchFamily="2" charset="-122"/>
                <a:cs typeface="Times New Roman" panose="02020603050405020304" pitchFamily="18" charset="0"/>
              </a:rPr>
              <a:t>4,2011 </a:t>
            </a:r>
          </a:p>
          <a:p>
            <a:pPr indent="0">
              <a:lnSpc>
                <a:spcPct val="105000"/>
              </a:lnSpc>
            </a:pPr>
            <a:r>
              <a:rPr lang="de" sz="650">
                <a:latin typeface="Times New Roman" panose="02020603050405020304" pitchFamily="18" charset="0"/>
                <a:ea typeface="宋体" panose="02010600030101010101" pitchFamily="2" charset="-122"/>
                <a:cs typeface="Times New Roman" panose="02020603050405020304" pitchFamily="18" charset="0"/>
              </a:rPr>
              <a:t>Bloomberg </a:t>
            </a:r>
            <a:r>
              <a:rPr lang="en-US" sz="650">
                <a:latin typeface="Times New Roman" panose="02020603050405020304" pitchFamily="18" charset="0"/>
                <a:ea typeface="宋体" panose="02010600030101010101" pitchFamily="2" charset="-122"/>
                <a:cs typeface="Times New Roman" panose="02020603050405020304" pitchFamily="18" charset="0"/>
              </a:rPr>
              <a:t>Businessweek</a:t>
            </a:r>
          </a:p>
        </p:txBody>
      </p:sp>
      <p:sp>
        <p:nvSpPr>
          <p:cNvPr id="4" name="矩形 3"/>
          <p:cNvSpPr/>
          <p:nvPr/>
        </p:nvSpPr>
        <p:spPr>
          <a:xfrm>
            <a:off x="2961409" y="1219892"/>
            <a:ext cx="1244831" cy="232757"/>
          </a:xfrm>
          <a:prstGeom prst="rect">
            <a:avLst/>
          </a:prstGeom>
          <a:solidFill>
            <a:srgbClr val="FFFFFF"/>
          </a:solidFill>
        </p:spPr>
        <p:txBody>
          <a:bodyPr wrap="none" lIns="0" tIns="0" rIns="0" bIns="0">
            <a:noAutofit/>
          </a:bodyPr>
          <a:lstStyle/>
          <a:p>
            <a:pPr indent="0"/>
            <a:r>
              <a:rPr lang="de" sz="1300" b="1" dirty="0">
                <a:solidFill>
                  <a:srgbClr val="4AA2A5"/>
                </a:solidFill>
                <a:latin typeface="Times New Roman" panose="02020603050405020304" pitchFamily="18" charset="0"/>
                <a:ea typeface="宋体" panose="02010600030101010101" pitchFamily="2" charset="-122"/>
                <a:cs typeface="Times New Roman" panose="02020603050405020304" pitchFamily="18" charset="0"/>
              </a:rPr>
              <a:t>Politics</a:t>
            </a:r>
            <a:r>
              <a:rPr lang="zh-CN" sz="1300" b="1" dirty="0">
                <a:solidFill>
                  <a:srgbClr val="4AA2A5"/>
                </a:solidFill>
                <a:latin typeface="Times New Roman" panose="02020603050405020304" pitchFamily="18" charset="0"/>
                <a:ea typeface="宋体" panose="02010600030101010101" pitchFamily="2" charset="-122"/>
                <a:cs typeface="Times New Roman" panose="02020603050405020304" pitchFamily="18" charset="0"/>
              </a:rPr>
              <a:t> </a:t>
            </a:r>
            <a:r>
              <a:rPr lang="de" sz="1300" b="1" dirty="0">
                <a:solidFill>
                  <a:srgbClr val="4AA2A5"/>
                </a:solidFill>
                <a:latin typeface="Times New Roman" panose="02020603050405020304" pitchFamily="18" charset="0"/>
                <a:ea typeface="宋体" panose="02010600030101010101" pitchFamily="2" charset="-122"/>
                <a:cs typeface="Times New Roman" panose="02020603050405020304" pitchFamily="18" charset="0"/>
              </a:rPr>
              <a:t>&amp;</a:t>
            </a:r>
            <a:r>
              <a:rPr lang="zh-CN" sz="1300" b="1" dirty="0">
                <a:solidFill>
                  <a:srgbClr val="4AA2A5"/>
                </a:solidFill>
                <a:latin typeface="Times New Roman" panose="02020603050405020304" pitchFamily="18" charset="0"/>
                <a:ea typeface="宋体" panose="02010600030101010101" pitchFamily="2" charset="-122"/>
                <a:cs typeface="Times New Roman" panose="02020603050405020304" pitchFamily="18" charset="0"/>
              </a:rPr>
              <a:t> </a:t>
            </a:r>
            <a:r>
              <a:rPr lang="de" sz="1300" b="1" dirty="0">
                <a:solidFill>
                  <a:srgbClr val="4AA2A5"/>
                </a:solidFill>
                <a:latin typeface="Times New Roman" panose="02020603050405020304" pitchFamily="18" charset="0"/>
                <a:ea typeface="宋体" panose="02010600030101010101" pitchFamily="2" charset="-122"/>
                <a:cs typeface="Times New Roman" panose="02020603050405020304" pitchFamily="18" charset="0"/>
              </a:rPr>
              <a:t>Policy</a:t>
            </a:r>
          </a:p>
        </p:txBody>
      </p:sp>
      <p:sp>
        <p:nvSpPr>
          <p:cNvPr id="5" name="矩形 4"/>
          <p:cNvSpPr/>
          <p:nvPr/>
        </p:nvSpPr>
        <p:spPr>
          <a:xfrm>
            <a:off x="3048692" y="1891145"/>
            <a:ext cx="579813" cy="114300"/>
          </a:xfrm>
          <a:prstGeom prst="rect">
            <a:avLst/>
          </a:prstGeom>
          <a:noFill/>
        </p:spPr>
        <p:txBody>
          <a:bodyPr wrap="none" lIns="0" tIns="0" rIns="0" bIns="0">
            <a:noAutofit/>
          </a:bodyPr>
          <a:lstStyle/>
          <a:p>
            <a:pPr indent="0"/>
            <a:r>
              <a:rPr lang="en-US" sz="65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Yeast: Canada</a:t>
            </a:r>
          </a:p>
        </p:txBody>
      </p:sp>
      <p:sp>
        <p:nvSpPr>
          <p:cNvPr id="6" name="矩形 5"/>
          <p:cNvSpPr/>
          <p:nvPr/>
        </p:nvSpPr>
        <p:spPr>
          <a:xfrm>
            <a:off x="3144289" y="2315094"/>
            <a:ext cx="627611" cy="324196"/>
          </a:xfrm>
          <a:prstGeom prst="rect">
            <a:avLst/>
          </a:prstGeom>
          <a:noFill/>
        </p:spPr>
        <p:txBody>
          <a:bodyPr lIns="0" tIns="0" rIns="0" bIns="0">
            <a:noAutofit/>
          </a:bodyPr>
          <a:lstStyle/>
          <a:p>
            <a:pPr indent="0" algn="ctr">
              <a:lnSpc>
                <a:spcPct val="108000"/>
              </a:lnSpc>
            </a:pPr>
            <a:r>
              <a:rPr lang="en-US" sz="65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Mold-inhibiting preservatives: Netherlands</a:t>
            </a:r>
          </a:p>
        </p:txBody>
      </p:sp>
      <p:sp>
        <p:nvSpPr>
          <p:cNvPr id="7" name="矩形 6"/>
          <p:cNvSpPr/>
          <p:nvPr/>
        </p:nvSpPr>
        <p:spPr>
          <a:xfrm>
            <a:off x="2842952" y="2909454"/>
            <a:ext cx="482138" cy="105987"/>
          </a:xfrm>
          <a:prstGeom prst="rect">
            <a:avLst/>
          </a:prstGeom>
          <a:noFill/>
        </p:spPr>
        <p:txBody>
          <a:bodyPr wrap="none" lIns="0" tIns="0" rIns="0" bIns="0">
            <a:noAutofit/>
          </a:bodyPr>
          <a:lstStyle/>
          <a:p>
            <a:pPr indent="0"/>
            <a:r>
              <a:rPr lang="en-US" sz="650">
                <a:solidFill>
                  <a:srgbClr val="FFFFFF"/>
                </a:solidFill>
                <a:latin typeface="Times New Roman" panose="02020603050405020304" pitchFamily="18" charset="0"/>
                <a:ea typeface="宋体" panose="02010600030101010101" pitchFamily="2" charset="-122"/>
                <a:cs typeface="Times New Roman" panose="02020603050405020304" pitchFamily="18" charset="0"/>
              </a:rPr>
              <a:t>Guatemala</a:t>
            </a:r>
          </a:p>
        </p:txBody>
      </p:sp>
      <p:sp>
        <p:nvSpPr>
          <p:cNvPr id="8" name="矩形 7"/>
          <p:cNvSpPr/>
          <p:nvPr/>
        </p:nvSpPr>
        <p:spPr>
          <a:xfrm>
            <a:off x="3138054" y="3214947"/>
            <a:ext cx="405246" cy="110143"/>
          </a:xfrm>
          <a:prstGeom prst="rect">
            <a:avLst/>
          </a:prstGeom>
          <a:noFill/>
        </p:spPr>
        <p:txBody>
          <a:bodyPr wrap="none" lIns="0" tIns="0" rIns="0" bIns="0">
            <a:noAutofit/>
          </a:bodyPr>
          <a:lstStyle/>
          <a:p>
            <a:pPr indent="0"/>
            <a:r>
              <a:rPr lang="en-US" sz="650">
                <a:solidFill>
                  <a:srgbClr val="FFFFFF"/>
                </a:solidFill>
                <a:latin typeface="Times New Roman" panose="02020603050405020304" pitchFamily="18" charset="0"/>
                <a:ea typeface="宋体" panose="02010600030101010101" pitchFamily="2" charset="-122"/>
                <a:cs typeface="Times New Roman" panose="02020603050405020304" pitchFamily="18" charset="0"/>
              </a:rPr>
              <a:t>Colombia</a:t>
            </a:r>
          </a:p>
        </p:txBody>
      </p:sp>
      <p:sp>
        <p:nvSpPr>
          <p:cNvPr id="9" name="矩形 8"/>
          <p:cNvSpPr/>
          <p:nvPr/>
        </p:nvSpPr>
        <p:spPr>
          <a:xfrm>
            <a:off x="2838796" y="3605645"/>
            <a:ext cx="594360" cy="103909"/>
          </a:xfrm>
          <a:prstGeom prst="rect">
            <a:avLst/>
          </a:prstGeom>
          <a:noFill/>
        </p:spPr>
        <p:txBody>
          <a:bodyPr wrap="none" lIns="0" tIns="0" rIns="0" bIns="0">
            <a:noAutofit/>
          </a:bodyPr>
          <a:lstStyle/>
          <a:p>
            <a:pPr indent="0"/>
            <a:r>
              <a:rPr lang="en-US" sz="650">
                <a:solidFill>
                  <a:srgbClr val="282C3E"/>
                </a:solidFill>
                <a:latin typeface="Times New Roman" panose="02020603050405020304" pitchFamily="18" charset="0"/>
                <a:ea typeface="宋体" panose="02010600030101010101" pitchFamily="2" charset="-122"/>
                <a:cs typeface="Times New Roman" panose="02020603050405020304" pitchFamily="18" charset="0"/>
              </a:rPr>
              <a:t>Mostly Mexico</a:t>
            </a:r>
          </a:p>
        </p:txBody>
      </p:sp>
      <p:sp>
        <p:nvSpPr>
          <p:cNvPr id="10" name="矩形 9"/>
          <p:cNvSpPr/>
          <p:nvPr/>
        </p:nvSpPr>
        <p:spPr>
          <a:xfrm>
            <a:off x="2994660" y="4143894"/>
            <a:ext cx="743989" cy="218209"/>
          </a:xfrm>
          <a:prstGeom prst="rect">
            <a:avLst/>
          </a:prstGeom>
          <a:noFill/>
        </p:spPr>
        <p:txBody>
          <a:bodyPr lIns="0" tIns="0" rIns="0" bIns="0">
            <a:noAutofit/>
          </a:bodyPr>
          <a:lstStyle/>
          <a:p>
            <a:pPr indent="0" algn="ctr"/>
            <a:r>
              <a:rPr lang="en-US" sz="650">
                <a:solidFill>
                  <a:srgbClr val="282C3E"/>
                </a:solidFill>
                <a:latin typeface="Times New Roman" panose="02020603050405020304" pitchFamily="18" charset="0"/>
                <a:ea typeface="宋体" panose="02010600030101010101" pitchFamily="2" charset="-122"/>
                <a:cs typeface="Times New Roman" panose="02020603050405020304" pitchFamily="18" charset="0"/>
              </a:rPr>
              <a:t>Sometimes Canada and Peru</a:t>
            </a:r>
          </a:p>
        </p:txBody>
      </p:sp>
      <p:sp>
        <p:nvSpPr>
          <p:cNvPr id="11" name="矩形 10"/>
          <p:cNvSpPr/>
          <p:nvPr/>
        </p:nvSpPr>
        <p:spPr>
          <a:xfrm>
            <a:off x="3048692" y="4966854"/>
            <a:ext cx="671253" cy="743989"/>
          </a:xfrm>
          <a:prstGeom prst="rect">
            <a:avLst/>
          </a:prstGeom>
          <a:noFill/>
        </p:spPr>
        <p:txBody>
          <a:bodyPr lIns="0" tIns="0" rIns="0" bIns="0">
            <a:noAutofit/>
          </a:bodyPr>
          <a:lstStyle/>
          <a:p>
            <a:pPr indent="0" algn="ctr">
              <a:lnSpc>
                <a:spcPct val="107000"/>
              </a:lnSpc>
            </a:pPr>
            <a:r>
              <a:rPr lang="en-US" sz="650">
                <a:solidFill>
                  <a:srgbClr val="FFFFFF"/>
                </a:solidFill>
                <a:latin typeface="Times New Roman" panose="02020603050405020304" pitchFamily="18" charset="0"/>
                <a:ea typeface="宋体" panose="02010600030101010101" pitchFamily="2" charset="-122"/>
                <a:cs typeface="Times New Roman" panose="02020603050405020304" pitchFamily="18" charset="0"/>
              </a:rPr>
              <a:t>One package of ground beef can contain meat from more than 50 cows from several countries</a:t>
            </a:r>
          </a:p>
        </p:txBody>
      </p:sp>
      <p:sp>
        <p:nvSpPr>
          <p:cNvPr id="12" name="矩形 11"/>
          <p:cNvSpPr/>
          <p:nvPr/>
        </p:nvSpPr>
        <p:spPr>
          <a:xfrm>
            <a:off x="4705003" y="5929052"/>
            <a:ext cx="2333798" cy="99753"/>
          </a:xfrm>
          <a:prstGeom prst="rect">
            <a:avLst/>
          </a:prstGeom>
          <a:noFill/>
        </p:spPr>
        <p:txBody>
          <a:bodyPr wrap="none" lIns="0" tIns="0" rIns="0" bIns="0">
            <a:noAutofit/>
          </a:bodyPr>
          <a:lstStyle/>
          <a:p>
            <a:pPr indent="0"/>
            <a:r>
              <a:rPr lang="en-US" sz="500" b="1">
                <a:latin typeface="Times New Roman" panose="02020603050405020304" pitchFamily="18" charset="0"/>
                <a:ea typeface="宋体" panose="02010600030101010101" pitchFamily="2" charset="-122"/>
                <a:cs typeface="Times New Roman" panose="02020603050405020304" pitchFamily="18" charset="0"/>
              </a:rPr>
              <a:t>DATA: USDA; NATIONAL CENTER FOR FOOD PROTECTION AND DEFENSE</a:t>
            </a:r>
          </a:p>
        </p:txBody>
      </p:sp>
      <p:sp>
        <p:nvSpPr>
          <p:cNvPr id="13" name="矩形 12"/>
          <p:cNvSpPr/>
          <p:nvPr/>
        </p:nvSpPr>
        <p:spPr>
          <a:xfrm>
            <a:off x="6348845" y="5509260"/>
            <a:ext cx="627611" cy="224443"/>
          </a:xfrm>
          <a:prstGeom prst="rect">
            <a:avLst/>
          </a:prstGeom>
          <a:noFill/>
        </p:spPr>
        <p:txBody>
          <a:bodyPr lIns="0" tIns="0" rIns="0" bIns="0">
            <a:noAutofit/>
          </a:bodyPr>
          <a:lstStyle/>
          <a:p>
            <a:pPr indent="0" algn="ctr">
              <a:lnSpc>
                <a:spcPct val="108000"/>
              </a:lnSpc>
            </a:pPr>
            <a:r>
              <a:rPr lang="en-US" sz="650">
                <a:solidFill>
                  <a:srgbClr val="282C3E"/>
                </a:solidFill>
                <a:latin typeface="Times New Roman" panose="02020603050405020304" pitchFamily="18" charset="0"/>
                <a:ea typeface="宋体" panose="02010600030101010101" pitchFamily="2" charset="-122"/>
                <a:cs typeface="Times New Roman" panose="02020603050405020304" pitchFamily="18" charset="0"/>
              </a:rPr>
              <a:t>Garlic powder: Australia</a:t>
            </a:r>
          </a:p>
        </p:txBody>
      </p:sp>
      <p:sp>
        <p:nvSpPr>
          <p:cNvPr id="14" name="矩形 13"/>
          <p:cNvSpPr/>
          <p:nvPr/>
        </p:nvSpPr>
        <p:spPr>
          <a:xfrm>
            <a:off x="6537960" y="4844241"/>
            <a:ext cx="353290" cy="222366"/>
          </a:xfrm>
          <a:prstGeom prst="rect">
            <a:avLst/>
          </a:prstGeom>
          <a:noFill/>
        </p:spPr>
        <p:txBody>
          <a:bodyPr lIns="0" tIns="0" rIns="0" bIns="0">
            <a:noAutofit/>
          </a:bodyPr>
          <a:lstStyle/>
          <a:p>
            <a:pPr indent="0" algn="ctr"/>
            <a:r>
              <a:rPr lang="en-US" sz="65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Vinegar: Italy</a:t>
            </a:r>
          </a:p>
        </p:txBody>
      </p:sp>
      <p:sp>
        <p:nvSpPr>
          <p:cNvPr id="15" name="矩形 14"/>
          <p:cNvSpPr/>
          <p:nvPr/>
        </p:nvSpPr>
        <p:spPr>
          <a:xfrm>
            <a:off x="6263640" y="4104409"/>
            <a:ext cx="380307" cy="315883"/>
          </a:xfrm>
          <a:prstGeom prst="rect">
            <a:avLst/>
          </a:prstGeom>
          <a:noFill/>
        </p:spPr>
        <p:txBody>
          <a:bodyPr lIns="0" tIns="0" rIns="0" bIns="0">
            <a:noAutofit/>
          </a:bodyPr>
          <a:lstStyle/>
          <a:p>
            <a:pPr indent="0" algn="ctr">
              <a:lnSpc>
                <a:spcPct val="106000"/>
              </a:lnSpc>
            </a:pPr>
            <a:r>
              <a:rPr lang="en-US" sz="65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Mustard seeds: Canada</a:t>
            </a:r>
          </a:p>
        </p:txBody>
      </p:sp>
      <p:sp>
        <p:nvSpPr>
          <p:cNvPr id="16" name="矩形 15"/>
          <p:cNvSpPr/>
          <p:nvPr/>
        </p:nvSpPr>
        <p:spPr>
          <a:xfrm>
            <a:off x="6448598" y="3605645"/>
            <a:ext cx="365760" cy="214053"/>
          </a:xfrm>
          <a:prstGeom prst="rect">
            <a:avLst/>
          </a:prstGeom>
          <a:noFill/>
        </p:spPr>
        <p:txBody>
          <a:bodyPr lIns="0" tIns="0" rIns="0" bIns="0">
            <a:noAutofit/>
          </a:bodyPr>
          <a:lstStyle/>
          <a:p>
            <a:pPr indent="0" algn="ctr">
              <a:lnSpc>
                <a:spcPct val="110000"/>
              </a:lnSpc>
            </a:pPr>
            <a:r>
              <a:rPr lang="en-US" sz="65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New Zealand</a:t>
            </a:r>
          </a:p>
        </p:txBody>
      </p:sp>
      <p:sp>
        <p:nvSpPr>
          <p:cNvPr id="17" name="矩形 16"/>
          <p:cNvSpPr/>
          <p:nvPr/>
        </p:nvSpPr>
        <p:spPr>
          <a:xfrm>
            <a:off x="6338454" y="3071552"/>
            <a:ext cx="334587" cy="118457"/>
          </a:xfrm>
          <a:prstGeom prst="rect">
            <a:avLst/>
          </a:prstGeom>
          <a:noFill/>
        </p:spPr>
        <p:txBody>
          <a:bodyPr wrap="none" lIns="0" tIns="0" rIns="0" bIns="0">
            <a:noAutofit/>
          </a:bodyPr>
          <a:lstStyle/>
          <a:p>
            <a:pPr indent="0"/>
            <a:r>
              <a:rPr lang="en-US" sz="650">
                <a:solidFill>
                  <a:srgbClr val="FFFFFF"/>
                </a:solidFill>
                <a:latin typeface="Times New Roman" panose="02020603050405020304" pitchFamily="18" charset="0"/>
                <a:ea typeface="宋体" panose="02010600030101010101" pitchFamily="2" charset="-122"/>
                <a:cs typeface="Times New Roman" panose="02020603050405020304" pitchFamily="18" charset="0"/>
              </a:rPr>
              <a:t>Mexico</a:t>
            </a:r>
          </a:p>
        </p:txBody>
      </p:sp>
      <p:sp>
        <p:nvSpPr>
          <p:cNvPr id="18" name="矩形 17"/>
          <p:cNvSpPr/>
          <p:nvPr/>
        </p:nvSpPr>
        <p:spPr>
          <a:xfrm>
            <a:off x="6267796" y="2566554"/>
            <a:ext cx="604751" cy="243147"/>
          </a:xfrm>
          <a:prstGeom prst="rect">
            <a:avLst/>
          </a:prstGeom>
          <a:noFill/>
        </p:spPr>
        <p:txBody>
          <a:bodyPr lIns="0" tIns="0" rIns="0" bIns="0">
            <a:noAutofit/>
          </a:bodyPr>
          <a:lstStyle/>
          <a:p>
            <a:pPr indent="0" algn="ctr">
              <a:lnSpc>
                <a:spcPct val="108000"/>
              </a:lnSpc>
            </a:pPr>
            <a:r>
              <a:rPr lang="en-US" sz="650">
                <a:solidFill>
                  <a:srgbClr val="282C3E"/>
                </a:solidFill>
                <a:latin typeface="Times New Roman" panose="02020603050405020304" pitchFamily="18" charset="0"/>
                <a:ea typeface="宋体" panose="02010600030101010101" pitchFamily="2" charset="-122"/>
                <a:cs typeface="Times New Roman" panose="02020603050405020304" pitchFamily="18" charset="0"/>
              </a:rPr>
              <a:t>Wheat gluten: Poland</a:t>
            </a:r>
          </a:p>
        </p:txBody>
      </p:sp>
      <p:sp>
        <p:nvSpPr>
          <p:cNvPr id="19" name="矩形 18"/>
          <p:cNvSpPr/>
          <p:nvPr/>
        </p:nvSpPr>
        <p:spPr>
          <a:xfrm>
            <a:off x="6411190" y="1990898"/>
            <a:ext cx="579813" cy="324196"/>
          </a:xfrm>
          <a:prstGeom prst="rect">
            <a:avLst/>
          </a:prstGeom>
          <a:noFill/>
        </p:spPr>
        <p:txBody>
          <a:bodyPr lIns="0" tIns="0" rIns="0" bIns="0">
            <a:noAutofit/>
          </a:bodyPr>
          <a:lstStyle/>
          <a:p>
            <a:pPr indent="0" algn="ctr">
              <a:lnSpc>
                <a:spcPct val="105000"/>
              </a:lnSpc>
            </a:pPr>
            <a:r>
              <a:rPr lang="en-US" sz="65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Vitamin enrichments: China</a:t>
            </a:r>
          </a:p>
        </p:txBody>
      </p:sp>
      <p:sp>
        <p:nvSpPr>
          <p:cNvPr id="20" name="矩形 19"/>
          <p:cNvSpPr/>
          <p:nvPr/>
        </p:nvSpPr>
        <p:spPr>
          <a:xfrm>
            <a:off x="6190903" y="719050"/>
            <a:ext cx="891540" cy="361604"/>
          </a:xfrm>
          <a:prstGeom prst="rect">
            <a:avLst/>
          </a:prstGeom>
          <a:noFill/>
        </p:spPr>
        <p:txBody>
          <a:bodyPr lIns="0" tIns="0" rIns="0" bIns="0">
            <a:noAutofit/>
          </a:bodyPr>
          <a:lstStyle/>
          <a:p>
            <a:pPr indent="0" algn="ctr">
              <a:lnSpc>
                <a:spcPct val="94000"/>
              </a:lnSpc>
            </a:pPr>
            <a:r>
              <a:rPr lang="en-US" sz="1300" b="1">
                <a:solidFill>
                  <a:srgbClr val="FFFFFF"/>
                </a:solidFill>
                <a:latin typeface="Times New Roman" panose="02020603050405020304" pitchFamily="18" charset="0"/>
                <a:ea typeface="宋体" panose="02010600030101010101" pitchFamily="2" charset="-122"/>
                <a:cs typeface="Times New Roman" panose="02020603050405020304" pitchFamily="18" charset="0"/>
              </a:rPr>
              <a:t>The World Ona Plate</a:t>
            </a:r>
          </a:p>
        </p:txBody>
      </p:sp>
      <p:sp>
        <p:nvSpPr>
          <p:cNvPr id="21" name="矩形 20"/>
          <p:cNvSpPr/>
          <p:nvPr/>
        </p:nvSpPr>
        <p:spPr>
          <a:xfrm>
            <a:off x="6128558" y="1080654"/>
            <a:ext cx="1020387" cy="415636"/>
          </a:xfrm>
          <a:prstGeom prst="rect">
            <a:avLst/>
          </a:prstGeom>
          <a:noFill/>
        </p:spPr>
        <p:txBody>
          <a:bodyPr lIns="0" tIns="0" rIns="0" bIns="0">
            <a:noAutofit/>
          </a:bodyPr>
          <a:lstStyle/>
          <a:p>
            <a:pPr indent="0" algn="ctr">
              <a:lnSpc>
                <a:spcPct val="106000"/>
              </a:lnSpc>
            </a:pPr>
            <a:r>
              <a:rPr lang="en-US" sz="650" dirty="0">
                <a:solidFill>
                  <a:srgbClr val="FFFFFF"/>
                </a:solidFill>
                <a:latin typeface="Times New Roman" panose="02020603050405020304" pitchFamily="18" charset="0"/>
                <a:ea typeface="宋体" panose="02010600030101010101" pitchFamily="2" charset="-122"/>
                <a:cs typeface="Times New Roman" panose="02020603050405020304" pitchFamily="18" charset="0"/>
              </a:rPr>
              <a:t>The 100-plus ingredients in this cheeseburger have traveled the globe to reach your table</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067800" cy="1143000"/>
          </a:xfrm>
        </p:spPr>
        <p:txBody>
          <a:bodyPr/>
          <a:lstStyle/>
          <a:p>
            <a:r>
              <a:rPr lang="en-US" dirty="0">
                <a:solidFill>
                  <a:srgbClr val="FFFF00"/>
                </a:solidFill>
              </a:rPr>
              <a:t>Value chains have become global!</a:t>
            </a:r>
          </a:p>
        </p:txBody>
      </p:sp>
      <p:sp>
        <p:nvSpPr>
          <p:cNvPr id="3" name="Content Placeholder 2"/>
          <p:cNvSpPr>
            <a:spLocks noGrp="1"/>
          </p:cNvSpPr>
          <p:nvPr>
            <p:ph idx="1"/>
          </p:nvPr>
        </p:nvSpPr>
        <p:spPr>
          <a:xfrm>
            <a:off x="152400" y="1402716"/>
            <a:ext cx="8915400" cy="4724400"/>
          </a:xfrm>
        </p:spPr>
        <p:txBody>
          <a:bodyPr/>
          <a:lstStyle/>
          <a:p>
            <a:r>
              <a:rPr lang="en-US" dirty="0"/>
              <a:t>This has resulted in economic gains</a:t>
            </a:r>
          </a:p>
          <a:p>
            <a:r>
              <a:rPr lang="en-US" dirty="0"/>
              <a:t>Countries that are central in the global supply chain have been gaining power</a:t>
            </a:r>
            <a:endParaRPr lang="en-US" dirty="0">
              <a:solidFill>
                <a:srgbClr val="FFFF00"/>
              </a:solidFill>
            </a:endParaRPr>
          </a:p>
          <a:p>
            <a:r>
              <a:rPr lang="en-US" dirty="0"/>
              <a:t>Example:</a:t>
            </a:r>
          </a:p>
          <a:p>
            <a:pPr marL="0" indent="0">
              <a:buNone/>
            </a:pPr>
            <a:r>
              <a:rPr lang="en-US" dirty="0"/>
              <a:t>        Russian invasion to Ukraine</a:t>
            </a:r>
            <a:endParaRPr lang="en-US" dirty="0">
              <a:solidFill>
                <a:srgbClr val="FFFF00"/>
              </a:solidFill>
            </a:endParaRPr>
          </a:p>
          <a:p>
            <a:pPr lvl="1"/>
            <a:r>
              <a:rPr lang="en-US" dirty="0"/>
              <a:t>Russia over the years has become one of the main suppliers of essential inputs (like Gas and Oil)</a:t>
            </a:r>
          </a:p>
          <a:p>
            <a:pPr lvl="1"/>
            <a:r>
              <a:rPr lang="en-US" dirty="0"/>
              <a:t>Countries not willing to completely ban imports from Russia</a:t>
            </a:r>
          </a:p>
          <a:p>
            <a:pPr lvl="1"/>
            <a:r>
              <a:rPr lang="en-US" dirty="0"/>
              <a:t>No rules-based approach to sanction Russia</a:t>
            </a:r>
          </a:p>
          <a:p>
            <a:pPr marL="457200" lvl="1" indent="0">
              <a:buNone/>
            </a:pPr>
            <a:endParaRPr lang="en-US" dirty="0"/>
          </a:p>
        </p:txBody>
      </p:sp>
    </p:spTree>
    <p:extLst>
      <p:ext uri="{BB962C8B-B14F-4D97-AF65-F5344CB8AC3E}">
        <p14:creationId xmlns:p14="http://schemas.microsoft.com/office/powerpoint/2010/main" val="35117776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0071" y="1905000"/>
            <a:ext cx="8923858" cy="3940575"/>
          </a:xfrm>
          <a:prstGeom prst="rect">
            <a:avLst/>
          </a:prstGeom>
        </p:spPr>
      </p:pic>
      <p:sp>
        <p:nvSpPr>
          <p:cNvPr id="5" name="Title 1"/>
          <p:cNvSpPr>
            <a:spLocks noGrp="1"/>
          </p:cNvSpPr>
          <p:nvPr>
            <p:ph type="title"/>
          </p:nvPr>
        </p:nvSpPr>
        <p:spPr>
          <a:xfrm>
            <a:off x="457200" y="274638"/>
            <a:ext cx="8229600" cy="1143000"/>
          </a:xfrm>
        </p:spPr>
        <p:txBody>
          <a:bodyPr/>
          <a:lstStyle/>
          <a:p>
            <a:r>
              <a:rPr lang="en-US" dirty="0"/>
              <a:t>Global effects of a ban to exports of Russia's Oil and Gas</a:t>
            </a:r>
            <a:br>
              <a:rPr lang="en-US" dirty="0"/>
            </a:br>
            <a:r>
              <a:rPr lang="en-US" sz="1600" dirty="0"/>
              <a:t>Caliendo and Parro (2022)</a:t>
            </a:r>
            <a:endParaRPr lang="en-US" sz="1600" dirty="0">
              <a:effectLst/>
            </a:endParaRPr>
          </a:p>
        </p:txBody>
      </p:sp>
      <p:sp>
        <p:nvSpPr>
          <p:cNvPr id="6" name="Content Placeholder 2"/>
          <p:cNvSpPr>
            <a:spLocks noGrp="1"/>
          </p:cNvSpPr>
          <p:nvPr>
            <p:ph idx="1"/>
          </p:nvPr>
        </p:nvSpPr>
        <p:spPr>
          <a:xfrm>
            <a:off x="-25400" y="5943600"/>
            <a:ext cx="9144000" cy="488316"/>
          </a:xfrm>
        </p:spPr>
        <p:txBody>
          <a:bodyPr/>
          <a:lstStyle/>
          <a:p>
            <a:pPr marL="0" indent="0" algn="ctr">
              <a:buNone/>
            </a:pPr>
            <a:r>
              <a:rPr lang="en-US" sz="2800" dirty="0"/>
              <a:t>Real world income effect (excluding Russia) = -0.008%</a:t>
            </a:r>
            <a:endParaRPr lang="en-US" sz="2800" dirty="0">
              <a:effectLst/>
            </a:endParaRPr>
          </a:p>
        </p:txBody>
      </p:sp>
      <p:sp>
        <p:nvSpPr>
          <p:cNvPr id="3" name="文本框 2">
            <a:extLst>
              <a:ext uri="{FF2B5EF4-FFF2-40B4-BE49-F238E27FC236}">
                <a16:creationId xmlns:a16="http://schemas.microsoft.com/office/drawing/2014/main" id="{CC820051-F32E-F188-D7BE-6C58B46B38F8}"/>
              </a:ext>
            </a:extLst>
          </p:cNvPr>
          <p:cNvSpPr txBox="1"/>
          <p:nvPr/>
        </p:nvSpPr>
        <p:spPr>
          <a:xfrm>
            <a:off x="3782438" y="1914526"/>
            <a:ext cx="2084962" cy="161583"/>
          </a:xfrm>
          <a:prstGeom prst="rect">
            <a:avLst/>
          </a:prstGeom>
          <a:solidFill>
            <a:schemeClr val="bg1"/>
          </a:solidFill>
        </p:spPr>
        <p:txBody>
          <a:bodyPr wrap="square" lIns="0" tIns="0" rIns="0" bIns="0">
            <a:spAutoFit/>
          </a:bodyPr>
          <a:lstStyle/>
          <a:p>
            <a:r>
              <a:rPr lang="en-US" altLang="zh-CN" sz="105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Figure 1 Change in Real Income (%)</a:t>
            </a:r>
            <a:endParaRPr lang="zh-CN" altLang="en-US" sz="105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10341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115" y="136525"/>
            <a:ext cx="8229600" cy="1143000"/>
          </a:xfrm>
        </p:spPr>
        <p:txBody>
          <a:bodyPr>
            <a:normAutofit/>
          </a:bodyPr>
          <a:lstStyle/>
          <a:p>
            <a:r>
              <a:rPr lang="en-US" dirty="0">
                <a:solidFill>
                  <a:srgbClr val="FFFF00"/>
                </a:solidFill>
              </a:rPr>
              <a:t>Why do countries trade?</a:t>
            </a:r>
          </a:p>
        </p:txBody>
      </p:sp>
      <p:sp>
        <p:nvSpPr>
          <p:cNvPr id="3" name="Content Placeholder 2"/>
          <p:cNvSpPr>
            <a:spLocks noGrp="1"/>
          </p:cNvSpPr>
          <p:nvPr>
            <p:ph idx="1"/>
          </p:nvPr>
        </p:nvSpPr>
        <p:spPr>
          <a:xfrm>
            <a:off x="425115" y="1279525"/>
            <a:ext cx="8482263" cy="4525963"/>
          </a:xfrm>
        </p:spPr>
        <p:txBody>
          <a:bodyPr>
            <a:noAutofit/>
          </a:bodyPr>
          <a:lstStyle/>
          <a:p>
            <a:r>
              <a:rPr lang="en-US" sz="2800" dirty="0"/>
              <a:t>Differences in technologies</a:t>
            </a:r>
          </a:p>
          <a:p>
            <a:pPr lvl="1"/>
            <a:r>
              <a:rPr lang="en-US" dirty="0" err="1"/>
              <a:t>Ricardian</a:t>
            </a:r>
            <a:r>
              <a:rPr lang="en-US" dirty="0"/>
              <a:t> model of trade</a:t>
            </a:r>
          </a:p>
          <a:p>
            <a:endParaRPr lang="en-US" sz="2800" dirty="0"/>
          </a:p>
          <a:p>
            <a:r>
              <a:rPr lang="en-US" sz="2800" dirty="0"/>
              <a:t>Differences in endowments/resources</a:t>
            </a:r>
          </a:p>
          <a:p>
            <a:pPr lvl="1"/>
            <a:r>
              <a:rPr lang="en-US" dirty="0" err="1"/>
              <a:t>Heckscher</a:t>
            </a:r>
            <a:r>
              <a:rPr lang="en-US" dirty="0"/>
              <a:t> Ohlin model of trade</a:t>
            </a:r>
          </a:p>
          <a:p>
            <a:endParaRPr lang="en-US" sz="2800" dirty="0"/>
          </a:p>
          <a:p>
            <a:pPr marL="57150" indent="-457200"/>
            <a:r>
              <a:rPr lang="en-US" sz="2800" dirty="0"/>
              <a:t>Increasing returns/ variety</a:t>
            </a:r>
          </a:p>
          <a:p>
            <a:pPr lvl="1"/>
            <a:r>
              <a:rPr lang="en-US" dirty="0"/>
              <a:t>Krugman model of trade</a:t>
            </a:r>
          </a:p>
          <a:p>
            <a:pPr algn="just"/>
            <a:r>
              <a:rPr lang="en-US" dirty="0">
                <a:solidFill>
                  <a:srgbClr val="FF0000"/>
                </a:solidFill>
              </a:rPr>
              <a:t>Will be great if you could read about these three theories online before we meet.</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29</a:t>
            </a:fld>
            <a:endParaRPr lang="en-GB"/>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ACE97-0841-482B-916D-067DA1839BF5}"/>
              </a:ext>
            </a:extLst>
          </p:cNvPr>
          <p:cNvSpPr>
            <a:spLocks noGrp="1"/>
          </p:cNvSpPr>
          <p:nvPr>
            <p:ph type="title"/>
          </p:nvPr>
        </p:nvSpPr>
        <p:spPr/>
        <p:txBody>
          <a:bodyPr/>
          <a:lstStyle/>
          <a:p>
            <a:r>
              <a:rPr lang="en-US" dirty="0"/>
              <a:t>Yale’s Mission Statement</a:t>
            </a:r>
          </a:p>
        </p:txBody>
      </p:sp>
      <p:sp>
        <p:nvSpPr>
          <p:cNvPr id="3" name="Content Placeholder 2">
            <a:extLst>
              <a:ext uri="{FF2B5EF4-FFF2-40B4-BE49-F238E27FC236}">
                <a16:creationId xmlns:a16="http://schemas.microsoft.com/office/drawing/2014/main" id="{F29B8F98-EEC1-4EB4-8BF4-B35C87DCE860}"/>
              </a:ext>
            </a:extLst>
          </p:cNvPr>
          <p:cNvSpPr>
            <a:spLocks noGrp="1"/>
          </p:cNvSpPr>
          <p:nvPr>
            <p:ph idx="1"/>
          </p:nvPr>
        </p:nvSpPr>
        <p:spPr/>
        <p:txBody>
          <a:bodyPr/>
          <a:lstStyle/>
          <a:p>
            <a:pPr marL="0" indent="0">
              <a:buNone/>
            </a:pPr>
            <a:r>
              <a:rPr lang="en-US" dirty="0"/>
              <a:t>Yale is committed to improving the world today and for future generations through outstanding research and scholarship, education, preservation, and practice. Yale educates aspiring leaders worldwide who serve all sectors of society. We carry out this mission through the free exchange of ideas in an ethical, interdependent, and diverse community of faculty, staff, students, and alumni.</a:t>
            </a:r>
          </a:p>
        </p:txBody>
      </p:sp>
      <p:sp>
        <p:nvSpPr>
          <p:cNvPr id="4" name="Slide Number Placeholder 3">
            <a:extLst>
              <a:ext uri="{FF2B5EF4-FFF2-40B4-BE49-F238E27FC236}">
                <a16:creationId xmlns:a16="http://schemas.microsoft.com/office/drawing/2014/main" id="{5D4FCBD5-588B-45A6-969D-4E3AE143EB74}"/>
              </a:ext>
            </a:extLst>
          </p:cNvPr>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a:t>
            </a:fld>
            <a:endParaRPr lang="en-GB"/>
          </a:p>
        </p:txBody>
      </p:sp>
    </p:spTree>
    <p:extLst>
      <p:ext uri="{BB962C8B-B14F-4D97-AF65-F5344CB8AC3E}">
        <p14:creationId xmlns:p14="http://schemas.microsoft.com/office/powerpoint/2010/main" val="2900624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7824" y="630898"/>
            <a:ext cx="8229600" cy="1143000"/>
          </a:xfrm>
        </p:spPr>
        <p:txBody>
          <a:bodyPr>
            <a:normAutofit fontScale="90000"/>
          </a:bodyPr>
          <a:lstStyle/>
          <a:p>
            <a:r>
              <a:rPr lang="en-US" dirty="0">
                <a:solidFill>
                  <a:srgbClr val="FFFF00"/>
                </a:solidFill>
              </a:rPr>
              <a:t>International</a:t>
            </a:r>
            <a:r>
              <a:rPr lang="en-US" dirty="0">
                <a:solidFill>
                  <a:schemeClr val="accent1">
                    <a:lumMod val="75000"/>
                  </a:schemeClr>
                </a:solidFill>
              </a:rPr>
              <a:t> </a:t>
            </a:r>
            <a:r>
              <a:rPr lang="en-US" dirty="0" err="1"/>
              <a:t>vs</a:t>
            </a:r>
            <a:r>
              <a:rPr lang="en-US" dirty="0"/>
              <a:t> “Domestic” Economics</a:t>
            </a:r>
          </a:p>
        </p:txBody>
      </p:sp>
      <p:sp>
        <p:nvSpPr>
          <p:cNvPr id="3" name="Content Placeholder 2"/>
          <p:cNvSpPr>
            <a:spLocks noGrp="1"/>
          </p:cNvSpPr>
          <p:nvPr>
            <p:ph idx="1"/>
          </p:nvPr>
        </p:nvSpPr>
        <p:spPr>
          <a:xfrm>
            <a:off x="457200" y="1968335"/>
            <a:ext cx="8229600" cy="4525963"/>
          </a:xfrm>
        </p:spPr>
        <p:txBody>
          <a:bodyPr/>
          <a:lstStyle/>
          <a:p>
            <a:r>
              <a:rPr lang="en-US" dirty="0"/>
              <a:t>How is doing business internationally different from doing business within countries?</a:t>
            </a:r>
          </a:p>
          <a:p>
            <a:endParaRPr lang="en-US" dirty="0"/>
          </a:p>
          <a:p>
            <a:r>
              <a:rPr lang="en-US" dirty="0"/>
              <a:t>Distance!</a:t>
            </a:r>
          </a:p>
          <a:p>
            <a:endParaRPr lang="en-US" dirty="0"/>
          </a:p>
          <a:p>
            <a:endParaRPr lang="en-US" dirty="0"/>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30</a:t>
            </a:fld>
            <a:endParaRPr lang="en-GB"/>
          </a:p>
        </p:txBody>
      </p:sp>
    </p:spTree>
    <p:extLst>
      <p:ext uri="{BB962C8B-B14F-4D97-AF65-F5344CB8AC3E}">
        <p14:creationId xmlns:p14="http://schemas.microsoft.com/office/powerpoint/2010/main" val="2498636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Gravity</a:t>
            </a:r>
            <a:br>
              <a:rPr lang="en-US" dirty="0"/>
            </a:br>
            <a:r>
              <a:rPr lang="en-US" sz="1400" dirty="0">
                <a:hlinkClick r:id="rId3"/>
              </a:rPr>
              <a:t>Head and Mayer 2013</a:t>
            </a:r>
            <a:endParaRPr lang="en-US" dirty="0"/>
          </a:p>
        </p:txBody>
      </p:sp>
      <p:sp>
        <p:nvSpPr>
          <p:cNvPr id="3" name="Content Placeholder 2"/>
          <p:cNvSpPr>
            <a:spLocks noGrp="1"/>
          </p:cNvSpPr>
          <p:nvPr>
            <p:ph idx="1"/>
          </p:nvPr>
        </p:nvSpPr>
        <p:spPr/>
        <p:txBody>
          <a:bodyPr>
            <a:normAutofit fontScale="77500" lnSpcReduction="20000"/>
          </a:bodyPr>
          <a:lstStyle/>
          <a:p>
            <a:r>
              <a:rPr lang="en-US" dirty="0"/>
              <a:t>One of strongest empirical relationships in economics is known as “gravity”</a:t>
            </a:r>
          </a:p>
          <a:p>
            <a:endParaRPr lang="en-US" dirty="0"/>
          </a:p>
          <a:p>
            <a:r>
              <a:rPr lang="en-US" dirty="0"/>
              <a:t>From physics (Newton 1687)</a:t>
            </a:r>
          </a:p>
          <a:p>
            <a:pPr lvl="1"/>
            <a:r>
              <a:rPr lang="en-US" dirty="0"/>
              <a:t>The attraction between two objects declines </a:t>
            </a:r>
            <a:br>
              <a:rPr lang="en-US" dirty="0"/>
            </a:br>
            <a:r>
              <a:rPr lang="en-US" dirty="0"/>
              <a:t>with the distance between them, and </a:t>
            </a:r>
            <a:br>
              <a:rPr lang="en-US" dirty="0"/>
            </a:br>
            <a:r>
              <a:rPr lang="en-US" dirty="0"/>
              <a:t>increases with their mass</a:t>
            </a:r>
          </a:p>
          <a:p>
            <a:endParaRPr lang="en-US" dirty="0"/>
          </a:p>
          <a:p>
            <a:endParaRPr lang="en-US" dirty="0"/>
          </a:p>
          <a:p>
            <a:r>
              <a:rPr lang="en-US" dirty="0"/>
              <a:t>From economics (Tinbergen 1962)</a:t>
            </a:r>
          </a:p>
          <a:p>
            <a:pPr lvl="1"/>
            <a:r>
              <a:rPr lang="en-US" dirty="0"/>
              <a:t>Commercial trade between two countries declines </a:t>
            </a:r>
            <a:br>
              <a:rPr lang="en-US" dirty="0"/>
            </a:br>
            <a:r>
              <a:rPr lang="en-US" dirty="0"/>
              <a:t>with the distance between them and increases with </a:t>
            </a:r>
            <a:br>
              <a:rPr lang="en-US" dirty="0"/>
            </a:br>
            <a:r>
              <a:rPr lang="en-US" dirty="0"/>
              <a:t>their economic size</a:t>
            </a:r>
          </a:p>
          <a:p>
            <a:endParaRPr lang="en-US" dirty="0"/>
          </a:p>
          <a:p>
            <a:endParaRPr lang="en-US" dirty="0"/>
          </a:p>
          <a:p>
            <a:endParaRPr lang="en-US" dirty="0"/>
          </a:p>
          <a:p>
            <a:endParaRPr lang="en-US" dirty="0"/>
          </a:p>
          <a:p>
            <a:endParaRPr lang="en-US" dirty="0"/>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31</a:t>
            </a:fld>
            <a:endParaRPr lang="en-GB"/>
          </a:p>
        </p:txBody>
      </p:sp>
      <p:pic>
        <p:nvPicPr>
          <p:cNvPr id="2050" name="Picture 2" descr="http://static.bbc.co.uk/universe/img/ic/640/scientists/isaac_newton/isaac_newton_large.jpg"/>
          <p:cNvPicPr>
            <a:picLocks noChangeAspect="1" noChangeArrowheads="1"/>
          </p:cNvPicPr>
          <p:nvPr/>
        </p:nvPicPr>
        <p:blipFill>
          <a:blip r:embed="rId4" cstate="print"/>
          <a:srcRect/>
          <a:stretch>
            <a:fillRect/>
          </a:stretch>
        </p:blipFill>
        <p:spPr bwMode="auto">
          <a:xfrm flipH="1">
            <a:off x="6343650" y="1990725"/>
            <a:ext cx="2128697" cy="1313806"/>
          </a:xfrm>
          <a:prstGeom prst="rect">
            <a:avLst/>
          </a:prstGeom>
          <a:noFill/>
        </p:spPr>
      </p:pic>
      <p:pic>
        <p:nvPicPr>
          <p:cNvPr id="2052" name="Picture 4" descr="http://www.nndb.com/people/799/000113460/jan-tinbergen.jpg"/>
          <p:cNvPicPr>
            <a:picLocks noChangeAspect="1" noChangeArrowheads="1"/>
          </p:cNvPicPr>
          <p:nvPr/>
        </p:nvPicPr>
        <p:blipFill>
          <a:blip r:embed="rId5" cstate="print"/>
          <a:srcRect/>
          <a:stretch>
            <a:fillRect/>
          </a:stretch>
        </p:blipFill>
        <p:spPr bwMode="auto">
          <a:xfrm flipH="1">
            <a:off x="7289227" y="4182886"/>
            <a:ext cx="1183120" cy="1638569"/>
          </a:xfrm>
          <a:prstGeom prst="rect">
            <a:avLst/>
          </a:prstGeom>
          <a:noFill/>
        </p:spPr>
      </p:pic>
      <p:sp>
        <p:nvSpPr>
          <p:cNvPr id="7" name="TextBox 6"/>
          <p:cNvSpPr txBox="1"/>
          <p:nvPr/>
        </p:nvSpPr>
        <p:spPr>
          <a:xfrm>
            <a:off x="7557495" y="3305175"/>
            <a:ext cx="957378" cy="553998"/>
          </a:xfrm>
          <a:prstGeom prst="rect">
            <a:avLst/>
          </a:prstGeom>
          <a:noFill/>
        </p:spPr>
        <p:txBody>
          <a:bodyPr wrap="none" rtlCol="0">
            <a:spAutoFit/>
          </a:bodyPr>
          <a:lstStyle/>
          <a:p>
            <a:pPr algn="r"/>
            <a:r>
              <a:rPr lang="en-US" sz="1000" b="0" u="none" dirty="0">
                <a:latin typeface="Arial" pitchFamily="34" charset="0"/>
                <a:cs typeface="Arial" pitchFamily="34" charset="0"/>
              </a:rPr>
              <a:t>Isaac Newton</a:t>
            </a:r>
          </a:p>
          <a:p>
            <a:pPr algn="r"/>
            <a:r>
              <a:rPr lang="en-US" sz="1000" b="0" u="none" dirty="0">
                <a:latin typeface="Arial" pitchFamily="34" charset="0"/>
                <a:cs typeface="Arial" pitchFamily="34" charset="0"/>
              </a:rPr>
              <a:t>1642-1727</a:t>
            </a:r>
          </a:p>
          <a:p>
            <a:pPr algn="r"/>
            <a:endParaRPr lang="en-US" sz="1000" b="0" u="none" dirty="0">
              <a:latin typeface="Arial" pitchFamily="34" charset="0"/>
              <a:cs typeface="Arial" pitchFamily="34" charset="0"/>
            </a:endParaRPr>
          </a:p>
        </p:txBody>
      </p:sp>
      <p:sp>
        <p:nvSpPr>
          <p:cNvPr id="8" name="TextBox 7"/>
          <p:cNvSpPr txBox="1"/>
          <p:nvPr/>
        </p:nvSpPr>
        <p:spPr>
          <a:xfrm>
            <a:off x="7562869" y="5780959"/>
            <a:ext cx="999056" cy="553998"/>
          </a:xfrm>
          <a:prstGeom prst="rect">
            <a:avLst/>
          </a:prstGeom>
          <a:noFill/>
        </p:spPr>
        <p:txBody>
          <a:bodyPr wrap="none" rtlCol="0">
            <a:spAutoFit/>
          </a:bodyPr>
          <a:lstStyle/>
          <a:p>
            <a:pPr algn="r"/>
            <a:r>
              <a:rPr lang="en-US" sz="1000" b="0" u="none" dirty="0">
                <a:latin typeface="Arial" pitchFamily="34" charset="0"/>
                <a:cs typeface="Arial" pitchFamily="34" charset="0"/>
              </a:rPr>
              <a:t>Jan Tinbergen</a:t>
            </a:r>
          </a:p>
          <a:p>
            <a:pPr algn="r"/>
            <a:r>
              <a:rPr lang="en-US" sz="1000" b="0" u="none" dirty="0">
                <a:latin typeface="Arial" pitchFamily="34" charset="0"/>
                <a:cs typeface="Arial" pitchFamily="34" charset="0"/>
              </a:rPr>
              <a:t>1903-94</a:t>
            </a:r>
          </a:p>
          <a:p>
            <a:pPr algn="r"/>
            <a:endParaRPr lang="en-US" sz="1000" b="0" u="none" dirty="0">
              <a:latin typeface="Arial" pitchFamily="34" charset="0"/>
              <a:cs typeface="Arial" pitchFamily="34" charset="0"/>
            </a:endParaRPr>
          </a:p>
        </p:txBody>
      </p:sp>
    </p:spTree>
    <p:extLst>
      <p:ext uri="{BB962C8B-B14F-4D97-AF65-F5344CB8AC3E}">
        <p14:creationId xmlns:p14="http://schemas.microsoft.com/office/powerpoint/2010/main" val="124420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5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5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Estimating Gravity</a:t>
            </a:r>
          </a:p>
        </p:txBody>
      </p:sp>
      <p:sp>
        <p:nvSpPr>
          <p:cNvPr id="3" name="Content Placeholder 2"/>
          <p:cNvSpPr>
            <a:spLocks noGrp="1"/>
          </p:cNvSpPr>
          <p:nvPr>
            <p:ph idx="1"/>
          </p:nvPr>
        </p:nvSpPr>
        <p:spPr/>
        <p:txBody>
          <a:bodyPr/>
          <a:lstStyle/>
          <a:p>
            <a:r>
              <a:rPr lang="en-US" dirty="0"/>
              <a:t>Gravity is usually estimated in a very simple regression of bilateral trade between countries </a:t>
            </a:r>
            <a:r>
              <a:rPr lang="en-US" dirty="0">
                <a:solidFill>
                  <a:srgbClr val="00B0F0"/>
                </a:solidFill>
              </a:rPr>
              <a:t>c</a:t>
            </a:r>
            <a:r>
              <a:rPr lang="en-US" dirty="0"/>
              <a:t> and </a:t>
            </a:r>
            <a:r>
              <a:rPr lang="en-US" dirty="0">
                <a:solidFill>
                  <a:srgbClr val="00B0F0"/>
                </a:solidFill>
              </a:rPr>
              <a:t>d</a:t>
            </a:r>
            <a:r>
              <a:rPr lang="en-US" dirty="0"/>
              <a:t> on distance and market size</a:t>
            </a:r>
          </a:p>
          <a:p>
            <a:endParaRPr lang="en-US" dirty="0"/>
          </a:p>
          <a:p>
            <a:pPr algn="ctr">
              <a:buNone/>
            </a:pPr>
            <a:r>
              <a:rPr lang="en-US" dirty="0" err="1"/>
              <a:t>X</a:t>
            </a:r>
            <a:r>
              <a:rPr lang="en-US" baseline="-25000" dirty="0" err="1"/>
              <a:t>cd</a:t>
            </a:r>
            <a:r>
              <a:rPr lang="en-US" dirty="0"/>
              <a:t> = (</a:t>
            </a:r>
            <a:r>
              <a:rPr lang="en-US" dirty="0" err="1"/>
              <a:t>GDP</a:t>
            </a:r>
            <a:r>
              <a:rPr lang="en-US" baseline="-25000" dirty="0" err="1"/>
              <a:t>c</a:t>
            </a:r>
            <a:r>
              <a:rPr lang="en-US" dirty="0"/>
              <a:t> * </a:t>
            </a:r>
            <a:r>
              <a:rPr lang="en-US" dirty="0" err="1"/>
              <a:t>GDP</a:t>
            </a:r>
            <a:r>
              <a:rPr lang="en-US" baseline="-25000" dirty="0" err="1"/>
              <a:t>d</a:t>
            </a:r>
            <a:r>
              <a:rPr lang="en-US" dirty="0"/>
              <a:t>) / </a:t>
            </a:r>
            <a:r>
              <a:rPr lang="en-US" dirty="0" err="1"/>
              <a:t>Distance</a:t>
            </a:r>
            <a:r>
              <a:rPr lang="en-US" baseline="-25000" dirty="0" err="1"/>
              <a:t>cd</a:t>
            </a:r>
            <a:endParaRPr lang="en-US" baseline="-25000" dirty="0"/>
          </a:p>
          <a:p>
            <a:pPr algn="ctr">
              <a:buNone/>
            </a:pPr>
            <a:endParaRPr lang="en-US" baseline="-25000" dirty="0"/>
          </a:p>
          <a:p>
            <a:pPr algn="ctr">
              <a:buNone/>
            </a:pPr>
            <a:r>
              <a:rPr lang="en-US" dirty="0" err="1"/>
              <a:t>ln</a:t>
            </a:r>
            <a:r>
              <a:rPr lang="en-US" dirty="0"/>
              <a:t>(</a:t>
            </a:r>
            <a:r>
              <a:rPr lang="en-US" dirty="0" err="1"/>
              <a:t>X</a:t>
            </a:r>
            <a:r>
              <a:rPr lang="en-US" baseline="-25000" dirty="0" err="1"/>
              <a:t>cd</a:t>
            </a:r>
            <a:r>
              <a:rPr lang="en-US" dirty="0"/>
              <a:t>) = </a:t>
            </a:r>
            <a:r>
              <a:rPr lang="en-US" dirty="0" err="1">
                <a:latin typeface="Symbol" pitchFamily="18" charset="2"/>
              </a:rPr>
              <a:t>a</a:t>
            </a:r>
            <a:r>
              <a:rPr lang="en-US" dirty="0" err="1"/>
              <a:t>ln</a:t>
            </a:r>
            <a:r>
              <a:rPr lang="en-US" dirty="0"/>
              <a:t>(</a:t>
            </a:r>
            <a:r>
              <a:rPr lang="en-US" dirty="0" err="1"/>
              <a:t>GDP</a:t>
            </a:r>
            <a:r>
              <a:rPr lang="en-US" baseline="-25000" dirty="0" err="1"/>
              <a:t>c</a:t>
            </a:r>
            <a:r>
              <a:rPr lang="en-US" dirty="0"/>
              <a:t>) + </a:t>
            </a:r>
            <a:r>
              <a:rPr lang="en-US" dirty="0" err="1">
                <a:latin typeface="Symbol" pitchFamily="18" charset="2"/>
              </a:rPr>
              <a:t>b</a:t>
            </a:r>
            <a:r>
              <a:rPr lang="en-US" dirty="0" err="1"/>
              <a:t>ln</a:t>
            </a:r>
            <a:r>
              <a:rPr lang="en-US" dirty="0"/>
              <a:t>(</a:t>
            </a:r>
            <a:r>
              <a:rPr lang="en-US" dirty="0" err="1"/>
              <a:t>GDP</a:t>
            </a:r>
            <a:r>
              <a:rPr lang="en-US" baseline="-25000" dirty="0" err="1"/>
              <a:t>d</a:t>
            </a:r>
            <a:r>
              <a:rPr lang="en-US" dirty="0"/>
              <a:t>) + </a:t>
            </a:r>
            <a:r>
              <a:rPr lang="en-US" dirty="0" err="1">
                <a:latin typeface="Symbol" pitchFamily="18" charset="2"/>
              </a:rPr>
              <a:t>g</a:t>
            </a:r>
            <a:r>
              <a:rPr lang="en-US" dirty="0" err="1"/>
              <a:t>ln</a:t>
            </a:r>
            <a:r>
              <a:rPr lang="en-US" dirty="0"/>
              <a:t>(</a:t>
            </a:r>
            <a:r>
              <a:rPr lang="en-US" dirty="0" err="1"/>
              <a:t>Distance</a:t>
            </a:r>
            <a:r>
              <a:rPr lang="en-US" baseline="-25000" dirty="0" err="1"/>
              <a:t>cd</a:t>
            </a:r>
            <a:r>
              <a:rPr lang="en-US" dirty="0"/>
              <a:t>)</a:t>
            </a:r>
            <a:endParaRPr lang="en-US" baseline="-25000" dirty="0"/>
          </a:p>
        </p:txBody>
      </p:sp>
      <p:sp>
        <p:nvSpPr>
          <p:cNvPr id="4" name="Slide Number Placeholder 3"/>
          <p:cNvSpPr>
            <a:spLocks noGrp="1"/>
          </p:cNvSpPr>
          <p:nvPr>
            <p:ph type="sldNum" sz="quarter" idx="11"/>
          </p:nvPr>
        </p:nvSpPr>
        <p:spPr/>
        <p:txBody>
          <a:bodyPr/>
          <a:lstStyle/>
          <a:p>
            <a:pPr>
              <a:defRPr/>
            </a:pPr>
            <a:endParaRPr lang="en-GB"/>
          </a:p>
          <a:p>
            <a:pPr>
              <a:defRPr/>
            </a:pPr>
            <a:fld id="{FC96386F-C149-48D8-92C5-2CFDBA85534B}" type="slidenum">
              <a:rPr lang="en-GB" smtClean="0"/>
              <a:pPr>
                <a:defRPr/>
              </a:pPr>
              <a:t>32</a:t>
            </a:fld>
            <a:endParaRPr lang="en-GB"/>
          </a:p>
        </p:txBody>
      </p:sp>
    </p:spTree>
    <p:extLst>
      <p:ext uri="{BB962C8B-B14F-4D97-AF65-F5344CB8AC3E}">
        <p14:creationId xmlns:p14="http://schemas.microsoft.com/office/powerpoint/2010/main" val="250569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Market Size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33</a:t>
            </a:fld>
            <a:endParaRPr lang="en-GB"/>
          </a:p>
        </p:txBody>
      </p:sp>
      <p:pic>
        <p:nvPicPr>
          <p:cNvPr id="4" name="Picture 3"/>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tx1"/>
            </a:solidFill>
            <a:miter lim="800000"/>
            <a:headEnd/>
            <a:tailEnd/>
          </a:ln>
          <a:effectLst/>
        </p:spPr>
      </p:pic>
      <p:sp>
        <p:nvSpPr>
          <p:cNvPr id="5" name="TextBox 4"/>
          <p:cNvSpPr txBox="1"/>
          <p:nvPr/>
        </p:nvSpPr>
        <p:spPr>
          <a:xfrm>
            <a:off x="1259823" y="5992268"/>
            <a:ext cx="2999539" cy="246221"/>
          </a:xfrm>
          <a:prstGeom prst="rect">
            <a:avLst/>
          </a:prstGeom>
          <a:solidFill>
            <a:schemeClr val="accent3"/>
          </a:solidFill>
        </p:spPr>
        <p:txBody>
          <a:bodyPr wrap="none" rtlCol="0">
            <a:spAutoFit/>
          </a:bodyPr>
          <a:lstStyle/>
          <a:p>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a:t>
            </a:r>
          </a:p>
        </p:txBody>
      </p:sp>
      <p:sp>
        <p:nvSpPr>
          <p:cNvPr id="6" name="Rectangle 5"/>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036" name="文本框 4035">
            <a:extLst>
              <a:ext uri="{FF2B5EF4-FFF2-40B4-BE49-F238E27FC236}">
                <a16:creationId xmlns:a16="http://schemas.microsoft.com/office/drawing/2014/main" id="{2A41D69A-3D0C-2953-8D9E-1A3A1E70F24B}"/>
              </a:ext>
            </a:extLst>
          </p:cNvPr>
          <p:cNvSpPr txBox="1"/>
          <p:nvPr/>
        </p:nvSpPr>
        <p:spPr>
          <a:xfrm>
            <a:off x="3890523" y="152005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37" name="文本框 4036">
            <a:extLst>
              <a:ext uri="{FF2B5EF4-FFF2-40B4-BE49-F238E27FC236}">
                <a16:creationId xmlns:a16="http://schemas.microsoft.com/office/drawing/2014/main" id="{E1734C25-46AE-4BD7-8CC0-43EC5772BBE0}"/>
              </a:ext>
            </a:extLst>
          </p:cNvPr>
          <p:cNvSpPr txBox="1"/>
          <p:nvPr/>
        </p:nvSpPr>
        <p:spPr>
          <a:xfrm>
            <a:off x="4032915" y="5379800"/>
            <a:ext cx="1650335"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Total Market Size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38" name="文本框 4037">
            <a:extLst>
              <a:ext uri="{FF2B5EF4-FFF2-40B4-BE49-F238E27FC236}">
                <a16:creationId xmlns:a16="http://schemas.microsoft.com/office/drawing/2014/main" id="{FF420C79-63A5-85AD-3BA1-C72EE88A8B19}"/>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648956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34</a:t>
            </a:fld>
            <a:endParaRPr lang="en-GB"/>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tx1"/>
            </a:solidFill>
            <a:miter lim="800000"/>
            <a:headEnd/>
            <a:tailEnd/>
          </a:ln>
          <a:effectLst/>
        </p:spPr>
      </p:pic>
      <p:sp>
        <p:nvSpPr>
          <p:cNvPr id="6" name="Rectangle 5"/>
          <p:cNvSpPr/>
          <p:nvPr/>
        </p:nvSpPr>
        <p:spPr>
          <a:xfrm>
            <a:off x="2161953" y="4042621"/>
            <a:ext cx="1890502" cy="954107"/>
          </a:xfrm>
          <a:prstGeom prst="rect">
            <a:avLst/>
          </a:prstGeom>
          <a:solidFill>
            <a:schemeClr val="bg1"/>
          </a:solidFill>
          <a:ln>
            <a:solidFill>
              <a:srgbClr val="FF0000"/>
            </a:solidFill>
          </a:ln>
        </p:spPr>
        <p:txBody>
          <a:bodyPr wrap="square">
            <a:spAutoFit/>
          </a:bodyPr>
          <a:lstStyle>
            <a:defPPr>
              <a:defRPr lang="en-US"/>
            </a:defPPr>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eaLnBrk="0" hangingPunct="0">
              <a:spcBef>
                <a:spcPct val="30000"/>
              </a:spcBef>
              <a:defRPr/>
            </a:pPr>
            <a:r>
              <a:rPr lang="en-US" sz="1400" b="0" u="none" dirty="0">
                <a:solidFill>
                  <a:srgbClr val="FF0000"/>
                </a:solidFill>
                <a:latin typeface="Arial" panose="020B0604020202020204" pitchFamily="34" charset="0"/>
                <a:cs typeface="Arial" panose="020B0604020202020204" pitchFamily="34" charset="0"/>
              </a:rPr>
              <a:t>Elasticity: a 1% increase in distance reduces trade by roughly 1%</a:t>
            </a:r>
          </a:p>
        </p:txBody>
      </p:sp>
      <p:sp>
        <p:nvSpPr>
          <p:cNvPr id="7" name="Rectangle 6"/>
          <p:cNvSpPr/>
          <p:nvPr/>
        </p:nvSpPr>
        <p:spPr bwMode="auto">
          <a:xfrm>
            <a:off x="4562161" y="1786269"/>
            <a:ext cx="477671" cy="202019"/>
          </a:xfrm>
          <a:prstGeom prst="rect">
            <a:avLst/>
          </a:prstGeom>
          <a:noFill/>
          <a:ln w="9525"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8" name="TextBox 7"/>
          <p:cNvSpPr txBox="1"/>
          <p:nvPr/>
        </p:nvSpPr>
        <p:spPr>
          <a:xfrm>
            <a:off x="6152312" y="274638"/>
            <a:ext cx="2685301" cy="1200329"/>
          </a:xfrm>
          <a:prstGeom prst="rect">
            <a:avLst/>
          </a:prstGeom>
          <a:solidFill>
            <a:schemeClr val="accent3">
              <a:lumMod val="60000"/>
              <a:lumOff val="40000"/>
            </a:schemeClr>
          </a:solidFill>
          <a:ln w="6350">
            <a:solidFill>
              <a:srgbClr val="FF0000"/>
            </a:solidFill>
          </a:ln>
        </p:spPr>
        <p:txBody>
          <a:bodyPr wrap="square" rtlCol="0">
            <a:spAutoFit/>
          </a:bodyPr>
          <a:lstStyle/>
          <a:p>
            <a:r>
              <a:rPr lang="en-US" sz="1200" b="0" u="none" dirty="0">
                <a:solidFill>
                  <a:srgbClr val="FF0000"/>
                </a:solidFill>
                <a:latin typeface="Arial" pitchFamily="34" charset="0"/>
                <a:cs typeface="Arial" pitchFamily="34" charset="0"/>
              </a:rPr>
              <a:t>Given all the advances in technology and policies to facilitate globalization that have occurred since 1950, how do you think the relationship between trade and distance looks today?</a:t>
            </a:r>
          </a:p>
        </p:txBody>
      </p:sp>
      <p:cxnSp>
        <p:nvCxnSpPr>
          <p:cNvPr id="10" name="Curved Connector 9"/>
          <p:cNvCxnSpPr>
            <a:stCxn id="7" idx="2"/>
            <a:endCxn id="8" idx="2"/>
          </p:cNvCxnSpPr>
          <p:nvPr/>
        </p:nvCxnSpPr>
        <p:spPr bwMode="auto">
          <a:xfrm rot="5400000" flipH="1" flipV="1">
            <a:off x="5891319" y="384645"/>
            <a:ext cx="513321" cy="2693966"/>
          </a:xfrm>
          <a:prstGeom prst="curvedConnector3">
            <a:avLst>
              <a:gd name="adj1" fmla="val -44534"/>
            </a:avLst>
          </a:prstGeom>
          <a:solidFill>
            <a:schemeClr val="accent1"/>
          </a:solidFill>
          <a:ln w="9525" cap="flat" cmpd="sng" algn="ctr">
            <a:solidFill>
              <a:srgbClr val="FF0000"/>
            </a:solidFill>
            <a:prstDash val="solid"/>
            <a:round/>
            <a:headEnd type="none" w="med" len="med"/>
            <a:tailEnd type="triangle"/>
          </a:ln>
          <a:effectLst/>
        </p:spPr>
      </p:cxnSp>
      <p:sp>
        <p:nvSpPr>
          <p:cNvPr id="12" name="TextBox 11"/>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13" name="Rectangle 12"/>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148" name="文本框 4147">
            <a:extLst>
              <a:ext uri="{FF2B5EF4-FFF2-40B4-BE49-F238E27FC236}">
                <a16:creationId xmlns:a16="http://schemas.microsoft.com/office/drawing/2014/main" id="{E50F8BD9-57FD-385E-4FDE-D278BA158A7E}"/>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49" name="文本框 4148">
            <a:extLst>
              <a:ext uri="{FF2B5EF4-FFF2-40B4-BE49-F238E27FC236}">
                <a16:creationId xmlns:a16="http://schemas.microsoft.com/office/drawing/2014/main" id="{1C0FC362-4FCA-2EED-BA01-B0BBF20F6F40}"/>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4150" name="文本框 4149">
            <a:extLst>
              <a:ext uri="{FF2B5EF4-FFF2-40B4-BE49-F238E27FC236}">
                <a16:creationId xmlns:a16="http://schemas.microsoft.com/office/drawing/2014/main" id="{C622906D-D80F-2AC1-9C70-AA56F96BD4B6}"/>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21096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35</a:t>
            </a:fld>
            <a:endParaRPr lang="en-GB"/>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6" name="TextBox 5"/>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7" name="Rectangle 6"/>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3B682590-0967-0257-3666-5726BE830E2D}"/>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DFF3FC58-E978-F737-25A3-F3E1AD498FEA}"/>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FD434D5C-B509-8161-37FF-CFF2A9EE2382}"/>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590000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36</a:t>
            </a:fld>
            <a:endParaRPr lang="en-GB"/>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AA39DEA5-BD00-8461-FE2F-08694B9A9235}"/>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B0707FE-2A16-679B-DDDC-47E6D875C87E}"/>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F29B3B96-7900-3A4C-B067-6F75F2DCC6A8}"/>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488177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37</a:t>
            </a:fld>
            <a:endParaRPr lang="en-GB"/>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38B8D94F-BC5A-467A-A782-72B461592FC8}"/>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38C3097-60C8-CA47-510F-0749BACF23BF}"/>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A58CD242-1BC2-4A8C-94F8-83381C69A881}"/>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741184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38</a:t>
            </a:fld>
            <a:endParaRPr lang="en-GB"/>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06FAFFE9-094C-E846-1E34-35951C196471}"/>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4BFF6194-3E44-3B99-6FB8-88D29FD35F4F}"/>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9F6995C6-725C-513E-08B3-E2DE309D1399}"/>
              </a:ext>
            </a:extLst>
          </p:cNvPr>
          <p:cNvSpPr txBox="1"/>
          <p:nvPr/>
        </p:nvSpPr>
        <p:spPr>
          <a:xfrm rot="16200000">
            <a:off x="897842"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776564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39</a:t>
            </a:fld>
            <a:endParaRPr lang="en-GB"/>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F68BF5AB-14B5-E34C-3472-361904ABBFEF}"/>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56ADB970-139C-EBDC-346F-556350366923}"/>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66436C6E-8A90-64F3-7735-D57DBA807811}"/>
              </a:ext>
            </a:extLst>
          </p:cNvPr>
          <p:cNvSpPr txBox="1"/>
          <p:nvPr/>
        </p:nvSpPr>
        <p:spPr>
          <a:xfrm rot="16200000">
            <a:off x="897842"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885002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Let’s get started</a:t>
            </a:r>
          </a:p>
        </p:txBody>
      </p:sp>
      <p:sp>
        <p:nvSpPr>
          <p:cNvPr id="3" name="Content Placeholder 2"/>
          <p:cNvSpPr>
            <a:spLocks noGrp="1"/>
          </p:cNvSpPr>
          <p:nvPr>
            <p:ph idx="1"/>
          </p:nvPr>
        </p:nvSpPr>
        <p:spPr/>
        <p:txBody>
          <a:bodyPr/>
          <a:lstStyle/>
          <a:p>
            <a:r>
              <a:rPr lang="en-US" dirty="0"/>
              <a:t>Today’s goals:</a:t>
            </a:r>
          </a:p>
          <a:p>
            <a:pPr lvl="1"/>
            <a:r>
              <a:rPr lang="en-US" dirty="0"/>
              <a:t>Global view of trade</a:t>
            </a:r>
          </a:p>
          <a:p>
            <a:pPr lvl="1"/>
            <a:r>
              <a:rPr lang="en-US" dirty="0"/>
              <a:t>General patterns in the data</a:t>
            </a:r>
          </a:p>
          <a:p>
            <a:pPr lvl="1"/>
            <a:r>
              <a:rPr lang="en-US" dirty="0"/>
              <a:t>The importance of understanding trade policy</a:t>
            </a:r>
          </a:p>
          <a:p>
            <a:pPr lvl="1"/>
            <a:r>
              <a:rPr lang="en-US" dirty="0"/>
              <a:t>The importance of distance</a:t>
            </a:r>
          </a:p>
        </p:txBody>
      </p:sp>
      <p:sp>
        <p:nvSpPr>
          <p:cNvPr id="4"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fld id="{36D3A008-D44D-47D1-B963-9C342C870C3B}" type="slidenum">
              <a:rPr lang="en-US" smtClean="0"/>
              <a:pPr/>
              <a:t>4</a:t>
            </a:fld>
            <a:endParaRPr lang="en-US"/>
          </a:p>
        </p:txBody>
      </p:sp>
    </p:spTree>
    <p:extLst>
      <p:ext uri="{BB962C8B-B14F-4D97-AF65-F5344CB8AC3E}">
        <p14:creationId xmlns:p14="http://schemas.microsoft.com/office/powerpoint/2010/main" val="41980026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40</a:t>
            </a:fld>
            <a:endParaRPr lang="en-GB"/>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64FFAD22-3456-647A-00E4-335C6D824988}"/>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5" name="文本框 4">
            <a:extLst>
              <a:ext uri="{FF2B5EF4-FFF2-40B4-BE49-F238E27FC236}">
                <a16:creationId xmlns:a16="http://schemas.microsoft.com/office/drawing/2014/main" id="{2CCA6F7F-8B1C-7888-A973-0F493BA8DA32}"/>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DDE597D4-C056-417D-1B25-03CA1327C3A7}"/>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539391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41</a:t>
            </a:fld>
            <a:endParaRPr lang="en-GB"/>
          </a:p>
        </p:txBody>
      </p:sp>
      <p:pic>
        <p:nvPicPr>
          <p:cNvPr id="5" name="Picture 4"/>
          <p:cNvPicPr>
            <a:picLocks noChangeAspect="1" noChangeArrowheads="1"/>
          </p:cNvPicPr>
          <p:nvPr/>
        </p:nvPicPr>
        <p:blipFill>
          <a:blip r:embed="rId2" cstate="screen"/>
          <a:srcRect/>
          <a:stretch>
            <a:fillRect/>
          </a:stretch>
        </p:blipFill>
        <p:spPr bwMode="auto">
          <a:xfrm>
            <a:off x="1375277" y="1294506"/>
            <a:ext cx="6395034" cy="4681738"/>
          </a:xfrm>
          <a:prstGeom prst="rect">
            <a:avLst/>
          </a:prstGeom>
          <a:noFill/>
          <a:ln w="9525">
            <a:solidFill>
              <a:schemeClr val="bg1">
                <a:lumMod val="65000"/>
              </a:schemeClr>
            </a:solidFill>
            <a:miter lim="800000"/>
            <a:headEnd/>
            <a:tailEnd/>
          </a:ln>
          <a:effectLst/>
        </p:spPr>
      </p:pic>
      <p:sp>
        <p:nvSpPr>
          <p:cNvPr id="7" name="TextBox 6"/>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8" name="Rectangle 7"/>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4" name="文本框 3">
            <a:extLst>
              <a:ext uri="{FF2B5EF4-FFF2-40B4-BE49-F238E27FC236}">
                <a16:creationId xmlns:a16="http://schemas.microsoft.com/office/drawing/2014/main" id="{CBF79963-00D4-08C9-B271-DF42CCF3C680}"/>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1F497D"/>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1F497D"/>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文本框 5">
            <a:extLst>
              <a:ext uri="{FF2B5EF4-FFF2-40B4-BE49-F238E27FC236}">
                <a16:creationId xmlns:a16="http://schemas.microsoft.com/office/drawing/2014/main" id="{B2A5CD45-02FA-58A6-3707-DC9D8DA29C3B}"/>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D371120F-D53D-3609-5424-4A6193656CE7}"/>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80378669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Trade and Distance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42</a:t>
            </a:fld>
            <a:endParaRPr lang="en-GB"/>
          </a:p>
        </p:txBody>
      </p:sp>
      <p:pic>
        <p:nvPicPr>
          <p:cNvPr id="6" name="Picture 5"/>
          <p:cNvPicPr>
            <a:picLocks noChangeAspect="1" noChangeArrowheads="1"/>
          </p:cNvPicPr>
          <p:nvPr/>
        </p:nvPicPr>
        <p:blipFill>
          <a:blip r:embed="rId2" cstate="screen"/>
          <a:srcRect/>
          <a:stretch>
            <a:fillRect/>
          </a:stretch>
        </p:blipFill>
        <p:spPr bwMode="auto">
          <a:xfrm>
            <a:off x="1374483" y="1294506"/>
            <a:ext cx="6395034" cy="4681738"/>
          </a:xfrm>
          <a:prstGeom prst="rect">
            <a:avLst/>
          </a:prstGeom>
          <a:noFill/>
          <a:ln w="9525">
            <a:solidFill>
              <a:schemeClr val="bg1">
                <a:lumMod val="65000"/>
              </a:schemeClr>
            </a:solidFill>
            <a:miter lim="800000"/>
            <a:headEnd/>
            <a:tailEnd/>
          </a:ln>
          <a:effectLst/>
        </p:spPr>
      </p:pic>
      <p:sp>
        <p:nvSpPr>
          <p:cNvPr id="4" name="TextBox 3"/>
          <p:cNvSpPr txBox="1"/>
          <p:nvPr/>
        </p:nvSpPr>
        <p:spPr>
          <a:xfrm>
            <a:off x="1259823" y="5992268"/>
            <a:ext cx="4828566" cy="246221"/>
          </a:xfrm>
          <a:prstGeom prst="rect">
            <a:avLst/>
          </a:prstGeom>
          <a:solidFill>
            <a:schemeClr val="accent3"/>
          </a:solidFill>
        </p:spPr>
        <p:txBody>
          <a:bodyPr wrap="none" rtlCol="0">
            <a:spAutoFit/>
          </a:bodyPr>
          <a:lstStyle/>
          <a:p>
            <a:pPr algn="ctr"/>
            <a:r>
              <a:rPr lang="en-US" sz="1000" b="0" u="none" dirty="0">
                <a:latin typeface="Arial" pitchFamily="34" charset="0"/>
                <a:cs typeface="Arial" pitchFamily="34" charset="0"/>
              </a:rPr>
              <a:t>Source: Data from Mayer, Head and </a:t>
            </a:r>
            <a:r>
              <a:rPr lang="en-US" sz="1000" b="0" u="none" dirty="0" err="1">
                <a:latin typeface="Arial" pitchFamily="34" charset="0"/>
                <a:cs typeface="Arial" pitchFamily="34" charset="0"/>
              </a:rPr>
              <a:t>Ries</a:t>
            </a:r>
            <a:r>
              <a:rPr lang="en-US" sz="1000" b="0" u="none" dirty="0">
                <a:latin typeface="Arial" pitchFamily="34" charset="0"/>
                <a:cs typeface="Arial" pitchFamily="34" charset="0"/>
              </a:rPr>
              <a:t> (2010). Trade flows conditional on GDP.</a:t>
            </a:r>
          </a:p>
        </p:txBody>
      </p:sp>
      <p:sp>
        <p:nvSpPr>
          <p:cNvPr id="7" name="Rectangle 6"/>
          <p:cNvSpPr/>
          <p:nvPr/>
        </p:nvSpPr>
        <p:spPr bwMode="auto">
          <a:xfrm>
            <a:off x="1541721" y="5539563"/>
            <a:ext cx="1573619" cy="202018"/>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5" name="文本框 4">
            <a:extLst>
              <a:ext uri="{FF2B5EF4-FFF2-40B4-BE49-F238E27FC236}">
                <a16:creationId xmlns:a16="http://schemas.microsoft.com/office/drawing/2014/main" id="{FF8E33E7-8C78-7912-BCF0-E8324040E510}"/>
              </a:ext>
            </a:extLst>
          </p:cNvPr>
          <p:cNvSpPr txBox="1"/>
          <p:nvPr/>
        </p:nvSpPr>
        <p:spPr>
          <a:xfrm>
            <a:off x="3890523" y="1489571"/>
            <a:ext cx="1862578" cy="276999"/>
          </a:xfrm>
          <a:prstGeom prst="rect">
            <a:avLst/>
          </a:prstGeom>
          <a:solidFill>
            <a:srgbClr val="FFFFFF"/>
          </a:solidFill>
        </p:spPr>
        <p:txBody>
          <a:bodyPr wrap="square" lIns="0" tIns="0" rIns="0" bIns="0" rtlCol="0">
            <a:spAutoFit/>
          </a:bodyPr>
          <a:lstStyle/>
          <a:p>
            <a:r>
              <a:rPr lang="en-US" altLang="zh-CN"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Economic Gravity</a:t>
            </a:r>
            <a:endParaRPr lang="zh-CN" altLang="en-US" dirty="0">
              <a:solidFill>
                <a:srgbClr val="002142"/>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4969028A-8359-C02B-09A7-75ABFB6F371D}"/>
              </a:ext>
            </a:extLst>
          </p:cNvPr>
          <p:cNvSpPr txBox="1"/>
          <p:nvPr/>
        </p:nvSpPr>
        <p:spPr>
          <a:xfrm>
            <a:off x="4288613" y="5348050"/>
            <a:ext cx="1136827" cy="215444"/>
          </a:xfrm>
          <a:prstGeom prst="rect">
            <a:avLst/>
          </a:prstGeom>
          <a:solidFill>
            <a:srgbClr val="FFFFFF"/>
          </a:solidFill>
        </p:spPr>
        <p:txBody>
          <a:bodyPr wrap="square" lIns="0" tIns="0" rIns="0" bIns="0" rtlCol="0">
            <a:spAutoFit/>
          </a:bodyPr>
          <a:lstStyle/>
          <a:p>
            <a:r>
              <a:rPr lang="en-US" altLang="zh-CN"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Distance</a:t>
            </a:r>
            <a:endParaRPr lang="zh-CN" altLang="en-US" sz="14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文本框 8">
            <a:extLst>
              <a:ext uri="{FF2B5EF4-FFF2-40B4-BE49-F238E27FC236}">
                <a16:creationId xmlns:a16="http://schemas.microsoft.com/office/drawing/2014/main" id="{1C2A5510-F7AA-4EFA-DA57-F854D719FA6D}"/>
              </a:ext>
            </a:extLst>
          </p:cNvPr>
          <p:cNvSpPr txBox="1"/>
          <p:nvPr/>
        </p:nvSpPr>
        <p:spPr>
          <a:xfrm rot="16200000">
            <a:off x="888789" y="3519959"/>
            <a:ext cx="1549396" cy="230832"/>
          </a:xfrm>
          <a:prstGeom prst="rect">
            <a:avLst/>
          </a:prstGeom>
          <a:solidFill>
            <a:srgbClr val="FFFFFF"/>
          </a:solidFill>
        </p:spPr>
        <p:txBody>
          <a:bodyPr wrap="square" lIns="0" tIns="0" rIns="0" bIns="0" rtlCol="0">
            <a:spAutoFit/>
          </a:bodyPr>
          <a:lstStyle/>
          <a:p>
            <a:r>
              <a:rPr lang="en-US" altLang="zh-CN"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Log Bilateral Trade</a:t>
            </a:r>
            <a:endParaRPr lang="zh-CN" altLang="en-US" sz="15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AC19131D-E22A-94E0-1B52-AE588EE6541D}"/>
              </a:ext>
            </a:extLst>
          </p:cNvPr>
          <p:cNvSpPr txBox="1"/>
          <p:nvPr/>
        </p:nvSpPr>
        <p:spPr>
          <a:xfrm>
            <a:off x="3272350" y="1782594"/>
            <a:ext cx="3271326" cy="246221"/>
          </a:xfrm>
          <a:prstGeom prst="rect">
            <a:avLst/>
          </a:prstGeom>
          <a:solidFill>
            <a:srgbClr val="FFFFFF"/>
          </a:solidFill>
        </p:spPr>
        <p:txBody>
          <a:bodyPr wrap="square" lIns="0" tIns="0" rIns="0" bIns="0" rtlCol="0">
            <a:spAutoFit/>
          </a:bodyPr>
          <a:lstStyle/>
          <a:p>
            <a:pPr algn="ctr"/>
            <a:r>
              <a:rPr lang="en-US" altLang="zh-CN" sz="160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2006, Original 1950 Trading Pairs</a:t>
            </a:r>
            <a:endParaRPr lang="zh-CN" altLang="en-US" sz="160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0496033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Gravity in </a:t>
            </a:r>
            <a:r>
              <a:rPr lang="en-US" u="sng" dirty="0"/>
              <a:t>Services</a:t>
            </a:r>
            <a:r>
              <a:rPr lang="en-US" dirty="0"/>
              <a:t> Trade…</a:t>
            </a:r>
          </a:p>
        </p:txBody>
      </p:sp>
      <p:sp>
        <p:nvSpPr>
          <p:cNvPr id="3" name="Slide Number Placeholder 2"/>
          <p:cNvSpPr>
            <a:spLocks noGrp="1"/>
          </p:cNvSpPr>
          <p:nvPr>
            <p:ph type="sldNum" sz="quarter" idx="11"/>
          </p:nvPr>
        </p:nvSpPr>
        <p:spPr/>
        <p:txBody>
          <a:bodyPr/>
          <a:lstStyle/>
          <a:p>
            <a:pPr>
              <a:defRPr/>
            </a:pPr>
            <a:endParaRPr lang="en-GB"/>
          </a:p>
          <a:p>
            <a:pPr>
              <a:defRPr/>
            </a:pPr>
            <a:fld id="{B18DCB8B-D2FE-45D5-9D77-2EAE87C4CC26}" type="slidenum">
              <a:rPr lang="en-GB" smtClean="0"/>
              <a:pPr>
                <a:defRPr/>
              </a:pPr>
              <a:t>43</a:t>
            </a:fld>
            <a:endParaRPr lang="en-GB"/>
          </a:p>
        </p:txBody>
      </p:sp>
      <p:pic>
        <p:nvPicPr>
          <p:cNvPr id="4" name="Picture 3"/>
          <p:cNvPicPr>
            <a:picLocks noChangeAspect="1" noChangeArrowheads="1"/>
          </p:cNvPicPr>
          <p:nvPr/>
        </p:nvPicPr>
        <p:blipFill>
          <a:blip r:embed="rId2" cstate="screen"/>
          <a:srcRect/>
          <a:stretch>
            <a:fillRect/>
          </a:stretch>
        </p:blipFill>
        <p:spPr bwMode="auto">
          <a:xfrm>
            <a:off x="246173" y="1572018"/>
            <a:ext cx="6184900" cy="4485190"/>
          </a:xfrm>
          <a:prstGeom prst="rect">
            <a:avLst/>
          </a:prstGeom>
          <a:noFill/>
          <a:ln w="9525">
            <a:noFill/>
            <a:miter lim="800000"/>
            <a:headEnd/>
            <a:tailEnd/>
          </a:ln>
        </p:spPr>
      </p:pic>
      <p:sp>
        <p:nvSpPr>
          <p:cNvPr id="5" name="TextBox 6"/>
          <p:cNvSpPr txBox="1"/>
          <p:nvPr/>
        </p:nvSpPr>
        <p:spPr>
          <a:xfrm>
            <a:off x="325657" y="6114740"/>
            <a:ext cx="5016500" cy="261610"/>
          </a:xfrm>
          <a:prstGeom prst="rect">
            <a:avLst/>
          </a:prstGeom>
          <a:noFill/>
        </p:spPr>
        <p:txBody>
          <a:bodyPr wrap="square" rtlCol="0">
            <a:spAutoFit/>
          </a:bodyPr>
          <a:lstStyle>
            <a:defPPr>
              <a:defRPr lang="en-US"/>
            </a:defPPr>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r>
              <a:rPr lang="en-US" sz="1050" b="0" u="none" dirty="0"/>
              <a:t>Source: </a:t>
            </a:r>
            <a:r>
              <a:rPr lang="en-US" sz="1050" b="0" u="none" dirty="0" err="1"/>
              <a:t>Kumura</a:t>
            </a:r>
            <a:r>
              <a:rPr lang="en-US" sz="1050" b="0" u="none" dirty="0"/>
              <a:t> and Lee (2006)</a:t>
            </a:r>
          </a:p>
        </p:txBody>
      </p:sp>
      <p:sp>
        <p:nvSpPr>
          <p:cNvPr id="6" name="Rectangle 5"/>
          <p:cNvSpPr/>
          <p:nvPr/>
        </p:nvSpPr>
        <p:spPr bwMode="auto">
          <a:xfrm>
            <a:off x="369998" y="2961583"/>
            <a:ext cx="5956300" cy="1095375"/>
          </a:xfrm>
          <a:prstGeom prst="rect">
            <a:avLst/>
          </a:prstGeom>
          <a:solidFill>
            <a:schemeClr val="bg1">
              <a:alpha val="6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7" name="Rectangle 6"/>
          <p:cNvSpPr/>
          <p:nvPr/>
        </p:nvSpPr>
        <p:spPr bwMode="auto">
          <a:xfrm>
            <a:off x="341423" y="4228408"/>
            <a:ext cx="5956300" cy="1666875"/>
          </a:xfrm>
          <a:prstGeom prst="rect">
            <a:avLst/>
          </a:prstGeom>
          <a:solidFill>
            <a:schemeClr val="bg1">
              <a:alpha val="64000"/>
            </a:schemeClr>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defPPr>
              <a:defRPr lang="en-US"/>
            </a:defPPr>
            <a:lvl1pPr algn="l" rtl="0" eaLnBrk="0" fontAlgn="base" hangingPunct="0">
              <a:spcBef>
                <a:spcPct val="20000"/>
              </a:spcBef>
              <a:spcAft>
                <a:spcPct val="0"/>
              </a:spcAft>
              <a:defRPr sz="1600" kern="1200">
                <a:solidFill>
                  <a:schemeClr val="tx1"/>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000" b="1" i="0" u="sng" strike="noStrike" cap="none" normalizeH="0" baseline="0">
              <a:ln>
                <a:noFill/>
              </a:ln>
              <a:solidFill>
                <a:schemeClr val="tx1"/>
              </a:solidFill>
              <a:effectLst/>
              <a:latin typeface="Tahoma" charset="0"/>
            </a:endParaRPr>
          </a:p>
        </p:txBody>
      </p:sp>
      <p:sp>
        <p:nvSpPr>
          <p:cNvPr id="8" name="Content Placeholder 3"/>
          <p:cNvSpPr txBox="1">
            <a:spLocks/>
          </p:cNvSpPr>
          <p:nvPr/>
        </p:nvSpPr>
        <p:spPr>
          <a:xfrm>
            <a:off x="6421548" y="1089025"/>
            <a:ext cx="2722452" cy="5768975"/>
          </a:xfrm>
          <a:prstGeom prst="rect">
            <a:avLst/>
          </a:prstGeom>
        </p:spPr>
        <p:txBody>
          <a:bodyPr/>
          <a:lstStyle>
            <a:lvl1pPr marL="342900" indent="-342900" algn="l" rtl="0" eaLnBrk="0" fontAlgn="base" hangingPunct="0">
              <a:spcBef>
                <a:spcPct val="20000"/>
              </a:spcBef>
              <a:spcAft>
                <a:spcPct val="0"/>
              </a:spcAft>
              <a:buChar char="•"/>
              <a:defRPr sz="2000">
                <a:solidFill>
                  <a:schemeClr val="accent2"/>
                </a:solidFill>
                <a:latin typeface="Arial" pitchFamily="34" charset="0"/>
                <a:ea typeface="+mn-ea"/>
                <a:cs typeface="Arial" pitchFamily="34" charset="0"/>
              </a:defRPr>
            </a:lvl1pPr>
            <a:lvl2pPr marL="742950" indent="-28575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2pPr>
            <a:lvl3pPr marL="11430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3pPr>
            <a:lvl4pPr marL="16002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000">
                <a:solidFill>
                  <a:schemeClr val="accent2"/>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accent2"/>
                </a:solidFill>
                <a:latin typeface="+mn-lt"/>
                <a:cs typeface="+mn-cs"/>
              </a:defRPr>
            </a:lvl6pPr>
            <a:lvl7pPr marL="2971800" indent="-228600" algn="l" rtl="0" fontAlgn="base">
              <a:spcBef>
                <a:spcPct val="20000"/>
              </a:spcBef>
              <a:spcAft>
                <a:spcPct val="0"/>
              </a:spcAft>
              <a:buChar char="»"/>
              <a:defRPr sz="2000">
                <a:solidFill>
                  <a:schemeClr val="accent2"/>
                </a:solidFill>
                <a:latin typeface="+mn-lt"/>
                <a:cs typeface="+mn-cs"/>
              </a:defRPr>
            </a:lvl7pPr>
            <a:lvl8pPr marL="3429000" indent="-228600" algn="l" rtl="0" fontAlgn="base">
              <a:spcBef>
                <a:spcPct val="20000"/>
              </a:spcBef>
              <a:spcAft>
                <a:spcPct val="0"/>
              </a:spcAft>
              <a:buChar char="»"/>
              <a:defRPr sz="2000">
                <a:solidFill>
                  <a:schemeClr val="accent2"/>
                </a:solidFill>
                <a:latin typeface="+mn-lt"/>
                <a:cs typeface="+mn-cs"/>
              </a:defRPr>
            </a:lvl8pPr>
            <a:lvl9pPr marL="3886200" indent="-228600" algn="l" rtl="0" fontAlgn="base">
              <a:spcBef>
                <a:spcPct val="20000"/>
              </a:spcBef>
              <a:spcAft>
                <a:spcPct val="0"/>
              </a:spcAft>
              <a:buChar char="»"/>
              <a:defRPr sz="2000">
                <a:solidFill>
                  <a:schemeClr val="accent2"/>
                </a:solidFill>
                <a:latin typeface="+mn-lt"/>
                <a:cs typeface="+mn-cs"/>
              </a:defRPr>
            </a:lvl9pPr>
          </a:lstStyle>
          <a:p>
            <a:endParaRPr lang="en-US" sz="1400" b="0" u="none" kern="0" dirty="0">
              <a:solidFill>
                <a:schemeClr val="bg1"/>
              </a:solidFill>
            </a:endParaRPr>
          </a:p>
          <a:p>
            <a:endParaRPr lang="en-US" sz="1400" b="0" u="none" kern="0" dirty="0">
              <a:solidFill>
                <a:schemeClr val="bg1"/>
              </a:solidFill>
            </a:endParaRPr>
          </a:p>
          <a:p>
            <a:r>
              <a:rPr lang="en-US" sz="1400" b="0" u="none" kern="0" dirty="0">
                <a:solidFill>
                  <a:schemeClr val="bg1"/>
                </a:solidFill>
              </a:rPr>
              <a:t>Remarkably, trade in services is also impeded by distance! </a:t>
            </a:r>
          </a:p>
          <a:p>
            <a:endParaRPr lang="en-US" sz="1400" b="0" u="none" kern="0" dirty="0">
              <a:solidFill>
                <a:schemeClr val="bg1"/>
              </a:solidFill>
            </a:endParaRPr>
          </a:p>
          <a:p>
            <a:r>
              <a:rPr lang="en-US" sz="1400" b="0" u="none" kern="0" dirty="0">
                <a:solidFill>
                  <a:schemeClr val="bg1"/>
                </a:solidFill>
              </a:rPr>
              <a:t>So does internet surfing!</a:t>
            </a:r>
          </a:p>
          <a:p>
            <a:endParaRPr lang="en-US" sz="1400" b="0" u="none" kern="0" dirty="0">
              <a:solidFill>
                <a:schemeClr val="bg1"/>
              </a:solidFill>
            </a:endParaRPr>
          </a:p>
          <a:p>
            <a:pPr lvl="1"/>
            <a:r>
              <a:rPr lang="en-US" sz="1400" b="0" u="none" kern="0" dirty="0" err="1">
                <a:solidFill>
                  <a:schemeClr val="bg1"/>
                </a:solidFill>
              </a:rPr>
              <a:t>Blume</a:t>
            </a:r>
            <a:r>
              <a:rPr lang="en-US" sz="1400" b="0" u="none" kern="0" dirty="0">
                <a:solidFill>
                  <a:schemeClr val="bg1"/>
                </a:solidFill>
              </a:rPr>
              <a:t> and Goldfarb (2005) show that controlling for language, income, etc., Americans are more likely to visit websites from nearby countries</a:t>
            </a:r>
          </a:p>
          <a:p>
            <a:pPr lvl="1"/>
            <a:r>
              <a:rPr lang="en-US" sz="1400" b="0" u="none" kern="0" dirty="0">
                <a:solidFill>
                  <a:schemeClr val="bg1"/>
                </a:solidFill>
              </a:rPr>
              <a:t>Games, music etc. elasticity is 3.25% </a:t>
            </a:r>
          </a:p>
          <a:p>
            <a:pPr lvl="1"/>
            <a:r>
              <a:rPr lang="en-US" sz="1400" b="0" u="none" kern="0" dirty="0">
                <a:solidFill>
                  <a:schemeClr val="bg1"/>
                </a:solidFill>
              </a:rPr>
              <a:t>Software: no effect</a:t>
            </a:r>
          </a:p>
          <a:p>
            <a:endParaRPr lang="en-US" sz="1400" b="0" u="none" kern="0" dirty="0">
              <a:solidFill>
                <a:schemeClr val="bg1"/>
              </a:solidFill>
            </a:endParaRPr>
          </a:p>
        </p:txBody>
      </p:sp>
      <p:sp>
        <p:nvSpPr>
          <p:cNvPr id="9" name="矩形 8">
            <a:extLst>
              <a:ext uri="{FF2B5EF4-FFF2-40B4-BE49-F238E27FC236}">
                <a16:creationId xmlns:a16="http://schemas.microsoft.com/office/drawing/2014/main" id="{284ED5DB-740A-AEDD-B596-70D6C0EE5649}"/>
              </a:ext>
            </a:extLst>
          </p:cNvPr>
          <p:cNvSpPr/>
          <p:nvPr/>
        </p:nvSpPr>
        <p:spPr>
          <a:xfrm>
            <a:off x="524256" y="1725168"/>
            <a:ext cx="5629656" cy="246888"/>
          </a:xfrm>
          <a:prstGeom prst="rect">
            <a:avLst/>
          </a:prstGeom>
          <a:solidFill>
            <a:srgbClr val="FFFFFF"/>
          </a:solidFill>
        </p:spPr>
        <p:txBody>
          <a:bodyPr wrap="none" lIns="0" tIns="0" rIns="0" bIns="0">
            <a:noAutofit/>
          </a:bodyPr>
          <a:lstStyle/>
          <a:p>
            <a:pPr indent="0"/>
            <a:r>
              <a:rPr lang="fr" sz="1300" dirty="0">
                <a:solidFill>
                  <a:srgbClr val="282C3E"/>
                </a:solidFill>
                <a:latin typeface="Times New Roman"/>
              </a:rPr>
              <a:t>Table </a:t>
            </a:r>
            <a:r>
              <a:rPr lang="en-US" sz="1300" dirty="0">
                <a:solidFill>
                  <a:srgbClr val="282C3E"/>
                </a:solidFill>
                <a:latin typeface="Times New Roman"/>
              </a:rPr>
              <a:t>5: </a:t>
            </a:r>
            <a:r>
              <a:rPr lang="en-US" sz="1300" i="1" dirty="0">
                <a:solidFill>
                  <a:srgbClr val="282C3E"/>
                </a:solidFill>
                <a:latin typeface="Times New Roman"/>
              </a:rPr>
              <a:t>Summary of Estimated Coefficients for Different Types of Transactions</a:t>
            </a:r>
          </a:p>
        </p:txBody>
      </p:sp>
      <p:graphicFrame>
        <p:nvGraphicFramePr>
          <p:cNvPr id="10" name="表格 9">
            <a:extLst>
              <a:ext uri="{FF2B5EF4-FFF2-40B4-BE49-F238E27FC236}">
                <a16:creationId xmlns:a16="http://schemas.microsoft.com/office/drawing/2014/main" id="{A3181F01-2BB3-CC4B-3658-9C3FA7A33BC8}"/>
              </a:ext>
            </a:extLst>
          </p:cNvPr>
          <p:cNvGraphicFramePr>
            <a:graphicFrameLocks noGrp="1"/>
          </p:cNvGraphicFramePr>
          <p:nvPr>
            <p:extLst>
              <p:ext uri="{D42A27DB-BD31-4B8C-83A1-F6EECF244321}">
                <p14:modId xmlns:p14="http://schemas.microsoft.com/office/powerpoint/2010/main" val="4109189756"/>
              </p:ext>
            </p:extLst>
          </p:nvPr>
        </p:nvGraphicFramePr>
        <p:xfrm>
          <a:off x="362632" y="2051537"/>
          <a:ext cx="5971032" cy="3913632"/>
        </p:xfrm>
        <a:graphic>
          <a:graphicData uri="http://schemas.openxmlformats.org/drawingml/2006/table">
            <a:tbl>
              <a:tblPr/>
              <a:tblGrid>
                <a:gridCol w="1207008">
                  <a:extLst>
                    <a:ext uri="{9D8B030D-6E8A-4147-A177-3AD203B41FA5}">
                      <a16:colId xmlns:a16="http://schemas.microsoft.com/office/drawing/2014/main" val="20000"/>
                    </a:ext>
                  </a:extLst>
                </a:gridCol>
                <a:gridCol w="941832">
                  <a:extLst>
                    <a:ext uri="{9D8B030D-6E8A-4147-A177-3AD203B41FA5}">
                      <a16:colId xmlns:a16="http://schemas.microsoft.com/office/drawing/2014/main" val="20001"/>
                    </a:ext>
                  </a:extLst>
                </a:gridCol>
                <a:gridCol w="539496">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84504">
                  <a:extLst>
                    <a:ext uri="{9D8B030D-6E8A-4147-A177-3AD203B41FA5}">
                      <a16:colId xmlns:a16="http://schemas.microsoft.com/office/drawing/2014/main" val="20004"/>
                    </a:ext>
                  </a:extLst>
                </a:gridCol>
                <a:gridCol w="512064">
                  <a:extLst>
                    <a:ext uri="{9D8B030D-6E8A-4147-A177-3AD203B41FA5}">
                      <a16:colId xmlns:a16="http://schemas.microsoft.com/office/drawing/2014/main" val="20005"/>
                    </a:ext>
                  </a:extLst>
                </a:gridCol>
                <a:gridCol w="871728">
                  <a:extLst>
                    <a:ext uri="{9D8B030D-6E8A-4147-A177-3AD203B41FA5}">
                      <a16:colId xmlns:a16="http://schemas.microsoft.com/office/drawing/2014/main" val="20006"/>
                    </a:ext>
                  </a:extLst>
                </a:gridCol>
              </a:tblGrid>
              <a:tr h="335280">
                <a:tc rowSpan="2">
                  <a:txBody>
                    <a:bodyPr/>
                    <a:lstStyle/>
                    <a:p>
                      <a:endParaRPr sz="1600" dirty="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3">
                  <a:txBody>
                    <a:bodyPr/>
                    <a:lstStyle/>
                    <a:p>
                      <a:pPr indent="0" algn="ct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Exports</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600"/>
                    </a:p>
                  </a:txBody>
                  <a:tcPr marL="0" marR="0" marT="0" marB="0"/>
                </a:tc>
                <a:tc hMerge="1">
                  <a:txBody>
                    <a:bodyPr/>
                    <a:lstStyle/>
                    <a:p>
                      <a:endParaRPr sz="1600"/>
                    </a:p>
                  </a:txBody>
                  <a:tcPr marL="0" marR="0" marT="0" marB="0"/>
                </a:tc>
                <a:tc gridSpan="3">
                  <a:txBody>
                    <a:bodyPr/>
                    <a:lstStyle/>
                    <a:p>
                      <a:pPr indent="0" algn="ct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Imports</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600"/>
                    </a:p>
                  </a:txBody>
                  <a:tcPr marL="0" marR="0" marT="0" marB="0"/>
                </a:tc>
                <a:tc hMerge="1">
                  <a:txBody>
                    <a:bodyPr/>
                    <a:lstStyle/>
                    <a:p>
                      <a:endParaRPr sz="1600"/>
                    </a:p>
                  </a:txBody>
                  <a:tcPr marL="0" marR="0" marT="0" marB="0"/>
                </a:tc>
                <a:extLst>
                  <a:ext uri="{0D108BD9-81ED-4DB2-BD59-A6C34878D82A}">
                    <a16:rowId xmlns:a16="http://schemas.microsoft.com/office/drawing/2014/main" val="10000"/>
                  </a:ext>
                </a:extLst>
              </a:tr>
              <a:tr h="509016">
                <a:tc vMerge="1">
                  <a:txBody>
                    <a:bodyPr/>
                    <a:lstStyle/>
                    <a:p>
                      <a:endParaRPr sz="2500"/>
                    </a:p>
                  </a:txBody>
                  <a:tcPr marL="0" marR="0" marT="0" marB="0"/>
                </a:tc>
                <a:tc>
                  <a:txBody>
                    <a:bodyPr/>
                    <a:lstStyle/>
                    <a:p>
                      <a:pPr indent="342900">
                        <a:spcAft>
                          <a:spcPts val="210"/>
                        </a:spcAft>
                      </a:pP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Service</a:t>
                      </a:r>
                    </a:p>
                    <a:p>
                      <a:pPr indent="469900"/>
                      <a:r>
                        <a:rPr lang="en-US" sz="1100" dirty="0">
                          <a:solidFill>
                            <a:srgbClr val="55424B"/>
                          </a:solidFill>
                          <a:latin typeface="Times New Roman" panose="02020603050405020304" pitchFamily="18" charset="0"/>
                          <a:ea typeface="宋体" panose="02010600030101010101" pitchFamily="2" charset="-122"/>
                          <a:cs typeface="Times New Roman" panose="02020603050405020304" pitchFamily="18" charset="0"/>
                        </a:rPr>
                        <a:t>(1)</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marL="611700" indent="0">
                        <a:spcAft>
                          <a:spcPts val="140"/>
                        </a:spcAft>
                      </a:pP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Goods</a:t>
                      </a:r>
                    </a:p>
                    <a:p>
                      <a:pPr indent="0" algn="ctr"/>
                      <a:r>
                        <a:rPr lang="en-US" sz="1100" dirty="0">
                          <a:latin typeface="Times New Roman" panose="02020603050405020304" pitchFamily="18" charset="0"/>
                          <a:ea typeface="宋体" panose="02010600030101010101" pitchFamily="2" charset="-122"/>
                          <a:cs typeface="Times New Roman" panose="02020603050405020304" pitchFamily="18" charset="0"/>
                        </a:rPr>
                        <a:t>(2)</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2500"/>
                    </a:p>
                  </a:txBody>
                  <a:tcPr marL="0" marR="0" marT="0" marB="0"/>
                </a:tc>
                <a:tc>
                  <a:txBody>
                    <a:bodyPr/>
                    <a:lstStyle/>
                    <a:p>
                      <a:pPr indent="342900">
                        <a:spcAft>
                          <a:spcPts val="140"/>
                        </a:spcAft>
                      </a:pP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Service</a:t>
                      </a:r>
                    </a:p>
                    <a:p>
                      <a:pPr indent="482600"/>
                      <a:r>
                        <a:rPr lang="en-US" sz="1100" dirty="0">
                          <a:solidFill>
                            <a:srgbClr val="55424B"/>
                          </a:solidFill>
                          <a:latin typeface="Times New Roman" panose="02020603050405020304" pitchFamily="18" charset="0"/>
                          <a:ea typeface="宋体" panose="02010600030101010101" pitchFamily="2" charset="-122"/>
                          <a:cs typeface="Times New Roman" panose="02020603050405020304" pitchFamily="18" charset="0"/>
                        </a:rPr>
                        <a:t>(3)</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indent="622300">
                        <a:spcAft>
                          <a:spcPts val="140"/>
                        </a:spcAft>
                      </a:pP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Goods</a:t>
                      </a:r>
                    </a:p>
                    <a:p>
                      <a:pPr marL="713300" indent="0"/>
                      <a:r>
                        <a:rPr lang="en-US" sz="1100" dirty="0">
                          <a:latin typeface="Times New Roman" panose="02020603050405020304" pitchFamily="18" charset="0"/>
                          <a:ea typeface="宋体" panose="02010600030101010101" pitchFamily="2" charset="-122"/>
                          <a:cs typeface="Times New Roman" panose="02020603050405020304" pitchFamily="18" charset="0"/>
                        </a:rPr>
                        <a:t>(4)</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2500"/>
                    </a:p>
                  </a:txBody>
                  <a:tcPr marL="0" marR="0" marT="0" marB="0"/>
                </a:tc>
                <a:extLst>
                  <a:ext uri="{0D108BD9-81ED-4DB2-BD59-A6C34878D82A}">
                    <a16:rowId xmlns:a16="http://schemas.microsoft.com/office/drawing/2014/main" val="10001"/>
                  </a:ext>
                </a:extLst>
              </a:tr>
              <a:tr h="259080">
                <a:tc>
                  <a:txBody>
                    <a:bodyPr/>
                    <a:lstStyle/>
                    <a:p>
                      <a:pPr indent="0"/>
                      <a:r>
                        <a:rPr lang="en-US" sz="1100" i="1" dirty="0" err="1">
                          <a:solidFill>
                            <a:srgbClr val="B6B3BA"/>
                          </a:solidFill>
                          <a:latin typeface="Times New Roman" panose="02020603050405020304" pitchFamily="18" charset="0"/>
                          <a:ea typeface="宋体" panose="02010600030101010101" pitchFamily="2" charset="-122"/>
                          <a:cs typeface="Times New Roman" panose="02020603050405020304" pitchFamily="18" charset="0"/>
                        </a:rPr>
                        <a:t>GDPi</a:t>
                      </a:r>
                      <a:endParaRPr lang="en-US" sz="1100" i="1" dirty="0">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0.811***</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&lt;***</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0.950***</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0.759***</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3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0.821***</a:t>
                      </a:r>
                    </a:p>
                  </a:txBody>
                  <a:tcPr marL="36000" marR="36000" marT="0" marB="0" anchor="ctr">
                    <a:lnL w="12700" cmpd="sng">
                      <a:noFill/>
                      <a:prstDash val="solid"/>
                    </a:lnL>
                    <a:lnR w="12700" cmpd="sng">
                      <a:noFill/>
                      <a:prstDash val="solid"/>
                    </a:lnR>
                    <a:lnT w="19050" cap="flat" cmpd="sng" algn="ctr">
                      <a:solidFill>
                        <a:srgbClr val="002142"/>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179832">
                <a:tc>
                  <a:txBody>
                    <a:bodyPr/>
                    <a:lstStyle/>
                    <a:p>
                      <a:pPr indent="0"/>
                      <a:r>
                        <a:rPr lang="en-US"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rPr>
                        <a:t>GDPi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0.697***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0.696***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0.708***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0.668***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182880">
                <a:tc>
                  <a:txBody>
                    <a:bodyPr/>
                    <a:lstStyle/>
                    <a:p>
                      <a:pPr indent="0"/>
                      <a:r>
                        <a:rPr lang="en-US"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rPr>
                        <a:t>POPULATIONi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0.820***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0.930***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0.790***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0.778***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r h="182880">
                <a:tc>
                  <a:txBody>
                    <a:bodyPr/>
                    <a:lstStyle/>
                    <a:p>
                      <a:pPr indent="0"/>
                      <a:r>
                        <a:rPr lang="en-US" sz="1100" i="1" dirty="0" err="1">
                          <a:solidFill>
                            <a:srgbClr val="B6B3BA"/>
                          </a:solidFill>
                          <a:latin typeface="Times New Roman" panose="02020603050405020304" pitchFamily="18" charset="0"/>
                          <a:ea typeface="宋体" panose="02010600030101010101" pitchFamily="2" charset="-122"/>
                          <a:cs typeface="Times New Roman" panose="02020603050405020304" pitchFamily="18" charset="0"/>
                        </a:rPr>
                        <a:t>POPULATIONi</a:t>
                      </a:r>
                      <a:endParaRPr lang="en-US" sz="1100" i="1" dirty="0">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0.704***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0.734***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0.726***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0.715***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5"/>
                  </a:ext>
                </a:extLst>
              </a:tr>
              <a:tr h="179832">
                <a:tc>
                  <a:txBody>
                    <a:bodyPr/>
                    <a:lstStyle/>
                    <a:p>
                      <a:pPr indent="0"/>
                      <a:r>
                        <a:rPr lang="en-US" sz="1100" i="1" dirty="0" err="1">
                          <a:solidFill>
                            <a:srgbClr val="B6B3BA"/>
                          </a:solidFill>
                          <a:latin typeface="Times New Roman" panose="02020603050405020304" pitchFamily="18" charset="0"/>
                          <a:ea typeface="宋体" panose="02010600030101010101" pitchFamily="2" charset="-122"/>
                          <a:cs typeface="Times New Roman" panose="02020603050405020304" pitchFamily="18" charset="0"/>
                        </a:rPr>
                        <a:t>PCGDPi</a:t>
                      </a:r>
                      <a:endParaRPr lang="en-US" sz="1100" i="1" dirty="0">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0.695***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52400"/>
                      <a:r>
                        <a:rPr lang="en-US"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1.184***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0.855**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1.335***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6"/>
                  </a:ext>
                </a:extLst>
              </a:tr>
              <a:tr h="182880">
                <a:tc>
                  <a:txBody>
                    <a:bodyPr/>
                    <a:lstStyle/>
                    <a:p>
                      <a:pPr indent="0"/>
                      <a:r>
                        <a:rPr lang="en-US" sz="1100" i="1" dirty="0" err="1">
                          <a:solidFill>
                            <a:srgbClr val="B6B3BA"/>
                          </a:solidFill>
                          <a:latin typeface="Times New Roman" panose="02020603050405020304" pitchFamily="18" charset="0"/>
                          <a:ea typeface="宋体" panose="02010600030101010101" pitchFamily="2" charset="-122"/>
                          <a:cs typeface="Times New Roman" panose="02020603050405020304" pitchFamily="18" charset="0"/>
                        </a:rPr>
                        <a:t>PCGDP</a:t>
                      </a:r>
                      <a:r>
                        <a:rPr lang="en-US" altLang="zh-CN" sz="1100" i="1" dirty="0" err="1">
                          <a:solidFill>
                            <a:srgbClr val="B6B3BA"/>
                          </a:solidFill>
                          <a:latin typeface="Times New Roman" panose="02020603050405020304" pitchFamily="18" charset="0"/>
                          <a:ea typeface="+mn-ea"/>
                          <a:cs typeface="Times New Roman" panose="02020603050405020304" pitchFamily="18" charset="0"/>
                        </a:rPr>
                        <a:t>i</a:t>
                      </a:r>
                      <a:endParaRPr lang="en-US" sz="1100" i="1" dirty="0">
                        <a:solidFill>
                          <a:srgbClr val="B6B3BA"/>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0.665***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0.494***</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0.610***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0.409***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7"/>
                  </a:ext>
                </a:extLst>
              </a:tr>
              <a:tr h="182880">
                <a:tc>
                  <a:txBody>
                    <a:bodyPr/>
                    <a:lstStyle/>
                    <a:p>
                      <a:pPr indent="0"/>
                      <a:r>
                        <a:rPr lang="en-US" sz="1100" i="1"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DISTANCE</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241300"/>
                      <a:r>
                        <a:rPr lang="en-US" sz="1100" dirty="0">
                          <a:solidFill>
                            <a:srgbClr val="55424B"/>
                          </a:solidFill>
                          <a:latin typeface="Times New Roman" panose="02020603050405020304" pitchFamily="18" charset="0"/>
                          <a:ea typeface="宋体" panose="02010600030101010101" pitchFamily="2" charset="-122"/>
                          <a:cs typeface="Times New Roman" panose="02020603050405020304" pitchFamily="18" charset="0"/>
                        </a:rPr>
                        <a:t>-0.691***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r>
                        <a:rPr lang="zh-CN" sz="110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-0.510***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241300"/>
                      <a:r>
                        <a:rPr lang="en-US" sz="110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-0.666***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zh-CN" sz="110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dirty="0">
                          <a:solidFill>
                            <a:srgbClr val="002142"/>
                          </a:solidFill>
                          <a:latin typeface="Times New Roman" panose="02020603050405020304" pitchFamily="18" charset="0"/>
                          <a:ea typeface="宋体" panose="02010600030101010101" pitchFamily="2" charset="-122"/>
                          <a:cs typeface="Times New Roman" panose="02020603050405020304" pitchFamily="18" charset="0"/>
                        </a:rPr>
                        <a:t>-0.450***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8"/>
                  </a:ext>
                </a:extLst>
              </a:tr>
              <a:tr h="182880">
                <a:tc>
                  <a:txBody>
                    <a:bodyPr/>
                    <a:lstStyle/>
                    <a:p>
                      <a:pPr indent="0"/>
                      <a:r>
                        <a:rPr lang="en-US"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rPr>
                        <a:t>REMOTENESSi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0.081*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-0.059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0.161***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016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-0.040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9"/>
                  </a:ext>
                </a:extLst>
              </a:tr>
              <a:tr h="182880">
                <a:tc>
                  <a:txBody>
                    <a:bodyPr/>
                    <a:lstStyle/>
                    <a:p>
                      <a:pPr indent="0"/>
                      <a:r>
                        <a:rPr lang="en-US"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rPr>
                        <a:t>REMOTENESSi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0.287***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0.306***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0.175***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016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0.159*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0"/>
                  </a:ext>
                </a:extLst>
              </a:tr>
              <a:tr h="182880">
                <a:tc>
                  <a:txBody>
                    <a:bodyPr/>
                    <a:lstStyle/>
                    <a:p>
                      <a:pPr indent="0"/>
                      <a:r>
                        <a:rPr lang="en-US" sz="1100" i="1"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ADJACENCY</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0.246*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52400"/>
                      <a:r>
                        <a:rPr lang="en-US"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0.562***</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4064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0.140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&lt;***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0.757***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1"/>
                  </a:ext>
                </a:extLst>
              </a:tr>
              <a:tr h="179832">
                <a:tc>
                  <a:txBody>
                    <a:bodyPr/>
                    <a:lstStyle/>
                    <a:p>
                      <a:pPr indent="0"/>
                      <a:r>
                        <a:rPr lang="en-US"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rPr>
                        <a:t>RTA</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429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0.248**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0.278**</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0.310***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016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0.247*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2"/>
                  </a:ext>
                </a:extLst>
              </a:tr>
              <a:tr h="179832">
                <a:tc>
                  <a:txBody>
                    <a:bodyPr/>
                    <a:lstStyle/>
                    <a:p>
                      <a:pPr indent="0"/>
                      <a:r>
                        <a:rPr lang="en-US"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rPr>
                        <a:t>EFWi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0.590***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-0.066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0.220***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0.293***</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3"/>
                  </a:ext>
                </a:extLst>
              </a:tr>
              <a:tr h="182880">
                <a:tc>
                  <a:txBody>
                    <a:bodyPr/>
                    <a:lstStyle/>
                    <a:p>
                      <a:pPr indent="0"/>
                      <a:r>
                        <a:rPr lang="en-US" sz="1100" i="1">
                          <a:solidFill>
                            <a:srgbClr val="B6B3BA"/>
                          </a:solidFill>
                          <a:latin typeface="Times New Roman" panose="02020603050405020304" pitchFamily="18" charset="0"/>
                          <a:ea typeface="宋体" panose="02010600030101010101" pitchFamily="2" charset="-122"/>
                          <a:cs typeface="Times New Roman" panose="02020603050405020304" pitchFamily="18" charset="0"/>
                        </a:rPr>
                        <a:t>EFWi</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0.375***</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889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0.296**</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0.409***</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0.250***</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4"/>
                  </a:ext>
                </a:extLst>
              </a:tr>
              <a:tr h="182880">
                <a:tc>
                  <a:txBody>
                    <a:bodyPr/>
                    <a:lstStyle/>
                    <a:p>
                      <a:pPr indent="0"/>
                      <a:r>
                        <a:rPr lang="en-US" sz="1100" i="1"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LANGUAGE</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0.421***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marL="116400" indent="0"/>
                      <a:r>
                        <a:rPr lang="zh-CN" sz="11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rPr>
                        <a:t>&gt;***</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397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0.051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3048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0.417***</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900" dirty="0">
                        <a:solidFill>
                          <a:schemeClr val="bg1">
                            <a:lumMod val="85000"/>
                          </a:schemeClr>
                        </a:solidFill>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pPr indent="1524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0.191</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5"/>
                  </a:ext>
                </a:extLst>
              </a:tr>
              <a:tr h="207264">
                <a:tc>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Range of</a:t>
                      </a: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dirty="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tc>
                  <a:txBody>
                    <a:bodyPr/>
                    <a:lstStyle/>
                    <a:p>
                      <a:endParaRPr sz="1000">
                        <a:latin typeface="Times New Roman" panose="02020603050405020304" pitchFamily="18" charset="0"/>
                        <a:ea typeface="宋体" panose="02010600030101010101" pitchFamily="2" charset="-122"/>
                        <a:cs typeface="Times New Roman" panose="02020603050405020304" pitchFamily="18" charset="0"/>
                      </a:endParaRPr>
                    </a:p>
                  </a:txBody>
                  <a:tcPr marL="36000" marR="36000" marT="0" marB="0" anchor="ctr">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16"/>
                  </a:ext>
                </a:extLst>
              </a:tr>
              <a:tr h="237744">
                <a:tc>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Adjusted </a:t>
                      </a:r>
                      <a:r>
                        <a:rPr lang="en-US" sz="1100" i="1"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R</a:t>
                      </a:r>
                      <a:r>
                        <a:rPr lang="en-US" sz="1100" i="1" baseline="300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2</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indent="12700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0.796 ~ 0.825     </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200"/>
                    </a:p>
                  </a:txBody>
                  <a:tcPr marL="0" marR="0" marT="0" marB="0"/>
                </a:tc>
                <a:tc>
                  <a:txBody>
                    <a:bodyPr/>
                    <a:lstStyle/>
                    <a:p>
                      <a:pPr indent="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0.695 ~ 0.702</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indent="127000"/>
                      <a:r>
                        <a:rPr lang="en-US" sz="1100">
                          <a:solidFill>
                            <a:srgbClr val="B6B3BA"/>
                          </a:solidFill>
                          <a:latin typeface="Times New Roman" panose="02020603050405020304" pitchFamily="18" charset="0"/>
                          <a:ea typeface="宋体" panose="02010600030101010101" pitchFamily="2" charset="-122"/>
                          <a:cs typeface="Times New Roman" panose="02020603050405020304" pitchFamily="18" charset="0"/>
                        </a:rPr>
                        <a:t>0.801 ~ 0.829</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gridSpan="2">
                  <a:txBody>
                    <a:bodyPr/>
                    <a:lstStyle/>
                    <a:p>
                      <a:pPr indent="0"/>
                      <a:r>
                        <a:rPr lang="en-US" sz="1100" dirty="0">
                          <a:solidFill>
                            <a:srgbClr val="B6B3BA"/>
                          </a:solidFill>
                          <a:latin typeface="Times New Roman" panose="02020603050405020304" pitchFamily="18" charset="0"/>
                          <a:ea typeface="宋体" panose="02010600030101010101" pitchFamily="2" charset="-122"/>
                          <a:cs typeface="Times New Roman" panose="02020603050405020304" pitchFamily="18" charset="0"/>
                        </a:rPr>
                        <a:t>     0.637 ~ 0.652</a:t>
                      </a:r>
                    </a:p>
                  </a:txBody>
                  <a:tcPr marL="36000" marR="36000" marT="0" marB="0" anchor="ctr">
                    <a:lnL w="12700" cmpd="sng">
                      <a:noFill/>
                      <a:prstDash val="solid"/>
                    </a:lnL>
                    <a:lnR w="12700" cmpd="sng">
                      <a:noFill/>
                      <a:prstDash val="solid"/>
                    </a:lnR>
                    <a:lnT w="12700" cmpd="sng">
                      <a:noFill/>
                      <a:prstDash val="solid"/>
                    </a:lnT>
                    <a:lnB w="19050" cap="flat" cmpd="sng" algn="ctr">
                      <a:solidFill>
                        <a:srgbClr val="002142"/>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hMerge="1">
                  <a:txBody>
                    <a:bodyPr/>
                    <a:lstStyle/>
                    <a:p>
                      <a:endParaRPr sz="1200"/>
                    </a:p>
                  </a:txBody>
                  <a:tcPr marL="0" marR="0" marT="0" marB="0"/>
                </a:tc>
                <a:extLst>
                  <a:ext uri="{0D108BD9-81ED-4DB2-BD59-A6C34878D82A}">
                    <a16:rowId xmlns:a16="http://schemas.microsoft.com/office/drawing/2014/main" val="10017"/>
                  </a:ext>
                </a:extLst>
              </a:tr>
            </a:tbl>
          </a:graphicData>
        </a:graphic>
      </p:graphicFrame>
    </p:spTree>
    <p:extLst>
      <p:ext uri="{BB962C8B-B14F-4D97-AF65-F5344CB8AC3E}">
        <p14:creationId xmlns:p14="http://schemas.microsoft.com/office/powerpoint/2010/main" val="19911153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bldLvl="2"/>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6577" y="642774"/>
            <a:ext cx="8229600" cy="1143000"/>
          </a:xfrm>
        </p:spPr>
        <p:txBody>
          <a:bodyPr/>
          <a:lstStyle/>
          <a:p>
            <a:r>
              <a:rPr lang="en-US" dirty="0"/>
              <a:t>Four Dimensions of Distance</a:t>
            </a:r>
            <a:br>
              <a:rPr lang="en-US" dirty="0"/>
            </a:br>
            <a:r>
              <a:rPr lang="en-US" sz="1200" dirty="0"/>
              <a:t>(</a:t>
            </a:r>
            <a:r>
              <a:rPr lang="en-US" sz="1200" dirty="0" err="1"/>
              <a:t>Ghemawat</a:t>
            </a:r>
            <a:r>
              <a:rPr lang="en-US" sz="1200" dirty="0"/>
              <a:t> 2001)</a:t>
            </a:r>
            <a:endParaRPr lang="en-US" sz="1400" dirty="0"/>
          </a:p>
        </p:txBody>
      </p:sp>
      <p:sp>
        <p:nvSpPr>
          <p:cNvPr id="3" name="Slide Number Placeholder 2"/>
          <p:cNvSpPr>
            <a:spLocks noGrp="1"/>
          </p:cNvSpPr>
          <p:nvPr>
            <p:ph type="sldNum" sz="quarter" idx="12"/>
          </p:nvPr>
        </p:nvSpPr>
        <p:spPr/>
        <p:txBody>
          <a:bodyPr/>
          <a:lstStyle/>
          <a:p>
            <a:pPr>
              <a:defRPr/>
            </a:pPr>
            <a:fld id="{DAAB52B3-DAB6-4180-8D63-6F2C54DC4D3B}" type="slidenum">
              <a:rPr lang="en-GB" smtClean="0"/>
              <a:pPr>
                <a:defRPr/>
              </a:pPr>
              <a:t>44</a:t>
            </a:fld>
            <a:endParaRPr lang="en-GB"/>
          </a:p>
        </p:txBody>
      </p:sp>
      <p:graphicFrame>
        <p:nvGraphicFramePr>
          <p:cNvPr id="4" name="Table 3"/>
          <p:cNvGraphicFramePr>
            <a:graphicFrameLocks noGrp="1"/>
          </p:cNvGraphicFramePr>
          <p:nvPr>
            <p:extLst>
              <p:ext uri="{D42A27DB-BD31-4B8C-83A1-F6EECF244321}">
                <p14:modId xmlns:p14="http://schemas.microsoft.com/office/powerpoint/2010/main" val="2776017763"/>
              </p:ext>
            </p:extLst>
          </p:nvPr>
        </p:nvGraphicFramePr>
        <p:xfrm>
          <a:off x="698376" y="2362613"/>
          <a:ext cx="7810500" cy="3323112"/>
        </p:xfrm>
        <a:graphic>
          <a:graphicData uri="http://schemas.openxmlformats.org/drawingml/2006/table">
            <a:tbl>
              <a:tblPr firstRow="1" bandRow="1">
                <a:tableStyleId>{5C22544A-7EE6-4342-B048-85BDC9FD1C3A}</a:tableStyleId>
              </a:tblPr>
              <a:tblGrid>
                <a:gridCol w="1952625">
                  <a:extLst>
                    <a:ext uri="{9D8B030D-6E8A-4147-A177-3AD203B41FA5}">
                      <a16:colId xmlns:a16="http://schemas.microsoft.com/office/drawing/2014/main" val="20000"/>
                    </a:ext>
                  </a:extLst>
                </a:gridCol>
                <a:gridCol w="1952625">
                  <a:extLst>
                    <a:ext uri="{9D8B030D-6E8A-4147-A177-3AD203B41FA5}">
                      <a16:colId xmlns:a16="http://schemas.microsoft.com/office/drawing/2014/main" val="20001"/>
                    </a:ext>
                  </a:extLst>
                </a:gridCol>
                <a:gridCol w="1952625">
                  <a:extLst>
                    <a:ext uri="{9D8B030D-6E8A-4147-A177-3AD203B41FA5}">
                      <a16:colId xmlns:a16="http://schemas.microsoft.com/office/drawing/2014/main" val="20002"/>
                    </a:ext>
                  </a:extLst>
                </a:gridCol>
                <a:gridCol w="1952625">
                  <a:extLst>
                    <a:ext uri="{9D8B030D-6E8A-4147-A177-3AD203B41FA5}">
                      <a16:colId xmlns:a16="http://schemas.microsoft.com/office/drawing/2014/main" val="20003"/>
                    </a:ext>
                  </a:extLst>
                </a:gridCol>
              </a:tblGrid>
              <a:tr h="546100">
                <a:tc>
                  <a:txBody>
                    <a:bodyPr/>
                    <a:lstStyle/>
                    <a:p>
                      <a:pPr algn="ctr"/>
                      <a:r>
                        <a:rPr lang="en-US" dirty="0"/>
                        <a:t>Geographic</a:t>
                      </a:r>
                      <a:endParaRPr lang="en-US" b="0" dirty="0"/>
                    </a:p>
                  </a:txBody>
                  <a:tcPr anchor="ctr"/>
                </a:tc>
                <a:tc>
                  <a:txBody>
                    <a:bodyPr/>
                    <a:lstStyle/>
                    <a:p>
                      <a:pPr algn="ctr"/>
                      <a:r>
                        <a:rPr lang="en-US" dirty="0"/>
                        <a:t>Administrative</a:t>
                      </a:r>
                      <a:endParaRPr lang="en-US" b="0" dirty="0"/>
                    </a:p>
                  </a:txBody>
                  <a:tcPr anchor="ctr"/>
                </a:tc>
                <a:tc>
                  <a:txBody>
                    <a:bodyPr/>
                    <a:lstStyle/>
                    <a:p>
                      <a:pPr algn="ctr"/>
                      <a:r>
                        <a:rPr lang="en-US" dirty="0"/>
                        <a:t>Cultural</a:t>
                      </a:r>
                      <a:endParaRPr lang="en-US" b="0" dirty="0"/>
                    </a:p>
                  </a:txBody>
                  <a:tcPr anchor="ctr"/>
                </a:tc>
                <a:tc>
                  <a:txBody>
                    <a:bodyPr/>
                    <a:lstStyle/>
                    <a:p>
                      <a:pPr algn="ctr"/>
                      <a:r>
                        <a:rPr lang="en-US" dirty="0"/>
                        <a:t>Economic</a:t>
                      </a:r>
                      <a:endParaRPr lang="en-US" b="0" dirty="0"/>
                    </a:p>
                  </a:txBody>
                  <a:tcPr anchor="ctr"/>
                </a:tc>
                <a:extLst>
                  <a:ext uri="{0D108BD9-81ED-4DB2-BD59-A6C34878D82A}">
                    <a16:rowId xmlns:a16="http://schemas.microsoft.com/office/drawing/2014/main" val="10000"/>
                  </a:ext>
                </a:extLst>
              </a:tr>
              <a:tr h="534233">
                <a:tc>
                  <a:txBody>
                    <a:bodyPr/>
                    <a:lstStyle/>
                    <a:p>
                      <a:pPr algn="ctr"/>
                      <a:r>
                        <a:rPr lang="en-US" dirty="0">
                          <a:solidFill>
                            <a:srgbClr val="002060"/>
                          </a:solidFill>
                        </a:rPr>
                        <a:t>Physical Distance</a:t>
                      </a:r>
                    </a:p>
                  </a:txBody>
                  <a:tcPr anchor="ctr"/>
                </a:tc>
                <a:tc>
                  <a:txBody>
                    <a:bodyPr/>
                    <a:lstStyle/>
                    <a:p>
                      <a:pPr algn="ctr"/>
                      <a:r>
                        <a:rPr lang="en-US" dirty="0">
                          <a:solidFill>
                            <a:srgbClr val="002060"/>
                          </a:solidFill>
                        </a:rPr>
                        <a:t>Colonial Ties</a:t>
                      </a:r>
                    </a:p>
                  </a:txBody>
                  <a:tcPr anchor="ctr"/>
                </a:tc>
                <a:tc>
                  <a:txBody>
                    <a:bodyPr/>
                    <a:lstStyle/>
                    <a:p>
                      <a:pPr algn="ctr"/>
                      <a:r>
                        <a:rPr lang="en-US" dirty="0">
                          <a:solidFill>
                            <a:srgbClr val="002060"/>
                          </a:solidFill>
                        </a:rPr>
                        <a:t>Language</a:t>
                      </a:r>
                    </a:p>
                  </a:txBody>
                  <a:tcPr anchor="ctr"/>
                </a:tc>
                <a:tc>
                  <a:txBody>
                    <a:bodyPr/>
                    <a:lstStyle/>
                    <a:p>
                      <a:pPr algn="ctr"/>
                      <a:r>
                        <a:rPr lang="en-US" dirty="0">
                          <a:solidFill>
                            <a:srgbClr val="002060"/>
                          </a:solidFill>
                        </a:rPr>
                        <a:t>Endowments</a:t>
                      </a:r>
                      <a:endParaRPr lang="en-US" baseline="0" dirty="0">
                        <a:solidFill>
                          <a:srgbClr val="002060"/>
                        </a:solidFill>
                      </a:endParaRPr>
                    </a:p>
                  </a:txBody>
                  <a:tcPr anchor="ctr"/>
                </a:tc>
                <a:extLst>
                  <a:ext uri="{0D108BD9-81ED-4DB2-BD59-A6C34878D82A}">
                    <a16:rowId xmlns:a16="http://schemas.microsoft.com/office/drawing/2014/main" val="10001"/>
                  </a:ext>
                </a:extLst>
              </a:tr>
              <a:tr h="534233">
                <a:tc>
                  <a:txBody>
                    <a:bodyPr/>
                    <a:lstStyle/>
                    <a:p>
                      <a:pPr algn="ctr"/>
                      <a:r>
                        <a:rPr lang="en-US" dirty="0">
                          <a:solidFill>
                            <a:srgbClr val="002060"/>
                          </a:solidFill>
                        </a:rPr>
                        <a:t>Common</a:t>
                      </a:r>
                      <a:r>
                        <a:rPr lang="en-US" baseline="0" dirty="0">
                          <a:solidFill>
                            <a:srgbClr val="002060"/>
                          </a:solidFill>
                        </a:rPr>
                        <a:t> Borders</a:t>
                      </a:r>
                      <a:endParaRPr lang="en-US" dirty="0">
                        <a:solidFill>
                          <a:srgbClr val="002060"/>
                        </a:solidFill>
                      </a:endParaRPr>
                    </a:p>
                  </a:txBody>
                  <a:tcPr anchor="ctr"/>
                </a:tc>
                <a:tc>
                  <a:txBody>
                    <a:bodyPr/>
                    <a:lstStyle/>
                    <a:p>
                      <a:pPr algn="ctr"/>
                      <a:r>
                        <a:rPr lang="en-US" dirty="0">
                          <a:solidFill>
                            <a:srgbClr val="002060"/>
                          </a:solidFill>
                        </a:rPr>
                        <a:t>Regulation/</a:t>
                      </a:r>
                    </a:p>
                    <a:p>
                      <a:pPr algn="ctr"/>
                      <a:r>
                        <a:rPr lang="en-US" dirty="0">
                          <a:solidFill>
                            <a:srgbClr val="002060"/>
                          </a:solidFill>
                        </a:rPr>
                        <a:t>Legal</a:t>
                      </a:r>
                      <a:r>
                        <a:rPr lang="en-US" baseline="0" dirty="0">
                          <a:solidFill>
                            <a:srgbClr val="002060"/>
                          </a:solidFill>
                        </a:rPr>
                        <a:t> System</a:t>
                      </a:r>
                      <a:endParaRPr lang="en-US" dirty="0">
                        <a:solidFill>
                          <a:srgbClr val="002060"/>
                        </a:solidFill>
                      </a:endParaRPr>
                    </a:p>
                  </a:txBody>
                  <a:tcPr anchor="ctr"/>
                </a:tc>
                <a:tc>
                  <a:txBody>
                    <a:bodyPr/>
                    <a:lstStyle/>
                    <a:p>
                      <a:pPr algn="ctr"/>
                      <a:r>
                        <a:rPr lang="en-US" dirty="0">
                          <a:solidFill>
                            <a:srgbClr val="002060"/>
                          </a:solidFill>
                        </a:rPr>
                        <a:t>Ethnicity</a:t>
                      </a:r>
                    </a:p>
                  </a:txBody>
                  <a:tcPr anchor="ctr"/>
                </a:tc>
                <a:tc>
                  <a:txBody>
                    <a:bodyPr/>
                    <a:lstStyle/>
                    <a:p>
                      <a:pPr algn="ctr"/>
                      <a:r>
                        <a:rPr lang="en-US" dirty="0">
                          <a:solidFill>
                            <a:srgbClr val="002060"/>
                          </a:solidFill>
                        </a:rPr>
                        <a:t>Market</a:t>
                      </a:r>
                      <a:r>
                        <a:rPr lang="en-US" baseline="0" dirty="0">
                          <a:solidFill>
                            <a:srgbClr val="002060"/>
                          </a:solidFill>
                        </a:rPr>
                        <a:t> Size </a:t>
                      </a:r>
                      <a:endParaRPr lang="en-US" dirty="0">
                        <a:solidFill>
                          <a:srgbClr val="002060"/>
                        </a:solidFill>
                      </a:endParaRPr>
                    </a:p>
                  </a:txBody>
                  <a:tcPr anchor="ctr"/>
                </a:tc>
                <a:extLst>
                  <a:ext uri="{0D108BD9-81ED-4DB2-BD59-A6C34878D82A}">
                    <a16:rowId xmlns:a16="http://schemas.microsoft.com/office/drawing/2014/main" val="10002"/>
                  </a:ext>
                </a:extLst>
              </a:tr>
              <a:tr h="534233">
                <a:tc>
                  <a:txBody>
                    <a:bodyPr/>
                    <a:lstStyle/>
                    <a:p>
                      <a:pPr algn="ctr"/>
                      <a:r>
                        <a:rPr lang="en-US" dirty="0">
                          <a:solidFill>
                            <a:srgbClr val="002060"/>
                          </a:solidFill>
                        </a:rPr>
                        <a:t>Access to Ports</a:t>
                      </a:r>
                    </a:p>
                  </a:txBody>
                  <a:tcPr anchor="ctr"/>
                </a:tc>
                <a:tc>
                  <a:txBody>
                    <a:bodyPr/>
                    <a:lstStyle/>
                    <a:p>
                      <a:pPr algn="ctr"/>
                      <a:r>
                        <a:rPr lang="en-US" dirty="0">
                          <a:solidFill>
                            <a:srgbClr val="002060"/>
                          </a:solidFill>
                        </a:rPr>
                        <a:t>Hostilities</a:t>
                      </a:r>
                    </a:p>
                  </a:txBody>
                  <a:tcPr anchor="ctr"/>
                </a:tc>
                <a:tc>
                  <a:txBody>
                    <a:bodyPr/>
                    <a:lstStyle/>
                    <a:p>
                      <a:pPr algn="ctr"/>
                      <a:r>
                        <a:rPr lang="en-US" dirty="0">
                          <a:solidFill>
                            <a:srgbClr val="002060"/>
                          </a:solidFill>
                        </a:rPr>
                        <a:t>Religion</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solidFill>
                            <a:srgbClr val="002060"/>
                          </a:solidFill>
                        </a:rPr>
                        <a:t>FX</a:t>
                      </a:r>
                      <a:r>
                        <a:rPr lang="en-US" baseline="0" dirty="0">
                          <a:solidFill>
                            <a:srgbClr val="002060"/>
                          </a:solidFill>
                        </a:rPr>
                        <a:t> Volatility</a:t>
                      </a:r>
                      <a:endParaRPr lang="en-US" dirty="0">
                        <a:solidFill>
                          <a:srgbClr val="002060"/>
                        </a:solidFill>
                      </a:endParaRPr>
                    </a:p>
                  </a:txBody>
                  <a:tcPr anchor="ctr"/>
                </a:tc>
                <a:extLst>
                  <a:ext uri="{0D108BD9-81ED-4DB2-BD59-A6C34878D82A}">
                    <a16:rowId xmlns:a16="http://schemas.microsoft.com/office/drawing/2014/main" val="10003"/>
                  </a:ext>
                </a:extLst>
              </a:tr>
              <a:tr h="534233">
                <a:tc>
                  <a:txBody>
                    <a:bodyPr/>
                    <a:lstStyle/>
                    <a:p>
                      <a:pPr algn="ctr"/>
                      <a:r>
                        <a:rPr lang="en-US" dirty="0">
                          <a:solidFill>
                            <a:srgbClr val="002060"/>
                          </a:solidFill>
                        </a:rPr>
                        <a:t>Climate</a:t>
                      </a:r>
                    </a:p>
                  </a:txBody>
                  <a:tcPr anchor="ctr"/>
                </a:tc>
                <a:tc>
                  <a:txBody>
                    <a:bodyPr/>
                    <a:lstStyle/>
                    <a:p>
                      <a:pPr algn="ctr"/>
                      <a:r>
                        <a:rPr lang="en-US" dirty="0">
                          <a:solidFill>
                            <a:srgbClr val="002060"/>
                          </a:solidFill>
                        </a:rPr>
                        <a:t>Currency Regime</a:t>
                      </a:r>
                    </a:p>
                  </a:txBody>
                  <a:tcPr anchor="ctr"/>
                </a:tc>
                <a:tc>
                  <a:txBody>
                    <a:bodyPr/>
                    <a:lstStyle/>
                    <a:p>
                      <a:pPr algn="ctr"/>
                      <a:r>
                        <a:rPr lang="en-US" dirty="0">
                          <a:solidFill>
                            <a:srgbClr val="002060"/>
                          </a:solidFill>
                        </a:rPr>
                        <a:t>Norms</a:t>
                      </a:r>
                    </a:p>
                  </a:txBody>
                  <a:tcPr anchor="ctr"/>
                </a:tc>
                <a:tc>
                  <a:txBody>
                    <a:bodyPr/>
                    <a:lstStyle/>
                    <a:p>
                      <a:pPr algn="ctr"/>
                      <a:r>
                        <a:rPr lang="en-US" dirty="0">
                          <a:solidFill>
                            <a:srgbClr val="002060"/>
                          </a:solidFill>
                        </a:rPr>
                        <a:t>Infrastructure</a:t>
                      </a:r>
                    </a:p>
                  </a:txBody>
                  <a:tcPr anchor="ctr"/>
                </a:tc>
                <a:extLst>
                  <a:ext uri="{0D108BD9-81ED-4DB2-BD59-A6C34878D82A}">
                    <a16:rowId xmlns:a16="http://schemas.microsoft.com/office/drawing/2014/main" val="10004"/>
                  </a:ext>
                </a:extLst>
              </a:tr>
              <a:tr h="534233">
                <a:tc>
                  <a:txBody>
                    <a:bodyPr/>
                    <a:lstStyle/>
                    <a:p>
                      <a:pPr algn="ctr"/>
                      <a:endParaRPr lang="en-US" dirty="0">
                        <a:solidFill>
                          <a:srgbClr val="002060"/>
                        </a:solidFill>
                      </a:endParaRPr>
                    </a:p>
                  </a:txBody>
                  <a:tcPr anchor="ctr"/>
                </a:tc>
                <a:tc>
                  <a:txBody>
                    <a:bodyPr/>
                    <a:lstStyle/>
                    <a:p>
                      <a:pPr algn="ctr"/>
                      <a:r>
                        <a:rPr lang="en-US" dirty="0">
                          <a:solidFill>
                            <a:srgbClr val="002060"/>
                          </a:solidFill>
                        </a:rPr>
                        <a:t>Trade Barriers</a:t>
                      </a:r>
                    </a:p>
                  </a:txBody>
                  <a:tcPr anchor="ctr"/>
                </a:tc>
                <a:tc>
                  <a:txBody>
                    <a:bodyPr/>
                    <a:lstStyle/>
                    <a:p>
                      <a:pPr algn="ctr"/>
                      <a:endParaRPr lang="en-US" dirty="0">
                        <a:solidFill>
                          <a:srgbClr val="002060"/>
                        </a:solidFill>
                      </a:endParaRPr>
                    </a:p>
                  </a:txBody>
                  <a:tcPr anchor="ctr"/>
                </a:tc>
                <a:tc>
                  <a:txBody>
                    <a:bodyPr/>
                    <a:lstStyle/>
                    <a:p>
                      <a:pPr algn="ctr"/>
                      <a:endParaRPr lang="en-US" dirty="0">
                        <a:solidFill>
                          <a:srgbClr val="002060"/>
                        </a:solidFill>
                      </a:endParaRPr>
                    </a:p>
                  </a:txBody>
                  <a:tcPr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94197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2ECAE-1FD4-4AD4-24F8-BD6E8A9C1E8E}"/>
              </a:ext>
            </a:extLst>
          </p:cNvPr>
          <p:cNvSpPr>
            <a:spLocks noGrp="1"/>
          </p:cNvSpPr>
          <p:nvPr>
            <p:ph type="title"/>
          </p:nvPr>
        </p:nvSpPr>
        <p:spPr/>
        <p:txBody>
          <a:bodyPr/>
          <a:lstStyle/>
          <a:p>
            <a:r>
              <a:rPr lang="en-US" dirty="0"/>
              <a:t>Take aways</a:t>
            </a:r>
          </a:p>
        </p:txBody>
      </p:sp>
      <p:sp>
        <p:nvSpPr>
          <p:cNvPr id="4" name="TextBox 3">
            <a:extLst>
              <a:ext uri="{FF2B5EF4-FFF2-40B4-BE49-F238E27FC236}">
                <a16:creationId xmlns:a16="http://schemas.microsoft.com/office/drawing/2014/main" id="{4A1786AD-28C5-4814-E39B-B96F11EB5C70}"/>
              </a:ext>
            </a:extLst>
          </p:cNvPr>
          <p:cNvSpPr txBox="1"/>
          <p:nvPr/>
        </p:nvSpPr>
        <p:spPr>
          <a:xfrm>
            <a:off x="762000" y="1600200"/>
            <a:ext cx="7543800" cy="4154984"/>
          </a:xfrm>
          <a:prstGeom prst="rect">
            <a:avLst/>
          </a:prstGeom>
          <a:noFill/>
        </p:spPr>
        <p:txBody>
          <a:bodyPr wrap="square" rtlCol="0">
            <a:spAutoFit/>
          </a:bodyPr>
          <a:lstStyle/>
          <a:p>
            <a:pPr marL="342900" indent="-342900">
              <a:buFont typeface="+mj-lt"/>
              <a:buAutoNum type="arabicPeriod"/>
            </a:pPr>
            <a:r>
              <a:rPr lang="en-US" sz="2400" dirty="0">
                <a:solidFill>
                  <a:srgbClr val="FFFF00"/>
                </a:solidFill>
              </a:rPr>
              <a:t>The world has become more open</a:t>
            </a:r>
          </a:p>
          <a:p>
            <a:pPr marL="342900" indent="-342900">
              <a:buFont typeface="+mj-lt"/>
              <a:buAutoNum type="arabicPeriod"/>
            </a:pPr>
            <a:endParaRPr lang="en-US" sz="2400" dirty="0">
              <a:solidFill>
                <a:srgbClr val="FFFF00"/>
              </a:solidFill>
            </a:endParaRPr>
          </a:p>
          <a:p>
            <a:pPr marL="342900" indent="-342900">
              <a:buFont typeface="+mj-lt"/>
              <a:buAutoNum type="arabicPeriod"/>
            </a:pPr>
            <a:r>
              <a:rPr lang="en-US" sz="2400" dirty="0">
                <a:solidFill>
                  <a:srgbClr val="FFFF00"/>
                </a:solidFill>
              </a:rPr>
              <a:t>Over the las 15 years, openness has stagnated</a:t>
            </a:r>
          </a:p>
          <a:p>
            <a:pPr marL="342900" indent="-342900">
              <a:buFont typeface="+mj-lt"/>
              <a:buAutoNum type="arabicPeriod"/>
            </a:pPr>
            <a:endParaRPr lang="en-US" sz="2400" dirty="0">
              <a:solidFill>
                <a:srgbClr val="FFFF00"/>
              </a:solidFill>
            </a:endParaRPr>
          </a:p>
          <a:p>
            <a:pPr marL="342900" indent="-342900">
              <a:buFont typeface="+mj-lt"/>
              <a:buAutoNum type="arabicPeriod"/>
            </a:pPr>
            <a:r>
              <a:rPr lang="en-US" sz="2400" dirty="0">
                <a:solidFill>
                  <a:srgbClr val="FFFF00"/>
                </a:solidFill>
              </a:rPr>
              <a:t>Value chains have become global</a:t>
            </a:r>
          </a:p>
          <a:p>
            <a:pPr marL="342900" indent="-342900">
              <a:buFont typeface="+mj-lt"/>
              <a:buAutoNum type="arabicPeriod"/>
            </a:pPr>
            <a:endParaRPr lang="en-US" sz="2400" dirty="0">
              <a:solidFill>
                <a:srgbClr val="FFFF00"/>
              </a:solidFill>
            </a:endParaRPr>
          </a:p>
          <a:p>
            <a:pPr marL="342900" indent="-342900">
              <a:buFont typeface="+mj-lt"/>
              <a:buAutoNum type="arabicPeriod"/>
            </a:pPr>
            <a:r>
              <a:rPr lang="en-US" sz="2400" dirty="0">
                <a:solidFill>
                  <a:srgbClr val="FFFF00"/>
                </a:solidFill>
              </a:rPr>
              <a:t>Distance is one of the most important determinants of trade costs (for goods and services)</a:t>
            </a:r>
          </a:p>
          <a:p>
            <a:pPr marL="342900" indent="-342900">
              <a:buFont typeface="+mj-lt"/>
              <a:buAutoNum type="arabicPeriod"/>
            </a:pPr>
            <a:endParaRPr lang="en-US" sz="2400" dirty="0">
              <a:solidFill>
                <a:srgbClr val="FFFF00"/>
              </a:solidFill>
            </a:endParaRPr>
          </a:p>
          <a:p>
            <a:endParaRPr lang="en-US" sz="2400" dirty="0">
              <a:solidFill>
                <a:srgbClr val="FFFF00"/>
              </a:solidFill>
            </a:endParaRPr>
          </a:p>
          <a:p>
            <a:pPr marL="342900" indent="-342900">
              <a:buFont typeface="+mj-lt"/>
              <a:buAutoNum type="arabicPeriod"/>
            </a:pPr>
            <a:endParaRPr lang="en-US" sz="2400" dirty="0">
              <a:solidFill>
                <a:srgbClr val="FFFF00"/>
              </a:solidFill>
            </a:endParaRPr>
          </a:p>
        </p:txBody>
      </p:sp>
    </p:spTree>
    <p:extLst>
      <p:ext uri="{BB962C8B-B14F-4D97-AF65-F5344CB8AC3E}">
        <p14:creationId xmlns:p14="http://schemas.microsoft.com/office/powerpoint/2010/main" val="33113799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590800"/>
            <a:ext cx="8229600" cy="944562"/>
          </a:xfrm>
        </p:spPr>
        <p:txBody>
          <a:bodyPr/>
          <a:lstStyle/>
          <a:p>
            <a:br>
              <a:rPr lang="ja-JP" altLang="en-US" dirty="0"/>
            </a:br>
            <a:r>
              <a:rPr lang="en-US" altLang="ja-JP" dirty="0"/>
              <a:t>Thank you!</a:t>
            </a:r>
            <a:endParaRPr lang="en-US" dirty="0"/>
          </a:p>
        </p:txBody>
      </p:sp>
    </p:spTree>
    <p:extLst>
      <p:ext uri="{BB962C8B-B14F-4D97-AF65-F5344CB8AC3E}">
        <p14:creationId xmlns:p14="http://schemas.microsoft.com/office/powerpoint/2010/main" val="350189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en-US" sz="3600" dirty="0">
                <a:solidFill>
                  <a:srgbClr val="FFFF00"/>
                </a:solidFill>
              </a:rPr>
              <a:t>World Trade vs GDP – The Long View</a:t>
            </a:r>
          </a:p>
        </p:txBody>
      </p:sp>
      <p:sp>
        <p:nvSpPr>
          <p:cNvPr id="5" name="Slide Number Placeholder 3"/>
          <p:cNvSpPr>
            <a:spLocks noGrp="1"/>
          </p:cNvSpPr>
          <p:nvPr>
            <p:ph type="sldNum" sz="quarter" idx="12"/>
          </p:nvPr>
        </p:nvSpPr>
        <p:spPr>
          <a:xfrm>
            <a:off x="6553200" y="6356350"/>
            <a:ext cx="2133600" cy="365125"/>
          </a:xfrm>
          <a:prstGeom prst="rect">
            <a:avLst/>
          </a:prstGeom>
        </p:spPr>
        <p:txBody>
          <a:bodyPr vert="horz" lIns="91440" tIns="45720" rIns="91440" bIns="45720" rtlCol="0" anchor="ctr"/>
          <a:lstStyle>
            <a:defPPr>
              <a:defRPr lang="en-US"/>
            </a:defPPr>
            <a:lvl1pPr algn="r" rtl="0" eaLnBrk="0" fontAlgn="base" hangingPunct="0">
              <a:spcBef>
                <a:spcPct val="20000"/>
              </a:spcBef>
              <a:spcAft>
                <a:spcPct val="0"/>
              </a:spcAft>
              <a:defRPr sz="1200" kern="1200">
                <a:solidFill>
                  <a:schemeClr val="tx1">
                    <a:tint val="75000"/>
                  </a:schemeClr>
                </a:solidFill>
                <a:latin typeface="Arial Unicode MS" pitchFamily="34" charset="-128"/>
                <a:ea typeface="+mn-ea"/>
                <a:cs typeface="+mn-cs"/>
              </a:defRPr>
            </a:lvl1pPr>
            <a:lvl2pPr marL="457200" algn="l" rtl="0" eaLnBrk="0" fontAlgn="base" hangingPunct="0">
              <a:spcBef>
                <a:spcPct val="20000"/>
              </a:spcBef>
              <a:spcAft>
                <a:spcPct val="0"/>
              </a:spcAft>
              <a:defRPr sz="1600" kern="1200">
                <a:solidFill>
                  <a:schemeClr val="tx1"/>
                </a:solidFill>
                <a:latin typeface="Arial Unicode MS" pitchFamily="34" charset="-128"/>
                <a:ea typeface="+mn-ea"/>
                <a:cs typeface="+mn-cs"/>
              </a:defRPr>
            </a:lvl2pPr>
            <a:lvl3pPr marL="914400" algn="l" rtl="0" eaLnBrk="0" fontAlgn="base" hangingPunct="0">
              <a:spcBef>
                <a:spcPct val="20000"/>
              </a:spcBef>
              <a:spcAft>
                <a:spcPct val="0"/>
              </a:spcAft>
              <a:defRPr sz="1600" kern="1200">
                <a:solidFill>
                  <a:schemeClr val="tx1"/>
                </a:solidFill>
                <a:latin typeface="Arial Unicode MS" pitchFamily="34" charset="-128"/>
                <a:ea typeface="+mn-ea"/>
                <a:cs typeface="+mn-cs"/>
              </a:defRPr>
            </a:lvl3pPr>
            <a:lvl4pPr marL="1371600" algn="l" rtl="0" eaLnBrk="0" fontAlgn="base" hangingPunct="0">
              <a:spcBef>
                <a:spcPct val="20000"/>
              </a:spcBef>
              <a:spcAft>
                <a:spcPct val="0"/>
              </a:spcAft>
              <a:defRPr sz="1600" kern="1200">
                <a:solidFill>
                  <a:schemeClr val="tx1"/>
                </a:solidFill>
                <a:latin typeface="Arial Unicode MS" pitchFamily="34" charset="-128"/>
                <a:ea typeface="+mn-ea"/>
                <a:cs typeface="+mn-cs"/>
              </a:defRPr>
            </a:lvl4pPr>
            <a:lvl5pPr marL="1828800" algn="l" rtl="0" eaLnBrk="0" fontAlgn="base" hangingPunct="0">
              <a:spcBef>
                <a:spcPct val="20000"/>
              </a:spcBef>
              <a:spcAft>
                <a:spcPct val="0"/>
              </a:spcAft>
              <a:defRPr sz="1600" kern="1200">
                <a:solidFill>
                  <a:schemeClr val="tx1"/>
                </a:solidFill>
                <a:latin typeface="Arial Unicode MS" pitchFamily="34" charset="-128"/>
                <a:ea typeface="+mn-ea"/>
                <a:cs typeface="+mn-cs"/>
              </a:defRPr>
            </a:lvl5pPr>
            <a:lvl6pPr marL="2286000" algn="l" defTabSz="914400" rtl="0" eaLnBrk="1" latinLnBrk="0" hangingPunct="1">
              <a:defRPr sz="1600" kern="1200">
                <a:solidFill>
                  <a:schemeClr val="tx1"/>
                </a:solidFill>
                <a:latin typeface="Arial Unicode MS" pitchFamily="34" charset="-128"/>
                <a:ea typeface="+mn-ea"/>
                <a:cs typeface="+mn-cs"/>
              </a:defRPr>
            </a:lvl6pPr>
            <a:lvl7pPr marL="2743200" algn="l" defTabSz="914400" rtl="0" eaLnBrk="1" latinLnBrk="0" hangingPunct="1">
              <a:defRPr sz="1600" kern="1200">
                <a:solidFill>
                  <a:schemeClr val="tx1"/>
                </a:solidFill>
                <a:latin typeface="Arial Unicode MS" pitchFamily="34" charset="-128"/>
                <a:ea typeface="+mn-ea"/>
                <a:cs typeface="+mn-cs"/>
              </a:defRPr>
            </a:lvl7pPr>
            <a:lvl8pPr marL="3200400" algn="l" defTabSz="914400" rtl="0" eaLnBrk="1" latinLnBrk="0" hangingPunct="1">
              <a:defRPr sz="1600" kern="1200">
                <a:solidFill>
                  <a:schemeClr val="tx1"/>
                </a:solidFill>
                <a:latin typeface="Arial Unicode MS" pitchFamily="34" charset="-128"/>
                <a:ea typeface="+mn-ea"/>
                <a:cs typeface="+mn-cs"/>
              </a:defRPr>
            </a:lvl8pPr>
            <a:lvl9pPr marL="3657600" algn="l" defTabSz="914400" rtl="0" eaLnBrk="1" latinLnBrk="0" hangingPunct="1">
              <a:defRPr sz="1600" kern="1200">
                <a:solidFill>
                  <a:schemeClr val="tx1"/>
                </a:solidFill>
                <a:latin typeface="Arial Unicode MS" pitchFamily="34" charset="-128"/>
                <a:ea typeface="+mn-ea"/>
                <a:cs typeface="+mn-cs"/>
              </a:defRPr>
            </a:lvl9pPr>
          </a:lstStyle>
          <a:p>
            <a:pPr>
              <a:defRPr/>
            </a:pPr>
            <a:fld id="{36D3A008-D44D-47D1-B963-9C342C870C3B}" type="slidenum">
              <a:rPr lang="en-US" smtClean="0"/>
              <a:pPr>
                <a:defRPr/>
              </a:pPr>
              <a:t>5</a:t>
            </a:fld>
            <a:endParaRPr lang="en-GB"/>
          </a:p>
        </p:txBody>
      </p:sp>
      <p:pic>
        <p:nvPicPr>
          <p:cNvPr id="3" name="Picture 2">
            <a:extLst>
              <a:ext uri="{FF2B5EF4-FFF2-40B4-BE49-F238E27FC236}">
                <a16:creationId xmlns:a16="http://schemas.microsoft.com/office/drawing/2014/main" id="{443BCC14-BB31-F0F2-111C-426C4D42A63B}"/>
              </a:ext>
            </a:extLst>
          </p:cNvPr>
          <p:cNvPicPr>
            <a:picLocks noChangeAspect="1"/>
          </p:cNvPicPr>
          <p:nvPr/>
        </p:nvPicPr>
        <p:blipFill>
          <a:blip r:embed="rId3"/>
          <a:stretch>
            <a:fillRect/>
          </a:stretch>
        </p:blipFill>
        <p:spPr>
          <a:xfrm>
            <a:off x="481263" y="1393575"/>
            <a:ext cx="7923608" cy="4655751"/>
          </a:xfrm>
          <a:prstGeom prst="rect">
            <a:avLst/>
          </a:prstGeom>
        </p:spPr>
      </p:pic>
      <p:sp>
        <p:nvSpPr>
          <p:cNvPr id="2" name="矩形 1">
            <a:extLst>
              <a:ext uri="{FF2B5EF4-FFF2-40B4-BE49-F238E27FC236}">
                <a16:creationId xmlns:a16="http://schemas.microsoft.com/office/drawing/2014/main" id="{3C87C897-9B17-3B56-41CF-CBFD6C64373C}"/>
              </a:ext>
            </a:extLst>
          </p:cNvPr>
          <p:cNvSpPr/>
          <p:nvPr/>
        </p:nvSpPr>
        <p:spPr>
          <a:xfrm>
            <a:off x="1344168" y="5001768"/>
            <a:ext cx="6766560" cy="243840"/>
          </a:xfrm>
          <a:prstGeom prst="rect">
            <a:avLst/>
          </a:prstGeom>
          <a:solidFill>
            <a:srgbClr val="FFFFFF"/>
          </a:solidFill>
        </p:spPr>
        <p:txBody>
          <a:bodyPr wrap="none" lIns="0" tIns="0" rIns="0" bIns="0">
            <a:noAutofit/>
          </a:bodyPr>
          <a:lstStyle/>
          <a:p>
            <a:pPr indent="0"/>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FIGURE </a:t>
            </a:r>
            <a:r>
              <a:rPr lang="en-US" sz="1200" b="1" dirty="0">
                <a:solidFill>
                  <a:srgbClr val="47160B"/>
                </a:solidFill>
                <a:latin typeface="Times New Roman" panose="02020603050405020304" pitchFamily="18" charset="0"/>
                <a:ea typeface="宋体" panose="02010600030101010101" pitchFamily="2" charset="-122"/>
                <a:cs typeface="Times New Roman" panose="02020603050405020304" pitchFamily="18" charset="0"/>
              </a:rPr>
              <a:t>1</a:t>
            </a:r>
            <a:r>
              <a:rPr lang="en-US" sz="1200" b="1" dirty="0">
                <a:solidFill>
                  <a:srgbClr val="00238B"/>
                </a:solidFill>
                <a:latin typeface="Times New Roman" panose="02020603050405020304" pitchFamily="18" charset="0"/>
                <a:ea typeface="宋体" panose="02010600030101010101" pitchFamily="2" charset="-122"/>
                <a:cs typeface="Times New Roman" panose="02020603050405020304" pitchFamily="18" charset="0"/>
              </a:rPr>
              <a:t>. </a:t>
            </a: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WORLD TRADE (EXPORTS </a:t>
            </a:r>
            <a:r>
              <a:rPr lang="en-US" sz="1100" dirty="0">
                <a:latin typeface="Times New Roman" panose="02020603050405020304" pitchFamily="18" charset="0"/>
                <a:ea typeface="宋体" panose="02010600030101010101" pitchFamily="2" charset="-122"/>
                <a:cs typeface="Times New Roman" panose="02020603050405020304" pitchFamily="18" charset="0"/>
              </a:rPr>
              <a:t>+ </a:t>
            </a:r>
            <a:r>
              <a:rPr lang="en-US" sz="11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IMPORTS) AS PERCENT OF WORLD </a:t>
            </a:r>
            <a:r>
              <a:rPr lang="en-US" sz="1200" b="1"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GDP. 1870-2020</a:t>
            </a:r>
          </a:p>
        </p:txBody>
      </p:sp>
      <p:sp>
        <p:nvSpPr>
          <p:cNvPr id="4" name="矩形 3">
            <a:extLst>
              <a:ext uri="{FF2B5EF4-FFF2-40B4-BE49-F238E27FC236}">
                <a16:creationId xmlns:a16="http://schemas.microsoft.com/office/drawing/2014/main" id="{8C18AD41-7532-5D82-214B-0E4822DA2975}"/>
              </a:ext>
            </a:extLst>
          </p:cNvPr>
          <p:cNvSpPr/>
          <p:nvPr/>
        </p:nvSpPr>
        <p:spPr>
          <a:xfrm>
            <a:off x="609600" y="5547360"/>
            <a:ext cx="7577328" cy="435864"/>
          </a:xfrm>
          <a:prstGeom prst="rect">
            <a:avLst/>
          </a:prstGeom>
          <a:solidFill>
            <a:srgbClr val="FFFFFF"/>
          </a:solidFill>
        </p:spPr>
        <p:txBody>
          <a:bodyPr lIns="0" tIns="0" rIns="0" bIns="0">
            <a:noAutofit/>
          </a:bodyPr>
          <a:lstStyle/>
          <a:p>
            <a:pPr indent="584200">
              <a:lnSpc>
                <a:spcPct val="122000"/>
              </a:lnSpc>
            </a:pPr>
            <a:r>
              <a:rPr lang="en-US" sz="1200" dirty="0">
                <a:solidFill>
                  <a:srgbClr val="55424B"/>
                </a:solidFill>
                <a:latin typeface="Times New Roman" panose="02020603050405020304" pitchFamily="18" charset="0"/>
                <a:ea typeface="宋体" panose="02010600030101010101" pitchFamily="2" charset="-122"/>
                <a:cs typeface="Times New Roman" panose="02020603050405020304" pitchFamily="18" charset="0"/>
              </a:rPr>
              <a:t>Sources: </a:t>
            </a:r>
            <a:r>
              <a:rPr lang="en-US" sz="1200" dirty="0" err="1">
                <a:solidFill>
                  <a:srgbClr val="282C3E"/>
                </a:solidFill>
                <a:latin typeface="Times New Roman" panose="02020603050405020304" pitchFamily="18" charset="0"/>
                <a:ea typeface="宋体" panose="02010600030101010101" pitchFamily="2" charset="-122"/>
                <a:cs typeface="Times New Roman" panose="02020603050405020304" pitchFamily="18" charset="0"/>
              </a:rPr>
              <a:t>Klasing</a:t>
            </a:r>
            <a:r>
              <a:rPr lang="en-US" sz="12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 and Milionis (2014) for 1870-1949 (in blue). Penn World Tables for 1950-2017 (in r</a:t>
            </a:r>
            <a:r>
              <a:rPr lang="en-US" sz="1200" dirty="0">
                <a:solidFill>
                  <a:srgbClr val="55424B"/>
                </a:solidFill>
                <a:latin typeface="Times New Roman" panose="02020603050405020304" pitchFamily="18" charset="0"/>
                <a:ea typeface="宋体" panose="02010600030101010101" pitchFamily="2" charset="-122"/>
                <a:cs typeface="Times New Roman" panose="02020603050405020304" pitchFamily="18" charset="0"/>
              </a:rPr>
              <a:t>ed),</a:t>
            </a:r>
            <a:r>
              <a:rPr lang="en-US" sz="1200" baseline="-25000" dirty="0">
                <a:solidFill>
                  <a:srgbClr val="55424B"/>
                </a:solidFill>
                <a:latin typeface="Times New Roman" panose="02020603050405020304" pitchFamily="18" charset="0"/>
                <a:ea typeface="宋体" panose="02010600030101010101" pitchFamily="2" charset="-122"/>
                <a:cs typeface="Times New Roman" panose="02020603050405020304" pitchFamily="18" charset="0"/>
              </a:rPr>
              <a:t> </a:t>
            </a:r>
            <a:r>
              <a:rPr lang="en-US" sz="12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and </a:t>
            </a:r>
            <a:r>
              <a:rPr lang="en-US" sz="1200" dirty="0">
                <a:solidFill>
                  <a:srgbClr val="55424B"/>
                </a:solidFill>
                <a:latin typeface="Times New Roman" panose="02020603050405020304" pitchFamily="18" charset="0"/>
                <a:ea typeface="宋体" panose="02010600030101010101" pitchFamily="2" charset="-122"/>
                <a:cs typeface="Times New Roman" panose="02020603050405020304" pitchFamily="18" charset="0"/>
              </a:rPr>
              <a:t>World </a:t>
            </a:r>
            <a:r>
              <a:rPr lang="en-US" sz="1200" dirty="0">
                <a:solidFill>
                  <a:srgbClr val="282C3E"/>
                </a:solidFill>
                <a:latin typeface="Times New Roman" panose="02020603050405020304" pitchFamily="18" charset="0"/>
                <a:ea typeface="宋体" panose="02010600030101010101" pitchFamily="2" charset="-122"/>
                <a:cs typeface="Times New Roman" panose="02020603050405020304" pitchFamily="18" charset="0"/>
              </a:rPr>
              <a:t>Bank for 1960-2020 (in green).</a:t>
            </a:r>
          </a:p>
        </p:txBody>
      </p:sp>
    </p:spTree>
    <p:extLst>
      <p:ext uri="{BB962C8B-B14F-4D97-AF65-F5344CB8AC3E}">
        <p14:creationId xmlns:p14="http://schemas.microsoft.com/office/powerpoint/2010/main" val="1687190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143000"/>
          </a:xfrm>
        </p:spPr>
        <p:txBody>
          <a:bodyPr/>
          <a:lstStyle/>
          <a:p>
            <a:r>
              <a:rPr lang="en-US" sz="3600" dirty="0">
                <a:solidFill>
                  <a:srgbClr val="FFFF00"/>
                </a:solidFill>
              </a:rPr>
              <a:t>Over the last 30 years, the World has experienced a series of unprecedented events</a:t>
            </a:r>
            <a:endParaRPr lang="es-UY" sz="3600" dirty="0">
              <a:solidFill>
                <a:srgbClr val="FFFF00"/>
              </a:solidFill>
            </a:endParaRPr>
          </a:p>
        </p:txBody>
      </p:sp>
      <p:sp>
        <p:nvSpPr>
          <p:cNvPr id="3" name="Content Placeholder 2"/>
          <p:cNvSpPr>
            <a:spLocks noGrp="1"/>
          </p:cNvSpPr>
          <p:nvPr>
            <p:ph idx="1"/>
          </p:nvPr>
        </p:nvSpPr>
        <p:spPr>
          <a:xfrm>
            <a:off x="304800" y="1453733"/>
            <a:ext cx="8229600" cy="4449763"/>
          </a:xfrm>
        </p:spPr>
        <p:txBody>
          <a:bodyPr/>
          <a:lstStyle/>
          <a:p>
            <a:r>
              <a:rPr lang="en-US" dirty="0"/>
              <a:t>Cumulative Number of RTAs in force went from 82 in year 2000 to 355 today</a:t>
            </a:r>
          </a:p>
          <a:p>
            <a:r>
              <a:rPr lang="en-US" dirty="0"/>
              <a:t>China joins the WTO</a:t>
            </a:r>
          </a:p>
          <a:p>
            <a:r>
              <a:rPr lang="en-US" dirty="0"/>
              <a:t>Great Recession</a:t>
            </a:r>
          </a:p>
          <a:p>
            <a:r>
              <a:rPr lang="en-US" dirty="0" err="1"/>
              <a:t>Brexit</a:t>
            </a:r>
            <a:r>
              <a:rPr lang="en-US" dirty="0"/>
              <a:t> – renegotiation NAFTA, </a:t>
            </a:r>
            <a:r>
              <a:rPr lang="en-US" strike="sngStrike" dirty="0"/>
              <a:t>TPP</a:t>
            </a:r>
          </a:p>
          <a:p>
            <a:r>
              <a:rPr lang="en-US" dirty="0"/>
              <a:t>US-China trade war</a:t>
            </a:r>
          </a:p>
          <a:p>
            <a:r>
              <a:rPr lang="en-US" dirty="0"/>
              <a:t>COVID-19</a:t>
            </a:r>
          </a:p>
          <a:p>
            <a:r>
              <a:rPr lang="en-US" dirty="0"/>
              <a:t>Russian invasion to Ukraine</a:t>
            </a:r>
          </a:p>
        </p:txBody>
      </p:sp>
    </p:spTree>
    <p:extLst>
      <p:ext uri="{BB962C8B-B14F-4D97-AF65-F5344CB8AC3E}">
        <p14:creationId xmlns:p14="http://schemas.microsoft.com/office/powerpoint/2010/main" val="1703808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274638"/>
            <a:ext cx="8915400" cy="1143000"/>
          </a:xfrm>
        </p:spPr>
        <p:txBody>
          <a:bodyPr/>
          <a:lstStyle/>
          <a:p>
            <a:r>
              <a:rPr lang="en-US" sz="3600" dirty="0">
                <a:solidFill>
                  <a:srgbClr val="FFFF00"/>
                </a:solidFill>
              </a:rPr>
              <a:t>Over the last 30 years, the World has experienced a series of unprecedented events</a:t>
            </a:r>
            <a:endParaRPr lang="es-UY" sz="3600" dirty="0">
              <a:solidFill>
                <a:srgbClr val="FFFF00"/>
              </a:solidFill>
            </a:endParaRPr>
          </a:p>
        </p:txBody>
      </p:sp>
      <p:sp>
        <p:nvSpPr>
          <p:cNvPr id="3" name="Content Placeholder 2"/>
          <p:cNvSpPr>
            <a:spLocks noGrp="1"/>
          </p:cNvSpPr>
          <p:nvPr>
            <p:ph idx="1"/>
          </p:nvPr>
        </p:nvSpPr>
        <p:spPr>
          <a:xfrm>
            <a:off x="304800" y="1453733"/>
            <a:ext cx="8229600" cy="4449763"/>
          </a:xfrm>
        </p:spPr>
        <p:txBody>
          <a:bodyPr/>
          <a:lstStyle/>
          <a:p>
            <a:endParaRPr lang="en-US" dirty="0"/>
          </a:p>
          <a:p>
            <a:r>
              <a:rPr lang="en-US" dirty="0"/>
              <a:t>Recent destabilizing events, have generated </a:t>
            </a:r>
            <a:r>
              <a:rPr lang="en-US" dirty="0">
                <a:solidFill>
                  <a:srgbClr val="FFFF00"/>
                </a:solidFill>
              </a:rPr>
              <a:t>uncertainty</a:t>
            </a:r>
            <a:r>
              <a:rPr lang="en-US" dirty="0"/>
              <a:t> and </a:t>
            </a:r>
            <a:r>
              <a:rPr lang="en-US" dirty="0">
                <a:solidFill>
                  <a:srgbClr val="FFFF00"/>
                </a:solidFill>
              </a:rPr>
              <a:t>weakened trade growth</a:t>
            </a:r>
          </a:p>
          <a:p>
            <a:endParaRPr lang="en-US" dirty="0"/>
          </a:p>
          <a:p>
            <a:r>
              <a:rPr lang="en-US" dirty="0"/>
              <a:t>Geo-political motives seem to be dominating trade policy</a:t>
            </a:r>
          </a:p>
          <a:p>
            <a:endParaRPr lang="en-US" dirty="0"/>
          </a:p>
          <a:p>
            <a:pPr marL="0" indent="0">
              <a:buNone/>
            </a:pPr>
            <a:endParaRPr lang="en-US" dirty="0"/>
          </a:p>
        </p:txBody>
      </p:sp>
    </p:spTree>
    <p:extLst>
      <p:ext uri="{BB962C8B-B14F-4D97-AF65-F5344CB8AC3E}">
        <p14:creationId xmlns:p14="http://schemas.microsoft.com/office/powerpoint/2010/main" val="38240750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3813277051"/>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p:cNvSpPr txBox="1"/>
          <p:nvPr/>
        </p:nvSpPr>
        <p:spPr>
          <a:xfrm>
            <a:off x="4953000" y="3581400"/>
            <a:ext cx="1295399" cy="646331"/>
          </a:xfrm>
          <a:prstGeom prst="rect">
            <a:avLst/>
          </a:prstGeom>
          <a:solidFill>
            <a:schemeClr val="tx2"/>
          </a:solidFill>
        </p:spPr>
        <p:txBody>
          <a:bodyPr wrap="square" rtlCol="0">
            <a:spAutoFit/>
          </a:bodyPr>
          <a:lstStyle/>
          <a:p>
            <a:pPr algn="ctr"/>
            <a:r>
              <a:rPr lang="en-US" dirty="0">
                <a:solidFill>
                  <a:srgbClr val="FFFF00"/>
                </a:solidFill>
              </a:rPr>
              <a:t>Great Recession</a:t>
            </a:r>
            <a:endParaRPr lang="es-UY" dirty="0">
              <a:solidFill>
                <a:srgbClr val="FFFF00"/>
              </a:solidFill>
            </a:endParaRPr>
          </a:p>
        </p:txBody>
      </p:sp>
      <p:sp>
        <p:nvSpPr>
          <p:cNvPr id="6" name="TextBox 5"/>
          <p:cNvSpPr txBox="1"/>
          <p:nvPr/>
        </p:nvSpPr>
        <p:spPr>
          <a:xfrm>
            <a:off x="2971800" y="1847165"/>
            <a:ext cx="838200" cy="923330"/>
          </a:xfrm>
          <a:prstGeom prst="rect">
            <a:avLst/>
          </a:prstGeom>
          <a:solidFill>
            <a:schemeClr val="tx2"/>
          </a:solidFill>
        </p:spPr>
        <p:txBody>
          <a:bodyPr wrap="square" rtlCol="0">
            <a:spAutoFit/>
          </a:bodyPr>
          <a:lstStyle/>
          <a:p>
            <a:pPr algn="ctr"/>
            <a:r>
              <a:rPr lang="en-US" dirty="0">
                <a:solidFill>
                  <a:srgbClr val="FFFF00"/>
                </a:solidFill>
              </a:rPr>
              <a:t>China joins WTO</a:t>
            </a:r>
            <a:endParaRPr lang="es-UY" dirty="0">
              <a:solidFill>
                <a:srgbClr val="FFFF00"/>
              </a:solidFill>
            </a:endParaRPr>
          </a:p>
        </p:txBody>
      </p:sp>
      <p:sp>
        <p:nvSpPr>
          <p:cNvPr id="7" name="TextBox 7"/>
          <p:cNvSpPr txBox="1"/>
          <p:nvPr/>
        </p:nvSpPr>
        <p:spPr>
          <a:xfrm>
            <a:off x="7086600" y="1361231"/>
            <a:ext cx="1496661" cy="646331"/>
          </a:xfrm>
          <a:prstGeom prst="rect">
            <a:avLst/>
          </a:prstGeom>
          <a:solidFill>
            <a:schemeClr val="tx2"/>
          </a:solidFill>
        </p:spPr>
        <p:txBody>
          <a:bodyPr wrap="square" rtlCol="0">
            <a:spAutoFit/>
          </a:bodyPr>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800" dirty="0">
                <a:solidFill>
                  <a:srgbClr val="FFFF00"/>
                </a:solidFill>
              </a:rPr>
              <a:t>US-CHINA</a:t>
            </a:r>
          </a:p>
          <a:p>
            <a:pPr algn="ctr"/>
            <a:r>
              <a:rPr lang="en-US" sz="1800" dirty="0">
                <a:solidFill>
                  <a:srgbClr val="FFFF00"/>
                </a:solidFill>
              </a:rPr>
              <a:t> Trade War</a:t>
            </a:r>
            <a:endParaRPr lang="es-UY" sz="1800" dirty="0">
              <a:solidFill>
                <a:srgbClr val="FFFF00"/>
              </a:solidFill>
            </a:endParaRPr>
          </a:p>
        </p:txBody>
      </p:sp>
      <p:sp>
        <p:nvSpPr>
          <p:cNvPr id="8" name="TextBox 7"/>
          <p:cNvSpPr txBox="1"/>
          <p:nvPr/>
        </p:nvSpPr>
        <p:spPr>
          <a:xfrm>
            <a:off x="7609239" y="3352800"/>
            <a:ext cx="1295399" cy="369332"/>
          </a:xfrm>
          <a:prstGeom prst="rect">
            <a:avLst/>
          </a:prstGeom>
          <a:solidFill>
            <a:schemeClr val="tx2"/>
          </a:solidFill>
        </p:spPr>
        <p:txBody>
          <a:bodyPr wrap="square" rtlCol="0">
            <a:spAutoFit/>
          </a:bodyPr>
          <a:lstStyle/>
          <a:p>
            <a:pPr algn="ctr"/>
            <a:r>
              <a:rPr lang="en-US" dirty="0">
                <a:solidFill>
                  <a:srgbClr val="FFFF00"/>
                </a:solidFill>
              </a:rPr>
              <a:t>COVID-19</a:t>
            </a:r>
            <a:endParaRPr lang="es-UY" dirty="0">
              <a:solidFill>
                <a:srgbClr val="FFFF00"/>
              </a:solidFill>
            </a:endParaRPr>
          </a:p>
        </p:txBody>
      </p:sp>
      <p:sp>
        <p:nvSpPr>
          <p:cNvPr id="2" name="文本框 1">
            <a:extLst>
              <a:ext uri="{FF2B5EF4-FFF2-40B4-BE49-F238E27FC236}">
                <a16:creationId xmlns:a16="http://schemas.microsoft.com/office/drawing/2014/main" id="{4C44C331-8C20-EEAC-23BE-B34D77ABB8AE}"/>
              </a:ext>
            </a:extLst>
          </p:cNvPr>
          <p:cNvSpPr txBox="1"/>
          <p:nvPr/>
        </p:nvSpPr>
        <p:spPr>
          <a:xfrm>
            <a:off x="4352925" y="6096000"/>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644988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p:cNvGraphicFramePr>
            <a:graphicFrameLocks noGrp="1"/>
          </p:cNvGraphicFramePr>
          <p:nvPr>
            <p:extLst>
              <p:ext uri="{D42A27DB-BD31-4B8C-83A1-F6EECF244321}">
                <p14:modId xmlns:p14="http://schemas.microsoft.com/office/powerpoint/2010/main" val="646039707"/>
              </p:ext>
            </p:extLst>
          </p:nvPr>
        </p:nvGraphicFramePr>
        <p:xfrm>
          <a:off x="239362" y="283894"/>
          <a:ext cx="8665276" cy="6290211"/>
        </p:xfrm>
        <a:graphic>
          <a:graphicData uri="http://schemas.openxmlformats.org/drawingml/2006/chart">
            <c:chart xmlns:c="http://schemas.openxmlformats.org/drawingml/2006/chart" xmlns:r="http://schemas.openxmlformats.org/officeDocument/2006/relationships" r:id="rId3"/>
          </a:graphicData>
        </a:graphic>
      </p:graphicFrame>
      <p:sp>
        <p:nvSpPr>
          <p:cNvPr id="2" name="文本框 1">
            <a:extLst>
              <a:ext uri="{FF2B5EF4-FFF2-40B4-BE49-F238E27FC236}">
                <a16:creationId xmlns:a16="http://schemas.microsoft.com/office/drawing/2014/main" id="{4BA7AD30-1310-7F91-F4C1-15F5B1FE2513}"/>
              </a:ext>
            </a:extLst>
          </p:cNvPr>
          <p:cNvSpPr txBox="1"/>
          <p:nvPr/>
        </p:nvSpPr>
        <p:spPr>
          <a:xfrm>
            <a:off x="4352925" y="6096000"/>
            <a:ext cx="762000" cy="369332"/>
          </a:xfrm>
          <a:prstGeom prst="rect">
            <a:avLst/>
          </a:prstGeom>
          <a:solidFill>
            <a:srgbClr val="1F497D"/>
          </a:solidFill>
        </p:spPr>
        <p:txBody>
          <a:bodyPr wrap="square" lIns="0" tIns="0" rIns="0" bIns="0" rtlCol="0">
            <a:spAutoFit/>
          </a:bodyPr>
          <a:lstStyle/>
          <a:p>
            <a:r>
              <a:rPr lang="en-US" altLang="zh-CN" sz="2400" dirty="0">
                <a:latin typeface="Times New Roman" panose="02020603050405020304" pitchFamily="18" charset="0"/>
                <a:ea typeface="宋体" panose="02010600030101010101" pitchFamily="2" charset="-122"/>
                <a:cs typeface="Times New Roman" panose="02020603050405020304" pitchFamily="18" charset="0"/>
              </a:rPr>
              <a:t>World</a:t>
            </a:r>
            <a:endParaRPr lang="zh-CN" altLang="en-US" sz="2400" dirty="0">
              <a:latin typeface="Times New Roman" panose="02020603050405020304" pitchFamily="18" charset="0"/>
              <a:ea typeface="宋体"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21744929"/>
      </p:ext>
    </p:extLst>
  </p:cSld>
  <p:clrMapOvr>
    <a:masterClrMapping/>
  </p:clrMapOvr>
</p:sld>
</file>

<file path=ppt/theme/theme1.xml><?xml version="1.0" encoding="utf-8"?>
<a:theme xmlns:a="http://schemas.openxmlformats.org/drawingml/2006/main" name="Office Theme">
  <a:themeElements>
    <a:clrScheme name="Custom 3">
      <a:dk1>
        <a:srgbClr val="FFFFFF"/>
      </a:dk1>
      <a:lt1>
        <a:sysClr val="window" lastClr="FFFFFF"/>
      </a:lt1>
      <a:dk2>
        <a:srgbClr val="1F497D"/>
      </a:dk2>
      <a:lt2>
        <a:srgbClr val="FFFFFF"/>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b77a26ff-56a7-47b7-ba72-6a48e6d76c9a">
      <Terms xmlns="http://schemas.microsoft.com/office/infopath/2007/PartnerControls"/>
    </lcf76f155ced4ddcb4097134ff3c332f>
    <TaxCatchAll xmlns="5348f4f6-fef2-4225-a7b4-5911dc76991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5434741E7BD2D45B6F741F2F674B77C" ma:contentTypeVersion="16" ma:contentTypeDescription="Create a new document." ma:contentTypeScope="" ma:versionID="157c9ed016fe929437ee29858f017fcf">
  <xsd:schema xmlns:xsd="http://www.w3.org/2001/XMLSchema" xmlns:xs="http://www.w3.org/2001/XMLSchema" xmlns:p="http://schemas.microsoft.com/office/2006/metadata/properties" xmlns:ns2="b77a26ff-56a7-47b7-ba72-6a48e6d76c9a" xmlns:ns3="5348f4f6-fef2-4225-a7b4-5911dc76991f" targetNamespace="http://schemas.microsoft.com/office/2006/metadata/properties" ma:root="true" ma:fieldsID="4877b56489ea95ccd7014f681f29b042" ns2:_="" ns3:_="">
    <xsd:import namespace="b77a26ff-56a7-47b7-ba72-6a48e6d76c9a"/>
    <xsd:import namespace="5348f4f6-fef2-4225-a7b4-5911dc76991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DateTaken" minOccurs="0"/>
                <xsd:element ref="ns2:MediaLengthInSeconds" minOccurs="0"/>
                <xsd:element ref="ns2:MediaServiceLocation"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77a26ff-56a7-47b7-ba72-6a48e6d76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cd9ce95e-1345-4484-817e-41007f75531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5348f4f6-fef2-4225-a7b4-5911dc76991f"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63c855ff-b064-4996-82d2-0747a6f0067d}" ma:internalName="TaxCatchAll" ma:showField="CatchAllData" ma:web="5348f4f6-fef2-4225-a7b4-5911dc76991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2836E45-F7E0-49B6-8AEE-B8E952129A9B}">
  <ds:schemaRefs>
    <ds:schemaRef ds:uri="http://schemas.microsoft.com/sharepoint/v3/contenttype/forms"/>
  </ds:schemaRefs>
</ds:datastoreItem>
</file>

<file path=customXml/itemProps2.xml><?xml version="1.0" encoding="utf-8"?>
<ds:datastoreItem xmlns:ds="http://schemas.openxmlformats.org/officeDocument/2006/customXml" ds:itemID="{8A64473E-EA29-4FF5-9739-0EF6814CB6A0}">
  <ds:schemaRefs>
    <ds:schemaRef ds:uri="http://schemas.microsoft.com/office/2006/metadata/properties"/>
    <ds:schemaRef ds:uri="http://schemas.microsoft.com/office/infopath/2007/PartnerControls"/>
    <ds:schemaRef ds:uri="b77a26ff-56a7-47b7-ba72-6a48e6d76c9a"/>
    <ds:schemaRef ds:uri="5348f4f6-fef2-4225-a7b4-5911dc76991f"/>
  </ds:schemaRefs>
</ds:datastoreItem>
</file>

<file path=customXml/itemProps3.xml><?xml version="1.0" encoding="utf-8"?>
<ds:datastoreItem xmlns:ds="http://schemas.openxmlformats.org/officeDocument/2006/customXml" ds:itemID="{942E4837-0FE6-4087-874B-33A6AF2C44C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77a26ff-56a7-47b7-ba72-6a48e6d76c9a"/>
    <ds:schemaRef ds:uri="5348f4f6-fef2-4225-a7b4-5911dc76991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12693</TotalTime>
  <Words>1833</Words>
  <Application>Microsoft Office PowerPoint</Application>
  <PresentationFormat>全屏显示(4:3)</PresentationFormat>
  <Paragraphs>468</Paragraphs>
  <Slides>46</Slides>
  <Notes>28</Notes>
  <HiddenSlides>1</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46</vt:i4>
      </vt:variant>
    </vt:vector>
  </HeadingPairs>
  <TitlesOfParts>
    <vt:vector size="53" baseType="lpstr">
      <vt:lpstr>Arial Unicode MS</vt:lpstr>
      <vt:lpstr>Arial</vt:lpstr>
      <vt:lpstr>Calibri</vt:lpstr>
      <vt:lpstr>Symbol</vt:lpstr>
      <vt:lpstr>Tahoma</vt:lpstr>
      <vt:lpstr>Times New Roman</vt:lpstr>
      <vt:lpstr>Office Theme</vt:lpstr>
      <vt:lpstr>International Trade and Migration</vt:lpstr>
      <vt:lpstr>Session description </vt:lpstr>
      <vt:lpstr>Yale’s Mission Statement</vt:lpstr>
      <vt:lpstr>Let’s get started</vt:lpstr>
      <vt:lpstr>World Trade vs GDP – The Long View</vt:lpstr>
      <vt:lpstr>Over the last 30 years, the World has experienced a series of unprecedented events</vt:lpstr>
      <vt:lpstr>Over the last 30 years, the World has experienced a series of unprecedented events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The world has become more open!</vt:lpstr>
      <vt:lpstr>Value chains have become global!</vt:lpstr>
      <vt:lpstr>Map of the world</vt:lpstr>
      <vt:lpstr>Toy exports</vt:lpstr>
      <vt:lpstr>Toy imports</vt:lpstr>
      <vt:lpstr>Crude petroleum exports</vt:lpstr>
      <vt:lpstr>Crude petroleum imports</vt:lpstr>
      <vt:lpstr>Machines exports</vt:lpstr>
      <vt:lpstr>Machines imports</vt:lpstr>
      <vt:lpstr>PowerPoint 演示文稿</vt:lpstr>
      <vt:lpstr>Value chains have become global!</vt:lpstr>
      <vt:lpstr>Global effects of a ban to exports of Russia's Oil and Gas Caliendo and Parro (2022)</vt:lpstr>
      <vt:lpstr>Why do countries trade?</vt:lpstr>
      <vt:lpstr>International vs “Domestic” Economics</vt:lpstr>
      <vt:lpstr>Gravity Head and Mayer 2013</vt:lpstr>
      <vt:lpstr>Estimating Gravity</vt:lpstr>
      <vt:lpstr>Trade and Market Size</vt:lpstr>
      <vt:lpstr>Trade and Distance</vt:lpstr>
      <vt:lpstr>Trade and Distance</vt:lpstr>
      <vt:lpstr>Trade and Distance</vt:lpstr>
      <vt:lpstr>Trade and Distance</vt:lpstr>
      <vt:lpstr>Trade and Distance</vt:lpstr>
      <vt:lpstr>Trade and Distance</vt:lpstr>
      <vt:lpstr>Trade and Distance</vt:lpstr>
      <vt:lpstr>Trade and Distance</vt:lpstr>
      <vt:lpstr>Trade and Distance</vt:lpstr>
      <vt:lpstr>Gravity in Services Trade…</vt:lpstr>
      <vt:lpstr>Four Dimensions of Distance (Ghemawat 2001)</vt:lpstr>
      <vt:lpstr>Take aways</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tbl2</dc:creator>
  <cp:lastModifiedBy>Jiang Bonnie</cp:lastModifiedBy>
  <cp:revision>305</cp:revision>
  <cp:lastPrinted>2011-07-11T17:53:29Z</cp:lastPrinted>
  <dcterms:created xsi:type="dcterms:W3CDTF">2009-04-17T16:00:02Z</dcterms:created>
  <dcterms:modified xsi:type="dcterms:W3CDTF">2023-01-30T02:32:34Z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0x010100E5434741E7BD2D45B6F741F2F674B77C</vt:lpwstr>
  </property>
</Properties>
</file>