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796" r:id="rId5"/>
    <p:sldId id="878" r:id="rId6"/>
    <p:sldId id="1098" r:id="rId7"/>
    <p:sldId id="1169" r:id="rId8"/>
    <p:sldId id="1168" r:id="rId9"/>
    <p:sldId id="1175" r:id="rId10"/>
    <p:sldId id="1097" r:id="rId11"/>
    <p:sldId id="1173" r:id="rId12"/>
    <p:sldId id="1174" r:id="rId13"/>
    <p:sldId id="1099" r:id="rId14"/>
    <p:sldId id="1108" r:id="rId15"/>
    <p:sldId id="1177" r:id="rId16"/>
    <p:sldId id="1176" r:id="rId17"/>
    <p:sldId id="1178" r:id="rId18"/>
    <p:sldId id="1100" r:id="rId19"/>
    <p:sldId id="1161" r:id="rId20"/>
    <p:sldId id="1102" r:id="rId21"/>
    <p:sldId id="1103" r:id="rId22"/>
    <p:sldId id="1104" r:id="rId23"/>
    <p:sldId id="1164" r:id="rId24"/>
    <p:sldId id="1181" r:id="rId25"/>
    <p:sldId id="1111" r:id="rId26"/>
    <p:sldId id="1112" r:id="rId27"/>
    <p:sldId id="1116" r:id="rId28"/>
    <p:sldId id="1114" r:id="rId29"/>
    <p:sldId id="1115" r:id="rId30"/>
    <p:sldId id="1160" r:id="rId31"/>
    <p:sldId id="1117" r:id="rId32"/>
    <p:sldId id="1118" r:id="rId33"/>
    <p:sldId id="1119" r:id="rId34"/>
    <p:sldId id="1121" r:id="rId35"/>
    <p:sldId id="1122" r:id="rId36"/>
    <p:sldId id="1123" r:id="rId37"/>
    <p:sldId id="1166" r:id="rId38"/>
    <p:sldId id="1125" r:id="rId39"/>
    <p:sldId id="1126" r:id="rId40"/>
    <p:sldId id="1127" r:id="rId41"/>
    <p:sldId id="1128" r:id="rId42"/>
    <p:sldId id="1129" r:id="rId43"/>
    <p:sldId id="1131" r:id="rId44"/>
    <p:sldId id="1132" r:id="rId45"/>
    <p:sldId id="1133" r:id="rId46"/>
    <p:sldId id="1134" r:id="rId47"/>
    <p:sldId id="1180" r:id="rId48"/>
    <p:sldId id="538" r:id="rId49"/>
    <p:sldId id="539" r:id="rId50"/>
    <p:sldId id="540" r:id="rId51"/>
    <p:sldId id="541" r:id="rId52"/>
    <p:sldId id="542" r:id="rId53"/>
    <p:sldId id="543" r:id="rId54"/>
    <p:sldId id="546" r:id="rId55"/>
    <p:sldId id="544" r:id="rId56"/>
    <p:sldId id="547" r:id="rId57"/>
    <p:sldId id="836" r:id="rId58"/>
    <p:sldId id="837" r:id="rId59"/>
    <p:sldId id="497" r:id="rId60"/>
    <p:sldId id="1136" r:id="rId61"/>
    <p:sldId id="1137" r:id="rId62"/>
    <p:sldId id="1138" r:id="rId63"/>
    <p:sldId id="1139" r:id="rId64"/>
    <p:sldId id="1140" r:id="rId65"/>
    <p:sldId id="1141" r:id="rId66"/>
    <p:sldId id="1142" r:id="rId67"/>
    <p:sldId id="1150" r:id="rId68"/>
    <p:sldId id="1096" r:id="rId69"/>
    <p:sldId id="976" r:id="rId70"/>
    <p:sldId id="1158" r:id="rId71"/>
    <p:sldId id="1157" r:id="rId72"/>
    <p:sldId id="1162" r:id="rId73"/>
    <p:sldId id="1163" r:id="rId74"/>
    <p:sldId id="1151" r:id="rId75"/>
    <p:sldId id="1152" r:id="rId76"/>
    <p:sldId id="1153" r:id="rId77"/>
    <p:sldId id="1154" r:id="rId78"/>
    <p:sldId id="1155" r:id="rId79"/>
    <p:sldId id="1156" r:id="rId80"/>
  </p:sldIdLst>
  <p:sldSz cx="9144000" cy="6858000" type="screen4x3"/>
  <p:notesSz cx="7315200" cy="96012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it Khandelwal" initials="ak" lastIdx="1" clrIdx="0"/>
  <p:cmAuthor id="1" name="Schott, Peter" initials="SP" lastIdx="2" clrIdx="1">
    <p:extLst>
      <p:ext uri="{19B8F6BF-5375-455C-9EA6-DF929625EA0E}">
        <p15:presenceInfo xmlns:p15="http://schemas.microsoft.com/office/powerpoint/2012/main" userId="S-1-5-21-505881439-82067924-1220176271-295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F0"/>
    <a:srgbClr val="808080"/>
    <a:srgbClr val="EAF2F3"/>
    <a:srgbClr val="A44F4E"/>
    <a:srgbClr val="636562"/>
    <a:srgbClr val="545556"/>
    <a:srgbClr val="BFBFFF"/>
    <a:srgbClr val="00B05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38" autoAdjust="0"/>
    <p:restoredTop sz="89570" autoAdjust="0"/>
  </p:normalViewPr>
  <p:slideViewPr>
    <p:cSldViewPr snapToGrid="0" showGuides="1">
      <p:cViewPr varScale="1">
        <p:scale>
          <a:sx n="142" d="100"/>
          <a:sy n="142" d="100"/>
        </p:scale>
        <p:origin x="14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Dropbox\Import%20Led%20Development\tables\middle_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 firmsize'!$C$16</c:f>
              <c:strCache>
                <c:ptCount val="1"/>
                <c:pt idx="0">
                  <c:v>Fraction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'5 firmsize'!$B$17:$B$23</c:f>
              <c:strCache>
                <c:ptCount val="7"/>
                <c:pt idx="0">
                  <c:v>1-4 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20-49</c:v>
                </c:pt>
                <c:pt idx="5">
                  <c:v>50-99</c:v>
                </c:pt>
                <c:pt idx="6">
                  <c:v>100+</c:v>
                </c:pt>
              </c:strCache>
            </c:strRef>
          </c:cat>
          <c:val>
            <c:numRef>
              <c:f>'5 firmsize'!$C$17:$C$23</c:f>
              <c:numCache>
                <c:formatCode>0.000</c:formatCode>
                <c:ptCount val="7"/>
                <c:pt idx="0">
                  <c:v>0.84319845865992105</c:v>
                </c:pt>
                <c:pt idx="1">
                  <c:v>0.12934117691180899</c:v>
                </c:pt>
                <c:pt idx="2">
                  <c:v>7.7232274954528004E-3</c:v>
                </c:pt>
                <c:pt idx="3">
                  <c:v>3.9410708207248202E-3</c:v>
                </c:pt>
                <c:pt idx="4">
                  <c:v>6.8015254486702799E-3</c:v>
                </c:pt>
                <c:pt idx="5">
                  <c:v>3.3371970659363901E-3</c:v>
                </c:pt>
                <c:pt idx="6">
                  <c:v>5.65734359749211E-3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6-E34F-BA11-37B3B6A26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2090928"/>
        <c:axId val="552091320"/>
      </c:barChart>
      <c:catAx>
        <c:axId val="55209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Employment Bin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52091320"/>
        <c:crosses val="autoZero"/>
        <c:auto val="1"/>
        <c:lblAlgn val="ctr"/>
        <c:lblOffset val="100"/>
        <c:noMultiLvlLbl val="0"/>
      </c:catAx>
      <c:valAx>
        <c:axId val="552091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Fraction</a:t>
                </a: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552090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C153773-BBBC-4D70-9901-00E50FC8B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400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06865" y="2"/>
            <a:ext cx="32210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6188" y="723900"/>
            <a:ext cx="4840287" cy="3629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70415"/>
            <a:ext cx="5394325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40825"/>
            <a:ext cx="314007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b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06865" y="9140825"/>
            <a:ext cx="32210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b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E586428-1CEA-4E8A-8AB0-84B90B2FB2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03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A03EF-7D04-4F09-A7EE-47A65F77BB55}" type="slidenum">
              <a:rPr lang="en-US" smtClean="0">
                <a:cs typeface="Arial" charset="0"/>
              </a:rPr>
              <a:pPr/>
              <a:t>1</a:t>
            </a:fld>
            <a:endParaRPr lang="en-US" dirty="0"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3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4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7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8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E95D8E-3BFD-49B9-86DB-6E2C28C8CE3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7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8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96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0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rPr lang="en-US" dirty="0"/>
              <a:t>Best 20%</a:t>
            </a:r>
            <a:r>
              <a:rPr lang="en-US" baseline="0" dirty="0"/>
              <a:t> of firms in India performed better than the average US firm</a:t>
            </a:r>
          </a:p>
          <a:p>
            <a:pPr marL="228567" indent="-228567">
              <a:buAutoNum type="arabicPeriod"/>
            </a:pPr>
            <a:r>
              <a:rPr lang="en-US" baseline="0" dirty="0"/>
              <a:t>75% of US firms are worse managed than the top 10% of Indian firms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FA15D-EE7D-4A30-81ED-C162D7AB3AB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rPr lang="en-US" dirty="0"/>
              <a:t>Best 20%</a:t>
            </a:r>
            <a:r>
              <a:rPr lang="en-US" baseline="0" dirty="0"/>
              <a:t> of firms in India performed better than the average US firm</a:t>
            </a:r>
          </a:p>
          <a:p>
            <a:pPr marL="228567" indent="-228567">
              <a:buAutoNum type="arabicPeriod"/>
            </a:pPr>
            <a:r>
              <a:rPr lang="en-US" baseline="0" dirty="0"/>
              <a:t>75% of US firms are worse managed than the top 10% of Indian firms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FA15D-EE7D-4A30-81ED-C162D7AB3AB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rPr lang="en-US" dirty="0"/>
              <a:t>Best 20%</a:t>
            </a:r>
            <a:r>
              <a:rPr lang="en-US" baseline="0" dirty="0"/>
              <a:t> of firms in India performed better than the average US firm</a:t>
            </a:r>
          </a:p>
          <a:p>
            <a:pPr marL="228567" indent="-228567">
              <a:buAutoNum type="arabicPeriod"/>
            </a:pPr>
            <a:r>
              <a:rPr lang="en-US" baseline="0" dirty="0"/>
              <a:t>75% of US firms are worse managed than the top 10% of Indian firms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FA15D-EE7D-4A30-81ED-C162D7AB3AB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7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3FA15D-EE7D-4A30-81ED-C162D7AB3AB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1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74832"/>
            <a:ext cx="7772400" cy="803844"/>
          </a:xfr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3884613"/>
            <a:ext cx="6400800" cy="1752600"/>
          </a:xfrm>
        </p:spPr>
        <p:txBody>
          <a:bodyPr/>
          <a:lstStyle>
            <a:lvl1pPr marL="0" indent="0" algn="l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89025"/>
            <a:ext cx="4141787" cy="57689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9025"/>
            <a:ext cx="4143375" cy="57689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930D94F4-7A06-4EF1-81B9-BE8C8288FE0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2865438"/>
            <a:ext cx="8437562" cy="723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274638"/>
            <a:ext cx="84375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089025"/>
            <a:ext cx="8437562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solidFill>
                  <a:schemeClr val="accent2"/>
                </a:solidFill>
                <a:latin typeface="Tahoma" charset="0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9963" y="6272213"/>
            <a:ext cx="49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6C53B026-E3BC-40EA-A94F-CF3D3D4CBAA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 dirty="0">
              <a:latin typeface="Tahoma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ggdc/historicaldevelopment/maddis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ckinsey.com/featured-insights/employment-and-growth/a-productivity-perspective-on-the-future-of-growt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fred.stlouisfed.org/graph/?g=Nz7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nbloom/DMM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sb.stanford.edu/multimedia/flv/100519-Bloom-5minute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anford.edu/~nbloom/DMM.pdf" TargetMode="External"/><Relationship Id="rId5" Type="http://schemas.microsoft.com/office/2007/relationships/hdphoto" Target="../media/hdphoto1.wdp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nford.edu/~nbloom/DMM.pdf" TargetMode="External"/><Relationship Id="rId4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nford.edu/~nbloom/DMM.pdf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tanford.edu/nbloom/sites/default/files/dmm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tanford.edu/nbloom/sites/default/files/dmm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featured-insights/employment-and-growth/a-productivity-perspective-on-the-future-of-growth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8" y="1416050"/>
            <a:ext cx="8128000" cy="4832350"/>
          </a:xfrm>
          <a:noFill/>
        </p:spPr>
        <p:txBody>
          <a:bodyPr lIns="0" tIns="0" rIns="0" bIns="0"/>
          <a:lstStyle/>
          <a:p>
            <a:pPr eaLnBrk="1" hangingPunct="1"/>
            <a:r>
              <a:rPr lang="en-US" sz="2000" dirty="0"/>
              <a:t>Why are Emerging Markets Still Emerging?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400" dirty="0">
                <a:solidFill>
                  <a:schemeClr val="bg1">
                    <a:lumMod val="50000"/>
                  </a:schemeClr>
                </a:solidFill>
              </a:rPr>
              <a:t>December 2022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sz="1800" dirty="0">
                <a:solidFill>
                  <a:schemeClr val="accent6"/>
                </a:solidFill>
              </a:rPr>
              <a:t>Peter K. Schott </a:t>
            </a:r>
            <a:br>
              <a:rPr lang="en-GB" sz="1800" dirty="0">
                <a:solidFill>
                  <a:schemeClr val="accent6"/>
                </a:solidFill>
              </a:rPr>
            </a:br>
            <a:r>
              <a:rPr lang="en-GB" sz="1800" dirty="0">
                <a:solidFill>
                  <a:schemeClr val="bg1">
                    <a:lumMod val="50000"/>
                  </a:schemeClr>
                </a:solidFill>
              </a:rPr>
              <a:t>Yale School of Management &amp; NBER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/>
            </a:br>
            <a:br>
              <a:rPr lang="en-GB" sz="1400" dirty="0"/>
            </a:br>
            <a:br>
              <a:rPr lang="en-GB" sz="1000" dirty="0"/>
            </a:br>
            <a:endParaRPr lang="en-GB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654C9B-7D92-4BBD-3A74-49E99DA022C4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4AFC3C-C744-07D6-C7EB-7DA81899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14738D-D56E-FA0E-CEA3-271FB939DE0F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A85D70-F766-0809-2718-1AF39629D1D8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812175-C658-3CAD-0D82-D4653D59B9F9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B52B68-846F-8DFF-6A48-023C6CB3368A}"/>
              </a:ext>
            </a:extLst>
          </p:cNvPr>
          <p:cNvGrpSpPr/>
          <p:nvPr/>
        </p:nvGrpSpPr>
        <p:grpSpPr>
          <a:xfrm>
            <a:off x="2175730" y="1715025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E10976A-227F-E2A0-2313-00337ABC6DB0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4F53098-6D77-4DB7-2C10-3E44003EC38A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F55ECC9-A2FF-8556-F267-9A2E843EBF82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5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DD1E75-4F5C-3064-5F71-BBAACA4CC193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65B3FA-96C7-4A7E-E7E6-E65F279D7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55D28B-BAB1-2AD3-FDD2-F52055F4F91E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478857-E0DD-6AA6-0D9D-B9E9C578E35E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626D1-F0A4-8E5A-D7A2-57E098BD113E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35DEB7-D2AD-3E5C-4516-6FCC3CCD6BAE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C7BA40B8-DAE8-B363-E7B0-3BA6C2DA1F0F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E82E28E-7DD2-9ABA-CBAE-469C0C864EBE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01692923-4780-2215-3158-5D4E7228487E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F1C9C6-9D86-2EB7-78BA-9A9476833396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FAB733-572C-208E-83B9-F3448714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3FC827-585B-7A44-8B52-05465A1A3BAF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B6D61B-2267-EFE7-E810-969FC620CEF8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9254CA-4916-3E37-5BAB-3236458A4F71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India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Kenya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Nigeria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097-305E-61F6-9897-170E7E52CCE9}"/>
              </a:ext>
            </a:extLst>
          </p:cNvPr>
          <p:cNvSpPr txBox="1"/>
          <p:nvPr/>
        </p:nvSpPr>
        <p:spPr>
          <a:xfrm>
            <a:off x="2637387" y="280996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BFBFFF"/>
                </a:solidFill>
                <a:latin typeface="Arial" pitchFamily="34" charset="0"/>
                <a:cs typeface="Arial" pitchFamily="34" charset="0"/>
              </a:rPr>
              <a:t>United States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98FAF-0663-D467-704D-7E699A835274}"/>
              </a:ext>
            </a:extLst>
          </p:cNvPr>
          <p:cNvCxnSpPr>
            <a:stCxn id="16" idx="2"/>
          </p:cNvCxnSpPr>
          <p:nvPr/>
        </p:nvCxnSpPr>
        <p:spPr bwMode="auto">
          <a:xfrm flipH="1">
            <a:off x="2790908" y="3086963"/>
            <a:ext cx="399676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E8668-DC60-9675-90BC-EFC3DAAEBE52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B3CE28-88E5-9378-5859-D1A796EB508E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802DC2-3ACB-0B8B-44EF-FBAD741DE5E7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DDBBC022-BD0F-737A-E43C-F405292DF643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5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16D742-A6C7-A5FC-587E-8DC12FB4137F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E5B9BA-AA56-7E3E-B311-AE2F4CC9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CC0875-2D2D-A69E-2A9B-2EFA5D659E35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9EEF62D-7D41-E61F-59D4-764DA4670A2A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D193DF-EB3C-6829-C541-8D0CE9EA6304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8825-BA44-2F42-E4B9-8796B58B3B43}"/>
              </a:ext>
            </a:extLst>
          </p:cNvPr>
          <p:cNvSpPr txBox="1"/>
          <p:nvPr/>
        </p:nvSpPr>
        <p:spPr>
          <a:xfrm>
            <a:off x="5571772" y="4047427"/>
            <a:ext cx="516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6A07D-F006-C686-D27C-F31AB0BD49EE}"/>
              </a:ext>
            </a:extLst>
          </p:cNvPr>
          <p:cNvCxnSpPr>
            <a:cxnSpLocks/>
          </p:cNvCxnSpPr>
          <p:nvPr/>
        </p:nvCxnSpPr>
        <p:spPr bwMode="auto">
          <a:xfrm flipH="1">
            <a:off x="5403542" y="4284617"/>
            <a:ext cx="243651" cy="284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A5B1B8-0F97-7209-BEB3-C76E8052FBF4}"/>
              </a:ext>
            </a:extLst>
          </p:cNvPr>
          <p:cNvSpPr txBox="1"/>
          <p:nvPr/>
        </p:nvSpPr>
        <p:spPr>
          <a:xfrm>
            <a:off x="6239226" y="384852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Kenya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73536-930C-84F4-6CC8-18A6D9C67BB4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6149088" y="412552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C8410-3493-F32F-B8EB-D28D9B02E03E}"/>
              </a:ext>
            </a:extLst>
          </p:cNvPr>
          <p:cNvSpPr txBox="1"/>
          <p:nvPr/>
        </p:nvSpPr>
        <p:spPr>
          <a:xfrm>
            <a:off x="4957531" y="3797511"/>
            <a:ext cx="668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Nigeria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D66A-60D8-A043-86C7-7CA9E0B9E689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4892239" y="4074510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1E429-83FB-C817-3C1E-823CF3D93102}"/>
              </a:ext>
            </a:extLst>
          </p:cNvPr>
          <p:cNvSpPr txBox="1"/>
          <p:nvPr/>
        </p:nvSpPr>
        <p:spPr>
          <a:xfrm>
            <a:off x="2722541" y="207052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BFBFFF"/>
                </a:solidFill>
                <a:latin typeface="Arial" pitchFamily="34" charset="0"/>
                <a:cs typeface="Arial" pitchFamily="34" charset="0"/>
              </a:rPr>
              <a:t>United States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5BAAFE-CFF4-9030-9CD8-1DE36F860107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2541" y="2347523"/>
            <a:ext cx="277033" cy="233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61BEA3F-6BEC-5016-8DCC-5ABE762A8363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E697A58-7A85-8A25-8E73-46B37E9631E7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790D548B-2A47-F1C1-4F27-72D0E32BBB59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2429B9A-7A9A-84FA-0C40-2F736730E506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2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183F-BAF9-9C5C-51FB-79BC9D60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growth come from?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01696-F8CB-E98D-F153-4CB5E1728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7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Accounting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Output</a:t>
            </a:r>
            <a:r>
              <a:rPr lang="en-US" dirty="0"/>
              <a:t>  = 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Productivity</a:t>
            </a:r>
            <a:r>
              <a:rPr lang="en-US" dirty="0"/>
              <a:t>  *  </a:t>
            </a:r>
            <a:r>
              <a:rPr lang="en-US" dirty="0" err="1">
                <a:latin typeface="Symbol" panose="05050102010706020507" pitchFamily="18" charset="2"/>
              </a:rPr>
              <a:t>D</a:t>
            </a:r>
            <a:r>
              <a:rPr lang="en-US" dirty="0" err="1"/>
              <a:t>Inputs</a:t>
            </a:r>
            <a:endParaRPr lang="en-US" dirty="0"/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Which matters more for long-run growth?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Increasing inputs?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Increasing productivity?</a:t>
            </a:r>
          </a:p>
          <a:p>
            <a:pPr lvl="1"/>
            <a:endParaRPr lang="en-US" dirty="0">
              <a:solidFill>
                <a:schemeClr val="accent6"/>
              </a:solidFill>
            </a:endParaRPr>
          </a:p>
          <a:p>
            <a:r>
              <a:rPr lang="en-US" dirty="0">
                <a:solidFill>
                  <a:schemeClr val="accent6"/>
                </a:solidFill>
              </a:rPr>
              <a:t>At the country level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Output = GDP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Inputs = {Capital, Labor}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Productivity is not observed directly!</a:t>
            </a:r>
          </a:p>
          <a:p>
            <a:pPr lvl="1"/>
            <a:r>
              <a:rPr lang="en-US" dirty="0"/>
              <a:t>Typically </a:t>
            </a:r>
            <a:r>
              <a:rPr lang="en-US" dirty="0">
                <a:solidFill>
                  <a:srgbClr val="00B0F0"/>
                </a:solidFill>
              </a:rPr>
              <a:t>inferred</a:t>
            </a:r>
            <a:r>
              <a:rPr lang="en-US" dirty="0"/>
              <a:t> as a “residual”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he change in output not explained by the change in inputs</a:t>
            </a:r>
          </a:p>
          <a:p>
            <a:pPr lvl="1"/>
            <a:endParaRPr lang="en-US" dirty="0"/>
          </a:p>
          <a:p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793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Contribution to </a:t>
            </a:r>
            <a:r>
              <a:rPr lang="en-US" u="sng" dirty="0"/>
              <a:t>World</a:t>
            </a:r>
            <a:r>
              <a:rPr lang="en-US" dirty="0"/>
              <a:t> GDP Growth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16</a:t>
            </a:fld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561" t="35458" r="29447" b="41201"/>
          <a:stretch/>
        </p:blipFill>
        <p:spPr>
          <a:xfrm>
            <a:off x="1237569" y="1387978"/>
            <a:ext cx="6668861" cy="48842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55589" y="6264117"/>
            <a:ext cx="4007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3"/>
              </a:rPr>
              <a:t>Madison Historical Statistics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4"/>
              </a:rPr>
              <a:t>McKinsey Global Institute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B9DB69-58CC-D5EF-CFA0-7E6A708FBCAB}"/>
              </a:ext>
            </a:extLst>
          </p:cNvPr>
          <p:cNvGrpSpPr/>
          <p:nvPr/>
        </p:nvGrpSpPr>
        <p:grpSpPr>
          <a:xfrm>
            <a:off x="1298342" y="1519059"/>
            <a:ext cx="6231492" cy="4131747"/>
            <a:chOff x="1298342" y="1519059"/>
            <a:chExt cx="6231492" cy="4131747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1050678" y="3761901"/>
              <a:ext cx="7569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CAGR %</a:t>
              </a:r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D7D179D6-4A03-7E76-82BA-6B752E2C3E90}"/>
                </a:ext>
              </a:extLst>
            </p:cNvPr>
            <p:cNvSpPr txBox="1"/>
            <p:nvPr/>
          </p:nvSpPr>
          <p:spPr>
            <a:xfrm>
              <a:off x="1936319" y="2170766"/>
              <a:ext cx="806881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Preindustrial era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980C56C3-F56D-7427-9B36-8DBCF8A62F03}"/>
                </a:ext>
              </a:extLst>
            </p:cNvPr>
            <p:cNvSpPr txBox="1"/>
            <p:nvPr/>
          </p:nvSpPr>
          <p:spPr>
            <a:xfrm>
              <a:off x="3091815" y="2170766"/>
              <a:ext cx="1374338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Industrial Revolution begins in England and spreads across the Western world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809B89E-0BA8-4F5C-28CF-5FC5E9A89C75}"/>
                </a:ext>
              </a:extLst>
            </p:cNvPr>
            <p:cNvSpPr txBox="1"/>
            <p:nvPr/>
          </p:nvSpPr>
          <p:spPr>
            <a:xfrm>
              <a:off x="4612213" y="2178433"/>
              <a:ext cx="1017614" cy="6771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WWI, Great Depression, WWII, and post-WWII boom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FFA3A923-6178-CC51-E44C-605FB73D02F2}"/>
                </a:ext>
              </a:extLst>
            </p:cNvPr>
            <p:cNvSpPr txBox="1"/>
            <p:nvPr/>
          </p:nvSpPr>
          <p:spPr>
            <a:xfrm>
              <a:off x="5945856" y="2170766"/>
              <a:ext cx="1355736" cy="3385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The rise of IT and emerging markets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892C8F15-9F85-0788-BB13-B3D051A34AA6}"/>
                </a:ext>
              </a:extLst>
            </p:cNvPr>
            <p:cNvSpPr txBox="1"/>
            <p:nvPr/>
          </p:nvSpPr>
          <p:spPr>
            <a:xfrm>
              <a:off x="1630537" y="1519059"/>
              <a:ext cx="5849311" cy="3539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50" b="1" i="0" u="none" strike="noStrike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Contribution to world GDP growth, GDP per capita vs population, years 1-2008,</a:t>
              </a:r>
              <a:r>
                <a:rPr lang="en-US" sz="1150" b="0" i="0" u="none" strike="noStrike" kern="0" baseline="30000" dirty="0">
                  <a:solidFill>
                    <a:srgbClr val="000000"/>
                  </a:solidFill>
                  <a:latin typeface="Arial" panose="020B0604020202020204" pitchFamily="34" charset="0"/>
                </a:rPr>
                <a:t>1</a:t>
              </a:r>
              <a:r>
                <a:rPr lang="en-US" sz="1150" b="1" i="0" u="none" strike="noStrike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r>
                <a:rPr lang="en-US" sz="1150" b="0" i="0" u="none" strike="noStrike" kern="0" dirty="0">
                  <a:solidFill>
                    <a:srgbClr val="000000"/>
                  </a:solidFill>
                  <a:latin typeface="Arial" panose="020B0604020202020204" pitchFamily="34" charset="0"/>
                </a:rPr>
                <a:t>compound annual growth rate (CAGR), %</a:t>
              </a:r>
              <a:endParaRPr lang="en-US" sz="1150" b="0" u="none" kern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32D15FB5-11AD-687A-AEDB-F5C60D29C7A7}"/>
                </a:ext>
              </a:extLst>
            </p:cNvPr>
            <p:cNvSpPr txBox="1"/>
            <p:nvPr/>
          </p:nvSpPr>
          <p:spPr>
            <a:xfrm>
              <a:off x="6325140" y="4529464"/>
              <a:ext cx="120469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u="none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GDP per capita</a:t>
              </a:r>
            </a:p>
            <a:p>
              <a:r>
                <a:rPr lang="en-US" sz="1200" b="0" u="none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(productivity)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DCBCC5A-5CC0-3F00-331A-CB2140F0AF78}"/>
                </a:ext>
              </a:extLst>
            </p:cNvPr>
            <p:cNvSpPr txBox="1"/>
            <p:nvPr/>
          </p:nvSpPr>
          <p:spPr>
            <a:xfrm>
              <a:off x="6325140" y="5459291"/>
              <a:ext cx="888665" cy="19151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u="none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Population</a:t>
              </a:r>
              <a:endParaRPr lang="en-US" sz="1200" b="0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29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79167856-DC67-A133-7AA4-BC473314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5" y="1195642"/>
            <a:ext cx="7440349" cy="5017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Post-War US Productivity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17</a:t>
            </a:fld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1639228" y="1706136"/>
            <a:ext cx="3468031" cy="5129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0154" y="1295389"/>
            <a:ext cx="5814739" cy="4921045"/>
            <a:chOff x="960154" y="1295389"/>
            <a:chExt cx="5814739" cy="4921045"/>
          </a:xfrm>
        </p:grpSpPr>
        <p:sp>
          <p:nvSpPr>
            <p:cNvPr id="7" name="TextBox 6"/>
            <p:cNvSpPr txBox="1"/>
            <p:nvPr/>
          </p:nvSpPr>
          <p:spPr>
            <a:xfrm>
              <a:off x="2253707" y="1795344"/>
              <a:ext cx="27117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b="0" u="none" dirty="0">
                  <a:latin typeface="Arial" pitchFamily="34" charset="0"/>
                  <a:cs typeface="Arial" pitchFamily="34" charset="0"/>
                </a:rPr>
                <a:t>US Total Factor Productivity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756894" y="1951462"/>
              <a:ext cx="40144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4572A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10C4CC02-3161-5FA2-5605-DBFEED67018A}"/>
                </a:ext>
              </a:extLst>
            </p:cNvPr>
            <p:cNvSpPr txBox="1"/>
            <p:nvPr/>
          </p:nvSpPr>
          <p:spPr>
            <a:xfrm>
              <a:off x="2083532" y="1295389"/>
              <a:ext cx="3379130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50" b="0" u="none" dirty="0">
                  <a:latin typeface="Arial" pitchFamily="34" charset="0"/>
                  <a:cs typeface="Arial" pitchFamily="34" charset="0"/>
                </a:rPr>
                <a:t>Total Factor Productivity at Constant National Prices for United States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8F1E1A5-F89A-F5AF-3D64-9604C6144BD7}"/>
                </a:ext>
              </a:extLst>
            </p:cNvPr>
            <p:cNvSpPr txBox="1"/>
            <p:nvPr/>
          </p:nvSpPr>
          <p:spPr>
            <a:xfrm>
              <a:off x="1217676" y="6082747"/>
              <a:ext cx="3092193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50" b="0" u="none" dirty="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rPr>
                <a:t>Sources: University of Groningen; University of California, Davis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203C14D-0FAC-C4B5-DC64-B38846BC5080}"/>
                </a:ext>
              </a:extLst>
            </p:cNvPr>
            <p:cNvSpPr txBox="1"/>
            <p:nvPr/>
          </p:nvSpPr>
          <p:spPr>
            <a:xfrm rot="16200000">
              <a:off x="706719" y="3588256"/>
              <a:ext cx="62998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b="0" u="none" dirty="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rPr>
                <a:t>Index 2017=1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78CBDD13-E83B-9B3D-66B4-175A233A5DBB}"/>
                </a:ext>
              </a:extLst>
            </p:cNvPr>
            <p:cNvSpPr txBox="1"/>
            <p:nvPr/>
          </p:nvSpPr>
          <p:spPr>
            <a:xfrm>
              <a:off x="6039114" y="6085629"/>
              <a:ext cx="735779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50" b="0" u="none" dirty="0" err="1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rPr>
                <a:t>myf.red</a:t>
              </a:r>
              <a:r>
                <a:rPr lang="en-US" sz="850" b="0" u="none" dirty="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rPr>
                <a:t>/g/Nz7k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2843561" y="3704597"/>
            <a:ext cx="2497873" cy="8697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7EE4433C-09C1-38F2-FF15-6729D463EFD6}"/>
              </a:ext>
            </a:extLst>
          </p:cNvPr>
          <p:cNvSpPr/>
          <p:nvPr/>
        </p:nvSpPr>
        <p:spPr>
          <a:xfrm>
            <a:off x="1873404" y="1256633"/>
            <a:ext cx="4661210" cy="276999"/>
          </a:xfrm>
          <a:prstGeom prst="rect">
            <a:avLst/>
          </a:prstGeom>
          <a:solidFill>
            <a:srgbClr val="E1E9F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2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vs Per Capita GDP</a:t>
            </a:r>
            <a:br>
              <a:rPr lang="en-US" dirty="0"/>
            </a:br>
            <a:r>
              <a:rPr lang="en-US" sz="1400" dirty="0"/>
              <a:t>2000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18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6534" y="1211541"/>
            <a:ext cx="6550932" cy="52099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86361" y="1427356"/>
            <a:ext cx="5242348" cy="415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761" y="161652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USA</a:t>
            </a:r>
          </a:p>
        </p:txBody>
      </p:sp>
      <p:sp>
        <p:nvSpPr>
          <p:cNvPr id="9" name="Oval 8"/>
          <p:cNvSpPr/>
          <p:nvPr/>
        </p:nvSpPr>
        <p:spPr>
          <a:xfrm>
            <a:off x="7154944" y="5874026"/>
            <a:ext cx="229830" cy="258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26533" y="1619722"/>
            <a:ext cx="229830" cy="258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732" y="6442032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Jones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</a:rPr>
              <a:t>Romer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 (2012).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F91EE7-FD77-1D34-3725-A159B2B016A3}"/>
              </a:ext>
            </a:extLst>
          </p:cNvPr>
          <p:cNvGrpSpPr/>
          <p:nvPr/>
        </p:nvGrpSpPr>
        <p:grpSpPr>
          <a:xfrm>
            <a:off x="1318902" y="2472293"/>
            <a:ext cx="4173087" cy="3939507"/>
            <a:chOff x="1318902" y="2472293"/>
            <a:chExt cx="4173087" cy="3939507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92F4098-7607-B537-A26B-236004A0A6B6}"/>
                </a:ext>
              </a:extLst>
            </p:cNvPr>
            <p:cNvSpPr txBox="1"/>
            <p:nvPr/>
          </p:nvSpPr>
          <p:spPr>
            <a:xfrm>
              <a:off x="3831150" y="6204051"/>
              <a:ext cx="1660839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Per capita GDP, 2000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EA93F2A-85FB-33A2-88B1-9171CEF022FD}"/>
                </a:ext>
              </a:extLst>
            </p:cNvPr>
            <p:cNvSpPr txBox="1"/>
            <p:nvPr/>
          </p:nvSpPr>
          <p:spPr>
            <a:xfrm rot="16200000">
              <a:off x="303848" y="3487347"/>
              <a:ext cx="2237857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350" b="0" u="none" dirty="0">
                  <a:latin typeface="Arial" pitchFamily="34" charset="0"/>
                  <a:cs typeface="Arial" pitchFamily="34" charset="0"/>
                </a:rPr>
                <a:t>Total factor productivity, 2000</a:t>
              </a:r>
              <a:endParaRPr lang="en-US" sz="1350" b="0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1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19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6534" y="1211541"/>
            <a:ext cx="6550932" cy="52099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76762" y="4677209"/>
            <a:ext cx="1350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TFP varies widely across countries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9732" y="6442032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Jones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</a:rPr>
              <a:t>Romer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 (2012).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rPr lang="en-US" dirty="0"/>
              <a:t>Productivity vs Per Capita GDP</a:t>
            </a:r>
            <a:br>
              <a:rPr lang="en-US" dirty="0"/>
            </a:br>
            <a:r>
              <a:rPr lang="en-US" sz="1400" dirty="0"/>
              <a:t>2000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0AC9D0-6A35-7566-905E-A8C7C10117B4}"/>
              </a:ext>
            </a:extLst>
          </p:cNvPr>
          <p:cNvGrpSpPr/>
          <p:nvPr/>
        </p:nvGrpSpPr>
        <p:grpSpPr>
          <a:xfrm>
            <a:off x="1318902" y="2472293"/>
            <a:ext cx="4173087" cy="3939507"/>
            <a:chOff x="1318902" y="2472293"/>
            <a:chExt cx="4173087" cy="3939507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37D28D32-AD8C-B380-5B16-6CDD100F88C6}"/>
                </a:ext>
              </a:extLst>
            </p:cNvPr>
            <p:cNvSpPr txBox="1"/>
            <p:nvPr/>
          </p:nvSpPr>
          <p:spPr>
            <a:xfrm>
              <a:off x="3831150" y="6204051"/>
              <a:ext cx="1660839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Per capita GDP, 2000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1752FFD6-4B2A-912F-B291-94EE0A5E602F}"/>
                </a:ext>
              </a:extLst>
            </p:cNvPr>
            <p:cNvSpPr txBox="1"/>
            <p:nvPr/>
          </p:nvSpPr>
          <p:spPr>
            <a:xfrm rot="16200000">
              <a:off x="303848" y="3487347"/>
              <a:ext cx="2237857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zh-CN" sz="1350" b="0" u="none" dirty="0">
                  <a:latin typeface="Arial" pitchFamily="34" charset="0"/>
                  <a:cs typeface="Arial" pitchFamily="34" charset="0"/>
                </a:rPr>
                <a:t>Total factor productivity, 2000</a:t>
              </a:r>
              <a:endParaRPr lang="en-US" sz="1350" b="0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2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Visualizing 40 years of development</a:t>
            </a:r>
          </a:p>
          <a:p>
            <a:endParaRPr lang="en-US" dirty="0"/>
          </a:p>
          <a:p>
            <a:r>
              <a:rPr lang="en-US" dirty="0"/>
              <a:t>Where does productivity come from?</a:t>
            </a:r>
          </a:p>
          <a:p>
            <a:endParaRPr lang="en-US" dirty="0"/>
          </a:p>
          <a:p>
            <a:r>
              <a:rPr lang="en-US" dirty="0"/>
              <a:t>How does firm productivity vary within and across countries?</a:t>
            </a:r>
          </a:p>
          <a:p>
            <a:endParaRPr lang="en-US" dirty="0"/>
          </a:p>
          <a:p>
            <a:r>
              <a:rPr lang="en-US" dirty="0"/>
              <a:t>Why don’t firms in emerging markets grow?</a:t>
            </a:r>
          </a:p>
          <a:p>
            <a:endParaRPr lang="en-US" dirty="0"/>
          </a:p>
          <a:p>
            <a:r>
              <a:rPr lang="en-US" dirty="0"/>
              <a:t>What does this mean for your organization?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 dirty="0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80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firm productivity vary across EMs?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76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A49-A1DD-B091-6E58-036AC4A8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Within and Across Countries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0F67D-3DE3-84BD-D6DD-F95AC389D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21</a:t>
            </a:fld>
            <a:endParaRPr lang="en-GB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93AA9CB-A018-DDCE-B666-BB875633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25" y="1023619"/>
            <a:ext cx="4403756" cy="555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984-775C-69EA-4C7E-2CBE99ED5424}"/>
              </a:ext>
            </a:extLst>
          </p:cNvPr>
          <p:cNvSpPr txBox="1"/>
          <p:nvPr/>
        </p:nvSpPr>
        <p:spPr>
          <a:xfrm>
            <a:off x="2124146" y="6583362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Hsieh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Klenow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(2010)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78F84-94D1-3444-7D49-358859B2F530}"/>
              </a:ext>
            </a:extLst>
          </p:cNvPr>
          <p:cNvSpPr txBox="1"/>
          <p:nvPr/>
        </p:nvSpPr>
        <p:spPr>
          <a:xfrm>
            <a:off x="6710660" y="5295045"/>
            <a:ext cx="152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Productivity varies widely across firms in the 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4AC91-0964-FD82-52B1-13782A50CC2D}"/>
              </a:ext>
            </a:extLst>
          </p:cNvPr>
          <p:cNvSpPr txBox="1"/>
          <p:nvPr/>
        </p:nvSpPr>
        <p:spPr>
          <a:xfrm>
            <a:off x="6710660" y="2731293"/>
            <a:ext cx="2195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China and India have a larger proportion of low-productivity firms than the US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3027D0-A0B1-9B04-31F1-AC43D0D26EB1}"/>
              </a:ext>
            </a:extLst>
          </p:cNvPr>
          <p:cNvGrpSpPr/>
          <p:nvPr/>
        </p:nvGrpSpPr>
        <p:grpSpPr>
          <a:xfrm>
            <a:off x="4155981" y="1170593"/>
            <a:ext cx="684907" cy="3975117"/>
            <a:chOff x="4155981" y="1170593"/>
            <a:chExt cx="684907" cy="3975117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0F255CEE-654B-E856-DA2B-1EFBD48AC9F1}"/>
                </a:ext>
              </a:extLst>
            </p:cNvPr>
            <p:cNvSpPr txBox="1"/>
            <p:nvPr/>
          </p:nvSpPr>
          <p:spPr>
            <a:xfrm>
              <a:off x="4193173" y="1170593"/>
              <a:ext cx="600022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50" b="0" u="none" dirty="0">
                  <a:latin typeface="Arial" pitchFamily="34" charset="0"/>
                  <a:cs typeface="Arial" pitchFamily="34" charset="0"/>
                </a:rPr>
                <a:t>India</a:t>
              </a:r>
              <a:endParaRPr lang="en-US" sz="135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EE24A8-9868-2D19-C685-925540DA5BEE}"/>
                </a:ext>
              </a:extLst>
            </p:cNvPr>
            <p:cNvSpPr txBox="1"/>
            <p:nvPr/>
          </p:nvSpPr>
          <p:spPr>
            <a:xfrm>
              <a:off x="4155981" y="3048597"/>
              <a:ext cx="683931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50" b="0" u="none" dirty="0">
                  <a:latin typeface="Arial" pitchFamily="34" charset="0"/>
                  <a:cs typeface="Arial" pitchFamily="34" charset="0"/>
                </a:rPr>
                <a:t>China</a:t>
              </a:r>
              <a:endParaRPr lang="en-US" sz="135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A3ED429-524C-B253-7332-FE7A3E05C3F8}"/>
                </a:ext>
              </a:extLst>
            </p:cNvPr>
            <p:cNvSpPr txBox="1"/>
            <p:nvPr/>
          </p:nvSpPr>
          <p:spPr>
            <a:xfrm>
              <a:off x="4156957" y="4937961"/>
              <a:ext cx="683931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50" b="0" u="none" dirty="0">
                  <a:latin typeface="Arial" pitchFamily="34" charset="0"/>
                  <a:cs typeface="Arial" pitchFamily="34" charset="0"/>
                </a:rPr>
                <a:t>U.S.</a:t>
              </a:r>
              <a:endParaRPr lang="en-US" sz="1350" b="0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2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Size and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22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/>
          <a:srcRect b="-6132"/>
          <a:stretch/>
        </p:blipFill>
        <p:spPr bwMode="auto">
          <a:xfrm>
            <a:off x="1218279" y="1622409"/>
            <a:ext cx="6707441" cy="416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06905" y="1395663"/>
            <a:ext cx="6978316" cy="44998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515264" y="1903221"/>
            <a:ext cx="120316" cy="120316"/>
          </a:xfrm>
          <a:prstGeom prst="ellipse">
            <a:avLst/>
          </a:prstGeom>
          <a:solidFill>
            <a:srgbClr val="1A476F"/>
          </a:solidFill>
          <a:ln>
            <a:solidFill>
              <a:srgbClr val="18466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09010" y="3075507"/>
            <a:ext cx="5815429" cy="1470214"/>
            <a:chOff x="2009010" y="3075507"/>
            <a:chExt cx="5815429" cy="1470214"/>
          </a:xfrm>
        </p:grpSpPr>
        <p:sp>
          <p:nvSpPr>
            <p:cNvPr id="10" name="Rectangle 9"/>
            <p:cNvSpPr/>
            <p:nvPr/>
          </p:nvSpPr>
          <p:spPr>
            <a:xfrm>
              <a:off x="4745959" y="3075507"/>
              <a:ext cx="2926080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67243" y="3239058"/>
              <a:ext cx="3957196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0570" y="3418094"/>
              <a:ext cx="3957196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1803" y="4065005"/>
              <a:ext cx="3957196" cy="70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1110" y="3977864"/>
              <a:ext cx="5164470" cy="567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89184" y="3769733"/>
              <a:ext cx="2926080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21287766">
              <a:off x="2632640" y="3442459"/>
              <a:ext cx="1114661" cy="359667"/>
            </a:xfrm>
            <a:custGeom>
              <a:avLst/>
              <a:gdLst>
                <a:gd name="connsiteX0" fmla="*/ 728283 w 728283"/>
                <a:gd name="connsiteY0" fmla="*/ 0 h 258945"/>
                <a:gd name="connsiteX1" fmla="*/ 639270 w 728283"/>
                <a:gd name="connsiteY1" fmla="*/ 24276 h 258945"/>
                <a:gd name="connsiteX2" fmla="*/ 590718 w 728283"/>
                <a:gd name="connsiteY2" fmla="*/ 48552 h 258945"/>
                <a:gd name="connsiteX3" fmla="*/ 542166 w 728283"/>
                <a:gd name="connsiteY3" fmla="*/ 89012 h 258945"/>
                <a:gd name="connsiteX4" fmla="*/ 493614 w 728283"/>
                <a:gd name="connsiteY4" fmla="*/ 105196 h 258945"/>
                <a:gd name="connsiteX5" fmla="*/ 420785 w 728283"/>
                <a:gd name="connsiteY5" fmla="*/ 137564 h 258945"/>
                <a:gd name="connsiteX6" fmla="*/ 372233 w 728283"/>
                <a:gd name="connsiteY6" fmla="*/ 153748 h 258945"/>
                <a:gd name="connsiteX7" fmla="*/ 347957 w 728283"/>
                <a:gd name="connsiteY7" fmla="*/ 161840 h 258945"/>
                <a:gd name="connsiteX8" fmla="*/ 275129 w 728283"/>
                <a:gd name="connsiteY8" fmla="*/ 169932 h 258945"/>
                <a:gd name="connsiteX9" fmla="*/ 226577 w 728283"/>
                <a:gd name="connsiteY9" fmla="*/ 186116 h 258945"/>
                <a:gd name="connsiteX10" fmla="*/ 129472 w 728283"/>
                <a:gd name="connsiteY10" fmla="*/ 202301 h 258945"/>
                <a:gd name="connsiteX11" fmla="*/ 80920 w 728283"/>
                <a:gd name="connsiteY11" fmla="*/ 218485 h 258945"/>
                <a:gd name="connsiteX12" fmla="*/ 56644 w 728283"/>
                <a:gd name="connsiteY12" fmla="*/ 234669 h 258945"/>
                <a:gd name="connsiteX13" fmla="*/ 0 w 728283"/>
                <a:gd name="connsiteY13" fmla="*/ 258945 h 2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283" h="258945">
                  <a:moveTo>
                    <a:pt x="728283" y="0"/>
                  </a:moveTo>
                  <a:cubicBezTo>
                    <a:pt x="706569" y="4343"/>
                    <a:pt x="656869" y="12543"/>
                    <a:pt x="639270" y="24276"/>
                  </a:cubicBezTo>
                  <a:cubicBezTo>
                    <a:pt x="607897" y="45191"/>
                    <a:pt x="624220" y="37385"/>
                    <a:pt x="590718" y="48552"/>
                  </a:cubicBezTo>
                  <a:cubicBezTo>
                    <a:pt x="575473" y="63797"/>
                    <a:pt x="562445" y="79999"/>
                    <a:pt x="542166" y="89012"/>
                  </a:cubicBezTo>
                  <a:cubicBezTo>
                    <a:pt x="526577" y="95940"/>
                    <a:pt x="507808" y="95733"/>
                    <a:pt x="493614" y="105196"/>
                  </a:cubicBezTo>
                  <a:cubicBezTo>
                    <a:pt x="455143" y="130843"/>
                    <a:pt x="478565" y="118304"/>
                    <a:pt x="420785" y="137564"/>
                  </a:cubicBezTo>
                  <a:lnTo>
                    <a:pt x="372233" y="153748"/>
                  </a:lnTo>
                  <a:cubicBezTo>
                    <a:pt x="364141" y="156445"/>
                    <a:pt x="356435" y="160898"/>
                    <a:pt x="347957" y="161840"/>
                  </a:cubicBezTo>
                  <a:lnTo>
                    <a:pt x="275129" y="169932"/>
                  </a:lnTo>
                  <a:cubicBezTo>
                    <a:pt x="258945" y="175327"/>
                    <a:pt x="243505" y="184000"/>
                    <a:pt x="226577" y="186116"/>
                  </a:cubicBezTo>
                  <a:cubicBezTo>
                    <a:pt x="180678" y="191854"/>
                    <a:pt x="167661" y="190844"/>
                    <a:pt x="129472" y="202301"/>
                  </a:cubicBezTo>
                  <a:cubicBezTo>
                    <a:pt x="113132" y="207203"/>
                    <a:pt x="95114" y="209022"/>
                    <a:pt x="80920" y="218485"/>
                  </a:cubicBezTo>
                  <a:cubicBezTo>
                    <a:pt x="72828" y="223880"/>
                    <a:pt x="65531" y="230719"/>
                    <a:pt x="56644" y="234669"/>
                  </a:cubicBezTo>
                  <a:cubicBezTo>
                    <a:pt x="-5961" y="262493"/>
                    <a:pt x="22488" y="236457"/>
                    <a:pt x="0" y="25894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025696" y="4134823"/>
              <a:ext cx="437177" cy="53635"/>
            </a:xfrm>
            <a:custGeom>
              <a:avLst/>
              <a:gdLst>
                <a:gd name="connsiteX0" fmla="*/ 437177 w 437177"/>
                <a:gd name="connsiteY0" fmla="*/ 13349 h 53635"/>
                <a:gd name="connsiteX1" fmla="*/ 420491 w 437177"/>
                <a:gd name="connsiteY1" fmla="*/ 10012 h 53635"/>
                <a:gd name="connsiteX2" fmla="*/ 303688 w 437177"/>
                <a:gd name="connsiteY2" fmla="*/ 3338 h 53635"/>
                <a:gd name="connsiteX3" fmla="*/ 293676 w 437177"/>
                <a:gd name="connsiteY3" fmla="*/ 0 h 53635"/>
                <a:gd name="connsiteX4" fmla="*/ 180211 w 437177"/>
                <a:gd name="connsiteY4" fmla="*/ 3338 h 53635"/>
                <a:gd name="connsiteX5" fmla="*/ 146838 w 437177"/>
                <a:gd name="connsiteY5" fmla="*/ 13349 h 53635"/>
                <a:gd name="connsiteX6" fmla="*/ 136827 w 437177"/>
                <a:gd name="connsiteY6" fmla="*/ 16686 h 53635"/>
                <a:gd name="connsiteX7" fmla="*/ 126815 w 437177"/>
                <a:gd name="connsiteY7" fmla="*/ 20024 h 53635"/>
                <a:gd name="connsiteX8" fmla="*/ 110129 w 437177"/>
                <a:gd name="connsiteY8" fmla="*/ 23361 h 53635"/>
                <a:gd name="connsiteX9" fmla="*/ 86768 w 437177"/>
                <a:gd name="connsiteY9" fmla="*/ 30035 h 53635"/>
                <a:gd name="connsiteX10" fmla="*/ 46722 w 437177"/>
                <a:gd name="connsiteY10" fmla="*/ 33373 h 53635"/>
                <a:gd name="connsiteX11" fmla="*/ 26698 w 437177"/>
                <a:gd name="connsiteY11" fmla="*/ 40047 h 53635"/>
                <a:gd name="connsiteX12" fmla="*/ 0 w 437177"/>
                <a:gd name="connsiteY12" fmla="*/ 53396 h 5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177" h="53635">
                  <a:moveTo>
                    <a:pt x="437177" y="13349"/>
                  </a:moveTo>
                  <a:cubicBezTo>
                    <a:pt x="431615" y="12237"/>
                    <a:pt x="426147" y="10436"/>
                    <a:pt x="420491" y="10012"/>
                  </a:cubicBezTo>
                  <a:cubicBezTo>
                    <a:pt x="381602" y="7096"/>
                    <a:pt x="303688" y="3338"/>
                    <a:pt x="303688" y="3338"/>
                  </a:cubicBezTo>
                  <a:cubicBezTo>
                    <a:pt x="300351" y="2225"/>
                    <a:pt x="297194" y="0"/>
                    <a:pt x="293676" y="0"/>
                  </a:cubicBezTo>
                  <a:cubicBezTo>
                    <a:pt x="255838" y="0"/>
                    <a:pt x="217997" y="1349"/>
                    <a:pt x="180211" y="3338"/>
                  </a:cubicBezTo>
                  <a:cubicBezTo>
                    <a:pt x="174222" y="3653"/>
                    <a:pt x="149453" y="12477"/>
                    <a:pt x="146838" y="13349"/>
                  </a:cubicBezTo>
                  <a:lnTo>
                    <a:pt x="136827" y="16686"/>
                  </a:lnTo>
                  <a:cubicBezTo>
                    <a:pt x="133490" y="17799"/>
                    <a:pt x="130265" y="19334"/>
                    <a:pt x="126815" y="20024"/>
                  </a:cubicBezTo>
                  <a:cubicBezTo>
                    <a:pt x="121253" y="21136"/>
                    <a:pt x="115632" y="21985"/>
                    <a:pt x="110129" y="23361"/>
                  </a:cubicBezTo>
                  <a:cubicBezTo>
                    <a:pt x="99046" y="26132"/>
                    <a:pt x="99254" y="28474"/>
                    <a:pt x="86768" y="30035"/>
                  </a:cubicBezTo>
                  <a:cubicBezTo>
                    <a:pt x="73476" y="31697"/>
                    <a:pt x="60071" y="32260"/>
                    <a:pt x="46722" y="33373"/>
                  </a:cubicBezTo>
                  <a:cubicBezTo>
                    <a:pt x="40047" y="35598"/>
                    <a:pt x="31673" y="35072"/>
                    <a:pt x="26698" y="40047"/>
                  </a:cubicBezTo>
                  <a:cubicBezTo>
                    <a:pt x="10203" y="56542"/>
                    <a:pt x="19642" y="53396"/>
                    <a:pt x="0" y="5339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29034" y="3901218"/>
              <a:ext cx="387118" cy="216919"/>
            </a:xfrm>
            <a:custGeom>
              <a:avLst/>
              <a:gdLst>
                <a:gd name="connsiteX0" fmla="*/ 387118 w 387118"/>
                <a:gd name="connsiteY0" fmla="*/ 0 h 216919"/>
                <a:gd name="connsiteX1" fmla="*/ 357083 w 387118"/>
                <a:gd name="connsiteY1" fmla="*/ 10011 h 216919"/>
                <a:gd name="connsiteX2" fmla="*/ 347071 w 387118"/>
                <a:gd name="connsiteY2" fmla="*/ 16686 h 216919"/>
                <a:gd name="connsiteX3" fmla="*/ 323711 w 387118"/>
                <a:gd name="connsiteY3" fmla="*/ 23360 h 216919"/>
                <a:gd name="connsiteX4" fmla="*/ 303687 w 387118"/>
                <a:gd name="connsiteY4" fmla="*/ 30035 h 216919"/>
                <a:gd name="connsiteX5" fmla="*/ 293675 w 387118"/>
                <a:gd name="connsiteY5" fmla="*/ 33372 h 216919"/>
                <a:gd name="connsiteX6" fmla="*/ 283664 w 387118"/>
                <a:gd name="connsiteY6" fmla="*/ 40046 h 216919"/>
                <a:gd name="connsiteX7" fmla="*/ 266978 w 387118"/>
                <a:gd name="connsiteY7" fmla="*/ 53395 h 216919"/>
                <a:gd name="connsiteX8" fmla="*/ 256966 w 387118"/>
                <a:gd name="connsiteY8" fmla="*/ 56732 h 216919"/>
                <a:gd name="connsiteX9" fmla="*/ 243617 w 387118"/>
                <a:gd name="connsiteY9" fmla="*/ 73418 h 216919"/>
                <a:gd name="connsiteX10" fmla="*/ 226931 w 387118"/>
                <a:gd name="connsiteY10" fmla="*/ 86767 h 216919"/>
                <a:gd name="connsiteX11" fmla="*/ 213582 w 387118"/>
                <a:gd name="connsiteY11" fmla="*/ 100116 h 216919"/>
                <a:gd name="connsiteX12" fmla="*/ 206908 w 387118"/>
                <a:gd name="connsiteY12" fmla="*/ 106791 h 216919"/>
                <a:gd name="connsiteX13" fmla="*/ 196896 w 387118"/>
                <a:gd name="connsiteY13" fmla="*/ 110128 h 216919"/>
                <a:gd name="connsiteX14" fmla="*/ 176873 w 387118"/>
                <a:gd name="connsiteY14" fmla="*/ 123477 h 216919"/>
                <a:gd name="connsiteX15" fmla="*/ 143500 w 387118"/>
                <a:gd name="connsiteY15" fmla="*/ 133489 h 216919"/>
                <a:gd name="connsiteX16" fmla="*/ 133489 w 387118"/>
                <a:gd name="connsiteY16" fmla="*/ 140163 h 216919"/>
                <a:gd name="connsiteX17" fmla="*/ 106791 w 387118"/>
                <a:gd name="connsiteY17" fmla="*/ 160186 h 216919"/>
                <a:gd name="connsiteX18" fmla="*/ 86767 w 387118"/>
                <a:gd name="connsiteY18" fmla="*/ 166861 h 216919"/>
                <a:gd name="connsiteX19" fmla="*/ 56732 w 387118"/>
                <a:gd name="connsiteY19" fmla="*/ 180210 h 216919"/>
                <a:gd name="connsiteX20" fmla="*/ 46721 w 387118"/>
                <a:gd name="connsiteY20" fmla="*/ 183547 h 216919"/>
                <a:gd name="connsiteX21" fmla="*/ 36709 w 387118"/>
                <a:gd name="connsiteY21" fmla="*/ 186884 h 216919"/>
                <a:gd name="connsiteX22" fmla="*/ 23360 w 387118"/>
                <a:gd name="connsiteY22" fmla="*/ 200233 h 216919"/>
                <a:gd name="connsiteX23" fmla="*/ 16686 w 387118"/>
                <a:gd name="connsiteY23" fmla="*/ 206908 h 216919"/>
                <a:gd name="connsiteX24" fmla="*/ 0 w 387118"/>
                <a:gd name="connsiteY24" fmla="*/ 216919 h 21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7118" h="216919">
                  <a:moveTo>
                    <a:pt x="387118" y="0"/>
                  </a:moveTo>
                  <a:cubicBezTo>
                    <a:pt x="377106" y="3337"/>
                    <a:pt x="365864" y="4157"/>
                    <a:pt x="357083" y="10011"/>
                  </a:cubicBezTo>
                  <a:cubicBezTo>
                    <a:pt x="353746" y="12236"/>
                    <a:pt x="350659" y="14892"/>
                    <a:pt x="347071" y="16686"/>
                  </a:cubicBezTo>
                  <a:cubicBezTo>
                    <a:pt x="341465" y="19489"/>
                    <a:pt x="329055" y="21757"/>
                    <a:pt x="323711" y="23360"/>
                  </a:cubicBezTo>
                  <a:cubicBezTo>
                    <a:pt x="316972" y="25382"/>
                    <a:pt x="310362" y="27810"/>
                    <a:pt x="303687" y="30035"/>
                  </a:cubicBezTo>
                  <a:lnTo>
                    <a:pt x="293675" y="33372"/>
                  </a:lnTo>
                  <a:cubicBezTo>
                    <a:pt x="290338" y="35597"/>
                    <a:pt x="286796" y="37541"/>
                    <a:pt x="283664" y="40046"/>
                  </a:cubicBezTo>
                  <a:cubicBezTo>
                    <a:pt x="273319" y="48322"/>
                    <a:pt x="280671" y="46549"/>
                    <a:pt x="266978" y="53395"/>
                  </a:cubicBezTo>
                  <a:cubicBezTo>
                    <a:pt x="263832" y="54968"/>
                    <a:pt x="260303" y="55620"/>
                    <a:pt x="256966" y="56732"/>
                  </a:cubicBezTo>
                  <a:cubicBezTo>
                    <a:pt x="240851" y="72849"/>
                    <a:pt x="260457" y="52369"/>
                    <a:pt x="243617" y="73418"/>
                  </a:cubicBezTo>
                  <a:cubicBezTo>
                    <a:pt x="235350" y="83752"/>
                    <a:pt x="237977" y="77300"/>
                    <a:pt x="226931" y="86767"/>
                  </a:cubicBezTo>
                  <a:cubicBezTo>
                    <a:pt x="222153" y="90862"/>
                    <a:pt x="218032" y="95666"/>
                    <a:pt x="213582" y="100116"/>
                  </a:cubicBezTo>
                  <a:cubicBezTo>
                    <a:pt x="211357" y="102341"/>
                    <a:pt x="209893" y="105796"/>
                    <a:pt x="206908" y="106791"/>
                  </a:cubicBezTo>
                  <a:cubicBezTo>
                    <a:pt x="203571" y="107903"/>
                    <a:pt x="199971" y="108420"/>
                    <a:pt x="196896" y="110128"/>
                  </a:cubicBezTo>
                  <a:cubicBezTo>
                    <a:pt x="189884" y="114024"/>
                    <a:pt x="184655" y="121532"/>
                    <a:pt x="176873" y="123477"/>
                  </a:cubicBezTo>
                  <a:cubicBezTo>
                    <a:pt x="169409" y="125343"/>
                    <a:pt x="148377" y="130238"/>
                    <a:pt x="143500" y="133489"/>
                  </a:cubicBezTo>
                  <a:cubicBezTo>
                    <a:pt x="140163" y="135714"/>
                    <a:pt x="136621" y="137658"/>
                    <a:pt x="133489" y="140163"/>
                  </a:cubicBezTo>
                  <a:cubicBezTo>
                    <a:pt x="122196" y="149197"/>
                    <a:pt x="126744" y="153535"/>
                    <a:pt x="106791" y="160186"/>
                  </a:cubicBezTo>
                  <a:lnTo>
                    <a:pt x="86767" y="166861"/>
                  </a:lnTo>
                  <a:cubicBezTo>
                    <a:pt x="70902" y="177438"/>
                    <a:pt x="80560" y="172267"/>
                    <a:pt x="56732" y="180210"/>
                  </a:cubicBezTo>
                  <a:lnTo>
                    <a:pt x="46721" y="183547"/>
                  </a:lnTo>
                  <a:lnTo>
                    <a:pt x="36709" y="186884"/>
                  </a:lnTo>
                  <a:lnTo>
                    <a:pt x="23360" y="200233"/>
                  </a:lnTo>
                  <a:cubicBezTo>
                    <a:pt x="21135" y="202458"/>
                    <a:pt x="19304" y="205163"/>
                    <a:pt x="16686" y="206908"/>
                  </a:cubicBezTo>
                  <a:cubicBezTo>
                    <a:pt x="4604" y="214962"/>
                    <a:pt x="10261" y="211788"/>
                    <a:pt x="0" y="21691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09010" y="3741180"/>
              <a:ext cx="727516" cy="433840"/>
            </a:xfrm>
            <a:custGeom>
              <a:avLst/>
              <a:gdLst>
                <a:gd name="connsiteX0" fmla="*/ 727516 w 727516"/>
                <a:gd name="connsiteY0" fmla="*/ 0 h 433840"/>
                <a:gd name="connsiteX1" fmla="*/ 697481 w 727516"/>
                <a:gd name="connsiteY1" fmla="*/ 16686 h 433840"/>
                <a:gd name="connsiteX2" fmla="*/ 677457 w 727516"/>
                <a:gd name="connsiteY2" fmla="*/ 23361 h 433840"/>
                <a:gd name="connsiteX3" fmla="*/ 670783 w 727516"/>
                <a:gd name="connsiteY3" fmla="*/ 33372 h 433840"/>
                <a:gd name="connsiteX4" fmla="*/ 650759 w 727516"/>
                <a:gd name="connsiteY4" fmla="*/ 46721 h 433840"/>
                <a:gd name="connsiteX5" fmla="*/ 640748 w 727516"/>
                <a:gd name="connsiteY5" fmla="*/ 53396 h 433840"/>
                <a:gd name="connsiteX6" fmla="*/ 620724 w 727516"/>
                <a:gd name="connsiteY6" fmla="*/ 60070 h 433840"/>
                <a:gd name="connsiteX7" fmla="*/ 600701 w 727516"/>
                <a:gd name="connsiteY7" fmla="*/ 66745 h 433840"/>
                <a:gd name="connsiteX8" fmla="*/ 590689 w 727516"/>
                <a:gd name="connsiteY8" fmla="*/ 70082 h 433840"/>
                <a:gd name="connsiteX9" fmla="*/ 560654 w 727516"/>
                <a:gd name="connsiteY9" fmla="*/ 83431 h 433840"/>
                <a:gd name="connsiteX10" fmla="*/ 550643 w 727516"/>
                <a:gd name="connsiteY10" fmla="*/ 86768 h 433840"/>
                <a:gd name="connsiteX11" fmla="*/ 537294 w 727516"/>
                <a:gd name="connsiteY11" fmla="*/ 106791 h 433840"/>
                <a:gd name="connsiteX12" fmla="*/ 527282 w 727516"/>
                <a:gd name="connsiteY12" fmla="*/ 110129 h 433840"/>
                <a:gd name="connsiteX13" fmla="*/ 503921 w 727516"/>
                <a:gd name="connsiteY13" fmla="*/ 136826 h 433840"/>
                <a:gd name="connsiteX14" fmla="*/ 493910 w 727516"/>
                <a:gd name="connsiteY14" fmla="*/ 140164 h 433840"/>
                <a:gd name="connsiteX15" fmla="*/ 487235 w 727516"/>
                <a:gd name="connsiteY15" fmla="*/ 146838 h 433840"/>
                <a:gd name="connsiteX16" fmla="*/ 467212 w 727516"/>
                <a:gd name="connsiteY16" fmla="*/ 153513 h 433840"/>
                <a:gd name="connsiteX17" fmla="*/ 433840 w 727516"/>
                <a:gd name="connsiteY17" fmla="*/ 173536 h 433840"/>
                <a:gd name="connsiteX18" fmla="*/ 423828 w 727516"/>
                <a:gd name="connsiteY18" fmla="*/ 176873 h 433840"/>
                <a:gd name="connsiteX19" fmla="*/ 407142 w 727516"/>
                <a:gd name="connsiteY19" fmla="*/ 190222 h 433840"/>
                <a:gd name="connsiteX20" fmla="*/ 400467 w 727516"/>
                <a:gd name="connsiteY20" fmla="*/ 196897 h 433840"/>
                <a:gd name="connsiteX21" fmla="*/ 390456 w 727516"/>
                <a:gd name="connsiteY21" fmla="*/ 200234 h 433840"/>
                <a:gd name="connsiteX22" fmla="*/ 370432 w 727516"/>
                <a:gd name="connsiteY22" fmla="*/ 220257 h 433840"/>
                <a:gd name="connsiteX23" fmla="*/ 363758 w 727516"/>
                <a:gd name="connsiteY23" fmla="*/ 226932 h 433840"/>
                <a:gd name="connsiteX24" fmla="*/ 343735 w 727516"/>
                <a:gd name="connsiteY24" fmla="*/ 240280 h 433840"/>
                <a:gd name="connsiteX25" fmla="*/ 327048 w 727516"/>
                <a:gd name="connsiteY25" fmla="*/ 253629 h 433840"/>
                <a:gd name="connsiteX26" fmla="*/ 297013 w 727516"/>
                <a:gd name="connsiteY26" fmla="*/ 263641 h 433840"/>
                <a:gd name="connsiteX27" fmla="*/ 287002 w 727516"/>
                <a:gd name="connsiteY27" fmla="*/ 266978 h 433840"/>
                <a:gd name="connsiteX28" fmla="*/ 280327 w 727516"/>
                <a:gd name="connsiteY28" fmla="*/ 273653 h 433840"/>
                <a:gd name="connsiteX29" fmla="*/ 260304 w 727516"/>
                <a:gd name="connsiteY29" fmla="*/ 280327 h 433840"/>
                <a:gd name="connsiteX30" fmla="*/ 253629 w 727516"/>
                <a:gd name="connsiteY30" fmla="*/ 287002 h 433840"/>
                <a:gd name="connsiteX31" fmla="*/ 233606 w 727516"/>
                <a:gd name="connsiteY31" fmla="*/ 293676 h 433840"/>
                <a:gd name="connsiteX32" fmla="*/ 206908 w 727516"/>
                <a:gd name="connsiteY32" fmla="*/ 307025 h 433840"/>
                <a:gd name="connsiteX33" fmla="*/ 196897 w 727516"/>
                <a:gd name="connsiteY33" fmla="*/ 310362 h 433840"/>
                <a:gd name="connsiteX34" fmla="*/ 186885 w 727516"/>
                <a:gd name="connsiteY34" fmla="*/ 313699 h 433840"/>
                <a:gd name="connsiteX35" fmla="*/ 180210 w 727516"/>
                <a:gd name="connsiteY35" fmla="*/ 320374 h 433840"/>
                <a:gd name="connsiteX36" fmla="*/ 170199 w 727516"/>
                <a:gd name="connsiteY36" fmla="*/ 323711 h 433840"/>
                <a:gd name="connsiteX37" fmla="*/ 163524 w 727516"/>
                <a:gd name="connsiteY37" fmla="*/ 333723 h 433840"/>
                <a:gd name="connsiteX38" fmla="*/ 153513 w 727516"/>
                <a:gd name="connsiteY38" fmla="*/ 340397 h 433840"/>
                <a:gd name="connsiteX39" fmla="*/ 150175 w 727516"/>
                <a:gd name="connsiteY39" fmla="*/ 350409 h 433840"/>
                <a:gd name="connsiteX40" fmla="*/ 120140 w 727516"/>
                <a:gd name="connsiteY40" fmla="*/ 367095 h 433840"/>
                <a:gd name="connsiteX41" fmla="*/ 103454 w 727516"/>
                <a:gd name="connsiteY41" fmla="*/ 377107 h 433840"/>
                <a:gd name="connsiteX42" fmla="*/ 93443 w 727516"/>
                <a:gd name="connsiteY42" fmla="*/ 383781 h 433840"/>
                <a:gd name="connsiteX43" fmla="*/ 86768 w 727516"/>
                <a:gd name="connsiteY43" fmla="*/ 390456 h 433840"/>
                <a:gd name="connsiteX44" fmla="*/ 76756 w 727516"/>
                <a:gd name="connsiteY44" fmla="*/ 393793 h 433840"/>
                <a:gd name="connsiteX45" fmla="*/ 56733 w 727516"/>
                <a:gd name="connsiteY45" fmla="*/ 407142 h 433840"/>
                <a:gd name="connsiteX46" fmla="*/ 46721 w 727516"/>
                <a:gd name="connsiteY46" fmla="*/ 413816 h 433840"/>
                <a:gd name="connsiteX47" fmla="*/ 26698 w 727516"/>
                <a:gd name="connsiteY47" fmla="*/ 420491 h 433840"/>
                <a:gd name="connsiteX48" fmla="*/ 16686 w 727516"/>
                <a:gd name="connsiteY48" fmla="*/ 423828 h 433840"/>
                <a:gd name="connsiteX49" fmla="*/ 0 w 727516"/>
                <a:gd name="connsiteY49" fmla="*/ 433840 h 43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27516" h="433840">
                  <a:moveTo>
                    <a:pt x="727516" y="0"/>
                  </a:moveTo>
                  <a:cubicBezTo>
                    <a:pt x="704100" y="18732"/>
                    <a:pt x="719766" y="10000"/>
                    <a:pt x="697481" y="16686"/>
                  </a:cubicBezTo>
                  <a:cubicBezTo>
                    <a:pt x="690742" y="18708"/>
                    <a:pt x="677457" y="23361"/>
                    <a:pt x="677457" y="23361"/>
                  </a:cubicBezTo>
                  <a:cubicBezTo>
                    <a:pt x="675232" y="26698"/>
                    <a:pt x="673801" y="30731"/>
                    <a:pt x="670783" y="33372"/>
                  </a:cubicBezTo>
                  <a:cubicBezTo>
                    <a:pt x="664746" y="38654"/>
                    <a:pt x="657434" y="42271"/>
                    <a:pt x="650759" y="46721"/>
                  </a:cubicBezTo>
                  <a:cubicBezTo>
                    <a:pt x="647422" y="48946"/>
                    <a:pt x="644553" y="52128"/>
                    <a:pt x="640748" y="53396"/>
                  </a:cubicBezTo>
                  <a:lnTo>
                    <a:pt x="620724" y="60070"/>
                  </a:lnTo>
                  <a:lnTo>
                    <a:pt x="600701" y="66745"/>
                  </a:lnTo>
                  <a:lnTo>
                    <a:pt x="590689" y="70082"/>
                  </a:lnTo>
                  <a:cubicBezTo>
                    <a:pt x="574824" y="80659"/>
                    <a:pt x="584482" y="75488"/>
                    <a:pt x="560654" y="83431"/>
                  </a:cubicBezTo>
                  <a:lnTo>
                    <a:pt x="550643" y="86768"/>
                  </a:lnTo>
                  <a:cubicBezTo>
                    <a:pt x="547144" y="97264"/>
                    <a:pt x="548007" y="99649"/>
                    <a:pt x="537294" y="106791"/>
                  </a:cubicBezTo>
                  <a:cubicBezTo>
                    <a:pt x="534367" y="108742"/>
                    <a:pt x="530619" y="109016"/>
                    <a:pt x="527282" y="110129"/>
                  </a:cubicBezTo>
                  <a:cubicBezTo>
                    <a:pt x="521932" y="118154"/>
                    <a:pt x="512290" y="134036"/>
                    <a:pt x="503921" y="136826"/>
                  </a:cubicBezTo>
                  <a:lnTo>
                    <a:pt x="493910" y="140164"/>
                  </a:lnTo>
                  <a:cubicBezTo>
                    <a:pt x="491685" y="142389"/>
                    <a:pt x="490049" y="145431"/>
                    <a:pt x="487235" y="146838"/>
                  </a:cubicBezTo>
                  <a:cubicBezTo>
                    <a:pt x="480942" y="149984"/>
                    <a:pt x="467212" y="153513"/>
                    <a:pt x="467212" y="153513"/>
                  </a:cubicBezTo>
                  <a:cubicBezTo>
                    <a:pt x="448888" y="171837"/>
                    <a:pt x="459833" y="164872"/>
                    <a:pt x="433840" y="173536"/>
                  </a:cubicBezTo>
                  <a:lnTo>
                    <a:pt x="423828" y="176873"/>
                  </a:lnTo>
                  <a:cubicBezTo>
                    <a:pt x="407717" y="192986"/>
                    <a:pt x="428186" y="173387"/>
                    <a:pt x="407142" y="190222"/>
                  </a:cubicBezTo>
                  <a:cubicBezTo>
                    <a:pt x="404685" y="192188"/>
                    <a:pt x="403165" y="195278"/>
                    <a:pt x="400467" y="196897"/>
                  </a:cubicBezTo>
                  <a:cubicBezTo>
                    <a:pt x="397451" y="198707"/>
                    <a:pt x="393793" y="199122"/>
                    <a:pt x="390456" y="200234"/>
                  </a:cubicBezTo>
                  <a:lnTo>
                    <a:pt x="370432" y="220257"/>
                  </a:lnTo>
                  <a:cubicBezTo>
                    <a:pt x="368207" y="222482"/>
                    <a:pt x="366376" y="225187"/>
                    <a:pt x="363758" y="226932"/>
                  </a:cubicBezTo>
                  <a:cubicBezTo>
                    <a:pt x="357084" y="231381"/>
                    <a:pt x="349407" y="234608"/>
                    <a:pt x="343735" y="240280"/>
                  </a:cubicBezTo>
                  <a:cubicBezTo>
                    <a:pt x="338186" y="245829"/>
                    <a:pt x="334628" y="250260"/>
                    <a:pt x="327048" y="253629"/>
                  </a:cubicBezTo>
                  <a:cubicBezTo>
                    <a:pt x="327033" y="253636"/>
                    <a:pt x="302027" y="261970"/>
                    <a:pt x="297013" y="263641"/>
                  </a:cubicBezTo>
                  <a:lnTo>
                    <a:pt x="287002" y="266978"/>
                  </a:lnTo>
                  <a:cubicBezTo>
                    <a:pt x="284777" y="269203"/>
                    <a:pt x="283141" y="272246"/>
                    <a:pt x="280327" y="273653"/>
                  </a:cubicBezTo>
                  <a:cubicBezTo>
                    <a:pt x="274034" y="276799"/>
                    <a:pt x="260304" y="280327"/>
                    <a:pt x="260304" y="280327"/>
                  </a:cubicBezTo>
                  <a:cubicBezTo>
                    <a:pt x="258079" y="282552"/>
                    <a:pt x="256443" y="285595"/>
                    <a:pt x="253629" y="287002"/>
                  </a:cubicBezTo>
                  <a:cubicBezTo>
                    <a:pt x="247336" y="290148"/>
                    <a:pt x="233606" y="293676"/>
                    <a:pt x="233606" y="293676"/>
                  </a:cubicBezTo>
                  <a:cubicBezTo>
                    <a:pt x="221957" y="305326"/>
                    <a:pt x="229917" y="299356"/>
                    <a:pt x="206908" y="307025"/>
                  </a:cubicBezTo>
                  <a:lnTo>
                    <a:pt x="196897" y="310362"/>
                  </a:lnTo>
                  <a:lnTo>
                    <a:pt x="186885" y="313699"/>
                  </a:lnTo>
                  <a:cubicBezTo>
                    <a:pt x="184660" y="315924"/>
                    <a:pt x="182908" y="318755"/>
                    <a:pt x="180210" y="320374"/>
                  </a:cubicBezTo>
                  <a:cubicBezTo>
                    <a:pt x="177194" y="322184"/>
                    <a:pt x="172946" y="321514"/>
                    <a:pt x="170199" y="323711"/>
                  </a:cubicBezTo>
                  <a:cubicBezTo>
                    <a:pt x="167067" y="326217"/>
                    <a:pt x="166360" y="330887"/>
                    <a:pt x="163524" y="333723"/>
                  </a:cubicBezTo>
                  <a:cubicBezTo>
                    <a:pt x="160688" y="336559"/>
                    <a:pt x="156850" y="338172"/>
                    <a:pt x="153513" y="340397"/>
                  </a:cubicBezTo>
                  <a:cubicBezTo>
                    <a:pt x="152400" y="343734"/>
                    <a:pt x="152663" y="347921"/>
                    <a:pt x="150175" y="350409"/>
                  </a:cubicBezTo>
                  <a:cubicBezTo>
                    <a:pt x="138699" y="361885"/>
                    <a:pt x="132730" y="362899"/>
                    <a:pt x="120140" y="367095"/>
                  </a:cubicBezTo>
                  <a:cubicBezTo>
                    <a:pt x="107105" y="380132"/>
                    <a:pt x="120782" y="368443"/>
                    <a:pt x="103454" y="377107"/>
                  </a:cubicBezTo>
                  <a:cubicBezTo>
                    <a:pt x="99867" y="378901"/>
                    <a:pt x="96575" y="381276"/>
                    <a:pt x="93443" y="383781"/>
                  </a:cubicBezTo>
                  <a:cubicBezTo>
                    <a:pt x="90986" y="385747"/>
                    <a:pt x="89466" y="388837"/>
                    <a:pt x="86768" y="390456"/>
                  </a:cubicBezTo>
                  <a:cubicBezTo>
                    <a:pt x="83751" y="392266"/>
                    <a:pt x="80093" y="392681"/>
                    <a:pt x="76756" y="393793"/>
                  </a:cubicBezTo>
                  <a:cubicBezTo>
                    <a:pt x="57781" y="412770"/>
                    <a:pt x="76050" y="397484"/>
                    <a:pt x="56733" y="407142"/>
                  </a:cubicBezTo>
                  <a:cubicBezTo>
                    <a:pt x="53146" y="408936"/>
                    <a:pt x="50386" y="412187"/>
                    <a:pt x="46721" y="413816"/>
                  </a:cubicBezTo>
                  <a:cubicBezTo>
                    <a:pt x="40292" y="416673"/>
                    <a:pt x="33372" y="418266"/>
                    <a:pt x="26698" y="420491"/>
                  </a:cubicBezTo>
                  <a:lnTo>
                    <a:pt x="16686" y="423828"/>
                  </a:lnTo>
                  <a:cubicBezTo>
                    <a:pt x="4605" y="431882"/>
                    <a:pt x="10262" y="428708"/>
                    <a:pt x="0" y="433840"/>
                  </a:cubicBezTo>
                </a:path>
              </a:pathLst>
            </a:custGeom>
            <a:noFill/>
            <a:ln w="38100">
              <a:solidFill>
                <a:srgbClr val="19476F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38484" y="3838433"/>
              <a:ext cx="105770" cy="61434"/>
            </a:xfrm>
            <a:custGeom>
              <a:avLst/>
              <a:gdLst>
                <a:gd name="connsiteX0" fmla="*/ 105770 w 105770"/>
                <a:gd name="connsiteY0" fmla="*/ 0 h 61434"/>
                <a:gd name="connsiteX1" fmla="*/ 88710 w 105770"/>
                <a:gd name="connsiteY1" fmla="*/ 6824 h 61434"/>
                <a:gd name="connsiteX2" fmla="*/ 78474 w 105770"/>
                <a:gd name="connsiteY2" fmla="*/ 10236 h 61434"/>
                <a:gd name="connsiteX3" fmla="*/ 71650 w 105770"/>
                <a:gd name="connsiteY3" fmla="*/ 20471 h 61434"/>
                <a:gd name="connsiteX4" fmla="*/ 61415 w 105770"/>
                <a:gd name="connsiteY4" fmla="*/ 23883 h 61434"/>
                <a:gd name="connsiteX5" fmla="*/ 40943 w 105770"/>
                <a:gd name="connsiteY5" fmla="*/ 37531 h 61434"/>
                <a:gd name="connsiteX6" fmla="*/ 30707 w 105770"/>
                <a:gd name="connsiteY6" fmla="*/ 40943 h 61434"/>
                <a:gd name="connsiteX7" fmla="*/ 10235 w 105770"/>
                <a:gd name="connsiteY7" fmla="*/ 51179 h 61434"/>
                <a:gd name="connsiteX8" fmla="*/ 0 w 105770"/>
                <a:gd name="connsiteY8" fmla="*/ 61415 h 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70" h="61434">
                  <a:moveTo>
                    <a:pt x="105770" y="0"/>
                  </a:moveTo>
                  <a:cubicBezTo>
                    <a:pt x="100083" y="2275"/>
                    <a:pt x="94445" y="4673"/>
                    <a:pt x="88710" y="6824"/>
                  </a:cubicBezTo>
                  <a:cubicBezTo>
                    <a:pt x="85342" y="8087"/>
                    <a:pt x="81283" y="7989"/>
                    <a:pt x="78474" y="10236"/>
                  </a:cubicBezTo>
                  <a:cubicBezTo>
                    <a:pt x="75272" y="12797"/>
                    <a:pt x="74852" y="17910"/>
                    <a:pt x="71650" y="20471"/>
                  </a:cubicBezTo>
                  <a:cubicBezTo>
                    <a:pt x="68842" y="22718"/>
                    <a:pt x="64559" y="22136"/>
                    <a:pt x="61415" y="23883"/>
                  </a:cubicBezTo>
                  <a:cubicBezTo>
                    <a:pt x="54246" y="27866"/>
                    <a:pt x="48724" y="34937"/>
                    <a:pt x="40943" y="37531"/>
                  </a:cubicBezTo>
                  <a:cubicBezTo>
                    <a:pt x="37531" y="38668"/>
                    <a:pt x="33924" y="39335"/>
                    <a:pt x="30707" y="40943"/>
                  </a:cubicBezTo>
                  <a:cubicBezTo>
                    <a:pt x="4250" y="54172"/>
                    <a:pt x="35963" y="42603"/>
                    <a:pt x="10235" y="51179"/>
                  </a:cubicBezTo>
                  <a:cubicBezTo>
                    <a:pt x="2781" y="62361"/>
                    <a:pt x="7513" y="61415"/>
                    <a:pt x="0" y="6141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09010" y="3334683"/>
            <a:ext cx="5638293" cy="849622"/>
            <a:chOff x="2009010" y="3334683"/>
            <a:chExt cx="5638293" cy="849622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2009010" y="3368712"/>
              <a:ext cx="562657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EAF2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020733" y="4184305"/>
              <a:ext cx="562657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EAF2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3325091" y="3334683"/>
              <a:ext cx="172649" cy="73535"/>
            </a:xfrm>
            <a:custGeom>
              <a:avLst/>
              <a:gdLst>
                <a:gd name="connsiteX0" fmla="*/ 0 w 172649"/>
                <a:gd name="connsiteY0" fmla="*/ 73535 h 73535"/>
                <a:gd name="connsiteX1" fmla="*/ 25578 w 172649"/>
                <a:gd name="connsiteY1" fmla="*/ 67141 h 73535"/>
                <a:gd name="connsiteX2" fmla="*/ 31972 w 172649"/>
                <a:gd name="connsiteY2" fmla="*/ 60746 h 73535"/>
                <a:gd name="connsiteX3" fmla="*/ 51155 w 172649"/>
                <a:gd name="connsiteY3" fmla="*/ 54352 h 73535"/>
                <a:gd name="connsiteX4" fmla="*/ 79930 w 172649"/>
                <a:gd name="connsiteY4" fmla="*/ 44760 h 73535"/>
                <a:gd name="connsiteX5" fmla="*/ 89522 w 172649"/>
                <a:gd name="connsiteY5" fmla="*/ 41563 h 73535"/>
                <a:gd name="connsiteX6" fmla="*/ 115099 w 172649"/>
                <a:gd name="connsiteY6" fmla="*/ 35169 h 73535"/>
                <a:gd name="connsiteX7" fmla="*/ 131085 w 172649"/>
                <a:gd name="connsiteY7" fmla="*/ 22380 h 73535"/>
                <a:gd name="connsiteX8" fmla="*/ 137480 w 172649"/>
                <a:gd name="connsiteY8" fmla="*/ 15986 h 73535"/>
                <a:gd name="connsiteX9" fmla="*/ 147071 w 172649"/>
                <a:gd name="connsiteY9" fmla="*/ 12788 h 73535"/>
                <a:gd name="connsiteX10" fmla="*/ 153466 w 172649"/>
                <a:gd name="connsiteY10" fmla="*/ 6394 h 73535"/>
                <a:gd name="connsiteX11" fmla="*/ 166254 w 172649"/>
                <a:gd name="connsiteY11" fmla="*/ 3197 h 73535"/>
                <a:gd name="connsiteX12" fmla="*/ 172649 w 172649"/>
                <a:gd name="connsiteY12" fmla="*/ 0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649" h="73535">
                  <a:moveTo>
                    <a:pt x="0" y="73535"/>
                  </a:moveTo>
                  <a:cubicBezTo>
                    <a:pt x="3436" y="72848"/>
                    <a:pt x="20663" y="70090"/>
                    <a:pt x="25578" y="67141"/>
                  </a:cubicBezTo>
                  <a:cubicBezTo>
                    <a:pt x="28163" y="65590"/>
                    <a:pt x="29276" y="62094"/>
                    <a:pt x="31972" y="60746"/>
                  </a:cubicBezTo>
                  <a:cubicBezTo>
                    <a:pt x="38001" y="57732"/>
                    <a:pt x="44761" y="56483"/>
                    <a:pt x="51155" y="54352"/>
                  </a:cubicBezTo>
                  <a:lnTo>
                    <a:pt x="79930" y="44760"/>
                  </a:lnTo>
                  <a:cubicBezTo>
                    <a:pt x="83127" y="43694"/>
                    <a:pt x="86217" y="42224"/>
                    <a:pt x="89522" y="41563"/>
                  </a:cubicBezTo>
                  <a:cubicBezTo>
                    <a:pt x="108813" y="37705"/>
                    <a:pt x="100353" y="40084"/>
                    <a:pt x="115099" y="35169"/>
                  </a:cubicBezTo>
                  <a:cubicBezTo>
                    <a:pt x="130536" y="19732"/>
                    <a:pt x="110925" y="38507"/>
                    <a:pt x="131085" y="22380"/>
                  </a:cubicBezTo>
                  <a:cubicBezTo>
                    <a:pt x="133439" y="20497"/>
                    <a:pt x="134895" y="17537"/>
                    <a:pt x="137480" y="15986"/>
                  </a:cubicBezTo>
                  <a:cubicBezTo>
                    <a:pt x="140370" y="14252"/>
                    <a:pt x="143874" y="13854"/>
                    <a:pt x="147071" y="12788"/>
                  </a:cubicBezTo>
                  <a:cubicBezTo>
                    <a:pt x="149203" y="10657"/>
                    <a:pt x="150770" y="7742"/>
                    <a:pt x="153466" y="6394"/>
                  </a:cubicBezTo>
                  <a:cubicBezTo>
                    <a:pt x="157396" y="4429"/>
                    <a:pt x="162086" y="4586"/>
                    <a:pt x="166254" y="3197"/>
                  </a:cubicBezTo>
                  <a:cubicBezTo>
                    <a:pt x="168515" y="2443"/>
                    <a:pt x="170517" y="1066"/>
                    <a:pt x="172649" y="0"/>
                  </a:cubicBezTo>
                </a:path>
              </a:pathLst>
            </a:custGeom>
            <a:noFill/>
            <a:ln w="38100">
              <a:solidFill>
                <a:srgbClr val="17456E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19821" y="1829157"/>
            <a:ext cx="245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the US, a 40 year old firm employs ~8 times as many workers as a 5 year old firm.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065" y="5335539"/>
            <a:ext cx="5036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0" u="none" dirty="0"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70CB0-C9B8-491E-15DF-EE40C5637152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Hsieh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Klenow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(2010)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30409A-F352-4A4F-09A1-F9D2A3C7043E}"/>
              </a:ext>
            </a:extLst>
          </p:cNvPr>
          <p:cNvGrpSpPr/>
          <p:nvPr/>
        </p:nvGrpSpPr>
        <p:grpSpPr>
          <a:xfrm>
            <a:off x="1413748" y="2147414"/>
            <a:ext cx="4347383" cy="3445575"/>
            <a:chOff x="1413748" y="2147414"/>
            <a:chExt cx="4347383" cy="3445575"/>
          </a:xfrm>
          <a:noFill/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3726A335-2D74-C7DB-EB6C-701F081ACC2D}"/>
                </a:ext>
              </a:extLst>
            </p:cNvPr>
            <p:cNvSpPr txBox="1"/>
            <p:nvPr/>
          </p:nvSpPr>
          <p:spPr>
            <a:xfrm>
              <a:off x="4230401" y="5385240"/>
              <a:ext cx="1097623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Age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CE8C52A-1906-397A-27CA-FEE869CF8356}"/>
                </a:ext>
              </a:extLst>
            </p:cNvPr>
            <p:cNvSpPr txBox="1"/>
            <p:nvPr/>
          </p:nvSpPr>
          <p:spPr>
            <a:xfrm rot="16200000">
              <a:off x="277840" y="3283322"/>
              <a:ext cx="2464176" cy="1923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50" b="0" u="none" dirty="0">
                  <a:latin typeface="Arial" pitchFamily="34" charset="0"/>
                  <a:cs typeface="Arial" pitchFamily="34" charset="0"/>
                </a:rPr>
                <a:t>Employment (Age &lt; 5=1)</a:t>
              </a: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AC1109F0-054E-9661-D039-14365E984F36}"/>
                </a:ext>
              </a:extLst>
            </p:cNvPr>
            <p:cNvSpPr txBox="1"/>
            <p:nvPr/>
          </p:nvSpPr>
          <p:spPr>
            <a:xfrm>
              <a:off x="5212319" y="2545650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Size and 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23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/>
          <a:srcRect b="-6132"/>
          <a:stretch/>
        </p:blipFill>
        <p:spPr bwMode="auto">
          <a:xfrm>
            <a:off x="1218279" y="1622409"/>
            <a:ext cx="6707441" cy="416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06905" y="1395663"/>
            <a:ext cx="6978316" cy="44998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9821" y="1829157"/>
            <a:ext cx="2452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 the US, a 40 year old firm employs ~8 times as many workers as a 5 year old firm.</a:t>
            </a:r>
          </a:p>
        </p:txBody>
      </p:sp>
      <p:sp>
        <p:nvSpPr>
          <p:cNvPr id="7" name="Oval 6"/>
          <p:cNvSpPr/>
          <p:nvPr/>
        </p:nvSpPr>
        <p:spPr>
          <a:xfrm>
            <a:off x="7515264" y="1903221"/>
            <a:ext cx="120316" cy="120316"/>
          </a:xfrm>
          <a:prstGeom prst="ellipse">
            <a:avLst/>
          </a:prstGeom>
          <a:solidFill>
            <a:srgbClr val="1A476F"/>
          </a:solidFill>
          <a:ln>
            <a:solidFill>
              <a:srgbClr val="18466F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772" y="4462204"/>
            <a:ext cx="235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But in emerging markets, older firms don’t get larger…WHY?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1065" y="5335539"/>
            <a:ext cx="5036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0" u="none" dirty="0">
                <a:latin typeface="Arial" pitchFamily="34" charset="0"/>
                <a:cs typeface="Arial" pitchFamily="34" charset="0"/>
              </a:rPr>
              <a:t>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13E1F-133E-EF44-DD04-703A7463FEFE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Hsieh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Klenow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(2010)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D7E1871-0E85-E0D1-08E8-F75BDB7E7F18}"/>
              </a:ext>
            </a:extLst>
          </p:cNvPr>
          <p:cNvGrpSpPr/>
          <p:nvPr/>
        </p:nvGrpSpPr>
        <p:grpSpPr>
          <a:xfrm>
            <a:off x="1413748" y="2147414"/>
            <a:ext cx="5041315" cy="3445575"/>
            <a:chOff x="1413748" y="2147414"/>
            <a:chExt cx="5041315" cy="3445575"/>
          </a:xfrm>
          <a:noFill/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1E621AEF-2DA3-CE66-7420-5CE7FE10CFEC}"/>
                </a:ext>
              </a:extLst>
            </p:cNvPr>
            <p:cNvSpPr txBox="1"/>
            <p:nvPr/>
          </p:nvSpPr>
          <p:spPr>
            <a:xfrm>
              <a:off x="4230401" y="5385240"/>
              <a:ext cx="1097623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Age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DD8FD5BD-C32C-10DD-AACA-F84EEAAEB475}"/>
                </a:ext>
              </a:extLst>
            </p:cNvPr>
            <p:cNvSpPr txBox="1"/>
            <p:nvPr/>
          </p:nvSpPr>
          <p:spPr>
            <a:xfrm rot="16200000">
              <a:off x="277840" y="3283322"/>
              <a:ext cx="2464176" cy="1923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50" b="0" u="none" dirty="0">
                  <a:latin typeface="Arial" pitchFamily="34" charset="0"/>
                  <a:cs typeface="Arial" pitchFamily="34" charset="0"/>
                </a:rPr>
                <a:t>Employment (Age &lt; 5=1)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4CCEA737-668B-4B07-73E2-062D295863A9}"/>
                </a:ext>
              </a:extLst>
            </p:cNvPr>
            <p:cNvSpPr txBox="1"/>
            <p:nvPr/>
          </p:nvSpPr>
          <p:spPr>
            <a:xfrm>
              <a:off x="5212319" y="2545650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US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3B1421D1-A758-83E2-B0BA-3BF2FAE3346D}"/>
                </a:ext>
              </a:extLst>
            </p:cNvPr>
            <p:cNvSpPr txBox="1"/>
            <p:nvPr/>
          </p:nvSpPr>
          <p:spPr>
            <a:xfrm>
              <a:off x="5906251" y="3035121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Mexico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C5C3882-F878-5965-8C99-6DF880430651}"/>
                </a:ext>
              </a:extLst>
            </p:cNvPr>
            <p:cNvSpPr txBox="1"/>
            <p:nvPr/>
          </p:nvSpPr>
          <p:spPr>
            <a:xfrm>
              <a:off x="5212319" y="4159767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50" b="0" u="none" dirty="0">
                  <a:latin typeface="Arial" pitchFamily="34" charset="0"/>
                  <a:cs typeface="Arial" pitchFamily="34" charset="0"/>
                </a:rPr>
                <a:t>India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Size Distribution in Ethiopia</a:t>
            </a:r>
            <a:br>
              <a:rPr lang="en-US" dirty="0"/>
            </a:br>
            <a:r>
              <a:rPr lang="en-US" sz="1400" dirty="0"/>
              <a:t>2002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24</a:t>
            </a:fld>
            <a:endParaRPr lang="en-GB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69830085"/>
              </p:ext>
            </p:extLst>
          </p:nvPr>
        </p:nvGraphicFramePr>
        <p:xfrm>
          <a:off x="901670" y="1735015"/>
          <a:ext cx="7342247" cy="408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901670" y="1430215"/>
            <a:ext cx="7433438" cy="4513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461" y="2767758"/>
            <a:ext cx="2303072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Just 0.7% of employment is at large firms, i.e., firms that have power  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752492" y="3516923"/>
            <a:ext cx="879231" cy="1512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29240E-9436-FE37-498B-E2412F1694E9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Source: 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Hsieh and </a:t>
            </a:r>
            <a:r>
              <a:rPr lang="en-US" sz="1000" b="0" u="none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Klenow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(2010)</a:t>
            </a:r>
            <a:r>
              <a:rPr lang="en-US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29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Size by Country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25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4969" y="949564"/>
            <a:ext cx="4654061" cy="2133600"/>
            <a:chOff x="2244969" y="10691446"/>
            <a:chExt cx="4654061" cy="2133600"/>
          </a:xfrm>
        </p:grpSpPr>
        <p:pic>
          <p:nvPicPr>
            <p:cNvPr id="15" name="Content Placeholder 4" descr="Screen Shot 2015-04-10 at 3.08.47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" t="63016" r="257"/>
            <a:stretch/>
          </p:blipFill>
          <p:spPr bwMode="auto">
            <a:xfrm>
              <a:off x="2244969" y="10691446"/>
              <a:ext cx="4654061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Content Placeholder 4" descr="Screen Shot 2015-04-10 at 3.08.47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" t="37005" r="93666" b="39423"/>
            <a:stretch/>
          </p:blipFill>
          <p:spPr bwMode="auto">
            <a:xfrm>
              <a:off x="2244969" y="10925907"/>
              <a:ext cx="281353" cy="1359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6D79CEE-CF0B-F712-49F4-63BAAE18A9CC}"/>
              </a:ext>
            </a:extLst>
          </p:cNvPr>
          <p:cNvGrpSpPr/>
          <p:nvPr/>
        </p:nvGrpSpPr>
        <p:grpSpPr>
          <a:xfrm>
            <a:off x="3957200" y="1133088"/>
            <a:ext cx="1099837" cy="1916617"/>
            <a:chOff x="2497052" y="1208076"/>
            <a:chExt cx="1099837" cy="1916617"/>
          </a:xfrm>
          <a:noFill/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78A6139-F06F-889D-6372-C1928D19856E}"/>
                </a:ext>
              </a:extLst>
            </p:cNvPr>
            <p:cNvSpPr txBox="1"/>
            <p:nvPr/>
          </p:nvSpPr>
          <p:spPr>
            <a:xfrm>
              <a:off x="2497052" y="2955416"/>
              <a:ext cx="1034053" cy="1692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100" b="0" u="none" dirty="0">
                  <a:latin typeface="Arial" pitchFamily="34" charset="0"/>
                  <a:cs typeface="Arial" pitchFamily="34" charset="0"/>
                </a:rPr>
                <a:t>Employment</a:t>
              </a:r>
              <a:endParaRPr lang="en-US" sz="11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468D17-3425-077B-0C28-A6D053148C59}"/>
                </a:ext>
              </a:extLst>
            </p:cNvPr>
            <p:cNvSpPr txBox="1"/>
            <p:nvPr/>
          </p:nvSpPr>
          <p:spPr>
            <a:xfrm>
              <a:off x="2912958" y="1208076"/>
              <a:ext cx="683931" cy="18466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200" b="0" u="none" dirty="0">
                  <a:latin typeface="Arial" pitchFamily="34" charset="0"/>
                  <a:cs typeface="Arial" pitchFamily="34" charset="0"/>
                </a:rPr>
                <a:t>U.S.</a:t>
              </a:r>
              <a:endParaRPr lang="en-US" sz="1200" b="0" u="none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91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26</a:t>
            </a:fld>
            <a:endParaRPr lang="en-GB" dirty="0"/>
          </a:p>
        </p:txBody>
      </p:sp>
      <p:pic>
        <p:nvPicPr>
          <p:cNvPr id="6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4" descr="Screen Shot 2015-04-10 at 3.08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257" b="35561"/>
          <a:stretch/>
        </p:blipFill>
        <p:spPr>
          <a:xfrm>
            <a:off x="2268415" y="2851517"/>
            <a:ext cx="4654061" cy="3717436"/>
          </a:xfrm>
        </p:spPr>
      </p:pic>
      <p:pic>
        <p:nvPicPr>
          <p:cNvPr id="10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7005" r="93666" b="39423"/>
          <a:stretch/>
        </p:blipFill>
        <p:spPr bwMode="auto">
          <a:xfrm>
            <a:off x="2245763" y="2979736"/>
            <a:ext cx="281353" cy="13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95933" r="257" b="1"/>
          <a:stretch/>
        </p:blipFill>
        <p:spPr bwMode="auto">
          <a:xfrm>
            <a:off x="2430004" y="6568953"/>
            <a:ext cx="4654061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384431" y="2956290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84431" y="4710037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C7091E-6543-53DE-D4D8-1B9B68373250}"/>
              </a:ext>
            </a:extLst>
          </p:cNvPr>
          <p:cNvGrpSpPr/>
          <p:nvPr/>
        </p:nvGrpSpPr>
        <p:grpSpPr>
          <a:xfrm>
            <a:off x="2313884" y="1127965"/>
            <a:ext cx="3712702" cy="5631340"/>
            <a:chOff x="2313884" y="1127965"/>
            <a:chExt cx="3712702" cy="5631340"/>
          </a:xfrm>
        </p:grpSpPr>
        <p:sp>
          <p:nvSpPr>
            <p:cNvPr id="5" name="TextBox 4"/>
            <p:cNvSpPr txBox="1"/>
            <p:nvPr/>
          </p:nvSpPr>
          <p:spPr>
            <a:xfrm>
              <a:off x="5246994" y="3802199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India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456" y="5555946"/>
              <a:ext cx="752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Mexico</a:t>
              </a: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5CD89646-F8C3-B279-BB45-1D39D1372CE4}"/>
                </a:ext>
              </a:extLst>
            </p:cNvPr>
            <p:cNvSpPr txBox="1"/>
            <p:nvPr/>
          </p:nvSpPr>
          <p:spPr>
            <a:xfrm>
              <a:off x="4565043" y="1127965"/>
              <a:ext cx="2997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b="0" u="none" dirty="0">
                  <a:latin typeface="Arial" pitchFamily="34" charset="0"/>
                  <a:cs typeface="Arial" pitchFamily="34" charset="0"/>
                </a:rPr>
                <a:t>U.S.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376812B-17DE-E6EB-48C4-C64519AC1972}"/>
                </a:ext>
              </a:extLst>
            </p:cNvPr>
            <p:cNvSpPr txBox="1"/>
            <p:nvPr/>
          </p:nvSpPr>
          <p:spPr>
            <a:xfrm rot="16200000">
              <a:off x="1759987" y="3598736"/>
              <a:ext cx="12924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0" u="none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zh-CN" sz="1200" b="0" u="none" dirty="0">
                  <a:latin typeface="Arial" pitchFamily="34" charset="0"/>
                  <a:cs typeface="Arial" pitchFamily="34" charset="0"/>
                </a:rPr>
                <a:t>hare of Plants</a:t>
              </a:r>
              <a:endParaRPr lang="en-US" sz="12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48A870B-496E-7C43-EBCA-F6E7643CC2D4}"/>
                </a:ext>
              </a:extLst>
            </p:cNvPr>
            <p:cNvSpPr txBox="1"/>
            <p:nvPr/>
          </p:nvSpPr>
          <p:spPr>
            <a:xfrm>
              <a:off x="4014481" y="6590028"/>
              <a:ext cx="129245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Employment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rPr lang="en-US" dirty="0"/>
              <a:t>Firm Size by Country</a:t>
            </a:r>
          </a:p>
        </p:txBody>
      </p:sp>
    </p:spTree>
    <p:extLst>
      <p:ext uri="{BB962C8B-B14F-4D97-AF65-F5344CB8AC3E}">
        <p14:creationId xmlns:p14="http://schemas.microsoft.com/office/powerpoint/2010/main" val="421448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27</a:t>
            </a:fld>
            <a:endParaRPr lang="en-GB" dirty="0"/>
          </a:p>
        </p:txBody>
      </p:sp>
      <p:pic>
        <p:nvPicPr>
          <p:cNvPr id="6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4" descr="Screen Shot 2015-04-10 at 3.08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257" b="35561"/>
          <a:stretch/>
        </p:blipFill>
        <p:spPr>
          <a:xfrm>
            <a:off x="2268415" y="2851517"/>
            <a:ext cx="4654061" cy="3717436"/>
          </a:xfrm>
        </p:spPr>
      </p:pic>
      <p:pic>
        <p:nvPicPr>
          <p:cNvPr id="10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7005" r="93666" b="39423"/>
          <a:stretch/>
        </p:blipFill>
        <p:spPr bwMode="auto">
          <a:xfrm>
            <a:off x="2245763" y="2979736"/>
            <a:ext cx="281353" cy="13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95933" r="257" b="1"/>
          <a:stretch/>
        </p:blipFill>
        <p:spPr bwMode="auto">
          <a:xfrm>
            <a:off x="2430004" y="6568953"/>
            <a:ext cx="4654061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384431" y="2956290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84431" y="4710037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rPr lang="en-US" dirty="0"/>
              <a:t>Firm Size by Country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013" y="4386871"/>
            <a:ext cx="163770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Where are all the mid-sized Indian and Mexican firms?</a:t>
            </a:r>
          </a:p>
        </p:txBody>
      </p:sp>
      <p:cxnSp>
        <p:nvCxnSpPr>
          <p:cNvPr id="7" name="Straight Arrow Connector 6"/>
          <p:cNvCxnSpPr>
            <a:stCxn id="17" idx="3"/>
          </p:cNvCxnSpPr>
          <p:nvPr/>
        </p:nvCxnSpPr>
        <p:spPr bwMode="auto">
          <a:xfrm flipV="1">
            <a:off x="1991722" y="3802199"/>
            <a:ext cx="2392709" cy="907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7" idx="3"/>
          </p:cNvCxnSpPr>
          <p:nvPr/>
        </p:nvCxnSpPr>
        <p:spPr bwMode="auto">
          <a:xfrm>
            <a:off x="1991722" y="4710037"/>
            <a:ext cx="2491068" cy="907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A50AEC-EA51-7BF1-80B9-7AFD911FF8E2}"/>
              </a:ext>
            </a:extLst>
          </p:cNvPr>
          <p:cNvGrpSpPr/>
          <p:nvPr/>
        </p:nvGrpSpPr>
        <p:grpSpPr>
          <a:xfrm>
            <a:off x="2313884" y="1127965"/>
            <a:ext cx="3712702" cy="5631340"/>
            <a:chOff x="2313884" y="1127965"/>
            <a:chExt cx="3712702" cy="5631340"/>
          </a:xfrm>
        </p:grpSpPr>
        <p:sp>
          <p:nvSpPr>
            <p:cNvPr id="5" name="TextBox 4"/>
            <p:cNvSpPr txBox="1"/>
            <p:nvPr/>
          </p:nvSpPr>
          <p:spPr>
            <a:xfrm>
              <a:off x="5246994" y="3802199"/>
              <a:ext cx="5725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India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456" y="5555946"/>
              <a:ext cx="752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Mexico</a:t>
              </a:r>
            </a:p>
          </p:txBody>
        </p:sp>
        <p:sp>
          <p:nvSpPr>
            <p:cNvPr id="2" name="TextBox 4">
              <a:extLst>
                <a:ext uri="{FF2B5EF4-FFF2-40B4-BE49-F238E27FC236}">
                  <a16:creationId xmlns:a16="http://schemas.microsoft.com/office/drawing/2014/main" id="{C739FC9C-CDBE-A747-538C-74EB7E2BB6FA}"/>
                </a:ext>
              </a:extLst>
            </p:cNvPr>
            <p:cNvSpPr txBox="1"/>
            <p:nvPr/>
          </p:nvSpPr>
          <p:spPr>
            <a:xfrm>
              <a:off x="4565043" y="1127965"/>
              <a:ext cx="29976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b="0" u="none" dirty="0">
                  <a:latin typeface="Arial" pitchFamily="34" charset="0"/>
                  <a:cs typeface="Arial" pitchFamily="34" charset="0"/>
                </a:rPr>
                <a:t>U.S.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6300E658-07D1-3681-7E0D-8E091443F3DE}"/>
                </a:ext>
              </a:extLst>
            </p:cNvPr>
            <p:cNvSpPr txBox="1"/>
            <p:nvPr/>
          </p:nvSpPr>
          <p:spPr>
            <a:xfrm rot="16200000">
              <a:off x="1759987" y="3598736"/>
              <a:ext cx="129245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0" u="none" dirty="0"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altLang="zh-CN" sz="1200" b="0" u="none" dirty="0">
                  <a:latin typeface="Arial" pitchFamily="34" charset="0"/>
                  <a:cs typeface="Arial" pitchFamily="34" charset="0"/>
                </a:rPr>
                <a:t>hare of Plants</a:t>
              </a:r>
              <a:endParaRPr lang="en-US" sz="12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B43C1422-37FC-7675-FFDB-CC26248C4F6A}"/>
                </a:ext>
              </a:extLst>
            </p:cNvPr>
            <p:cNvSpPr txBox="1"/>
            <p:nvPr/>
          </p:nvSpPr>
          <p:spPr>
            <a:xfrm>
              <a:off x="4014481" y="6590028"/>
              <a:ext cx="1292459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100" b="0" u="none" dirty="0">
                  <a:latin typeface="Arial" pitchFamily="34" charset="0"/>
                  <a:cs typeface="Arial" pitchFamily="34" charset="0"/>
                </a:rPr>
                <a:t>Employment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6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Average</a:t>
            </a:r>
            <a:r>
              <a:rPr lang="en-US" dirty="0"/>
              <a:t> Firm Size vs Per Capita GDP</a:t>
            </a:r>
            <a:br>
              <a:rPr lang="en-US" dirty="0"/>
            </a:br>
            <a:r>
              <a:rPr lang="en-US" sz="1400" dirty="0"/>
              <a:t>(Among firms with &lt;250 workers)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28</a:t>
            </a:fld>
            <a:endParaRPr lang="en-GB" dirty="0"/>
          </a:p>
        </p:txBody>
      </p:sp>
      <p:pic>
        <p:nvPicPr>
          <p:cNvPr id="4" name="Content Placeholder 4" descr="Screen Shot 2016-11-14 at 8.5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5" r="-8275"/>
          <a:stretch>
            <a:fillRect/>
          </a:stretch>
        </p:blipFill>
        <p:spPr>
          <a:xfrm>
            <a:off x="1032168" y="1312984"/>
            <a:ext cx="7081251" cy="4841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3662" y="6088307"/>
            <a:ext cx="1112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b="0" u="none" dirty="0" err="1">
                <a:latin typeface="Arial" panose="020B0604020202020204" pitchFamily="34" charset="0"/>
                <a:cs typeface="Arial" panose="020B0604020202020204" pitchFamily="34" charset="0"/>
              </a:rPr>
              <a:t>Poschke</a:t>
            </a:r>
            <a:r>
              <a:rPr lang="de-DE" sz="1000" b="0" u="none" dirty="0">
                <a:latin typeface="Arial" panose="020B0604020202020204" pitchFamily="34" charset="0"/>
                <a:cs typeface="Arial" panose="020B0604020202020204" pitchFamily="34" charset="0"/>
              </a:rPr>
              <a:t> (2015)</a:t>
            </a:r>
            <a:endParaRPr lang="en-US" sz="1000" b="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06308" y="3153508"/>
            <a:ext cx="316523" cy="27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3877" y="3757245"/>
            <a:ext cx="316523" cy="27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B2EC7-53DD-1526-9B00-378D07B8FA61}"/>
              </a:ext>
            </a:extLst>
          </p:cNvPr>
          <p:cNvGrpSpPr/>
          <p:nvPr/>
        </p:nvGrpSpPr>
        <p:grpSpPr>
          <a:xfrm>
            <a:off x="1699040" y="2324937"/>
            <a:ext cx="3827117" cy="3559155"/>
            <a:chOff x="1699040" y="2324937"/>
            <a:chExt cx="3827117" cy="3559155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559AB11-5E25-E0A2-AB67-C891D6370A6D}"/>
                </a:ext>
              </a:extLst>
            </p:cNvPr>
            <p:cNvSpPr txBox="1"/>
            <p:nvPr/>
          </p:nvSpPr>
          <p:spPr>
            <a:xfrm>
              <a:off x="4066007" y="5699426"/>
              <a:ext cx="14601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0" u="none" dirty="0">
                  <a:latin typeface="Arial" pitchFamily="34" charset="0"/>
                  <a:cs typeface="Arial" pitchFamily="34" charset="0"/>
                </a:rPr>
                <a:t>GDP per capita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EF87E3C-8A56-1DD5-8047-BDCC6E55ACA3}"/>
                </a:ext>
              </a:extLst>
            </p:cNvPr>
            <p:cNvSpPr txBox="1"/>
            <p:nvPr/>
          </p:nvSpPr>
          <p:spPr>
            <a:xfrm rot="16200000">
              <a:off x="688008" y="3335969"/>
              <a:ext cx="2229813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Arial" pitchFamily="34" charset="0"/>
                  <a:cs typeface="Arial" pitchFamily="34" charset="0"/>
                </a:rPr>
                <a:t>mean employment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81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Emerging Market Firms Grow?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29</a:t>
            </a:fld>
            <a:endParaRPr lang="en-GB" dirty="0"/>
          </a:p>
        </p:txBody>
      </p:sp>
      <p:pic>
        <p:nvPicPr>
          <p:cNvPr id="4" name="Picture 2" descr="Classic Small Retail Shops &amp; Produce Cart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77082" y="1230672"/>
            <a:ext cx="6589835" cy="4396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02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40 years of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5293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Emerging Market Firms Grow?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Financial constraints?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82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Firms in emerging markets typically have three sources of capital:</a:t>
            </a:r>
          </a:p>
          <a:p>
            <a:pPr lvl="1"/>
            <a:r>
              <a:rPr lang="en-US" dirty="0"/>
              <a:t>Formal credit market</a:t>
            </a:r>
          </a:p>
          <a:p>
            <a:pPr lvl="1"/>
            <a:r>
              <a:rPr lang="en-US" dirty="0"/>
              <a:t>Informal credit market</a:t>
            </a:r>
          </a:p>
          <a:p>
            <a:pPr lvl="1"/>
            <a:r>
              <a:rPr lang="en-US" dirty="0"/>
              <a:t>Microfinance</a:t>
            </a:r>
          </a:p>
          <a:p>
            <a:pPr lvl="1"/>
            <a:endParaRPr lang="en-US" dirty="0"/>
          </a:p>
          <a:p>
            <a:r>
              <a:rPr lang="en-US" dirty="0"/>
              <a:t>Formal credit markets in emerging markets</a:t>
            </a:r>
          </a:p>
          <a:p>
            <a:pPr lvl="1"/>
            <a:r>
              <a:rPr lang="en-US" dirty="0"/>
              <a:t>Typically state-led</a:t>
            </a:r>
          </a:p>
          <a:p>
            <a:pPr lvl="1"/>
            <a:r>
              <a:rPr lang="en-US" dirty="0"/>
              <a:t>Emphasize “priority sectors” (e.g., agriculture)</a:t>
            </a:r>
          </a:p>
          <a:p>
            <a:pPr lvl="1"/>
            <a:r>
              <a:rPr lang="en-US" dirty="0"/>
              <a:t>Are more available for “insiders”</a:t>
            </a:r>
          </a:p>
          <a:p>
            <a:pPr lvl="1"/>
            <a:r>
              <a:rPr lang="en-US" dirty="0"/>
              <a:t>Characterized by inadequate credit rating agencies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Have a “market-for-lemons” problem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942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“Market-for-Lemons”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used cars, where it can be hard for buyers to verify quality</a:t>
            </a:r>
          </a:p>
          <a:p>
            <a:endParaRPr lang="en-US" dirty="0"/>
          </a:p>
          <a:p>
            <a:r>
              <a:rPr lang="en-US" dirty="0"/>
              <a:t>Best guess for any car is average quality</a:t>
            </a:r>
          </a:p>
          <a:p>
            <a:pPr lvl="1"/>
            <a:r>
              <a:rPr lang="en-US" dirty="0"/>
              <a:t>So, prices reflect average quality</a:t>
            </a:r>
          </a:p>
          <a:p>
            <a:pPr lvl="1"/>
            <a:r>
              <a:rPr lang="en-US" dirty="0"/>
              <a:t>Owners of above-average cars don’t sell </a:t>
            </a:r>
          </a:p>
          <a:p>
            <a:pPr lvl="1"/>
            <a:r>
              <a:rPr lang="en-US" dirty="0"/>
              <a:t>Buyers revise down their expected quality, and therefore price</a:t>
            </a:r>
          </a:p>
          <a:p>
            <a:pPr lvl="1"/>
            <a:r>
              <a:rPr lang="en-US" dirty="0"/>
              <a:t>And so on…</a:t>
            </a:r>
          </a:p>
          <a:p>
            <a:pPr lvl="1"/>
            <a:r>
              <a:rPr lang="en-US" dirty="0"/>
              <a:t>Market unravels</a:t>
            </a:r>
          </a:p>
          <a:p>
            <a:pPr lvl="1"/>
            <a:endParaRPr lang="en-US" dirty="0"/>
          </a:p>
          <a:p>
            <a:r>
              <a:rPr lang="en-US" dirty="0"/>
              <a:t>Similar for bank loans in emerging markets</a:t>
            </a:r>
          </a:p>
          <a:p>
            <a:pPr lvl="1"/>
            <a:r>
              <a:rPr lang="en-US" dirty="0"/>
              <a:t>Borrower quality hard to verify, so rates are high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7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“Political Outsider” Problem</a:t>
            </a:r>
            <a:br>
              <a:rPr lang="en-US" dirty="0"/>
            </a:br>
            <a:r>
              <a:rPr lang="en-US" sz="1400" dirty="0" err="1"/>
              <a:t>Khwaja</a:t>
            </a:r>
            <a:r>
              <a:rPr lang="en-US" sz="1400" dirty="0"/>
              <a:t> and </a:t>
            </a:r>
            <a:r>
              <a:rPr lang="en-US" sz="1400" dirty="0" err="1"/>
              <a:t>Mian</a:t>
            </a:r>
            <a:r>
              <a:rPr lang="en-US" sz="1400" dirty="0"/>
              <a:t> (2005)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Politically connected firms often get better credit</a:t>
            </a:r>
          </a:p>
          <a:p>
            <a:pPr lvl="1"/>
            <a:endParaRPr lang="en-US" dirty="0"/>
          </a:p>
          <a:p>
            <a:r>
              <a:rPr lang="en-US" dirty="0"/>
              <a:t>Example: Pakistan</a:t>
            </a:r>
          </a:p>
          <a:p>
            <a:pPr lvl="1"/>
            <a:r>
              <a:rPr lang="en-US" dirty="0"/>
              <a:t>Connectedness: are one or more directors elected officials?</a:t>
            </a:r>
          </a:p>
          <a:p>
            <a:pPr lvl="1"/>
            <a:r>
              <a:rPr lang="en-US" dirty="0"/>
              <a:t>Connected firms borrow 45% more (and have 50% higher default)</a:t>
            </a:r>
          </a:p>
          <a:p>
            <a:pPr lvl="1"/>
            <a:r>
              <a:rPr lang="en-US" dirty="0"/>
              <a:t>Their preferential treatment occurs exclusively via government banks; differences not observed at private banks</a:t>
            </a:r>
          </a:p>
          <a:p>
            <a:pPr lvl="1"/>
            <a:r>
              <a:rPr lang="en-US" dirty="0"/>
              <a:t>Results are stronger if director is from party in power, and fall with the degree of electoral participation in constituency</a:t>
            </a:r>
          </a:p>
          <a:p>
            <a:endParaRPr lang="en-US" dirty="0"/>
          </a:p>
          <a:p>
            <a:r>
              <a:rPr lang="en-US" dirty="0"/>
              <a:t>Economy-wide, the cost of politically connected lending is large!</a:t>
            </a:r>
          </a:p>
          <a:p>
            <a:pPr lvl="1"/>
            <a:r>
              <a:rPr lang="en-US" dirty="0"/>
              <a:t>Estimated to be 0.3 to 1.9% of GDP every year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14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Constraints?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Firms in emerging markets typically have three sources of capital: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Formal credit market</a:t>
            </a:r>
          </a:p>
          <a:p>
            <a:pPr lvl="1"/>
            <a:r>
              <a:rPr lang="en-US" dirty="0"/>
              <a:t>Informal credit market: small loans, extremely high interest rates</a:t>
            </a:r>
          </a:p>
          <a:p>
            <a:pPr lvl="1"/>
            <a:r>
              <a:rPr lang="en-US" dirty="0"/>
              <a:t>Microfinance: not well-suited for firms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103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Emerging Market Firms Grow?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Financial constraints?</a:t>
            </a:r>
          </a:p>
          <a:p>
            <a:r>
              <a:rPr lang="en-US" dirty="0">
                <a:solidFill>
                  <a:schemeClr val="accent6"/>
                </a:solidFill>
              </a:rPr>
              <a:t>Management deficit?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69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Measure Managerial Capability?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Bloom et al. (2007) conduct extensive interviews of 20,000 medium-size companies in the US, Asia and Europe</a:t>
            </a:r>
          </a:p>
          <a:p>
            <a:endParaRPr lang="en-US" dirty="0"/>
          </a:p>
          <a:p>
            <a:r>
              <a:rPr lang="en-US" dirty="0"/>
              <a:t>Interviews are “double-blind”</a:t>
            </a:r>
          </a:p>
          <a:p>
            <a:pPr lvl="1"/>
            <a:r>
              <a:rPr lang="en-US" dirty="0"/>
              <a:t>Plant managers don’t know their practices were being evaluated</a:t>
            </a:r>
          </a:p>
          <a:p>
            <a:pPr lvl="1"/>
            <a:r>
              <a:rPr lang="en-US" dirty="0"/>
              <a:t>Interviewers don’t know anything about the firm </a:t>
            </a:r>
          </a:p>
          <a:p>
            <a:pPr lvl="1"/>
            <a:endParaRPr lang="en-US" dirty="0"/>
          </a:p>
          <a:p>
            <a:r>
              <a:rPr lang="en-US" dirty="0"/>
              <a:t>Interviewers surveyed four dimensions of management practices</a:t>
            </a:r>
          </a:p>
          <a:p>
            <a:pPr lvl="1"/>
            <a:r>
              <a:rPr lang="en-US" dirty="0"/>
              <a:t>Operations: documenting process improvements, JIT,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Monitoring: performance, workers, etc.</a:t>
            </a:r>
          </a:p>
          <a:p>
            <a:pPr lvl="1"/>
            <a:r>
              <a:rPr lang="en-US" dirty="0"/>
              <a:t>Targets: what types (e.g., financial), transparency, etc. </a:t>
            </a:r>
          </a:p>
          <a:p>
            <a:pPr lvl="1"/>
            <a:r>
              <a:rPr lang="en-US" dirty="0"/>
              <a:t>Incentives: promotion criteria, firing policies, etc.</a:t>
            </a:r>
          </a:p>
          <a:p>
            <a:pPr lvl="1"/>
            <a:endParaRPr lang="en-US" dirty="0"/>
          </a:p>
          <a:p>
            <a:r>
              <a:rPr lang="en-US" dirty="0"/>
              <a:t>Answers are compared to “best practices” identified by the management consulting industry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Interviewers Used Open-Ended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“Tell me how your monitor your production process” </a:t>
            </a:r>
          </a:p>
          <a:p>
            <a:pPr lvl="1"/>
            <a:r>
              <a:rPr lang="en-US" dirty="0"/>
              <a:t>NOT: “Do you monitor your production processes?”</a:t>
            </a:r>
          </a:p>
          <a:p>
            <a:endParaRPr lang="en-US" dirty="0"/>
          </a:p>
          <a:p>
            <a:r>
              <a:rPr lang="en-US" dirty="0"/>
              <a:t>“Tell me about your promotion system”</a:t>
            </a:r>
          </a:p>
          <a:p>
            <a:r>
              <a:rPr lang="en-US" dirty="0"/>
              <a:t>“How do you identify and develop top performers”</a:t>
            </a:r>
          </a:p>
          <a:p>
            <a:r>
              <a:rPr lang="en-US" dirty="0"/>
              <a:t>“How are decisions made about promotions”</a:t>
            </a:r>
          </a:p>
          <a:p>
            <a:r>
              <a:rPr lang="en-US" dirty="0"/>
              <a:t>Can you describe the most recent promotion round”</a:t>
            </a:r>
          </a:p>
          <a:p>
            <a:pPr lvl="1"/>
            <a:r>
              <a:rPr lang="en-US" dirty="0"/>
              <a:t>NOT: “Do you actively identify, develop and promote top performers?”</a:t>
            </a:r>
          </a:p>
          <a:p>
            <a:pPr lvl="1"/>
            <a:endParaRPr lang="en-US" dirty="0"/>
          </a:p>
          <a:p>
            <a:r>
              <a:rPr lang="en-US" dirty="0"/>
              <a:t>Answers scored on scale of 1 to 5</a:t>
            </a:r>
          </a:p>
          <a:p>
            <a:pPr lvl="1"/>
            <a:r>
              <a:rPr lang="en-US" dirty="0"/>
              <a:t>1: promotions based on tenure with firm</a:t>
            </a:r>
          </a:p>
          <a:p>
            <a:pPr lvl="1"/>
            <a:r>
              <a:rPr lang="en-US" dirty="0"/>
              <a:t>5: pop performers are actively identified, developed and promoted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4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Score by Region</a:t>
            </a:r>
            <a:br>
              <a:rPr lang="en-US" dirty="0"/>
            </a:br>
            <a:r>
              <a:rPr lang="en-US" sz="1400" dirty="0"/>
              <a:t>Data Collected 2004-14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38</a:t>
            </a:fld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775195" y="1113693"/>
            <a:ext cx="7595198" cy="5272926"/>
            <a:chOff x="-50802" y="450779"/>
            <a:chExt cx="8618709" cy="562907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471528" y="450779"/>
              <a:ext cx="7091079" cy="5223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1471528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3194380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4910162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6625946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8341728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 flipV="1">
              <a:off x="1471528" y="450779"/>
              <a:ext cx="0" cy="52284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50802" y="644744"/>
              <a:ext cx="8618709" cy="5435107"/>
              <a:chOff x="-50802" y="644744"/>
              <a:chExt cx="8618709" cy="543510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471528" y="5349269"/>
                <a:ext cx="1812969" cy="7614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471528" y="5209675"/>
                <a:ext cx="2470303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471528" y="5071894"/>
                <a:ext cx="2491508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471528" y="4939551"/>
                <a:ext cx="2588695" cy="72517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471528" y="4801769"/>
                <a:ext cx="2809572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471528" y="4663988"/>
                <a:ext cx="2996877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471528" y="4526207"/>
                <a:ext cx="3078160" cy="76142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471528" y="4393865"/>
                <a:ext cx="3491645" cy="7614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471528" y="4256083"/>
                <a:ext cx="3604734" cy="81580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471528" y="4116488"/>
                <a:ext cx="3696620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471528" y="3978707"/>
                <a:ext cx="3804409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471528" y="3840926"/>
                <a:ext cx="3815011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471528" y="3708584"/>
                <a:ext cx="4062395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471528" y="3570802"/>
                <a:ext cx="4120706" cy="83394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471528" y="3433021"/>
                <a:ext cx="4138376" cy="8339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471528" y="3295240"/>
                <a:ext cx="4164882" cy="76142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1471528" y="3162896"/>
                <a:ext cx="4186087" cy="76142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471528" y="3025115"/>
                <a:ext cx="4288574" cy="81580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471528" y="2885521"/>
                <a:ext cx="4304477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471528" y="2747740"/>
                <a:ext cx="4330983" cy="8339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471528" y="2615397"/>
                <a:ext cx="4551861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471528" y="2477615"/>
                <a:ext cx="4599571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471528" y="2339834"/>
                <a:ext cx="4638446" cy="83394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471528" y="2202053"/>
                <a:ext cx="4675553" cy="81580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471528" y="2069711"/>
                <a:ext cx="4762137" cy="70703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1471528" y="1931929"/>
                <a:ext cx="4799244" cy="81580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1471528" y="1792334"/>
                <a:ext cx="5078435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1528" y="1654553"/>
                <a:ext cx="5143815" cy="77955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471528" y="1522211"/>
                <a:ext cx="5202127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471528" y="1384430"/>
                <a:ext cx="5267507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1471528" y="1246648"/>
                <a:ext cx="5643883" cy="77955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471528" y="1108867"/>
                <a:ext cx="5794081" cy="81580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471528" y="971086"/>
                <a:ext cx="5870063" cy="76142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471528" y="838742"/>
                <a:ext cx="5944278" cy="70703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471528" y="699149"/>
                <a:ext cx="6209332" cy="83394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3376382" y="531482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2.027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4039019" y="517704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2.221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4054921" y="504470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2.225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4157409" y="490691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2.254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4365918" y="476913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2.316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560291" y="463135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2.372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646876" y="449901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2.397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5055058" y="435941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2.516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5162848" y="422163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2.549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5265335" y="408385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2.578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5367823" y="395151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2.608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5378425" y="381373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2.611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5631109" y="3675951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2.684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5678819" y="353817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2.699</a:t>
                </a:r>
                <a:endParaRPr kumimoji="0" lang="en-US" altLang="en-US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5705324" y="340582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2.706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728296" y="3268045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2.712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5754800" y="312845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2.720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851988" y="299067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2.748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862590" y="285288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2.752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5899697" y="272054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2.762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6115274" y="258276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2.826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6162985" y="244498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2.839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6205393" y="230720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2.851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6238966" y="217486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2.861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6323784" y="2035265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2.887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6367960" y="189748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2.899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6641849" y="175970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2.978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707229" y="162736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2.997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6765540" y="148957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3.015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6825619" y="135179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3.033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7201996" y="121401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3.142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7357495" y="108167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3.188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7433476" y="94207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3.210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7502391" y="804298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3.230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7770979" y="66651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rPr>
                  <a:t>3.308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83"/>
              <p:cNvSpPr>
                <a:spLocks noChangeShapeType="1"/>
              </p:cNvSpPr>
              <p:nvPr/>
            </p:nvSpPr>
            <p:spPr bwMode="auto">
              <a:xfrm>
                <a:off x="1471528" y="5679219"/>
                <a:ext cx="709637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1471528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1316030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1.5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>
                <a:off x="3194380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134301" y="5817000"/>
                <a:ext cx="129151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2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910162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754664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2.5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>
                <a:off x="6625946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6565867" y="5817000"/>
                <a:ext cx="129151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3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>
                <a:off x="8341728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8186230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3.5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6"/>
              <p:cNvSpPr>
                <a:spLocks noChangeArrowheads="1"/>
              </p:cNvSpPr>
              <p:nvPr/>
            </p:nvSpPr>
            <p:spPr bwMode="auto">
              <a:xfrm>
                <a:off x="403953" y="5293052"/>
                <a:ext cx="99500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Mozambique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97"/>
              <p:cNvSpPr>
                <a:spLocks noChangeArrowheads="1"/>
              </p:cNvSpPr>
              <p:nvPr/>
            </p:nvSpPr>
            <p:spPr bwMode="auto">
              <a:xfrm>
                <a:off x="771394" y="5155271"/>
                <a:ext cx="6275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Ethiopia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8"/>
              <p:cNvSpPr>
                <a:spLocks noChangeArrowheads="1"/>
              </p:cNvSpPr>
              <p:nvPr/>
            </p:nvSpPr>
            <p:spPr bwMode="auto">
              <a:xfrm>
                <a:off x="876898" y="5022928"/>
                <a:ext cx="52205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Ghana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9"/>
              <p:cNvSpPr>
                <a:spLocks noChangeArrowheads="1"/>
              </p:cNvSpPr>
              <p:nvPr/>
            </p:nvSpPr>
            <p:spPr bwMode="auto">
              <a:xfrm>
                <a:off x="703435" y="4885146"/>
                <a:ext cx="695521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Tanzania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18690" y="4747365"/>
                <a:ext cx="58026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Zambia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101"/>
              <p:cNvSpPr>
                <a:spLocks noChangeArrowheads="1"/>
              </p:cNvSpPr>
              <p:nvPr/>
            </p:nvSpPr>
            <p:spPr bwMode="auto">
              <a:xfrm>
                <a:off x="673167" y="4609584"/>
                <a:ext cx="725790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Myanmar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102"/>
              <p:cNvSpPr>
                <a:spLocks noChangeArrowheads="1"/>
              </p:cNvSpPr>
              <p:nvPr/>
            </p:nvSpPr>
            <p:spPr bwMode="auto">
              <a:xfrm>
                <a:off x="607683" y="4477242"/>
                <a:ext cx="79127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Nicaragua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3"/>
              <p:cNvSpPr>
                <a:spLocks noChangeArrowheads="1"/>
              </p:cNvSpPr>
              <p:nvPr/>
            </p:nvSpPr>
            <p:spPr bwMode="auto">
              <a:xfrm>
                <a:off x="849613" y="4337647"/>
                <a:ext cx="54934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Nigeria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4"/>
              <p:cNvSpPr>
                <a:spLocks noChangeArrowheads="1"/>
              </p:cNvSpPr>
              <p:nvPr/>
            </p:nvSpPr>
            <p:spPr bwMode="auto">
              <a:xfrm>
                <a:off x="906001" y="4199865"/>
                <a:ext cx="492955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Kenya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5"/>
              <p:cNvSpPr>
                <a:spLocks noChangeArrowheads="1"/>
              </p:cNvSpPr>
              <p:nvPr/>
            </p:nvSpPr>
            <p:spPr bwMode="auto">
              <a:xfrm>
                <a:off x="665891" y="4062084"/>
                <a:ext cx="73306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Colombia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6"/>
              <p:cNvSpPr>
                <a:spLocks noChangeArrowheads="1"/>
              </p:cNvSpPr>
              <p:nvPr/>
            </p:nvSpPr>
            <p:spPr bwMode="auto">
              <a:xfrm>
                <a:off x="763610" y="3929742"/>
                <a:ext cx="63534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Vietnam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7"/>
              <p:cNvSpPr>
                <a:spLocks noChangeArrowheads="1"/>
              </p:cNvSpPr>
              <p:nvPr/>
            </p:nvSpPr>
            <p:spPr bwMode="auto">
              <a:xfrm>
                <a:off x="1022420" y="3791961"/>
                <a:ext cx="37653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India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8"/>
              <p:cNvSpPr>
                <a:spLocks noChangeArrowheads="1"/>
              </p:cNvSpPr>
              <p:nvPr/>
            </p:nvSpPr>
            <p:spPr bwMode="auto">
              <a:xfrm>
                <a:off x="964211" y="3654179"/>
                <a:ext cx="43474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Brazil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9"/>
              <p:cNvSpPr>
                <a:spLocks noChangeArrowheads="1"/>
              </p:cNvSpPr>
              <p:nvPr/>
            </p:nvSpPr>
            <p:spPr bwMode="auto">
              <a:xfrm>
                <a:off x="584035" y="3516398"/>
                <a:ext cx="814922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Argentina</a:t>
                </a:r>
                <a:endParaRPr kumimoji="0" lang="en-US" altLang="en-US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10"/>
              <p:cNvSpPr>
                <a:spLocks noChangeArrowheads="1"/>
              </p:cNvSpPr>
              <p:nvPr/>
            </p:nvSpPr>
            <p:spPr bwMode="auto">
              <a:xfrm>
                <a:off x="872459" y="3384055"/>
                <a:ext cx="52649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Turkey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11"/>
              <p:cNvSpPr>
                <a:spLocks noChangeArrowheads="1"/>
              </p:cNvSpPr>
              <p:nvPr/>
            </p:nvSpPr>
            <p:spPr bwMode="auto">
              <a:xfrm>
                <a:off x="946020" y="3246273"/>
                <a:ext cx="45293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China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2"/>
              <p:cNvSpPr>
                <a:spLocks noChangeArrowheads="1"/>
              </p:cNvSpPr>
              <p:nvPr/>
            </p:nvSpPr>
            <p:spPr bwMode="auto">
              <a:xfrm>
                <a:off x="827784" y="3106680"/>
                <a:ext cx="57117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Greece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13"/>
              <p:cNvSpPr>
                <a:spLocks noChangeArrowheads="1"/>
              </p:cNvSpPr>
              <p:nvPr/>
            </p:nvSpPr>
            <p:spPr bwMode="auto">
              <a:xfrm>
                <a:off x="955115" y="2968898"/>
                <a:ext cx="443842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Spain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4"/>
              <p:cNvSpPr>
                <a:spLocks noChangeArrowheads="1"/>
              </p:cNvSpPr>
              <p:nvPr/>
            </p:nvSpPr>
            <p:spPr bwMode="auto">
              <a:xfrm>
                <a:off x="1004229" y="2831117"/>
                <a:ext cx="39472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Chile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5"/>
              <p:cNvSpPr>
                <a:spLocks noChangeArrowheads="1"/>
              </p:cNvSpPr>
              <p:nvPr/>
            </p:nvSpPr>
            <p:spPr bwMode="auto">
              <a:xfrm>
                <a:off x="-50802" y="2698774"/>
                <a:ext cx="1449760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Republic of Ireland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6"/>
              <p:cNvSpPr>
                <a:spLocks noChangeArrowheads="1"/>
              </p:cNvSpPr>
              <p:nvPr/>
            </p:nvSpPr>
            <p:spPr bwMode="auto">
              <a:xfrm>
                <a:off x="751385" y="2560992"/>
                <a:ext cx="647571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Portugal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7"/>
              <p:cNvSpPr>
                <a:spLocks noChangeArrowheads="1"/>
              </p:cNvSpPr>
              <p:nvPr/>
            </p:nvSpPr>
            <p:spPr bwMode="auto">
              <a:xfrm>
                <a:off x="142013" y="2423211"/>
                <a:ext cx="125694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Northern Ireland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8"/>
              <p:cNvSpPr>
                <a:spLocks noChangeArrowheads="1"/>
              </p:cNvSpPr>
              <p:nvPr/>
            </p:nvSpPr>
            <p:spPr bwMode="auto">
              <a:xfrm>
                <a:off x="374848" y="2285429"/>
                <a:ext cx="102410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New Zealand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9"/>
              <p:cNvSpPr>
                <a:spLocks noChangeArrowheads="1"/>
              </p:cNvSpPr>
              <p:nvPr/>
            </p:nvSpPr>
            <p:spPr bwMode="auto">
              <a:xfrm>
                <a:off x="607683" y="2153088"/>
                <a:ext cx="79127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Singapore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20"/>
              <p:cNvSpPr>
                <a:spLocks noChangeArrowheads="1"/>
              </p:cNvSpPr>
              <p:nvPr/>
            </p:nvSpPr>
            <p:spPr bwMode="auto">
              <a:xfrm>
                <a:off x="858709" y="2013493"/>
                <a:ext cx="54024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Poland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21"/>
              <p:cNvSpPr>
                <a:spLocks noChangeArrowheads="1"/>
              </p:cNvSpPr>
              <p:nvPr/>
            </p:nvSpPr>
            <p:spPr bwMode="auto">
              <a:xfrm>
                <a:off x="847794" y="1875711"/>
                <a:ext cx="5511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Mexico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 122"/>
              <p:cNvSpPr>
                <a:spLocks noChangeArrowheads="1"/>
              </p:cNvSpPr>
              <p:nvPr/>
            </p:nvSpPr>
            <p:spPr bwMode="auto">
              <a:xfrm>
                <a:off x="1078810" y="1737930"/>
                <a:ext cx="32014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Italy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23"/>
              <p:cNvSpPr>
                <a:spLocks noChangeArrowheads="1"/>
              </p:cNvSpPr>
              <p:nvPr/>
            </p:nvSpPr>
            <p:spPr bwMode="auto">
              <a:xfrm>
                <a:off x="722281" y="1605588"/>
                <a:ext cx="67667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Australia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4"/>
              <p:cNvSpPr>
                <a:spLocks noChangeArrowheads="1"/>
              </p:cNvSpPr>
              <p:nvPr/>
            </p:nvSpPr>
            <p:spPr bwMode="auto">
              <a:xfrm>
                <a:off x="856888" y="1467807"/>
                <a:ext cx="54206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France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5"/>
              <p:cNvSpPr>
                <a:spLocks noChangeArrowheads="1"/>
              </p:cNvSpPr>
              <p:nvPr/>
            </p:nvSpPr>
            <p:spPr bwMode="auto">
              <a:xfrm>
                <a:off x="420323" y="1330025"/>
                <a:ext cx="97863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Great Britain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5" name="Rectangle 126"/>
              <p:cNvSpPr>
                <a:spLocks noChangeArrowheads="1"/>
              </p:cNvSpPr>
              <p:nvPr/>
            </p:nvSpPr>
            <p:spPr bwMode="auto">
              <a:xfrm>
                <a:off x="791403" y="1192244"/>
                <a:ext cx="60755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Canada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6" name="Rectangle 127"/>
              <p:cNvSpPr>
                <a:spLocks noChangeArrowheads="1"/>
              </p:cNvSpPr>
              <p:nvPr/>
            </p:nvSpPr>
            <p:spPr bwMode="auto">
              <a:xfrm>
                <a:off x="771393" y="1059901"/>
                <a:ext cx="6275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Sweden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 128"/>
              <p:cNvSpPr>
                <a:spLocks noChangeArrowheads="1"/>
              </p:cNvSpPr>
              <p:nvPr/>
            </p:nvSpPr>
            <p:spPr bwMode="auto">
              <a:xfrm>
                <a:off x="682264" y="920307"/>
                <a:ext cx="71669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Germany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29"/>
              <p:cNvSpPr>
                <a:spLocks noChangeArrowheads="1"/>
              </p:cNvSpPr>
              <p:nvPr/>
            </p:nvSpPr>
            <p:spPr bwMode="auto">
              <a:xfrm>
                <a:off x="926010" y="782526"/>
                <a:ext cx="47294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Japan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9" name="Rectangle 130"/>
              <p:cNvSpPr>
                <a:spLocks noChangeArrowheads="1"/>
              </p:cNvSpPr>
              <p:nvPr/>
            </p:nvSpPr>
            <p:spPr bwMode="auto">
              <a:xfrm>
                <a:off x="353021" y="644744"/>
                <a:ext cx="104593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United States</a:t>
                </a:r>
                <a:endPara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ctangle 132"/>
              <p:cNvSpPr>
                <a:spLocks noChangeArrowheads="1"/>
              </p:cNvSpPr>
              <p:nvPr/>
            </p:nvSpPr>
            <p:spPr bwMode="auto">
              <a:xfrm>
                <a:off x="6807640" y="3303819"/>
                <a:ext cx="1684286" cy="22938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33"/>
              <p:cNvSpPr>
                <a:spLocks noChangeArrowheads="1"/>
              </p:cNvSpPr>
              <p:nvPr/>
            </p:nvSpPr>
            <p:spPr bwMode="auto">
              <a:xfrm>
                <a:off x="7044731" y="3659634"/>
                <a:ext cx="318065" cy="232053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134"/>
              <p:cNvSpPr>
                <a:spLocks noChangeArrowheads="1"/>
              </p:cNvSpPr>
              <p:nvPr/>
            </p:nvSpPr>
            <p:spPr bwMode="auto">
              <a:xfrm>
                <a:off x="7044731" y="3978707"/>
                <a:ext cx="318065" cy="22661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5"/>
              <p:cNvSpPr>
                <a:spLocks noChangeArrowheads="1"/>
              </p:cNvSpPr>
              <p:nvPr/>
            </p:nvSpPr>
            <p:spPr bwMode="auto">
              <a:xfrm>
                <a:off x="7044731" y="4305031"/>
                <a:ext cx="318065" cy="226614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6"/>
              <p:cNvSpPr>
                <a:spLocks noChangeArrowheads="1"/>
              </p:cNvSpPr>
              <p:nvPr/>
            </p:nvSpPr>
            <p:spPr bwMode="auto">
              <a:xfrm>
                <a:off x="7044731" y="4625917"/>
                <a:ext cx="318065" cy="22661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7"/>
              <p:cNvSpPr>
                <a:spLocks noChangeArrowheads="1"/>
              </p:cNvSpPr>
              <p:nvPr/>
            </p:nvSpPr>
            <p:spPr bwMode="auto">
              <a:xfrm>
                <a:off x="7044731" y="4944990"/>
                <a:ext cx="318065" cy="232053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8"/>
              <p:cNvSpPr>
                <a:spLocks noChangeArrowheads="1"/>
              </p:cNvSpPr>
              <p:nvPr/>
            </p:nvSpPr>
            <p:spPr bwMode="auto">
              <a:xfrm>
                <a:off x="7044731" y="5271314"/>
                <a:ext cx="318065" cy="226614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39"/>
              <p:cNvSpPr>
                <a:spLocks noChangeArrowheads="1"/>
              </p:cNvSpPr>
              <p:nvPr/>
            </p:nvSpPr>
            <p:spPr bwMode="auto">
              <a:xfrm>
                <a:off x="7497090" y="3703144"/>
                <a:ext cx="371081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Africa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 140"/>
              <p:cNvSpPr>
                <a:spLocks noChangeArrowheads="1"/>
              </p:cNvSpPr>
              <p:nvPr/>
            </p:nvSpPr>
            <p:spPr bwMode="auto">
              <a:xfrm>
                <a:off x="7497090" y="4024030"/>
                <a:ext cx="281949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Asia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41"/>
              <p:cNvSpPr>
                <a:spLocks noChangeArrowheads="1"/>
              </p:cNvSpPr>
              <p:nvPr/>
            </p:nvSpPr>
            <p:spPr bwMode="auto">
              <a:xfrm>
                <a:off x="7497090" y="4348541"/>
                <a:ext cx="538430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Oceania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42"/>
              <p:cNvSpPr>
                <a:spLocks noChangeArrowheads="1"/>
              </p:cNvSpPr>
              <p:nvPr/>
            </p:nvSpPr>
            <p:spPr bwMode="auto">
              <a:xfrm>
                <a:off x="7497090" y="4669427"/>
                <a:ext cx="465669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Europe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3"/>
              <p:cNvSpPr>
                <a:spLocks noChangeArrowheads="1"/>
              </p:cNvSpPr>
              <p:nvPr/>
            </p:nvSpPr>
            <p:spPr bwMode="auto">
              <a:xfrm>
                <a:off x="7497090" y="4990312"/>
                <a:ext cx="885863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Latin America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7497090" y="5309385"/>
                <a:ext cx="927700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rPr>
                  <a:t>North America</a:t>
                </a: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/>
          <p:cNvSpPr/>
          <p:nvPr/>
        </p:nvSpPr>
        <p:spPr>
          <a:xfrm>
            <a:off x="668215" y="998538"/>
            <a:ext cx="7831016" cy="5511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3932" y="6521385"/>
            <a:ext cx="1736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Bloom et al. (2018)</a:t>
            </a:r>
          </a:p>
        </p:txBody>
      </p:sp>
    </p:spTree>
    <p:extLst>
      <p:ext uri="{BB962C8B-B14F-4D97-AF65-F5344CB8AC3E}">
        <p14:creationId xmlns:p14="http://schemas.microsoft.com/office/powerpoint/2010/main" val="2642122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Scores vs Development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39</a:t>
            </a:fld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1172306" y="1356092"/>
            <a:ext cx="6817602" cy="5244828"/>
            <a:chOff x="527764" y="630836"/>
            <a:chExt cx="8561918" cy="517385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11250" y="673100"/>
              <a:ext cx="7426325" cy="452754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1250" y="5076823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111250" y="3649662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111250" y="2222499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111250" y="796925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198563" y="4405311"/>
              <a:ext cx="8731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336675" y="4386261"/>
              <a:ext cx="55303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Ethiopia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973388" y="4391023"/>
              <a:ext cx="8731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13088" y="4371974"/>
              <a:ext cx="46006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Ghana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227263" y="3467099"/>
              <a:ext cx="9366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366963" y="3448049"/>
              <a:ext cx="43441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Kenya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260475" y="4956173"/>
              <a:ext cx="87313" cy="80962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398588" y="4937124"/>
              <a:ext cx="87684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Mozambique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752725" y="3559174"/>
              <a:ext cx="92075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890838" y="3540124"/>
              <a:ext cx="4841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Nigeria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825625" y="4310061"/>
              <a:ext cx="93663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960563" y="4291011"/>
              <a:ext cx="61292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Tanzania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974850" y="4133849"/>
              <a:ext cx="87313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09788" y="4113211"/>
              <a:ext cx="51135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1A476F"/>
                  </a:solidFill>
                  <a:effectLst/>
                  <a:latin typeface="Arial" panose="020B0604020202020204" pitchFamily="34" charset="0"/>
                </a:rPr>
                <a:t>Zambia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7545388" y="2189162"/>
              <a:ext cx="92075" cy="82550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683500" y="2170113"/>
              <a:ext cx="59631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Arial" panose="020B0604020202020204" pitchFamily="34" charset="0"/>
                </a:rPr>
                <a:t>Australia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7004050" y="2606674"/>
              <a:ext cx="92075" cy="80962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103647" y="2452343"/>
              <a:ext cx="90249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8000"/>
                  </a:solidFill>
                  <a:effectLst/>
                  <a:latin typeface="Arial" panose="020B0604020202020204" pitchFamily="34" charset="0"/>
                </a:rPr>
                <a:t>New Zealand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476750" y="3003549"/>
              <a:ext cx="92075" cy="85725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0100" y="2984499"/>
              <a:ext cx="39914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China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3209925" y="3290887"/>
              <a:ext cx="88900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344863" y="3271837"/>
              <a:ext cx="33182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India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7327900" y="1523999"/>
              <a:ext cx="8731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1696" y="1382302"/>
              <a:ext cx="41678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Japan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1593850" y="3975099"/>
              <a:ext cx="9366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33550" y="3951287"/>
              <a:ext cx="63959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Myanmar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8043863" y="2578099"/>
              <a:ext cx="8731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8183563" y="2559050"/>
              <a:ext cx="6973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Singapore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3128963" y="3300412"/>
              <a:ext cx="92075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562716" y="3158955"/>
              <a:ext cx="55989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C10534"/>
                  </a:solidFill>
                  <a:effectLst/>
                  <a:latin typeface="Arial" panose="020B0604020202020204" pitchFamily="34" charset="0"/>
                </a:rPr>
                <a:t>Vietnam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7339013" y="2136774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7226301" y="1980683"/>
              <a:ext cx="47769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France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7396163" y="1581150"/>
              <a:ext cx="87313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456842" y="1452781"/>
              <a:ext cx="63158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Germany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6967538" y="2979737"/>
              <a:ext cx="88900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7088082" y="2998546"/>
              <a:ext cx="50334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Greece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7153275" y="2243137"/>
              <a:ext cx="8731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835428" y="2098465"/>
              <a:ext cx="28212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Italy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6191250" y="2505074"/>
              <a:ext cx="92075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324600" y="2362649"/>
              <a:ext cx="47609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Poland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6684963" y="2678112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6818313" y="2659063"/>
              <a:ext cx="57066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Portugal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7673975" y="2859087"/>
              <a:ext cx="87313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7812088" y="2840037"/>
              <a:ext cx="127759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Republic of Ireland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7132638" y="2898774"/>
              <a:ext cx="9366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7259194" y="2792001"/>
              <a:ext cx="39113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Spain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7508875" y="1644649"/>
              <a:ext cx="8731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642225" y="1625599"/>
              <a:ext cx="55303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Sweden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5681663" y="3022599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623832" y="2872917"/>
              <a:ext cx="46397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FF7F00"/>
                  </a:solidFill>
                  <a:effectLst/>
                  <a:latin typeface="Arial" panose="020B0604020202020204" pitchFamily="34" charset="0"/>
                </a:rPr>
                <a:t>Turkey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Oval 61"/>
            <p:cNvSpPr>
              <a:spLocks noChangeArrowheads="1"/>
            </p:cNvSpPr>
            <p:nvPr/>
          </p:nvSpPr>
          <p:spPr bwMode="auto">
            <a:xfrm>
              <a:off x="5881688" y="3041649"/>
              <a:ext cx="93663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005739" y="3011713"/>
              <a:ext cx="65562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Argentina</a:t>
              </a:r>
              <a:endPara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5330825" y="3084512"/>
              <a:ext cx="87313" cy="80962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465763" y="3065462"/>
              <a:ext cx="38311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Brazil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Oval 65"/>
            <p:cNvSpPr>
              <a:spLocks noChangeArrowheads="1"/>
            </p:cNvSpPr>
            <p:nvPr/>
          </p:nvSpPr>
          <p:spPr bwMode="auto">
            <a:xfrm>
              <a:off x="5995988" y="2889249"/>
              <a:ext cx="92075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6129338" y="2870199"/>
              <a:ext cx="34785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Chile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Oval 67"/>
            <p:cNvSpPr>
              <a:spLocks noChangeArrowheads="1"/>
            </p:cNvSpPr>
            <p:nvPr/>
          </p:nvSpPr>
          <p:spPr bwMode="auto">
            <a:xfrm>
              <a:off x="5105400" y="3386137"/>
              <a:ext cx="92075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243513" y="3367087"/>
              <a:ext cx="64601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Colombia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5851525" y="2471738"/>
              <a:ext cx="87313" cy="87312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515623" y="2590285"/>
              <a:ext cx="48571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Mexico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3684588" y="3903661"/>
              <a:ext cx="87313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817938" y="3884612"/>
              <a:ext cx="6973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6E8E84"/>
                  </a:solidFill>
                  <a:effectLst/>
                  <a:latin typeface="Arial" panose="020B0604020202020204" pitchFamily="34" charset="0"/>
                </a:rPr>
                <a:t>Nicaragua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Oval 73"/>
            <p:cNvSpPr>
              <a:spLocks noChangeArrowheads="1"/>
            </p:cNvSpPr>
            <p:nvPr/>
          </p:nvSpPr>
          <p:spPr bwMode="auto">
            <a:xfrm>
              <a:off x="7616825" y="1778000"/>
              <a:ext cx="87313" cy="85725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712409" y="1783130"/>
              <a:ext cx="53540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Arial" panose="020B0604020202020204" pitchFamily="34" charset="0"/>
                </a:rPr>
                <a:t>Canada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Oval 75"/>
            <p:cNvSpPr>
              <a:spLocks noChangeArrowheads="1"/>
            </p:cNvSpPr>
            <p:nvPr/>
          </p:nvSpPr>
          <p:spPr bwMode="auto">
            <a:xfrm>
              <a:off x="7878763" y="1304925"/>
              <a:ext cx="93663" cy="80962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018463" y="1284288"/>
              <a:ext cx="92172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303030"/>
                  </a:solidFill>
                  <a:effectLst/>
                  <a:latin typeface="Arial" panose="020B0604020202020204" pitchFamily="34" charset="0"/>
                </a:rPr>
                <a:t>United States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1244600" y="2031999"/>
              <a:ext cx="6845300" cy="2417761"/>
            </a:xfrm>
            <a:custGeom>
              <a:avLst/>
              <a:gdLst>
                <a:gd name="T0" fmla="*/ 0 w 1330"/>
                <a:gd name="T1" fmla="*/ 505 h 505"/>
                <a:gd name="T2" fmla="*/ 665 w 1330"/>
                <a:gd name="T3" fmla="*/ 253 h 505"/>
                <a:gd name="T4" fmla="*/ 1330 w 1330"/>
                <a:gd name="T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0" h="505">
                  <a:moveTo>
                    <a:pt x="0" y="505"/>
                  </a:moveTo>
                  <a:lnTo>
                    <a:pt x="665" y="253"/>
                  </a:lnTo>
                  <a:lnTo>
                    <a:pt x="1330" y="0"/>
                  </a:lnTo>
                </a:path>
              </a:pathLst>
            </a:custGeom>
            <a:noFill/>
            <a:ln w="20638">
              <a:solidFill>
                <a:srgbClr val="938D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1111250" y="673100"/>
              <a:ext cx="0" cy="453231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 flipH="1">
              <a:off x="1022350" y="5076823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 rot="16200000">
              <a:off x="850339" y="4928929"/>
              <a:ext cx="804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H="1">
              <a:off x="1022350" y="3649662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 rot="16200000">
              <a:off x="788791" y="3493829"/>
              <a:ext cx="20200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H="1">
              <a:off x="1022350" y="2222499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 rot="16200000">
              <a:off x="850339" y="2074605"/>
              <a:ext cx="804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 flipH="1">
              <a:off x="1022350" y="796925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 rot="16200000">
              <a:off x="788791" y="639505"/>
              <a:ext cx="20200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3.5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 rot="16200000">
              <a:off x="-719622" y="2642314"/>
              <a:ext cx="27409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management practices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1111250" y="5205411"/>
              <a:ext cx="743267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1687513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630363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7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3365500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3308350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5048250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4991100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9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26238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607175" y="5324474"/>
              <a:ext cx="16991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8408988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8291513" y="5324474"/>
              <a:ext cx="15850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11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4064036" y="5561805"/>
              <a:ext cx="2347319" cy="24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Log Per Capita GDP</a:t>
              </a:r>
              <a:endPara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182688" y="739775"/>
              <a:ext cx="1946275" cy="134978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0" name="Oval 101"/>
            <p:cNvSpPr>
              <a:spLocks noChangeArrowheads="1"/>
            </p:cNvSpPr>
            <p:nvPr/>
          </p:nvSpPr>
          <p:spPr bwMode="auto">
            <a:xfrm>
              <a:off x="1382713" y="844550"/>
              <a:ext cx="88900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1" name="Oval 102"/>
            <p:cNvSpPr>
              <a:spLocks noChangeArrowheads="1"/>
            </p:cNvSpPr>
            <p:nvPr/>
          </p:nvSpPr>
          <p:spPr bwMode="auto">
            <a:xfrm>
              <a:off x="1382713" y="1041400"/>
              <a:ext cx="88900" cy="85725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2" name="Oval 103"/>
            <p:cNvSpPr>
              <a:spLocks noChangeArrowheads="1"/>
            </p:cNvSpPr>
            <p:nvPr/>
          </p:nvSpPr>
          <p:spPr bwMode="auto">
            <a:xfrm>
              <a:off x="1382713" y="1241424"/>
              <a:ext cx="88900" cy="8731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3" name="Oval 104"/>
            <p:cNvSpPr>
              <a:spLocks noChangeArrowheads="1"/>
            </p:cNvSpPr>
            <p:nvPr/>
          </p:nvSpPr>
          <p:spPr bwMode="auto">
            <a:xfrm>
              <a:off x="1382713" y="1443037"/>
              <a:ext cx="88900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4" name="Oval 105"/>
            <p:cNvSpPr>
              <a:spLocks noChangeArrowheads="1"/>
            </p:cNvSpPr>
            <p:nvPr/>
          </p:nvSpPr>
          <p:spPr bwMode="auto">
            <a:xfrm>
              <a:off x="1382713" y="1639887"/>
              <a:ext cx="88900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5" name="Oval 106"/>
            <p:cNvSpPr>
              <a:spLocks noChangeArrowheads="1"/>
            </p:cNvSpPr>
            <p:nvPr/>
          </p:nvSpPr>
          <p:spPr bwMode="auto">
            <a:xfrm>
              <a:off x="1382713" y="1839912"/>
              <a:ext cx="88900" cy="80962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712913" y="825500"/>
              <a:ext cx="392736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Africa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712913" y="1022350"/>
              <a:ext cx="57066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Oceania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712913" y="1222375"/>
              <a:ext cx="29815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Asia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712913" y="1423988"/>
              <a:ext cx="49372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Europe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712913" y="1620840"/>
              <a:ext cx="92929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Latin America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712913" y="1820863"/>
              <a:ext cx="97257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North America</a:t>
              </a:r>
              <a:endPara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20617" y="1137138"/>
            <a:ext cx="7514491" cy="561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1800" b="0" u="none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152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E95502-E087-9AC9-A7E3-5F32245C273A}"/>
              </a:ext>
            </a:extLst>
          </p:cNvPr>
          <p:cNvGrpSpPr/>
          <p:nvPr/>
        </p:nvGrpSpPr>
        <p:grpSpPr>
          <a:xfrm>
            <a:off x="719161" y="1265686"/>
            <a:ext cx="7712028" cy="4536487"/>
            <a:chOff x="719161" y="1265686"/>
            <a:chExt cx="7712028" cy="4536487"/>
          </a:xfrm>
        </p:grpSpPr>
        <p:pic>
          <p:nvPicPr>
            <p:cNvPr id="1853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9161" y="1265686"/>
              <a:ext cx="7712028" cy="4536487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C13C28C-CFF8-FCD2-522D-2C8F9A6A0D86}"/>
                </a:ext>
              </a:extLst>
            </p:cNvPr>
            <p:cNvGrpSpPr/>
            <p:nvPr/>
          </p:nvGrpSpPr>
          <p:grpSpPr>
            <a:xfrm>
              <a:off x="957761" y="1416157"/>
              <a:ext cx="6718862" cy="4316839"/>
              <a:chOff x="957761" y="1416157"/>
              <a:chExt cx="6718862" cy="4316839"/>
            </a:xfrm>
          </p:grpSpPr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BEBB9A72-484C-F211-61A3-CEEADACABBFB}"/>
                  </a:ext>
                </a:extLst>
              </p:cNvPr>
              <p:cNvSpPr txBox="1"/>
              <p:nvPr/>
            </p:nvSpPr>
            <p:spPr>
              <a:xfrm>
                <a:off x="2011266" y="1416157"/>
                <a:ext cx="1512608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00" b="0" u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United States</a:t>
                </a:r>
              </a:p>
            </p:txBody>
          </p:sp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EF7D9EE2-B350-AC35-22F0-D9DA7D3353E1}"/>
                  </a:ext>
                </a:extLst>
              </p:cNvPr>
              <p:cNvSpPr txBox="1"/>
              <p:nvPr/>
            </p:nvSpPr>
            <p:spPr>
              <a:xfrm rot="16200000">
                <a:off x="8732" y="3415831"/>
                <a:ext cx="2098113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300" b="0" u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Fraction of firms</a:t>
                </a:r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D3A890B-CD36-5C4B-F2A2-DD6E48F95550}"/>
                  </a:ext>
                </a:extLst>
              </p:cNvPr>
              <p:cNvSpPr txBox="1"/>
              <p:nvPr/>
            </p:nvSpPr>
            <p:spPr>
              <a:xfrm>
                <a:off x="1892561" y="5532941"/>
                <a:ext cx="5784062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300" b="0" u="non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Firm-level average management scores, from 1 (worst practice) to 5 (best practice)</a:t>
                </a: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rPr lang="en-US" dirty="0"/>
              <a:t>Scores Within and Across Countries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2" name="Rectangle 1"/>
          <p:cNvSpPr/>
          <p:nvPr/>
        </p:nvSpPr>
        <p:spPr bwMode="auto">
          <a:xfrm>
            <a:off x="3616657" y="1392072"/>
            <a:ext cx="4449170" cy="4162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b="0" u="non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u="non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 practices vary widely within countries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44221" y="3289110"/>
            <a:ext cx="2604448" cy="2156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61" y="1265686"/>
            <a:ext cx="7712028" cy="45364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rPr lang="en-US" dirty="0"/>
              <a:t>Scores Within and Across Countries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41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984766" y="1505938"/>
            <a:ext cx="141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Superimpose the US distribution on all countries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852382" y="2152269"/>
            <a:ext cx="838706" cy="2133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3517102" y="2326255"/>
            <a:ext cx="814215" cy="466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stCxn id="14" idx="2"/>
          </p:cNvCxnSpPr>
          <p:nvPr/>
        </p:nvCxnSpPr>
        <p:spPr bwMode="auto">
          <a:xfrm rot="16200000" flipH="1">
            <a:off x="4808957" y="1034399"/>
            <a:ext cx="601564" cy="2837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stCxn id="14" idx="2"/>
          </p:cNvCxnSpPr>
          <p:nvPr/>
        </p:nvCxnSpPr>
        <p:spPr bwMode="auto">
          <a:xfrm rot="16200000" flipH="1">
            <a:off x="4117841" y="1725515"/>
            <a:ext cx="2153920" cy="3007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stCxn id="14" idx="2"/>
          </p:cNvCxnSpPr>
          <p:nvPr/>
        </p:nvCxnSpPr>
        <p:spPr bwMode="auto">
          <a:xfrm rot="16200000" flipH="1">
            <a:off x="2799404" y="3043952"/>
            <a:ext cx="2409098" cy="625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8BEDA8-C7EA-D0DD-4B56-75B4EA1692F1}"/>
              </a:ext>
            </a:extLst>
          </p:cNvPr>
          <p:cNvGrpSpPr/>
          <p:nvPr/>
        </p:nvGrpSpPr>
        <p:grpSpPr>
          <a:xfrm>
            <a:off x="957761" y="1405315"/>
            <a:ext cx="6715248" cy="4327681"/>
            <a:chOff x="957761" y="1405315"/>
            <a:chExt cx="6715248" cy="4327681"/>
          </a:xfrm>
        </p:grpSpPr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3579D1D2-2921-ED7E-84CC-1F48408CDDF3}"/>
                </a:ext>
              </a:extLst>
            </p:cNvPr>
            <p:cNvSpPr txBox="1"/>
            <p:nvPr/>
          </p:nvSpPr>
          <p:spPr>
            <a:xfrm>
              <a:off x="1938394" y="1416157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United States</a:t>
              </a:r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BC1823AF-5DC9-C189-1FB1-617661352F36}"/>
                </a:ext>
              </a:extLst>
            </p:cNvPr>
            <p:cNvSpPr txBox="1"/>
            <p:nvPr/>
          </p:nvSpPr>
          <p:spPr>
            <a:xfrm rot="16200000">
              <a:off x="8732" y="3415831"/>
              <a:ext cx="209811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Fraction of firms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3816C0-61FD-8E48-94B3-BAFB6E317280}"/>
                </a:ext>
              </a:extLst>
            </p:cNvPr>
            <p:cNvSpPr txBox="1"/>
            <p:nvPr/>
          </p:nvSpPr>
          <p:spPr>
            <a:xfrm>
              <a:off x="1892561" y="5532941"/>
              <a:ext cx="578044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Firm-level average management scores, from 1 (worst practice) to 5 (best practice)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D1FEB8-96C1-C9FA-03E6-58EEFB26F510}"/>
                </a:ext>
              </a:extLst>
            </p:cNvPr>
            <p:cNvSpPr txBox="1"/>
            <p:nvPr/>
          </p:nvSpPr>
          <p:spPr>
            <a:xfrm>
              <a:off x="4103447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Brazil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3660074-F4F9-55A2-3C7B-06317EAAA888}"/>
                </a:ext>
              </a:extLst>
            </p:cNvPr>
            <p:cNvSpPr txBox="1"/>
            <p:nvPr/>
          </p:nvSpPr>
          <p:spPr>
            <a:xfrm>
              <a:off x="6267318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China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F36844-EE6C-F10B-E297-24BCC20CCCE6}"/>
                </a:ext>
              </a:extLst>
            </p:cNvPr>
            <p:cNvSpPr txBox="1"/>
            <p:nvPr/>
          </p:nvSpPr>
          <p:spPr>
            <a:xfrm>
              <a:off x="1901265" y="334805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France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9D99312-0294-0B4E-B357-761E067C4994}"/>
                </a:ext>
              </a:extLst>
            </p:cNvPr>
            <p:cNvSpPr txBox="1"/>
            <p:nvPr/>
          </p:nvSpPr>
          <p:spPr>
            <a:xfrm>
              <a:off x="4090803" y="334471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</a:t>
              </a:r>
              <a:endPara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35551C43-806B-A644-2A8F-3B2EFE74BA9A}"/>
                </a:ext>
              </a:extLst>
            </p:cNvPr>
            <p:cNvSpPr txBox="1"/>
            <p:nvPr/>
          </p:nvSpPr>
          <p:spPr>
            <a:xfrm>
              <a:off x="6081271" y="3344715"/>
              <a:ext cx="1385726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5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Southern Europe</a:t>
              </a:r>
              <a:endParaRPr lang="en-US" sz="1350" b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61" y="1265686"/>
            <a:ext cx="7712028" cy="45364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1531083" y="1745132"/>
            <a:ext cx="914399" cy="13928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1088" y="3788048"/>
            <a:ext cx="914399" cy="13928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rPr lang="en-US" dirty="0"/>
              <a:t>Scores Within and Across Countries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42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4835758" y="3562350"/>
            <a:ext cx="1746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Message 2: scores vary widely across countries, but there is substantial overlap;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2926E5A-F2F1-628B-D173-94CD4D60A0C7}"/>
              </a:ext>
            </a:extLst>
          </p:cNvPr>
          <p:cNvGrpSpPr/>
          <p:nvPr/>
        </p:nvGrpSpPr>
        <p:grpSpPr>
          <a:xfrm>
            <a:off x="957761" y="1405315"/>
            <a:ext cx="6715248" cy="4327681"/>
            <a:chOff x="957761" y="1405315"/>
            <a:chExt cx="6715248" cy="4327681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DE4341F5-F752-4991-D566-E40E280FEE9A}"/>
                </a:ext>
              </a:extLst>
            </p:cNvPr>
            <p:cNvSpPr txBox="1"/>
            <p:nvPr/>
          </p:nvSpPr>
          <p:spPr>
            <a:xfrm>
              <a:off x="1938394" y="1416157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United States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22777094-FAF5-5D39-5BC5-162461D7A995}"/>
                </a:ext>
              </a:extLst>
            </p:cNvPr>
            <p:cNvSpPr txBox="1"/>
            <p:nvPr/>
          </p:nvSpPr>
          <p:spPr>
            <a:xfrm rot="16200000">
              <a:off x="8732" y="3415831"/>
              <a:ext cx="209811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Fraction of firms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5337664-D0E1-DB9A-11F0-17D68CA2F82B}"/>
                </a:ext>
              </a:extLst>
            </p:cNvPr>
            <p:cNvSpPr txBox="1"/>
            <p:nvPr/>
          </p:nvSpPr>
          <p:spPr>
            <a:xfrm>
              <a:off x="1892561" y="5532941"/>
              <a:ext cx="578044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Firm-level average management scores, from 1 (worst practice) to 5 (best practice)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6996F-3111-F5DB-771E-8CDA59DA6B3F}"/>
                </a:ext>
              </a:extLst>
            </p:cNvPr>
            <p:cNvSpPr txBox="1"/>
            <p:nvPr/>
          </p:nvSpPr>
          <p:spPr>
            <a:xfrm>
              <a:off x="4103447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Brazil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F6EE4A8B-8254-CFBD-721F-FF15FBC53B36}"/>
                </a:ext>
              </a:extLst>
            </p:cNvPr>
            <p:cNvSpPr txBox="1"/>
            <p:nvPr/>
          </p:nvSpPr>
          <p:spPr>
            <a:xfrm>
              <a:off x="6267318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China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CA79A803-8582-3533-BD25-86D36E7E5AE0}"/>
                </a:ext>
              </a:extLst>
            </p:cNvPr>
            <p:cNvSpPr txBox="1"/>
            <p:nvPr/>
          </p:nvSpPr>
          <p:spPr>
            <a:xfrm>
              <a:off x="1901265" y="334805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France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558584C9-D2CD-AE35-EBA1-CB6CAA2FED00}"/>
                </a:ext>
              </a:extLst>
            </p:cNvPr>
            <p:cNvSpPr txBox="1"/>
            <p:nvPr/>
          </p:nvSpPr>
          <p:spPr>
            <a:xfrm>
              <a:off x="4090803" y="334471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0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India</a:t>
              </a:r>
              <a:endPara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679511D-7F09-9091-DE08-F49FDDAA00D3}"/>
                </a:ext>
              </a:extLst>
            </p:cNvPr>
            <p:cNvSpPr txBox="1"/>
            <p:nvPr/>
          </p:nvSpPr>
          <p:spPr>
            <a:xfrm>
              <a:off x="6081271" y="3344715"/>
              <a:ext cx="1385726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1350" b="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Southern Europe</a:t>
              </a:r>
              <a:endParaRPr lang="en-US" sz="1350" b="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Multi-Nationals are Well-Managed Everywhere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30567" y="998538"/>
            <a:ext cx="8483600" cy="5660170"/>
            <a:chOff x="201614" y="998538"/>
            <a:chExt cx="8483600" cy="566017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01614" y="1201738"/>
              <a:ext cx="6959600" cy="530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7094079" y="3059668"/>
              <a:ext cx="1591135" cy="738664"/>
              <a:chOff x="1501762" y="-984738"/>
              <a:chExt cx="1591135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53455" y="-984738"/>
                <a:ext cx="1239442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0" u="none" dirty="0">
                    <a:latin typeface="Arial" pitchFamily="34" charset="0"/>
                    <a:cs typeface="Arial" pitchFamily="34" charset="0"/>
                  </a:rPr>
                  <a:t>Multinational </a:t>
                </a:r>
                <a:br>
                  <a:rPr lang="en-US" sz="1400" b="0" u="none" dirty="0">
                    <a:latin typeface="Arial" pitchFamily="34" charset="0"/>
                    <a:cs typeface="Arial" pitchFamily="34" charset="0"/>
                  </a:rPr>
                </a:br>
                <a:r>
                  <a:rPr lang="en-US" sz="1400" b="0" u="none" dirty="0">
                    <a:latin typeface="Arial" pitchFamily="34" charset="0"/>
                    <a:cs typeface="Arial" pitchFamily="34" charset="0"/>
                  </a:rPr>
                  <a:t>Firm</a:t>
                </a:r>
              </a:p>
              <a:p>
                <a:r>
                  <a:rPr lang="en-US" sz="1400" b="0" u="none" dirty="0">
                    <a:latin typeface="Arial" pitchFamily="34" charset="0"/>
                    <a:cs typeface="Arial" pitchFamily="34" charset="0"/>
                  </a:rPr>
                  <a:t>Local Firm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501762" y="-814754"/>
                <a:ext cx="35169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1501762" y="-404448"/>
                <a:ext cx="35169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201614" y="998538"/>
              <a:ext cx="8483600" cy="566017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5473" y="6225062"/>
            <a:ext cx="2792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latin typeface="Arial" pitchFamily="34" charset="0"/>
                <a:cs typeface="Arial" pitchFamily="34" charset="0"/>
              </a:rPr>
              <a:t>Average Management Score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DD152D0-1C7C-622D-099A-5CD0473C71D4}"/>
              </a:ext>
            </a:extLst>
          </p:cNvPr>
          <p:cNvSpPr txBox="1"/>
          <p:nvPr/>
        </p:nvSpPr>
        <p:spPr>
          <a:xfrm>
            <a:off x="542135" y="1371861"/>
            <a:ext cx="1374817" cy="43406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Sweden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Italy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Poland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Northern Ireland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Republic of Ireland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</a:p>
          <a:p>
            <a:pPr algn="r">
              <a:lnSpc>
                <a:spcPct val="110000"/>
              </a:lnSpc>
              <a:spcAft>
                <a:spcPts val="300"/>
              </a:spcAft>
            </a:pPr>
            <a:r>
              <a:rPr lang="en-US" sz="13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Greece</a:t>
            </a:r>
          </a:p>
        </p:txBody>
      </p:sp>
    </p:spTree>
    <p:extLst>
      <p:ext uri="{BB962C8B-B14F-4D97-AF65-F5344CB8AC3E}">
        <p14:creationId xmlns:p14="http://schemas.microsoft.com/office/powerpoint/2010/main" val="346105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D21-B9D7-1242-306B-05AB703F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Management Consulting Help?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BDD68-FD0E-27EB-D527-FCAC6A22D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48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Management Practices </a:t>
            </a:r>
            <a:r>
              <a:rPr lang="en-US" dirty="0">
                <a:solidFill>
                  <a:srgbClr val="FF0000"/>
                </a:solidFill>
                <a:latin typeface="Wingdings 3" pitchFamily="18" charset="2"/>
                <a:sym typeface="Wingdings" pitchFamily="2" charset="2"/>
              </a:rPr>
              <a:t>g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Performance?</a:t>
            </a:r>
            <a:br>
              <a:rPr lang="en-US" dirty="0">
                <a:sym typeface="Wingdings" pitchFamily="2" charset="2"/>
              </a:rPr>
            </a:br>
            <a:r>
              <a:rPr lang="en-US" sz="1400" dirty="0">
                <a:hlinkClick r:id="rId3"/>
              </a:rPr>
              <a:t>Bloom et al. 2010</a:t>
            </a:r>
            <a:r>
              <a:rPr lang="en-US" sz="1400" dirty="0"/>
              <a:t>; </a:t>
            </a:r>
            <a:r>
              <a:rPr lang="en-US" sz="1400" dirty="0">
                <a:hlinkClick r:id="rId4"/>
              </a:rPr>
              <a:t>see this video</a:t>
            </a:r>
            <a:endParaRPr lang="en-US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test whether performance differences are due to variation in management practices, Bloom et al. devised a field experiment which randomly assigned management advice to a set of Indian textile companies</a:t>
            </a:r>
          </a:p>
          <a:p>
            <a:endParaRPr lang="en-US" dirty="0"/>
          </a:p>
          <a:p>
            <a:r>
              <a:rPr lang="en-US" dirty="0"/>
              <a:t>Control group</a:t>
            </a:r>
          </a:p>
          <a:p>
            <a:pPr lvl="1"/>
            <a:r>
              <a:rPr lang="en-US" dirty="0"/>
              <a:t>Monitored before and after experiment, but not given any advice</a:t>
            </a:r>
          </a:p>
          <a:p>
            <a:endParaRPr lang="en-US" dirty="0"/>
          </a:p>
          <a:p>
            <a:r>
              <a:rPr lang="en-US" dirty="0"/>
              <a:t>Treatment group</a:t>
            </a:r>
          </a:p>
          <a:p>
            <a:pPr lvl="1"/>
            <a:r>
              <a:rPr lang="en-US" dirty="0"/>
              <a:t>Received free consulting services from a major international firm </a:t>
            </a:r>
          </a:p>
          <a:p>
            <a:pPr lvl="1"/>
            <a:r>
              <a:rPr lang="en-US" dirty="0"/>
              <a:t>Consultants evaluated factory operations, inventory control, quality control, human resources, planning and sales, and order management</a:t>
            </a:r>
          </a:p>
          <a:p>
            <a:pPr lvl="1"/>
            <a:r>
              <a:rPr lang="en-US" dirty="0"/>
              <a:t>Consultants then offered advice on how to run the firms more efficiently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45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46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lang="en-US" sz="1600" b="0" u="none" dirty="0">
                <a:solidFill>
                  <a:srgbClr val="0000FF"/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lang="en-US" sz="1600" b="0" u="none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pic>
        <p:nvPicPr>
          <p:cNvPr id="12" name="Picture 3" descr="100_0104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40000" contrast="50000"/>
          </a:blip>
          <a:srcRect/>
          <a:stretch>
            <a:fillRect/>
          </a:stretch>
        </p:blipFill>
        <p:spPr bwMode="auto">
          <a:xfrm>
            <a:off x="3311525" y="1708150"/>
            <a:ext cx="564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47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9" descr="IMG_8675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20000" contrast="30000"/>
          </a:blip>
          <a:srcRect/>
          <a:stretch>
            <a:fillRect/>
          </a:stretch>
        </p:blipFill>
        <p:spPr bwMode="auto">
          <a:xfrm>
            <a:off x="3311525" y="1708150"/>
            <a:ext cx="564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48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 descr="IMG_8671"/>
          <p:cNvPicPr preferRelativeResize="0"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3311525" y="1708150"/>
            <a:ext cx="564511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49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0" u="none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0" descr="IMG_8366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10000" contrast="30000"/>
          </a:blip>
          <a:srcRect l="3270"/>
          <a:stretch>
            <a:fillRect/>
          </a:stretch>
        </p:blipFill>
        <p:spPr bwMode="auto">
          <a:xfrm>
            <a:off x="3311525" y="1708150"/>
            <a:ext cx="563795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5F87C2-4AA8-16C6-A055-DCB74DCCCCEE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D350EF-2E4A-FAA5-2D3C-5332E754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66702C-D9EC-E98D-64D8-5B87C5ACAF9C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D52216-A596-3815-70E9-6A5D944428CC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D47EEE-30DC-4A87-8921-CC31E19CADAC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6BCADE-91D2-EE37-59F0-42F3010CBC51}"/>
              </a:ext>
            </a:extLst>
          </p:cNvPr>
          <p:cNvGrpSpPr/>
          <p:nvPr/>
        </p:nvGrpSpPr>
        <p:grpSpPr>
          <a:xfrm>
            <a:off x="2185356" y="1724651"/>
            <a:ext cx="3465684" cy="3385763"/>
            <a:chOff x="2185356" y="1724651"/>
            <a:chExt cx="3465684" cy="3385763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C39B27D3-C6DB-5AA3-8252-0E87CA301749}"/>
                </a:ext>
              </a:extLst>
            </p:cNvPr>
            <p:cNvSpPr txBox="1"/>
            <p:nvPr/>
          </p:nvSpPr>
          <p:spPr>
            <a:xfrm>
              <a:off x="3860485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BCB55042-69FC-E002-ED6A-5B9326ADA2E0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D9AADB-8FAF-609F-E79E-80028F5BEBA0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73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50</a:t>
            </a:fld>
            <a:endParaRPr lang="en-GB"/>
          </a:p>
        </p:txBody>
      </p:sp>
      <p:pic>
        <p:nvPicPr>
          <p:cNvPr id="4" name="Picture 5" descr="FactoryPics2 090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30000" contrast="40000"/>
          </a:blip>
          <a:srcRect/>
          <a:stretch>
            <a:fillRect/>
          </a:stretch>
        </p:blipFill>
        <p:spPr bwMode="auto">
          <a:xfrm>
            <a:off x="809566" y="3934558"/>
            <a:ext cx="3436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cture 109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9518" y="1363911"/>
            <a:ext cx="3436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648200" y="1089025"/>
            <a:ext cx="44958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Consultants documented a range of poor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management practices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b="0" u="none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example: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b="0" u="none" kern="0" baseline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Piles</a:t>
            </a:r>
            <a:r>
              <a:rPr lang="en-US" b="0" u="none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 of garbage inside and outside plants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Poor storage of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flammable chemicals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b="0" u="none" kern="0" noProof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Large, disorganized inventories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kumimoji="0" lang="en-US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Disorganized</a:t>
            </a:r>
            <a:r>
              <a:rPr kumimoji="0" lang="en-US" b="0" i="0" u="none" strike="noStrike" kern="0" cap="none" spc="0" normalizeH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quality control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en-US" b="0" u="none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Etc…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178" y="6199833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6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Dangerous, Inefficient Use of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51</a:t>
            </a:fld>
            <a:endParaRPr lang="en-GB"/>
          </a:p>
        </p:txBody>
      </p:sp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" y="4003292"/>
            <a:ext cx="3063240" cy="218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209574" y="1199539"/>
            <a:ext cx="3067002" cy="2286000"/>
            <a:chOff x="199299" y="3657593"/>
            <a:chExt cx="3067002" cy="2286000"/>
          </a:xfrm>
        </p:grpSpPr>
        <p:pic>
          <p:nvPicPr>
            <p:cNvPr id="5" name="Picture 2" descr="Picture 115"/>
            <p:cNvPicPr>
              <a:picLocks noChangeAspect="1" noChangeArrowheads="1"/>
            </p:cNvPicPr>
            <p:nvPr/>
          </p:nvPicPr>
          <p:blipFill>
            <a:blip r:embed="rId4" cstate="print">
              <a:lum contrast="30000"/>
            </a:blip>
            <a:srcRect/>
            <a:stretch>
              <a:fillRect/>
            </a:stretch>
          </p:blipFill>
          <p:spPr bwMode="auto">
            <a:xfrm>
              <a:off x="199299" y="3657593"/>
              <a:ext cx="3067002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27517" y="4220308"/>
              <a:ext cx="1611836" cy="1583659"/>
            </a:xfrm>
            <a:custGeom>
              <a:avLst/>
              <a:gdLst>
                <a:gd name="T0" fmla="*/ 0 w 2253"/>
                <a:gd name="T1" fmla="*/ 2147483647 h 2607"/>
                <a:gd name="T2" fmla="*/ 601599821 w 2253"/>
                <a:gd name="T3" fmla="*/ 1784910460 h 2607"/>
                <a:gd name="T4" fmla="*/ 1054994294 w 2253"/>
                <a:gd name="T5" fmla="*/ 1483235203 h 2607"/>
                <a:gd name="T6" fmla="*/ 1448009565 w 2253"/>
                <a:gd name="T7" fmla="*/ 1178093592 h 2607"/>
                <a:gd name="T8" fmla="*/ 1691723527 w 2253"/>
                <a:gd name="T9" fmla="*/ 969174509 h 2607"/>
                <a:gd name="T10" fmla="*/ 1809189331 w 2253"/>
                <a:gd name="T11" fmla="*/ 863414851 h 2607"/>
                <a:gd name="T12" fmla="*/ 1879448155 w 2253"/>
                <a:gd name="T13" fmla="*/ 775859374 h 2607"/>
                <a:gd name="T14" fmla="*/ 1944219841 w 2253"/>
                <a:gd name="T15" fmla="*/ 692638935 h 2607"/>
                <a:gd name="T16" fmla="*/ 2014478665 w 2253"/>
                <a:gd name="T17" fmla="*/ 595548422 h 2607"/>
                <a:gd name="T18" fmla="*/ 2055098357 w 2253"/>
                <a:gd name="T19" fmla="*/ 475051754 h 2607"/>
                <a:gd name="T20" fmla="*/ 2113281707 w 2253"/>
                <a:gd name="T21" fmla="*/ 341551950 h 2607"/>
                <a:gd name="T22" fmla="*/ 2147483647 w 2253"/>
                <a:gd name="T23" fmla="*/ 241859984 h 2607"/>
                <a:gd name="T24" fmla="*/ 2147483647 w 2253"/>
                <a:gd name="T25" fmla="*/ 81486826 h 2607"/>
                <a:gd name="T26" fmla="*/ 2147483647 w 2253"/>
                <a:gd name="T27" fmla="*/ 36409306 h 2607"/>
                <a:gd name="T28" fmla="*/ 1978251197 w 2253"/>
                <a:gd name="T29" fmla="*/ 4334109 h 2607"/>
                <a:gd name="T30" fmla="*/ 1872861914 w 2253"/>
                <a:gd name="T31" fmla="*/ 4334109 h 26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53"/>
                <a:gd name="T49" fmla="*/ 0 h 2607"/>
                <a:gd name="T50" fmla="*/ 2253 w 2253"/>
                <a:gd name="T51" fmla="*/ 2607 h 26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53" h="2607">
                  <a:moveTo>
                    <a:pt x="0" y="2607"/>
                  </a:moveTo>
                  <a:cubicBezTo>
                    <a:pt x="191" y="2399"/>
                    <a:pt x="388" y="2208"/>
                    <a:pt x="548" y="2059"/>
                  </a:cubicBezTo>
                  <a:cubicBezTo>
                    <a:pt x="708" y="1910"/>
                    <a:pt x="833" y="1828"/>
                    <a:pt x="961" y="1711"/>
                  </a:cubicBezTo>
                  <a:cubicBezTo>
                    <a:pt x="1089" y="1595"/>
                    <a:pt x="1222" y="1457"/>
                    <a:pt x="1319" y="1359"/>
                  </a:cubicBezTo>
                  <a:cubicBezTo>
                    <a:pt x="1416" y="1260"/>
                    <a:pt x="1486" y="1179"/>
                    <a:pt x="1541" y="1118"/>
                  </a:cubicBezTo>
                  <a:cubicBezTo>
                    <a:pt x="1596" y="1057"/>
                    <a:pt x="1620" y="1033"/>
                    <a:pt x="1648" y="996"/>
                  </a:cubicBezTo>
                  <a:cubicBezTo>
                    <a:pt x="1676" y="959"/>
                    <a:pt x="1692" y="928"/>
                    <a:pt x="1712" y="895"/>
                  </a:cubicBezTo>
                  <a:cubicBezTo>
                    <a:pt x="1732" y="862"/>
                    <a:pt x="1751" y="834"/>
                    <a:pt x="1771" y="799"/>
                  </a:cubicBezTo>
                  <a:cubicBezTo>
                    <a:pt x="1791" y="764"/>
                    <a:pt x="1818" y="729"/>
                    <a:pt x="1835" y="687"/>
                  </a:cubicBezTo>
                  <a:cubicBezTo>
                    <a:pt x="1852" y="645"/>
                    <a:pt x="1857" y="597"/>
                    <a:pt x="1872" y="548"/>
                  </a:cubicBezTo>
                  <a:cubicBezTo>
                    <a:pt x="1887" y="499"/>
                    <a:pt x="1869" y="439"/>
                    <a:pt x="1925" y="394"/>
                  </a:cubicBezTo>
                  <a:cubicBezTo>
                    <a:pt x="1981" y="349"/>
                    <a:pt x="2161" y="329"/>
                    <a:pt x="2207" y="279"/>
                  </a:cubicBezTo>
                  <a:cubicBezTo>
                    <a:pt x="2253" y="229"/>
                    <a:pt x="2224" y="134"/>
                    <a:pt x="2202" y="94"/>
                  </a:cubicBezTo>
                  <a:cubicBezTo>
                    <a:pt x="2179" y="55"/>
                    <a:pt x="2138" y="57"/>
                    <a:pt x="2071" y="42"/>
                  </a:cubicBezTo>
                  <a:cubicBezTo>
                    <a:pt x="2005" y="27"/>
                    <a:pt x="1861" y="10"/>
                    <a:pt x="1802" y="5"/>
                  </a:cubicBezTo>
                  <a:cubicBezTo>
                    <a:pt x="1741" y="0"/>
                    <a:pt x="1722" y="5"/>
                    <a:pt x="1706" y="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</p:spPr>
          <p:txBody>
            <a:bodyPr lIns="91420" tIns="45711" rIns="91420" bIns="45711"/>
            <a:lstStyle/>
            <a:p>
              <a:endParaRPr lang="en-US"/>
            </a:p>
          </p:txBody>
        </p:sp>
      </p:grpSp>
      <p:sp>
        <p:nvSpPr>
          <p:cNvPr id="10" name="Content Placeholder 3"/>
          <p:cNvSpPr>
            <a:spLocks noGrp="1"/>
          </p:cNvSpPr>
          <p:nvPr>
            <p:ph sz="half" idx="4294967295"/>
          </p:nvPr>
        </p:nvSpPr>
        <p:spPr>
          <a:xfrm>
            <a:off x="3255666" y="1089025"/>
            <a:ext cx="5535909" cy="576897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Unfinished rough path along which 0.6 ton warp beams transferred by 6 men on wheeled trolleys every day</a:t>
            </a:r>
          </a:p>
          <a:p>
            <a:endParaRPr lang="en-US" dirty="0"/>
          </a:p>
          <a:p>
            <a:r>
              <a:rPr lang="en-US" dirty="0"/>
              <a:t>Workers often lost control of the trolleys, which crash into the wall and break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 this plant, both warp beam elevators had broken down due to poor maintenance</a:t>
            </a:r>
          </a:p>
          <a:p>
            <a:pPr lvl="1"/>
            <a:r>
              <a:rPr lang="en-US" dirty="0"/>
              <a:t>So, teams of 7 were needed to carry warp beams down the stairs several times/day</a:t>
            </a:r>
          </a:p>
          <a:p>
            <a:pPr lvl="1"/>
            <a:r>
              <a:rPr lang="en-US" dirty="0"/>
              <a:t>Serious accidents occurred during the researchers’ time at the plant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106" y="6169689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5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Before</a:t>
            </a:r>
            <a:r>
              <a:rPr lang="en-US" dirty="0" err="1">
                <a:latin typeface="Wingdings 3" pitchFamily="18" charset="2"/>
              </a:rPr>
              <a:t>g</a:t>
            </a:r>
            <a:r>
              <a:rPr lang="en-US" dirty="0" err="1"/>
              <a:t>After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52</a:t>
            </a:fld>
            <a:endParaRPr lang="en-GB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342204" y="1042502"/>
            <a:ext cx="2683302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" descr="Picture 138"/>
          <p:cNvPicPr>
            <a:picLocks noChangeAspect="1" noChangeArrowheads="1"/>
          </p:cNvPicPr>
          <p:nvPr/>
        </p:nvPicPr>
        <p:blipFill>
          <a:blip r:embed="rId4" cstate="print">
            <a:lum bright="20000" contrast="30000"/>
          </a:blip>
          <a:srcRect/>
          <a:stretch>
            <a:fillRect/>
          </a:stretch>
        </p:blipFill>
        <p:spPr bwMode="auto">
          <a:xfrm>
            <a:off x="96858" y="1040706"/>
            <a:ext cx="38822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 bwMode="auto">
          <a:xfrm>
            <a:off x="3979147" y="2183706"/>
            <a:ext cx="2363057" cy="1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Text Box 2"/>
          <p:cNvSpPr txBox="1">
            <a:spLocks noChangeArrowheads="1"/>
          </p:cNvSpPr>
          <p:nvPr/>
        </p:nvSpPr>
        <p:spPr bwMode="gray">
          <a:xfrm>
            <a:off x="4573944" y="1980600"/>
            <a:ext cx="1043059" cy="3916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algn="ctr"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0" u="none" dirty="0">
                <a:latin typeface="Arial" pitchFamily="34" charset="0"/>
                <a:cs typeface="Arial" pitchFamily="34" charset="0"/>
              </a:rPr>
              <a:t>Inventory</a:t>
            </a:r>
          </a:p>
        </p:txBody>
      </p:sp>
      <p:cxnSp>
        <p:nvCxnSpPr>
          <p:cNvPr id="16" name="Straight Arrow Connector 15"/>
          <p:cNvCxnSpPr>
            <a:stCxn id="18" idx="3"/>
            <a:endCxn id="19" idx="1"/>
          </p:cNvCxnSpPr>
          <p:nvPr/>
        </p:nvCxnSpPr>
        <p:spPr bwMode="auto">
          <a:xfrm>
            <a:off x="2151816" y="4927600"/>
            <a:ext cx="37264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 Box 2"/>
          <p:cNvSpPr txBox="1">
            <a:spLocks noChangeArrowheads="1"/>
          </p:cNvSpPr>
          <p:nvPr/>
        </p:nvSpPr>
        <p:spPr bwMode="gray">
          <a:xfrm>
            <a:off x="4605768" y="4685192"/>
            <a:ext cx="1043059" cy="49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SzPct val="100000"/>
              <a:buFont typeface="Wingdings" pitchFamily="2" charset="2"/>
              <a:buNone/>
            </a:pPr>
            <a:r>
              <a:rPr lang="en-US" sz="1600" b="0" u="none" dirty="0">
                <a:latin typeface="Arial" pitchFamily="34" charset="0"/>
                <a:cs typeface="Arial" pitchFamily="34" charset="0"/>
              </a:rPr>
              <a:t>Tools/</a:t>
            </a:r>
            <a:br>
              <a:rPr lang="en-US" sz="1600" b="0" u="none" dirty="0">
                <a:latin typeface="Arial" pitchFamily="34" charset="0"/>
                <a:cs typeface="Arial" pitchFamily="34" charset="0"/>
              </a:rPr>
            </a:br>
            <a:r>
              <a:rPr lang="en-US" sz="1600" b="0" u="none" dirty="0">
                <a:latin typeface="Arial" pitchFamily="34" charset="0"/>
                <a:cs typeface="Arial" pitchFamily="34" charset="0"/>
              </a:rPr>
              <a:t>Repair</a:t>
            </a:r>
          </a:p>
        </p:txBody>
      </p:sp>
      <p:pic>
        <p:nvPicPr>
          <p:cNvPr id="18" name="Picture 18" descr="Picture 093"/>
          <p:cNvPicPr>
            <a:picLocks noChangeAspect="1" noChangeArrowheads="1"/>
          </p:cNvPicPr>
          <p:nvPr/>
        </p:nvPicPr>
        <p:blipFill>
          <a:blip r:embed="rId5" cstate="print">
            <a:lum bright="20000" contrast="30000"/>
          </a:blip>
          <a:srcRect/>
          <a:stretch>
            <a:fillRect/>
          </a:stretch>
        </p:blipFill>
        <p:spPr bwMode="auto">
          <a:xfrm>
            <a:off x="88938" y="3784600"/>
            <a:ext cx="206287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 descr="rotex_manufactures_engineers_dombivli55"/>
          <p:cNvPicPr>
            <a:picLocks noChangeAspect="1" noChangeArrowheads="1"/>
          </p:cNvPicPr>
          <p:nvPr/>
        </p:nvPicPr>
        <p:blipFill>
          <a:blip r:embed="rId6" cstate="print"/>
          <a:srcRect l="3327" r="28184"/>
          <a:stretch>
            <a:fillRect/>
          </a:stretch>
        </p:blipFill>
        <p:spPr bwMode="auto">
          <a:xfrm>
            <a:off x="5878261" y="3784600"/>
            <a:ext cx="31250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7" cstate="print">
            <a:lum contrast="10000"/>
          </a:blip>
          <a:srcRect r="29258"/>
          <a:stretch>
            <a:fillRect/>
          </a:stretch>
        </p:blipFill>
        <p:spPr bwMode="auto">
          <a:xfrm>
            <a:off x="2214020" y="3778763"/>
            <a:ext cx="2126884" cy="228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7" name="TextBox 26"/>
          <p:cNvSpPr txBox="1"/>
          <p:nvPr/>
        </p:nvSpPr>
        <p:spPr>
          <a:xfrm>
            <a:off x="7438827" y="6059154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8"/>
              </a:rPr>
              <a:t>Bloom et al. 2010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Advice Given to “Treated”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Factory operations</a:t>
            </a:r>
          </a:p>
          <a:p>
            <a:pPr lvl="1"/>
            <a:r>
              <a:rPr lang="en-US" dirty="0"/>
              <a:t>Maintain machines rather than repair once they break</a:t>
            </a:r>
          </a:p>
          <a:p>
            <a:pPr lvl="1"/>
            <a:r>
              <a:rPr lang="en-US" dirty="0"/>
              <a:t>Record repairs, downtime and quality data to learn patterns</a:t>
            </a:r>
          </a:p>
          <a:p>
            <a:pPr lvl="1"/>
            <a:r>
              <a:rPr lang="en-US" dirty="0"/>
              <a:t>Keep the factory floor tidy, organized</a:t>
            </a:r>
          </a:p>
          <a:p>
            <a:r>
              <a:rPr lang="en-US" dirty="0"/>
              <a:t>Inventory</a:t>
            </a:r>
          </a:p>
          <a:p>
            <a:pPr lvl="1"/>
            <a:r>
              <a:rPr lang="en-US" dirty="0"/>
              <a:t>Record yarn stocks on a daily basis; sort, label and store correctly</a:t>
            </a:r>
          </a:p>
          <a:p>
            <a:r>
              <a:rPr lang="en-US" dirty="0"/>
              <a:t>Planning </a:t>
            </a:r>
          </a:p>
          <a:p>
            <a:pPr lvl="1"/>
            <a:r>
              <a:rPr lang="en-US" dirty="0"/>
              <a:t>Plan loom usage 2 weeks in advance to ensure prepared warp beams are available for looms as needed</a:t>
            </a:r>
          </a:p>
          <a:p>
            <a:r>
              <a:rPr lang="en-US" dirty="0"/>
              <a:t>Human-resource management</a:t>
            </a:r>
          </a:p>
          <a:p>
            <a:pPr lvl="1"/>
            <a:r>
              <a:rPr lang="en-US" dirty="0"/>
              <a:t>Introduce a performance-based incentives system for workers and managers</a:t>
            </a:r>
          </a:p>
          <a:p>
            <a:r>
              <a:rPr lang="en-US" dirty="0"/>
              <a:t>Sales and order management</a:t>
            </a:r>
          </a:p>
          <a:p>
            <a:pPr lvl="1"/>
            <a:r>
              <a:rPr lang="en-US" dirty="0"/>
              <a:t>Track production on an order-wise basis to prioritize customer orders with the closest delivery deadline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05" t="34280" r="20530" b="39483"/>
          <a:stretch/>
        </p:blipFill>
        <p:spPr>
          <a:xfrm>
            <a:off x="950363" y="1226283"/>
            <a:ext cx="7244862" cy="481818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Quality Defects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62260" y="6044468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3"/>
              </a:rPr>
              <a:t>Bloom et al. 2013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F526F7B-A563-A331-52F3-B68B6E58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893" y="1370027"/>
            <a:ext cx="11060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0" u="non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Equity</a:t>
            </a:r>
            <a:endParaRPr lang="en-US" sz="1400" b="0" u="none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0EB58-4E48-57EB-2EBC-B874AC536EEE}"/>
              </a:ext>
            </a:extLst>
          </p:cNvPr>
          <p:cNvSpPr txBox="1"/>
          <p:nvPr/>
        </p:nvSpPr>
        <p:spPr>
          <a:xfrm>
            <a:off x="4672137" y="3212530"/>
            <a:ext cx="8865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A44F4E"/>
                </a:solidFill>
                <a:latin typeface="Arial" pitchFamily="34" charset="0"/>
                <a:cs typeface="Arial" pitchFamily="34" charset="0"/>
              </a:rPr>
              <a:t>Control plants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2E996F-3108-8CD9-5CB8-68CAF134B602}"/>
              </a:ext>
            </a:extLst>
          </p:cNvPr>
          <p:cNvGrpSpPr/>
          <p:nvPr/>
        </p:nvGrpSpPr>
        <p:grpSpPr>
          <a:xfrm>
            <a:off x="1196314" y="1394525"/>
            <a:ext cx="6733304" cy="4568404"/>
            <a:chOff x="1196314" y="1394525"/>
            <a:chExt cx="6733304" cy="45684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CE7787-79EC-4220-BDB5-BFB4E5DF1810}"/>
                </a:ext>
              </a:extLst>
            </p:cNvPr>
            <p:cNvSpPr txBox="1"/>
            <p:nvPr/>
          </p:nvSpPr>
          <p:spPr>
            <a:xfrm>
              <a:off x="2997558" y="1401754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Start of Implementation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44B7107-80DA-05C4-A120-A91D3E244D11}"/>
                </a:ext>
              </a:extLst>
            </p:cNvPr>
            <p:cNvSpPr txBox="1"/>
            <p:nvPr/>
          </p:nvSpPr>
          <p:spPr>
            <a:xfrm>
              <a:off x="2285661" y="1402101"/>
              <a:ext cx="623794" cy="307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Start of Diagnostic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C232446-1CCE-5154-8AD8-DE54D32C2647}"/>
                </a:ext>
              </a:extLst>
            </p:cNvPr>
            <p:cNvSpPr txBox="1"/>
            <p:nvPr/>
          </p:nvSpPr>
          <p:spPr>
            <a:xfrm>
              <a:off x="4083019" y="1394525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End of Implementation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960D25-0BD5-6657-A8B5-A78B40CA6551}"/>
                </a:ext>
              </a:extLst>
            </p:cNvPr>
            <p:cNvSpPr txBox="1"/>
            <p:nvPr/>
          </p:nvSpPr>
          <p:spPr>
            <a:xfrm>
              <a:off x="6869589" y="2565535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97.5</a:t>
              </a:r>
              <a:r>
                <a:rPr lang="en-US" sz="1000" u="none" baseline="30000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0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E48EE4-3CAC-8ABF-4563-FD8AF0D708AE}"/>
                </a:ext>
              </a:extLst>
            </p:cNvPr>
            <p:cNvSpPr txBox="1"/>
            <p:nvPr/>
          </p:nvSpPr>
          <p:spPr>
            <a:xfrm>
              <a:off x="6869589" y="3089646"/>
              <a:ext cx="6407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Average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7A675B-977E-F57E-7790-A4DAEACAB580}"/>
                </a:ext>
              </a:extLst>
            </p:cNvPr>
            <p:cNvSpPr txBox="1"/>
            <p:nvPr/>
          </p:nvSpPr>
          <p:spPr>
            <a:xfrm>
              <a:off x="6869589" y="3426006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2.5</a:t>
              </a:r>
              <a:r>
                <a:rPr lang="en-US" sz="1000" u="none" baseline="30000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0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F482AD-DAC4-7640-E0D9-1B5161198020}"/>
                </a:ext>
              </a:extLst>
            </p:cNvPr>
            <p:cNvSpPr txBox="1"/>
            <p:nvPr/>
          </p:nvSpPr>
          <p:spPr>
            <a:xfrm>
              <a:off x="6869589" y="3730695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latin typeface="Arial" pitchFamily="34" charset="0"/>
                  <a:cs typeface="Arial" pitchFamily="34" charset="0"/>
                </a:rPr>
                <a:t>97.5</a:t>
              </a:r>
              <a:r>
                <a:rPr lang="en-US" sz="1000" u="none" baseline="30000" dirty="0"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000" u="none" dirty="0"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781727F-FDB1-F437-1E32-A17C4580C79D}"/>
                </a:ext>
              </a:extLst>
            </p:cNvPr>
            <p:cNvSpPr txBox="1"/>
            <p:nvPr/>
          </p:nvSpPr>
          <p:spPr>
            <a:xfrm>
              <a:off x="6869589" y="3996187"/>
              <a:ext cx="64077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latin typeface="Arial" pitchFamily="34" charset="0"/>
                  <a:cs typeface="Arial" pitchFamily="34" charset="0"/>
                </a:rPr>
                <a:t>Average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B481B8-302E-E65D-709B-93D662DD489D}"/>
                </a:ext>
              </a:extLst>
            </p:cNvPr>
            <p:cNvSpPr txBox="1"/>
            <p:nvPr/>
          </p:nvSpPr>
          <p:spPr>
            <a:xfrm>
              <a:off x="6869589" y="4505948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u="none" dirty="0">
                  <a:latin typeface="Arial" pitchFamily="34" charset="0"/>
                  <a:cs typeface="Arial" pitchFamily="34" charset="0"/>
                </a:rPr>
                <a:t>2.5</a:t>
              </a:r>
              <a:r>
                <a:rPr lang="en-US" sz="1000" u="none" baseline="30000" dirty="0"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1000" u="none" dirty="0"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B6848BB-1A74-D11F-90C4-A074CC150FDB}"/>
                </a:ext>
              </a:extLst>
            </p:cNvPr>
            <p:cNvSpPr txBox="1"/>
            <p:nvPr/>
          </p:nvSpPr>
          <p:spPr>
            <a:xfrm>
              <a:off x="4643224" y="4099776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Treatment plants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ED9FAC6-30D7-0555-C076-9AABA0E9BA71}"/>
                </a:ext>
              </a:extLst>
            </p:cNvPr>
            <p:cNvSpPr txBox="1"/>
            <p:nvPr/>
          </p:nvSpPr>
          <p:spPr>
            <a:xfrm rot="16200000">
              <a:off x="-289396" y="3433467"/>
              <a:ext cx="3117613" cy="1461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50" u="none" dirty="0">
                  <a:latin typeface="Arial" pitchFamily="34" charset="0"/>
                  <a:cs typeface="Arial" pitchFamily="34" charset="0"/>
                </a:rPr>
                <a:t>Quality defects index (higher score=lower quality)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7F50B1-999C-95A4-7925-1E3B12E4B8D1}"/>
                </a:ext>
              </a:extLst>
            </p:cNvPr>
            <p:cNvSpPr txBox="1"/>
            <p:nvPr/>
          </p:nvSpPr>
          <p:spPr>
            <a:xfrm>
              <a:off x="2760209" y="5371960"/>
              <a:ext cx="2567163" cy="1461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50" u="none" dirty="0">
                  <a:latin typeface="Arial" pitchFamily="34" charset="0"/>
                  <a:cs typeface="Arial" pitchFamily="34" charset="0"/>
                </a:rPr>
                <a:t>Weeks after the start of the diagnostic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E36F49-9075-FF58-DFC7-5EF2D929EFFC}"/>
                </a:ext>
              </a:extLst>
            </p:cNvPr>
            <p:cNvSpPr txBox="1"/>
            <p:nvPr/>
          </p:nvSpPr>
          <p:spPr>
            <a:xfrm>
              <a:off x="3610611" y="5747485"/>
              <a:ext cx="17673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05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IGURE</a:t>
              </a:r>
              <a:r>
                <a:rPr lang="en-US" sz="140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817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Yarn Inventory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55" t="31228" r="19643" b="43676"/>
          <a:stretch/>
        </p:blipFill>
        <p:spPr>
          <a:xfrm>
            <a:off x="1139825" y="1331087"/>
            <a:ext cx="6858000" cy="460857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61436" y="5939663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3"/>
              </a:rPr>
              <a:t>Bloom et al. 2013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AAA7EF-77A6-0C0E-2F6A-06CB0A6E78E0}"/>
              </a:ext>
            </a:extLst>
          </p:cNvPr>
          <p:cNvGrpSpPr/>
          <p:nvPr/>
        </p:nvGrpSpPr>
        <p:grpSpPr>
          <a:xfrm>
            <a:off x="1661764" y="1452583"/>
            <a:ext cx="6285924" cy="4391687"/>
            <a:chOff x="1405154" y="1495935"/>
            <a:chExt cx="6285924" cy="439168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513642-55E9-02B1-F8EA-710FC4968455}"/>
                </a:ext>
              </a:extLst>
            </p:cNvPr>
            <p:cNvSpPr txBox="1"/>
            <p:nvPr/>
          </p:nvSpPr>
          <p:spPr>
            <a:xfrm>
              <a:off x="2991726" y="1496282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Start of Implementation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C7079B-DBB6-F5DB-F79C-1B17DA13E89A}"/>
                </a:ext>
              </a:extLst>
            </p:cNvPr>
            <p:cNvSpPr txBox="1"/>
            <p:nvPr/>
          </p:nvSpPr>
          <p:spPr>
            <a:xfrm>
              <a:off x="2284620" y="1496282"/>
              <a:ext cx="623794" cy="3074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Start of Diagnostic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10DC6C9-FF78-7549-A338-4D2E7CD512D0}"/>
                </a:ext>
              </a:extLst>
            </p:cNvPr>
            <p:cNvSpPr txBox="1"/>
            <p:nvPr/>
          </p:nvSpPr>
          <p:spPr>
            <a:xfrm>
              <a:off x="4040705" y="1495935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End of Implementation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B1DE109-78F1-6924-DECD-550EEEB0D999}"/>
                </a:ext>
              </a:extLst>
            </p:cNvPr>
            <p:cNvSpPr txBox="1"/>
            <p:nvPr/>
          </p:nvSpPr>
          <p:spPr>
            <a:xfrm>
              <a:off x="6631047" y="3397825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97.5</a:t>
              </a:r>
              <a:r>
                <a:rPr lang="en-US" sz="900" u="none" baseline="30000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9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863A22-8D50-3DEE-DBF3-C657D602A84B}"/>
                </a:ext>
              </a:extLst>
            </p:cNvPr>
            <p:cNvSpPr txBox="1"/>
            <p:nvPr/>
          </p:nvSpPr>
          <p:spPr>
            <a:xfrm>
              <a:off x="6631047" y="3722842"/>
              <a:ext cx="64077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Average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C5EE5B0-A755-2D1C-E157-29405F582AD3}"/>
                </a:ext>
              </a:extLst>
            </p:cNvPr>
            <p:cNvSpPr txBox="1"/>
            <p:nvPr/>
          </p:nvSpPr>
          <p:spPr>
            <a:xfrm>
              <a:off x="6631047" y="4324857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2.5</a:t>
              </a:r>
              <a:r>
                <a:rPr lang="en-US" sz="900" u="none" baseline="30000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900" u="none" dirty="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B5F973-BF8F-CC23-8D97-FC19538DCB31}"/>
                </a:ext>
              </a:extLst>
            </p:cNvPr>
            <p:cNvSpPr txBox="1"/>
            <p:nvPr/>
          </p:nvSpPr>
          <p:spPr>
            <a:xfrm>
              <a:off x="6631049" y="2317883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97.5</a:t>
              </a:r>
              <a:r>
                <a:rPr lang="en-US" sz="900" u="none" baseline="30000" dirty="0"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40701E-28B8-3CB6-78D8-B5EE180F9011}"/>
                </a:ext>
              </a:extLst>
            </p:cNvPr>
            <p:cNvSpPr txBox="1"/>
            <p:nvPr/>
          </p:nvSpPr>
          <p:spPr>
            <a:xfrm>
              <a:off x="6631047" y="2678502"/>
              <a:ext cx="64077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Average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1B4ACF-B004-5711-0ADC-AF94ADB02CDD}"/>
                </a:ext>
              </a:extLst>
            </p:cNvPr>
            <p:cNvSpPr txBox="1"/>
            <p:nvPr/>
          </p:nvSpPr>
          <p:spPr>
            <a:xfrm>
              <a:off x="6631047" y="3158895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2.5</a:t>
              </a:r>
              <a:r>
                <a:rPr lang="en-US" sz="900" u="none" baseline="30000" dirty="0">
                  <a:latin typeface="Arial" pitchFamily="34" charset="0"/>
                  <a:cs typeface="Arial" pitchFamily="34" charset="0"/>
                </a:rPr>
                <a:t>th</a:t>
              </a:r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 percentile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109E91-54DE-8FF7-0C95-464B43F0D29D}"/>
                </a:ext>
              </a:extLst>
            </p:cNvPr>
            <p:cNvSpPr txBox="1"/>
            <p:nvPr/>
          </p:nvSpPr>
          <p:spPr>
            <a:xfrm>
              <a:off x="5008260" y="2969257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dirty="0">
                  <a:latin typeface="Arial" pitchFamily="34" charset="0"/>
                  <a:cs typeface="Arial" pitchFamily="34" charset="0"/>
                </a:rPr>
                <a:t>Treatment plants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6AF8DC8-0154-C321-7033-D4C8F03CEAB1}"/>
                </a:ext>
              </a:extLst>
            </p:cNvPr>
            <p:cNvSpPr txBox="1"/>
            <p:nvPr/>
          </p:nvSpPr>
          <p:spPr>
            <a:xfrm rot="16200000">
              <a:off x="-242355" y="3376136"/>
              <a:ext cx="3433517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Total factor productivity (normalized to 100 prior to diagnostic)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0D59E0-2063-1185-9812-961C579FA8C1}"/>
                </a:ext>
              </a:extLst>
            </p:cNvPr>
            <p:cNvSpPr txBox="1"/>
            <p:nvPr/>
          </p:nvSpPr>
          <p:spPr>
            <a:xfrm>
              <a:off x="2717367" y="5312466"/>
              <a:ext cx="2567163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900" u="none" dirty="0">
                  <a:latin typeface="Arial" pitchFamily="34" charset="0"/>
                  <a:cs typeface="Arial" pitchFamily="34" charset="0"/>
                </a:rPr>
                <a:t>Weeks after the start of the diagnostic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274573-2528-D8D0-72CB-CC3A6818C887}"/>
                </a:ext>
              </a:extLst>
            </p:cNvPr>
            <p:cNvSpPr txBox="1"/>
            <p:nvPr/>
          </p:nvSpPr>
          <p:spPr>
            <a:xfrm>
              <a:off x="3570855" y="5672178"/>
              <a:ext cx="176736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sz="105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IGURE</a:t>
              </a:r>
              <a:r>
                <a:rPr lang="en-US" sz="140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VI</a:t>
              </a:r>
              <a:r>
                <a:rPr lang="en-US" altLang="zh-CN" sz="1400" u="none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lang="en-US" sz="1400" u="none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8976AFA-F32B-2C3E-2F6C-B7591528EFC0}"/>
              </a:ext>
            </a:extLst>
          </p:cNvPr>
          <p:cNvSpPr txBox="1"/>
          <p:nvPr/>
        </p:nvSpPr>
        <p:spPr>
          <a:xfrm>
            <a:off x="5215329" y="4000106"/>
            <a:ext cx="88654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rgbClr val="A44F4E"/>
                </a:solidFill>
                <a:latin typeface="Arial" pitchFamily="34" charset="0"/>
                <a:cs typeface="Arial" pitchFamily="34" charset="0"/>
              </a:rPr>
              <a:t>Control plants</a:t>
            </a:r>
          </a:p>
        </p:txBody>
      </p:sp>
    </p:spTree>
    <p:extLst>
      <p:ext uri="{BB962C8B-B14F-4D97-AF65-F5344CB8AC3E}">
        <p14:creationId xmlns:p14="http://schemas.microsoft.com/office/powerpoint/2010/main" val="900339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…. 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Dissemination of management “best practices” clearly improves firm performance</a:t>
            </a:r>
          </a:p>
          <a:p>
            <a:endParaRPr lang="en-US" dirty="0"/>
          </a:p>
          <a:p>
            <a:r>
              <a:rPr lang="en-US" dirty="0"/>
              <a:t>Puzzle: </a:t>
            </a:r>
          </a:p>
          <a:p>
            <a:pPr lvl="1"/>
            <a:r>
              <a:rPr lang="en-US" dirty="0"/>
              <a:t>If the returns to adopting best practices are so high, why is adoption so low?</a:t>
            </a:r>
          </a:p>
          <a:p>
            <a:pPr lvl="1"/>
            <a:r>
              <a:rPr lang="en-US" dirty="0"/>
              <a:t>Why don’t more firms hire consultants?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56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Emerging Market Firms Grow?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Financial constraints?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Management practices?</a:t>
            </a:r>
          </a:p>
          <a:p>
            <a:r>
              <a:rPr lang="en-US" dirty="0">
                <a:solidFill>
                  <a:schemeClr val="accent6"/>
                </a:solidFill>
              </a:rPr>
              <a:t>Trust?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304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Emerging Markets Suffer Lack of Trust?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Firms in emerging markets tend to be more hierarchical</a:t>
            </a:r>
          </a:p>
          <a:p>
            <a:pPr lvl="1"/>
            <a:r>
              <a:rPr lang="en-US" dirty="0"/>
              <a:t>Owners handle more functions of the business</a:t>
            </a:r>
          </a:p>
          <a:p>
            <a:pPr lvl="1"/>
            <a:r>
              <a:rPr lang="en-US" dirty="0"/>
              <a:t>For example, every purchase requires owner’s signature</a:t>
            </a:r>
          </a:p>
          <a:p>
            <a:endParaRPr lang="en-US" dirty="0"/>
          </a:p>
          <a:p>
            <a:r>
              <a:rPr lang="en-US" dirty="0"/>
              <a:t>One explanation for this is a lack of trust (i.e., an agency problem)</a:t>
            </a:r>
          </a:p>
          <a:p>
            <a:pPr lvl="1"/>
            <a:r>
              <a:rPr lang="en-US" dirty="0"/>
              <a:t>Low trust inhibits delegation </a:t>
            </a:r>
          </a:p>
          <a:p>
            <a:pPr lvl="1"/>
            <a:r>
              <a:rPr lang="en-US" dirty="0"/>
              <a:t>Less delegation inhibits expansion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(Think Adam Smith’s pin factory)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0041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Decentralization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59</a:t>
            </a:fld>
            <a:endParaRPr lang="en-GB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920CDC-8FDE-4E87-DBB8-1EC395A70352}"/>
              </a:ext>
            </a:extLst>
          </p:cNvPr>
          <p:cNvGrpSpPr/>
          <p:nvPr/>
        </p:nvGrpSpPr>
        <p:grpSpPr>
          <a:xfrm>
            <a:off x="0" y="1225550"/>
            <a:ext cx="9288463" cy="1584325"/>
            <a:chOff x="0" y="1225550"/>
            <a:chExt cx="9288463" cy="15843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5711" r="-804" b="60077"/>
            <a:stretch>
              <a:fillRect/>
            </a:stretch>
          </p:blipFill>
          <p:spPr bwMode="auto">
            <a:xfrm>
              <a:off x="0" y="1225550"/>
              <a:ext cx="9288463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ECF56A-54E7-7EE1-844F-52BCDA410756}"/>
                </a:ext>
              </a:extLst>
            </p:cNvPr>
            <p:cNvSpPr txBox="1"/>
            <p:nvPr/>
          </p:nvSpPr>
          <p:spPr>
            <a:xfrm>
              <a:off x="1951683" y="1325129"/>
              <a:ext cx="3249193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00" b="0" u="none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WUZHI LVYU CHEMICAL &amp; ELECTRIC CO.LTD.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B745092-2FE6-1623-FB2E-F23D2847E8B7}"/>
                </a:ext>
              </a:extLst>
            </p:cNvPr>
            <p:cNvSpPr txBox="1"/>
            <p:nvPr/>
          </p:nvSpPr>
          <p:spPr>
            <a:xfrm>
              <a:off x="86742" y="1335971"/>
              <a:ext cx="1156553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Company Name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8E0795-9491-28E1-8592-7915D2819E80}"/>
                </a:ext>
              </a:extLst>
            </p:cNvPr>
            <p:cNvSpPr txBox="1"/>
            <p:nvPr/>
          </p:nvSpPr>
          <p:spPr>
            <a:xfrm>
              <a:off x="86742" y="2270780"/>
              <a:ext cx="3122694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To hire a FULL-TIME PERMANENT SHOPFLOOR worker what agreement would your plant need from CHQ?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3C5B881-EFD9-9E8D-8D43-E2CE14017486}"/>
                </a:ext>
              </a:extLst>
            </p:cNvPr>
            <p:cNvSpPr txBox="1"/>
            <p:nvPr/>
          </p:nvSpPr>
          <p:spPr>
            <a:xfrm>
              <a:off x="6523684" y="1811833"/>
              <a:ext cx="60357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00" u="none" dirty="0">
                  <a:latin typeface="Arial" panose="020B0604020202020204" pitchFamily="34" charset="0"/>
                  <a:cs typeface="Arial" panose="020B0604020202020204" pitchFamily="34" charset="0"/>
                </a:rPr>
                <a:t>Scoring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59BBC1-77C0-AFA6-16A5-7F5DAC269CA5}"/>
                </a:ext>
              </a:extLst>
            </p:cNvPr>
            <p:cNvSpPr txBox="1"/>
            <p:nvPr/>
          </p:nvSpPr>
          <p:spPr>
            <a:xfrm>
              <a:off x="4604478" y="2256324"/>
              <a:ext cx="104817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No authority - even for replacement hires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CEFEE11-83F3-1951-0016-D6647961B8ED}"/>
                </a:ext>
              </a:extLst>
            </p:cNvPr>
            <p:cNvSpPr txBox="1"/>
            <p:nvPr/>
          </p:nvSpPr>
          <p:spPr>
            <a:xfrm>
              <a:off x="6086312" y="2259938"/>
              <a:ext cx="143128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Requires sign-off from CHQ based on the business case. Typically agreed (i.e. about 80 or 90% of the time).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4256DA-0F9B-D715-3F90-FC4781C17C44}"/>
                </a:ext>
              </a:extLst>
            </p:cNvPr>
            <p:cNvSpPr txBox="1"/>
            <p:nvPr/>
          </p:nvSpPr>
          <p:spPr>
            <a:xfrm>
              <a:off x="7590704" y="2263552"/>
              <a:ext cx="1239681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Complete authority - it is my decision entirely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9ACDA6-DFEE-A2E8-EF88-9598B4D518E8}"/>
              </a:ext>
            </a:extLst>
          </p:cNvPr>
          <p:cNvGrpSpPr/>
          <p:nvPr/>
        </p:nvGrpSpPr>
        <p:grpSpPr>
          <a:xfrm>
            <a:off x="0" y="3114675"/>
            <a:ext cx="9144000" cy="514350"/>
            <a:chOff x="0" y="3114675"/>
            <a:chExt cx="9144000" cy="514350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67944" r="722" b="20219"/>
            <a:stretch>
              <a:fillRect/>
            </a:stretch>
          </p:blipFill>
          <p:spPr bwMode="auto">
            <a:xfrm>
              <a:off x="0" y="3114675"/>
              <a:ext cx="91440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28DE60-1DE5-5ACE-F113-98D9870411D8}"/>
                </a:ext>
              </a:extLst>
            </p:cNvPr>
            <p:cNvSpPr txBox="1"/>
            <p:nvPr/>
          </p:nvSpPr>
          <p:spPr>
            <a:xfrm>
              <a:off x="86742" y="3154542"/>
              <a:ext cx="335039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Where are decisions taken on new product introductions - at the plant, at the CHQ or at both?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D8CC8D4-86FF-A8A1-0777-5DE0CC657E6E}"/>
                </a:ext>
              </a:extLst>
            </p:cNvPr>
            <p:cNvSpPr txBox="1"/>
            <p:nvPr/>
          </p:nvSpPr>
          <p:spPr>
            <a:xfrm>
              <a:off x="4604478" y="3154542"/>
              <a:ext cx="1239681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All new product introduction decisions taken at the CHQ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597A3E-142E-3E3B-F208-B6E9A0B735ED}"/>
                </a:ext>
              </a:extLst>
            </p:cNvPr>
            <p:cNvSpPr txBox="1"/>
            <p:nvPr/>
          </p:nvSpPr>
          <p:spPr>
            <a:xfrm>
              <a:off x="6086312" y="3154019"/>
              <a:ext cx="136261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New product introductions are jointly determined by the plant and CHQ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B7E803-CFFB-484D-5B2E-D12BBE8787B2}"/>
                </a:ext>
              </a:extLst>
            </p:cNvPr>
            <p:cNvSpPr txBox="1"/>
            <p:nvPr/>
          </p:nvSpPr>
          <p:spPr>
            <a:xfrm>
              <a:off x="7597932" y="3154019"/>
              <a:ext cx="136261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All new product introduction decisions take at the plant level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8BC9EB-DDAA-3A54-E663-9695001649D7}"/>
              </a:ext>
            </a:extLst>
          </p:cNvPr>
          <p:cNvGrpSpPr/>
          <p:nvPr/>
        </p:nvGrpSpPr>
        <p:grpSpPr>
          <a:xfrm>
            <a:off x="0" y="4030663"/>
            <a:ext cx="9288463" cy="588962"/>
            <a:chOff x="0" y="4030663"/>
            <a:chExt cx="9288463" cy="588962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77881" r="-804" b="8568"/>
            <a:stretch>
              <a:fillRect/>
            </a:stretch>
          </p:blipFill>
          <p:spPr bwMode="auto">
            <a:xfrm>
              <a:off x="0" y="4030663"/>
              <a:ext cx="9288463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5CC703-2FF5-63BF-B651-801C47B8954C}"/>
                </a:ext>
              </a:extLst>
            </p:cNvPr>
            <p:cNvSpPr txBox="1"/>
            <p:nvPr/>
          </p:nvSpPr>
          <p:spPr>
            <a:xfrm>
              <a:off x="86742" y="4139271"/>
              <a:ext cx="3216664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How much of sales and marketing is carried out at the plant level (rather than at CHQ)?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8D9ECCB-4680-B945-8E8C-EC3137F3CDE4}"/>
                </a:ext>
              </a:extLst>
            </p:cNvPr>
            <p:cNvSpPr txBox="1"/>
            <p:nvPr/>
          </p:nvSpPr>
          <p:spPr>
            <a:xfrm>
              <a:off x="4597249" y="4128429"/>
              <a:ext cx="1405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None - sales and marketing is all run by CHQ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882B81-C15C-103F-8F5B-519D55FC8632}"/>
                </a:ext>
              </a:extLst>
            </p:cNvPr>
            <p:cNvSpPr txBox="1"/>
            <p:nvPr/>
          </p:nvSpPr>
          <p:spPr>
            <a:xfrm>
              <a:off x="6098962" y="4125794"/>
              <a:ext cx="140598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Sales and marketing decisions are split between the plant and CHQ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CDF22E-79EE-F35C-FBCF-0ECC0FF8F3A1}"/>
                </a:ext>
              </a:extLst>
            </p:cNvPr>
            <p:cNvSpPr txBox="1"/>
            <p:nvPr/>
          </p:nvSpPr>
          <p:spPr>
            <a:xfrm>
              <a:off x="7597932" y="4120524"/>
              <a:ext cx="140598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The plant runs all sales and marketing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9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757B04-464B-CF36-BED7-D24AC69BCFDE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4008CA-DBA1-78AD-C783-AB2E728658EB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61C6DE-7F9F-C6BE-C0AE-2F143FB366BD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ABDFE0-2E5A-1DAB-08FC-75803E349264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98038E-90DF-6896-24D5-D1A078961116}"/>
              </a:ext>
            </a:extLst>
          </p:cNvPr>
          <p:cNvGrpSpPr/>
          <p:nvPr/>
        </p:nvGrpSpPr>
        <p:grpSpPr>
          <a:xfrm>
            <a:off x="2185356" y="1724651"/>
            <a:ext cx="4654026" cy="3385763"/>
            <a:chOff x="2185356" y="1724651"/>
            <a:chExt cx="4654026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FAF20C39-9734-4614-E3F7-E4794A4141E6}"/>
                </a:ext>
              </a:extLst>
            </p:cNvPr>
            <p:cNvSpPr txBox="1"/>
            <p:nvPr/>
          </p:nvSpPr>
          <p:spPr>
            <a:xfrm>
              <a:off x="3860485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61DA1ED-942B-ED9C-F2A9-176FF07BD532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B0999E-15DE-E649-16E0-5AD758C32D98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B2CE6B70-7A8C-AF01-3433-9580F8DAE090}"/>
                </a:ext>
              </a:extLst>
            </p:cNvPr>
            <p:cNvSpPr txBox="1"/>
            <p:nvPr/>
          </p:nvSpPr>
          <p:spPr>
            <a:xfrm>
              <a:off x="6507560" y="4138162"/>
              <a:ext cx="3318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0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India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858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 Value Survey </a:t>
            </a:r>
          </a:p>
          <a:p>
            <a:pPr lvl="1"/>
            <a:r>
              <a:rPr lang="en-US" dirty="0"/>
              <a:t>10,000s of individuals from different countries</a:t>
            </a:r>
          </a:p>
          <a:p>
            <a:pPr lvl="1"/>
            <a:endParaRPr lang="en-US" dirty="0"/>
          </a:p>
          <a:p>
            <a:r>
              <a:rPr lang="en-US" dirty="0"/>
              <a:t>Question:</a:t>
            </a:r>
          </a:p>
          <a:p>
            <a:pPr lvl="1"/>
            <a:r>
              <a:rPr lang="en-US" dirty="0"/>
              <a:t>“Generally speaking, would you say that most people can be trusted?”</a:t>
            </a:r>
          </a:p>
          <a:p>
            <a:endParaRPr lang="en-US" dirty="0"/>
          </a:p>
          <a:p>
            <a:r>
              <a:rPr lang="en-US" dirty="0"/>
              <a:t>What share of people answer yes to first part of the question?</a:t>
            </a:r>
          </a:p>
          <a:p>
            <a:pPr lvl="1"/>
            <a:r>
              <a:rPr lang="en-US" dirty="0"/>
              <a:t>Experiments show this share is associated with trusting behavior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929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Firm Size vs Trust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61</a:t>
            </a:fld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9092" y="1292989"/>
            <a:ext cx="7325816" cy="47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59746" y="1535724"/>
            <a:ext cx="5224507" cy="461665"/>
          </a:xfrm>
          <a:prstGeom prst="rect">
            <a:avLst/>
          </a:prstGeom>
          <a:solidFill>
            <a:srgbClr val="EAF2F3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0" u="none" dirty="0">
                <a:latin typeface="Arial" pitchFamily="34" charset="0"/>
                <a:cs typeface="Arial" pitchFamily="34" charset="0"/>
              </a:rPr>
              <a:t>Share of Firms with &lt;100 Employees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9092" y="5973257"/>
            <a:ext cx="4732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Value Survey and World Bank. Circle size indicates country GDP.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39BFF8D-D63A-58D1-B628-BB1BE4E83121}"/>
              </a:ext>
            </a:extLst>
          </p:cNvPr>
          <p:cNvGrpSpPr/>
          <p:nvPr/>
        </p:nvGrpSpPr>
        <p:grpSpPr>
          <a:xfrm>
            <a:off x="1170350" y="2696216"/>
            <a:ext cx="4912397" cy="3108322"/>
            <a:chOff x="1170350" y="2696216"/>
            <a:chExt cx="4912397" cy="310832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FF7CB8-7C14-07A5-75DC-EEE189E64FCA}"/>
                </a:ext>
              </a:extLst>
            </p:cNvPr>
            <p:cNvSpPr txBox="1"/>
            <p:nvPr/>
          </p:nvSpPr>
          <p:spPr>
            <a:xfrm rot="16200000">
              <a:off x="410536" y="3456030"/>
              <a:ext cx="1719684" cy="200055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3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Employment Share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A1EF91-1EE7-96F2-BDA4-DF54C8E90632}"/>
                </a:ext>
              </a:extLst>
            </p:cNvPr>
            <p:cNvSpPr txBox="1"/>
            <p:nvPr/>
          </p:nvSpPr>
          <p:spPr>
            <a:xfrm>
              <a:off x="3534716" y="5366971"/>
              <a:ext cx="2548031" cy="215444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World Values Trust Measure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A5D439-8AC1-CCB4-3A6F-BC324F52CD31}"/>
                </a:ext>
              </a:extLst>
            </p:cNvPr>
            <p:cNvSpPr txBox="1"/>
            <p:nvPr/>
          </p:nvSpPr>
          <p:spPr>
            <a:xfrm>
              <a:off x="1197833" y="5581400"/>
              <a:ext cx="3829560" cy="223138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Employment data from World Bank Enterprise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49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Family Firms and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firms tend to be family-run firms</a:t>
            </a:r>
          </a:p>
          <a:p>
            <a:pPr lvl="1"/>
            <a:r>
              <a:rPr lang="en-US" dirty="0"/>
              <a:t>Emerging markets tend to have high shares of family-run firms</a:t>
            </a:r>
          </a:p>
          <a:p>
            <a:endParaRPr lang="en-US" dirty="0"/>
          </a:p>
          <a:p>
            <a:r>
              <a:rPr lang="en-US" dirty="0"/>
              <a:t>If trust is lacking, </a:t>
            </a:r>
          </a:p>
          <a:p>
            <a:pPr lvl="1"/>
            <a:r>
              <a:rPr lang="en-US" dirty="0"/>
              <a:t>Owners rely on family members</a:t>
            </a:r>
          </a:p>
          <a:p>
            <a:pPr lvl="1"/>
            <a:r>
              <a:rPr lang="en-US" dirty="0"/>
              <a:t>Firm size limited to number of males</a:t>
            </a:r>
          </a:p>
          <a:p>
            <a:pPr lvl="1"/>
            <a:r>
              <a:rPr lang="en-US" dirty="0"/>
              <a:t>Owners quickly hit span of control problem, limiting size/growth</a:t>
            </a:r>
          </a:p>
          <a:p>
            <a:pPr lvl="1"/>
            <a:r>
              <a:rPr lang="en-US" dirty="0"/>
              <a:t>Most productive firms don’t expand!</a:t>
            </a:r>
          </a:p>
          <a:p>
            <a:endParaRPr lang="en-US" dirty="0"/>
          </a:p>
          <a:p>
            <a:r>
              <a:rPr lang="en-US" dirty="0"/>
              <a:t>More broadly</a:t>
            </a:r>
          </a:p>
          <a:p>
            <a:pPr lvl="1"/>
            <a:r>
              <a:rPr lang="en-US" dirty="0"/>
              <a:t>No jobs for middle managers!</a:t>
            </a:r>
          </a:p>
          <a:p>
            <a:pPr lvl="1"/>
            <a:r>
              <a:rPr lang="en-US" dirty="0"/>
              <a:t>Everyone wants to run their own business!</a:t>
            </a:r>
          </a:p>
          <a:p>
            <a:pPr lvl="1"/>
            <a:r>
              <a:rPr lang="en-US" dirty="0"/>
              <a:t>Too many entrepreneurs!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783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Scores, by CEO Type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63</a:t>
            </a:fld>
            <a:endParaRPr lang="en-GB" dirty="0"/>
          </a:p>
        </p:txBody>
      </p:sp>
      <p:grpSp>
        <p:nvGrpSpPr>
          <p:cNvPr id="44" name="Group 43"/>
          <p:cNvGrpSpPr/>
          <p:nvPr/>
        </p:nvGrpSpPr>
        <p:grpSpPr>
          <a:xfrm>
            <a:off x="550985" y="998538"/>
            <a:ext cx="8038978" cy="5511800"/>
            <a:chOff x="550985" y="998538"/>
            <a:chExt cx="8038978" cy="5511800"/>
          </a:xfrm>
        </p:grpSpPr>
        <p:grpSp>
          <p:nvGrpSpPr>
            <p:cNvPr id="4" name="Group 11279"/>
            <p:cNvGrpSpPr>
              <a:grpSpLocks/>
            </p:cNvGrpSpPr>
            <p:nvPr/>
          </p:nvGrpSpPr>
          <p:grpSpPr bwMode="auto">
            <a:xfrm>
              <a:off x="895259" y="1387434"/>
              <a:ext cx="7355070" cy="4884779"/>
              <a:chOff x="2046635" y="1264783"/>
              <a:chExt cx="6497332" cy="4864723"/>
            </a:xfrm>
          </p:grpSpPr>
          <p:sp>
            <p:nvSpPr>
              <p:cNvPr id="5" name="Rectangle 11"/>
              <p:cNvSpPr>
                <a:spLocks noChangeArrowheads="1"/>
              </p:cNvSpPr>
              <p:nvPr/>
            </p:nvSpPr>
            <p:spPr bwMode="auto">
              <a:xfrm>
                <a:off x="4252289" y="1264783"/>
                <a:ext cx="4291678" cy="4531234"/>
              </a:xfrm>
              <a:prstGeom prst="rect">
                <a:avLst/>
              </a:prstGeom>
              <a:solidFill>
                <a:srgbClr val="FFFFFF"/>
              </a:solidFill>
              <a:ln w="4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Line 12"/>
              <p:cNvSpPr>
                <a:spLocks noChangeShapeType="1"/>
              </p:cNvSpPr>
              <p:nvPr/>
            </p:nvSpPr>
            <p:spPr bwMode="auto">
              <a:xfrm flipV="1">
                <a:off x="5074634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 flipV="1">
                <a:off x="5892421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 flipV="1">
                <a:off x="6714766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 flipV="1">
                <a:off x="7537109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 flipV="1">
                <a:off x="8359453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4252289" y="1519294"/>
                <a:ext cx="3660683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4252289" y="2049721"/>
                <a:ext cx="3355437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252289" y="2577770"/>
                <a:ext cx="3088915" cy="32111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4252289" y="3108199"/>
                <a:ext cx="2414638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252289" y="3638626"/>
                <a:ext cx="2170897" cy="31873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252289" y="4171432"/>
                <a:ext cx="1164039" cy="311597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252289" y="4701861"/>
                <a:ext cx="883849" cy="309218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4252289" y="5229910"/>
                <a:ext cx="649220" cy="31635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4252289" y="5800774"/>
                <a:ext cx="4291678" cy="0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4252289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4127002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2.7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5074634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4949345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2.8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5892421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5767134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2.9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>
                <a:off x="6714766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6666928" y="5914947"/>
                <a:ext cx="87796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7537109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7409543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3.1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8359453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231887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u="none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3.2</a:t>
                </a:r>
                <a:endParaRPr lang="en-US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V="1">
                <a:off x="4252289" y="1264783"/>
                <a:ext cx="0" cy="453599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GB" sz="1400" b="0" u="none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551406" y="1543774"/>
                <a:ext cx="1696444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Dispersed Shareholders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178072" y="2089705"/>
                <a:ext cx="977083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Equity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051346" y="2646663"/>
                <a:ext cx="2180737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 owned, </a:t>
                </a:r>
                <a:r>
                  <a:rPr lang="en-US" sz="1400" b="0" u="none" baseline="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non-family CEO</a:t>
                </a:r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452791" y="3152938"/>
                <a:ext cx="702367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Managers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2870787" y="3680987"/>
                <a:ext cx="1284369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Individuals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285694" y="4211416"/>
                <a:ext cx="869463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Government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2290201" y="4741843"/>
                <a:ext cx="1864954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Family owned, family CEO</a:t>
                </a:r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2046635" y="5269892"/>
                <a:ext cx="2108518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/>
                <a:r>
                  <a:rPr lang="en-US" sz="1400" b="0" u="none" baseline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Founder owned, founder CEO</a:t>
                </a:r>
                <a:endParaRPr lang="en-US" sz="1400" b="0" u="none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50985" y="998538"/>
              <a:ext cx="8038978" cy="5511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925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Financial constraints?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Management practices?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Trust?</a:t>
            </a:r>
          </a:p>
          <a:p>
            <a:endParaRPr lang="en-US" dirty="0"/>
          </a:p>
          <a:p>
            <a:r>
              <a:rPr lang="en-US" dirty="0"/>
              <a:t>What do you think?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95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85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productivity (TFP) measured?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7573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TFP is Measured as a Residual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production function Y = A </a:t>
            </a:r>
            <a:r>
              <a:rPr lang="en-US" dirty="0" err="1"/>
              <a:t>K</a:t>
            </a:r>
            <a:r>
              <a:rPr lang="en-US" baseline="30000" dirty="0" err="1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/>
              <a:t> L</a:t>
            </a:r>
            <a:r>
              <a:rPr lang="en-US" baseline="30000" dirty="0">
                <a:solidFill>
                  <a:srgbClr val="00B0F0"/>
                </a:solidFill>
              </a:rPr>
              <a:t>1-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baseline="30000" dirty="0"/>
              <a:t> </a:t>
            </a:r>
            <a:endParaRPr lang="en-US" dirty="0"/>
          </a:p>
          <a:p>
            <a:pPr lvl="1"/>
            <a:r>
              <a:rPr lang="en-US" dirty="0"/>
              <a:t>This year: 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= A</a:t>
            </a:r>
            <a:r>
              <a:rPr lang="en-US" baseline="-25000" dirty="0"/>
              <a:t>t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baseline="30000" dirty="0" err="1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/>
              <a:t> L</a:t>
            </a:r>
            <a:r>
              <a:rPr lang="en-US" baseline="-25000" dirty="0"/>
              <a:t>t</a:t>
            </a:r>
            <a:r>
              <a:rPr lang="en-US" baseline="30000" dirty="0">
                <a:solidFill>
                  <a:srgbClr val="00B0F0"/>
                </a:solidFill>
              </a:rPr>
              <a:t>1-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baseline="30000" dirty="0"/>
              <a:t> </a:t>
            </a:r>
            <a:endParaRPr lang="en-US" dirty="0"/>
          </a:p>
          <a:p>
            <a:pPr lvl="1"/>
            <a:r>
              <a:rPr lang="en-US" dirty="0"/>
              <a:t>Next year: Y</a:t>
            </a:r>
            <a:r>
              <a:rPr lang="en-US" baseline="-25000" dirty="0"/>
              <a:t>t+1</a:t>
            </a:r>
            <a:r>
              <a:rPr lang="en-US" dirty="0"/>
              <a:t> = A</a:t>
            </a:r>
            <a:r>
              <a:rPr lang="en-US" baseline="-25000" dirty="0"/>
              <a:t>t+1</a:t>
            </a:r>
            <a:r>
              <a:rPr lang="en-US" dirty="0"/>
              <a:t> K</a:t>
            </a:r>
            <a:r>
              <a:rPr lang="en-US" baseline="-25000" dirty="0"/>
              <a:t>t+1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/>
              <a:t> L</a:t>
            </a:r>
            <a:r>
              <a:rPr lang="en-US" baseline="-25000" dirty="0"/>
              <a:t>t+1</a:t>
            </a:r>
            <a:r>
              <a:rPr lang="en-US" baseline="30000" dirty="0">
                <a:solidFill>
                  <a:srgbClr val="00B0F0"/>
                </a:solidFill>
              </a:rPr>
              <a:t>1-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endParaRPr lang="en-US" baseline="30000" dirty="0"/>
          </a:p>
          <a:p>
            <a:pPr algn="ctr">
              <a:buFontTx/>
              <a:buNone/>
            </a:pPr>
            <a:endParaRPr lang="en-US" dirty="0"/>
          </a:p>
          <a:p>
            <a:r>
              <a:rPr lang="en-US" dirty="0"/>
              <a:t>Then</a:t>
            </a:r>
          </a:p>
          <a:p>
            <a:pPr algn="ctr">
              <a:buFontTx/>
              <a:buNone/>
            </a:pPr>
            <a:r>
              <a:rPr lang="en-US" dirty="0"/>
              <a:t>Y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  =   A</a:t>
            </a:r>
            <a:r>
              <a:rPr lang="en-US" baseline="-25000" dirty="0"/>
              <a:t>t+1</a:t>
            </a:r>
            <a:r>
              <a:rPr lang="en-US" dirty="0"/>
              <a:t>/A</a:t>
            </a:r>
            <a:r>
              <a:rPr lang="en-US" baseline="-25000" dirty="0"/>
              <a:t>t </a:t>
            </a:r>
            <a:r>
              <a:rPr lang="en-US" dirty="0"/>
              <a:t>* (K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  <a:r>
              <a:rPr lang="en-US" baseline="30000" dirty="0">
                <a:latin typeface="Symbol" pitchFamily="18" charset="2"/>
              </a:rPr>
              <a:t> 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/>
              <a:t> * (L</a:t>
            </a:r>
            <a:r>
              <a:rPr lang="en-US" baseline="-25000" dirty="0"/>
              <a:t>t+1</a:t>
            </a:r>
            <a:r>
              <a:rPr lang="en-US" dirty="0"/>
              <a:t>/L</a:t>
            </a:r>
            <a:r>
              <a:rPr lang="en-US" baseline="-25000" dirty="0"/>
              <a:t>t</a:t>
            </a:r>
            <a:r>
              <a:rPr lang="en-US" dirty="0"/>
              <a:t>)</a:t>
            </a:r>
            <a:r>
              <a:rPr lang="en-US" baseline="30000" dirty="0">
                <a:latin typeface="Symbol" pitchFamily="18" charset="2"/>
              </a:rPr>
              <a:t> </a:t>
            </a:r>
            <a:r>
              <a:rPr lang="en-US" baseline="30000" dirty="0">
                <a:solidFill>
                  <a:srgbClr val="00B0F0"/>
                </a:solidFill>
              </a:rPr>
              <a:t>1-</a:t>
            </a:r>
            <a:r>
              <a:rPr lang="en-US" baseline="30000" dirty="0">
                <a:solidFill>
                  <a:srgbClr val="00B0F0"/>
                </a:solidFill>
                <a:latin typeface="Symbol" pitchFamily="18" charset="2"/>
              </a:rPr>
              <a:t>a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ln(Y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 =  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ln(K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) + </a:t>
            </a:r>
            <a:r>
              <a:rPr lang="en-US" dirty="0">
                <a:solidFill>
                  <a:srgbClr val="00B0F0"/>
                </a:solidFill>
              </a:rPr>
              <a:t>(1-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ln(L</a:t>
            </a:r>
            <a:r>
              <a:rPr lang="en-US" baseline="-25000" dirty="0"/>
              <a:t>t+1</a:t>
            </a:r>
            <a:r>
              <a:rPr lang="en-US" dirty="0"/>
              <a:t>/L</a:t>
            </a:r>
            <a:r>
              <a:rPr lang="en-US" baseline="-25000" dirty="0"/>
              <a:t>t </a:t>
            </a:r>
            <a:r>
              <a:rPr lang="en-US" dirty="0"/>
              <a:t>) + ln(A</a:t>
            </a:r>
            <a:r>
              <a:rPr lang="en-US" baseline="-25000" dirty="0"/>
              <a:t>t+1</a:t>
            </a:r>
            <a:r>
              <a:rPr lang="en-US" dirty="0"/>
              <a:t>/A</a:t>
            </a:r>
            <a:r>
              <a:rPr lang="en-US" baseline="-25000" dirty="0"/>
              <a:t>t 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rPr lang="en-US" dirty="0"/>
              <a:t>ln(Y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 =  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ln(K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) + </a:t>
            </a:r>
            <a:r>
              <a:rPr lang="en-US" dirty="0">
                <a:solidFill>
                  <a:srgbClr val="00B0F0"/>
                </a:solidFill>
              </a:rPr>
              <a:t>(1-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ln(L</a:t>
            </a:r>
            <a:r>
              <a:rPr lang="en-US" baseline="-25000" dirty="0"/>
              <a:t>t+1</a:t>
            </a:r>
            <a:r>
              <a:rPr lang="en-US" dirty="0"/>
              <a:t>/L</a:t>
            </a:r>
            <a:r>
              <a:rPr lang="en-US" baseline="-25000" dirty="0"/>
              <a:t>t </a:t>
            </a:r>
            <a:r>
              <a:rPr lang="en-US" dirty="0"/>
              <a:t>) + 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e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e</a:t>
            </a:r>
            <a:r>
              <a:rPr lang="en-US" dirty="0"/>
              <a:t> = ln(Y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Y</a:t>
            </a:r>
            <a:r>
              <a:rPr lang="en-US" baseline="-25000" dirty="0" err="1"/>
              <a:t>t</a:t>
            </a:r>
            <a:r>
              <a:rPr lang="en-US" dirty="0"/>
              <a:t>) - 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latin typeface="Symbol" pitchFamily="18" charset="2"/>
              </a:rPr>
              <a:t> </a:t>
            </a:r>
            <a:r>
              <a:rPr lang="en-US" dirty="0"/>
              <a:t>ln(K</a:t>
            </a:r>
            <a:r>
              <a:rPr lang="en-US" baseline="-25000" dirty="0"/>
              <a:t>t+1</a:t>
            </a:r>
            <a:r>
              <a:rPr lang="en-US" dirty="0"/>
              <a:t>/</a:t>
            </a:r>
            <a:r>
              <a:rPr lang="en-US" dirty="0" err="1"/>
              <a:t>K</a:t>
            </a:r>
            <a:r>
              <a:rPr lang="en-US" baseline="-25000" dirty="0" err="1"/>
              <a:t>t</a:t>
            </a:r>
            <a:r>
              <a:rPr lang="en-US" baseline="-25000" dirty="0"/>
              <a:t> </a:t>
            </a:r>
            <a:r>
              <a:rPr lang="en-US" dirty="0"/>
              <a:t>) - </a:t>
            </a:r>
            <a:r>
              <a:rPr lang="en-US" dirty="0">
                <a:solidFill>
                  <a:srgbClr val="00B0F0"/>
                </a:solidFill>
              </a:rPr>
              <a:t>(1-</a:t>
            </a:r>
            <a:r>
              <a:rPr lang="en-US" dirty="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00B0F0"/>
                </a:solidFill>
              </a:rPr>
              <a:t>) </a:t>
            </a:r>
            <a:r>
              <a:rPr lang="en-US" dirty="0"/>
              <a:t>ln(L</a:t>
            </a:r>
            <a:r>
              <a:rPr lang="en-US" baseline="-25000" dirty="0"/>
              <a:t>t+1</a:t>
            </a:r>
            <a:r>
              <a:rPr lang="en-US" dirty="0"/>
              <a:t>/L</a:t>
            </a:r>
            <a:r>
              <a:rPr lang="en-US" baseline="-25000" dirty="0"/>
              <a:t>t </a:t>
            </a:r>
            <a:r>
              <a:rPr lang="en-US" dirty="0"/>
              <a:t>)</a:t>
            </a:r>
          </a:p>
          <a:p>
            <a:endParaRPr lang="en-US" dirty="0">
              <a:latin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5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Productivity per Employee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69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29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FA1DBC0-6349-8283-0AC7-E488D25B5C42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09CACC-3866-72CD-7A43-100E3030EEAC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7044E7-3BA7-5011-1844-20277C5B48F4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BA7172-4926-52FE-81C7-0A453C373E3B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India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Kenya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A52458-905A-AF06-1BEA-BE0424345514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F60B2707-5B9E-C5C1-896C-2212EA4A2D2E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EA4D32E-6337-139D-5D95-E41CC6293143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0BF3F-C41A-B5C9-5F01-AA59DD8B23D9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915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70</a:t>
            </a:fld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81" t="36748" r="27886" b="26341"/>
          <a:stretch/>
        </p:blipFill>
        <p:spPr>
          <a:xfrm>
            <a:off x="1888737" y="321674"/>
            <a:ext cx="5366525" cy="59424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88737" y="6272213"/>
            <a:ext cx="3449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Conference Board and </a:t>
            </a:r>
            <a:r>
              <a:rPr lang="en-US" sz="1000" b="0" u="none" dirty="0">
                <a:latin typeface="Arial" pitchFamily="34" charset="0"/>
                <a:cs typeface="Arial" pitchFamily="34" charset="0"/>
                <a:hlinkClick r:id="rId3"/>
              </a:rPr>
              <a:t>McKinsey Global Institute</a:t>
            </a:r>
            <a:r>
              <a:rPr lang="en-US" sz="1000" b="0" u="none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62EF9C-269E-3B5D-F2BD-C11BEC76E3F8}"/>
              </a:ext>
            </a:extLst>
          </p:cNvPr>
          <p:cNvGrpSpPr/>
          <p:nvPr/>
        </p:nvGrpSpPr>
        <p:grpSpPr>
          <a:xfrm>
            <a:off x="2206485" y="403520"/>
            <a:ext cx="2618512" cy="5807170"/>
            <a:chOff x="2206485" y="403520"/>
            <a:chExt cx="2618512" cy="580717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D8FD2-32A3-6CF0-A000-20C1D541B38A}"/>
                </a:ext>
              </a:extLst>
            </p:cNvPr>
            <p:cNvSpPr txBox="1"/>
            <p:nvPr/>
          </p:nvSpPr>
          <p:spPr>
            <a:xfrm>
              <a:off x="2239013" y="403520"/>
              <a:ext cx="2416113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900" u="none" dirty="0">
                  <a:latin typeface="Arial" panose="020B0604020202020204" pitchFamily="34" charset="0"/>
                  <a:cs typeface="Arial" panose="020B0604020202020204" pitchFamily="34" charset="0"/>
                </a:rPr>
                <a:t>Progress toward productivity benchmarks,</a:t>
              </a:r>
              <a:r>
                <a:rPr lang="en-US" sz="900" u="none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900" u="none" dirty="0">
                  <a:latin typeface="Arial" panose="020B0604020202020204" pitchFamily="34" charset="0"/>
                  <a:cs typeface="Arial" panose="020B0604020202020204" pitchFamily="34" charset="0"/>
                </a:rPr>
                <a:t> GDP per employee in 1964 and 2012, $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476A70-6A07-39A8-42D5-8E49FE0AF3F8}"/>
                </a:ext>
              </a:extLst>
            </p:cNvPr>
            <p:cNvSpPr txBox="1"/>
            <p:nvPr/>
          </p:nvSpPr>
          <p:spPr>
            <a:xfrm>
              <a:off x="2296840" y="1053650"/>
              <a:ext cx="945123" cy="482721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United States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Australia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France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Canada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United Kingdom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Germany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Italy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Japan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Saudi Arabia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South Korea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Turkey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Argentina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Mexico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South Africa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Brazil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China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Indonesia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</a:pPr>
              <a:r>
                <a:rPr lang="en-US" sz="800" b="0" u="none" dirty="0">
                  <a:latin typeface="Arial" panose="020B0604020202020204" pitchFamily="34" charset="0"/>
                  <a:cs typeface="Arial" panose="020B0604020202020204" pitchFamily="34" charset="0"/>
                </a:rPr>
                <a:t>India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4BDDAA-B229-9387-B679-6E67C9220F56}"/>
                </a:ext>
              </a:extLst>
            </p:cNvPr>
            <p:cNvSpPr txBox="1"/>
            <p:nvPr/>
          </p:nvSpPr>
          <p:spPr>
            <a:xfrm>
              <a:off x="2206485" y="6079885"/>
              <a:ext cx="2618512" cy="1308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en-US" sz="850" b="0" u="none" baseline="30000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850" b="0" u="none" dirty="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Excludes Russia because of lack of historical data.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75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71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5103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Time-Use Study</a:t>
            </a:r>
            <a:br>
              <a:rPr lang="en-US" dirty="0"/>
            </a:br>
            <a:r>
              <a:rPr lang="en-US" sz="1400" dirty="0"/>
              <a:t>Prat (2???)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study examines how CEOs spend their time</a:t>
            </a:r>
          </a:p>
          <a:p>
            <a:pPr lvl="1"/>
            <a:r>
              <a:rPr lang="en-US" dirty="0"/>
              <a:t>Contacted the CEO firms to get authorization</a:t>
            </a:r>
          </a:p>
          <a:p>
            <a:pPr lvl="1"/>
            <a:r>
              <a:rPr lang="en-US" dirty="0"/>
              <a:t>Collect detailed time-use data for one (random) week</a:t>
            </a:r>
          </a:p>
          <a:p>
            <a:pPr lvl="1"/>
            <a:r>
              <a:rPr lang="en-US" dirty="0"/>
              <a:t>Collect any activity longer than 15 minute</a:t>
            </a:r>
          </a:p>
          <a:p>
            <a:pPr lvl="1"/>
            <a:r>
              <a:rPr lang="en-US" dirty="0"/>
              <a:t>Data entered by CEO’s personal assistant</a:t>
            </a:r>
          </a:p>
          <a:p>
            <a:endParaRPr lang="en-US" dirty="0"/>
          </a:p>
          <a:p>
            <a:r>
              <a:rPr lang="en-US" dirty="0"/>
              <a:t>Survey covers both activities on a given day as well as scheduled activities for the next day</a:t>
            </a:r>
          </a:p>
          <a:p>
            <a:endParaRPr lang="en-US" dirty="0"/>
          </a:p>
          <a:p>
            <a:r>
              <a:rPr lang="en-US" dirty="0"/>
              <a:t>Initial results focus on India</a:t>
            </a:r>
          </a:p>
          <a:p>
            <a:pPr lvl="1"/>
            <a:r>
              <a:rPr lang="en-US" dirty="0"/>
              <a:t>Being extended to UK, USA, Brazil, France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72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228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Time-Use Study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73</a:t>
            </a:fld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195301"/>
            <a:ext cx="8509000" cy="231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genda.tif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355438"/>
            <a:ext cx="8661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Variation in Hours Worked/Day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74</a:t>
            </a:fld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61685" y="1372394"/>
            <a:ext cx="6222218" cy="452596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28AD47-F486-AD1E-8770-787F4E53B2E7}"/>
              </a:ext>
            </a:extLst>
          </p:cNvPr>
          <p:cNvGrpSpPr/>
          <p:nvPr/>
        </p:nvGrpSpPr>
        <p:grpSpPr>
          <a:xfrm>
            <a:off x="1624608" y="2967280"/>
            <a:ext cx="5173758" cy="2741098"/>
            <a:chOff x="1624608" y="2967280"/>
            <a:chExt cx="5173758" cy="27410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ADA46FC-7D43-7801-2F0A-08F436321AA1}"/>
                </a:ext>
              </a:extLst>
            </p:cNvPr>
            <p:cNvSpPr txBox="1"/>
            <p:nvPr/>
          </p:nvSpPr>
          <p:spPr>
            <a:xfrm rot="16200000">
              <a:off x="1269446" y="3322442"/>
              <a:ext cx="887295" cy="17697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50" u="none" dirty="0">
                  <a:latin typeface="Arial" panose="020B0604020202020204" pitchFamily="34" charset="0"/>
                  <a:cs typeface="Arial" panose="020B0604020202020204" pitchFamily="34" charset="0"/>
                </a:rPr>
                <a:t>Fraction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2D930B-47AE-241E-D0F1-BE45ECC981F4}"/>
                </a:ext>
              </a:extLst>
            </p:cNvPr>
            <p:cNvSpPr txBox="1"/>
            <p:nvPr/>
          </p:nvSpPr>
          <p:spPr>
            <a:xfrm>
              <a:off x="2798266" y="5531406"/>
              <a:ext cx="4000100" cy="17697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150" u="none" dirty="0">
                  <a:latin typeface="Arial" panose="020B0604020202020204" pitchFamily="34" charset="0"/>
                  <a:cs typeface="Arial" panose="020B0604020202020204" pitchFamily="34" charset="0"/>
                </a:rPr>
                <a:t>Average number of hours worked in a 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469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Time-Use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suggest two CEO styles that do not seem to vary by industry</a:t>
            </a:r>
          </a:p>
          <a:p>
            <a:endParaRPr lang="en-US" dirty="0"/>
          </a:p>
          <a:p>
            <a:r>
              <a:rPr lang="en-US" dirty="0"/>
              <a:t>Style 1:</a:t>
            </a:r>
          </a:p>
          <a:p>
            <a:pPr lvl="1"/>
            <a:r>
              <a:rPr lang="en-US" dirty="0"/>
              <a:t>More activities planned in advance</a:t>
            </a:r>
          </a:p>
          <a:p>
            <a:pPr lvl="1"/>
            <a:r>
              <a:rPr lang="en-US" dirty="0"/>
              <a:t>More time spent at the firm, in meetings</a:t>
            </a:r>
          </a:p>
          <a:p>
            <a:pPr lvl="1"/>
            <a:r>
              <a:rPr lang="en-US" dirty="0"/>
              <a:t>Less time spent dealing with production, more time spent with wide range of functions at the firm</a:t>
            </a:r>
          </a:p>
          <a:p>
            <a:pPr lvl="1"/>
            <a:endParaRPr lang="en-US" dirty="0"/>
          </a:p>
          <a:p>
            <a:r>
              <a:rPr lang="en-US" dirty="0"/>
              <a:t>Style 2</a:t>
            </a:r>
          </a:p>
          <a:p>
            <a:pPr lvl="1"/>
            <a:r>
              <a:rPr lang="en-US" dirty="0"/>
              <a:t>Less time on activities planned in advance</a:t>
            </a:r>
          </a:p>
          <a:p>
            <a:pPr lvl="1"/>
            <a:r>
              <a:rPr lang="en-US" dirty="0"/>
              <a:t>Relatively more time dealing with production vs other functions</a:t>
            </a:r>
          </a:p>
          <a:p>
            <a:pPr lvl="1"/>
            <a:endParaRPr lang="en-US" dirty="0"/>
          </a:p>
          <a:p>
            <a:r>
              <a:rPr lang="en-US" dirty="0"/>
              <a:t>Style 1 is associated with 50 percent higher productivity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75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0182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CEO Time-Use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</a:t>
            </a:r>
          </a:p>
          <a:p>
            <a:pPr lvl="1"/>
            <a:r>
              <a:rPr lang="en-US" dirty="0"/>
              <a:t>CEO style varies with conditions?</a:t>
            </a:r>
          </a:p>
          <a:p>
            <a:pPr lvl="1"/>
            <a:r>
              <a:rPr lang="en-US" dirty="0"/>
              <a:t>CEO style causes different performance?</a:t>
            </a:r>
          </a:p>
          <a:p>
            <a:pPr lvl="1"/>
            <a:endParaRPr lang="en-US" dirty="0"/>
          </a:p>
          <a:p>
            <a:r>
              <a:rPr lang="en-US" dirty="0"/>
              <a:t>Style 1 is more likely among CEOs at</a:t>
            </a:r>
          </a:p>
          <a:p>
            <a:pPr lvl="1"/>
            <a:r>
              <a:rPr lang="en-US" dirty="0"/>
              <a:t>Large firms</a:t>
            </a:r>
          </a:p>
          <a:p>
            <a:pPr lvl="1"/>
            <a:r>
              <a:rPr lang="en-US" dirty="0"/>
              <a:t>Multinationals</a:t>
            </a:r>
          </a:p>
          <a:p>
            <a:pPr lvl="1"/>
            <a:r>
              <a:rPr lang="en-US" dirty="0"/>
              <a:t>Exporters</a:t>
            </a:r>
          </a:p>
          <a:p>
            <a:endParaRPr lang="en-US" dirty="0"/>
          </a:p>
          <a:p>
            <a:r>
              <a:rPr lang="en-US" dirty="0"/>
              <a:t>Style 2 is more likely among</a:t>
            </a:r>
          </a:p>
          <a:p>
            <a:pPr lvl="1"/>
            <a:r>
              <a:rPr lang="en-US" dirty="0"/>
              <a:t>2nd generation family CEOs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FC96386F-C149-48D8-92C5-2CFDBA85534B}" type="slidenum">
              <a:rPr lang="en-GB" smtClean="0"/>
              <a:pPr>
                <a:defRPr/>
              </a:pPr>
              <a:t>76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2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7455C69-68A2-4A67-4020-6965263FFD48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861BE63-4380-BA13-EB28-68CACED400FC}"/>
                </a:ext>
              </a:extLst>
            </p:cNvPr>
            <p:cNvGrpSpPr/>
            <p:nvPr/>
          </p:nvGrpSpPr>
          <p:grpSpPr>
            <a:xfrm>
              <a:off x="2175425" y="1698575"/>
              <a:ext cx="3551607" cy="3485151"/>
              <a:chOff x="2175425" y="1698575"/>
              <a:chExt cx="3551607" cy="348515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0909AA-4273-A412-300B-00D977E5D537}"/>
                  </a:ext>
                </a:extLst>
              </p:cNvPr>
              <p:cNvSpPr/>
              <p:nvPr/>
            </p:nvSpPr>
            <p:spPr>
              <a:xfrm>
                <a:off x="3773103" y="4975977"/>
                <a:ext cx="1953929" cy="207749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800" b="0" u="none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4B95900-069C-302B-DBFF-E0D31D1CE1FF}"/>
                  </a:ext>
                </a:extLst>
              </p:cNvPr>
              <p:cNvSpPr/>
              <p:nvPr/>
            </p:nvSpPr>
            <p:spPr>
              <a:xfrm>
                <a:off x="2175425" y="2367815"/>
                <a:ext cx="153889" cy="1959263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800" b="0" u="none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B06E536-19D6-8D8E-63E7-B4B920DDECCC}"/>
                  </a:ext>
                </a:extLst>
              </p:cNvPr>
              <p:cNvSpPr/>
              <p:nvPr/>
            </p:nvSpPr>
            <p:spPr>
              <a:xfrm>
                <a:off x="3773103" y="1698575"/>
                <a:ext cx="1953929" cy="207749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1800" b="0" u="none" dirty="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India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Kenya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Nigeria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BB42AE-35A7-D3D7-4A1E-B7CFB474D537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F97F61-65FE-7BF6-9AC2-C9CFE5B352FB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848015F-457B-58F8-F7BD-83D78B3E1456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C6D754-0FBF-D6B8-7129-7F7B5BA65E55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80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710B84-40C5-64B2-464B-E951E321C29A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349A22-3482-9B91-61B6-C1A6E2830AE7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470E09-46B7-0F2B-398C-D3D7285DA344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B89F02-1733-81F8-0C08-EE24B648D59C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1800" b="0" u="none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GB"/>
          </a:p>
          <a:p>
            <a:pPr>
              <a:defRPr/>
            </a:pPr>
            <a:fld id="{B18DCB8B-D2FE-45D5-9D77-2EAE87C4CC26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India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0" u="none" dirty="0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FF9900"/>
                </a:solidFill>
                <a:latin typeface="Arial" pitchFamily="34" charset="0"/>
                <a:cs typeface="Arial" pitchFamily="34" charset="0"/>
              </a:rPr>
              <a:t>Kenya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Nigeria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097-305E-61F6-9897-170E7E52CCE9}"/>
              </a:ext>
            </a:extLst>
          </p:cNvPr>
          <p:cNvSpPr txBox="1"/>
          <p:nvPr/>
        </p:nvSpPr>
        <p:spPr>
          <a:xfrm>
            <a:off x="2637387" y="280996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b="0" u="none" dirty="0">
                <a:solidFill>
                  <a:srgbClr val="BFBFFF"/>
                </a:solidFill>
                <a:latin typeface="Arial" pitchFamily="34" charset="0"/>
                <a:cs typeface="Arial" pitchFamily="34" charset="0"/>
              </a:rPr>
              <a:t>United States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98FAF-0663-D467-704D-7E699A835274}"/>
              </a:ext>
            </a:extLst>
          </p:cNvPr>
          <p:cNvCxnSpPr>
            <a:stCxn id="16" idx="2"/>
          </p:cNvCxnSpPr>
          <p:nvPr/>
        </p:nvCxnSpPr>
        <p:spPr bwMode="auto">
          <a:xfrm flipH="1">
            <a:off x="2790908" y="3086963"/>
            <a:ext cx="399676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7E7AF7-968E-5930-8003-988A8014722E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FF5EE0C-AD18-D76E-4019-17F462C6E322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b="0" u="none" dirty="0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AD2F0DD-5097-9B86-4A61-ED195B157B7E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0" u="none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altLang="zh-CN" sz="1000" b="0" u="none" dirty="0">
                  <a:latin typeface="Arial" pitchFamily="34" charset="0"/>
                  <a:cs typeface="Arial" pitchFamily="34" charset="0"/>
                </a:rPr>
                <a:t>opulation Share</a:t>
              </a:r>
              <a:endParaRPr lang="en-US" sz="1000" b="0" u="none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DC6053-BE62-7A6B-7647-56E593316718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it-IT" sz="1000" b="0" u="none" dirty="0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4085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sz="1800" b="0" u="none" dirty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sz="1600" b="0" u="none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7a26ff-56a7-47b7-ba72-6a48e6d76c9a">
      <Terms xmlns="http://schemas.microsoft.com/office/infopath/2007/PartnerControls"/>
    </lcf76f155ced4ddcb4097134ff3c332f>
    <TaxCatchAll xmlns="5348f4f6-fef2-4225-a7b4-5911dc7699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34741E7BD2D45B6F741F2F674B77C" ma:contentTypeVersion="16" ma:contentTypeDescription="Create a new document." ma:contentTypeScope="" ma:versionID="157c9ed016fe929437ee29858f017fcf">
  <xsd:schema xmlns:xsd="http://www.w3.org/2001/XMLSchema" xmlns:xs="http://www.w3.org/2001/XMLSchema" xmlns:p="http://schemas.microsoft.com/office/2006/metadata/properties" xmlns:ns2="b77a26ff-56a7-47b7-ba72-6a48e6d76c9a" xmlns:ns3="5348f4f6-fef2-4225-a7b4-5911dc76991f" targetNamespace="http://schemas.microsoft.com/office/2006/metadata/properties" ma:root="true" ma:fieldsID="4877b56489ea95ccd7014f681f29b042" ns2:_="" ns3:_="">
    <xsd:import namespace="b77a26ff-56a7-47b7-ba72-6a48e6d76c9a"/>
    <xsd:import namespace="5348f4f6-fef2-4225-a7b4-5911dc769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a26ff-56a7-47b7-ba72-6a48e6d76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8f4f6-fef2-4225-a7b4-5911dc7699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c855ff-b064-4996-82d2-0747a6f0067d}" ma:internalName="TaxCatchAll" ma:showField="CatchAllData" ma:web="5348f4f6-fef2-4225-a7b4-5911dc7699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812D2C-59CA-4D01-9972-F47D35217546}">
  <ds:schemaRefs>
    <ds:schemaRef ds:uri="http://schemas.microsoft.com/office/2006/metadata/properties"/>
    <ds:schemaRef ds:uri="http://schemas.microsoft.com/office/infopath/2007/PartnerControls"/>
    <ds:schemaRef ds:uri="b77a26ff-56a7-47b7-ba72-6a48e6d76c9a"/>
    <ds:schemaRef ds:uri="5348f4f6-fef2-4225-a7b4-5911dc76991f"/>
  </ds:schemaRefs>
</ds:datastoreItem>
</file>

<file path=customXml/itemProps2.xml><?xml version="1.0" encoding="utf-8"?>
<ds:datastoreItem xmlns:ds="http://schemas.openxmlformats.org/officeDocument/2006/customXml" ds:itemID="{AA0F4502-BE33-4F37-8CFB-0702B950C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a26ff-56a7-47b7-ba72-6a48e6d76c9a"/>
    <ds:schemaRef ds:uri="5348f4f6-fef2-4225-a7b4-5911dc769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FBF7BD-5E66-4645-A25B-17F8EE8B0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55270</TotalTime>
  <Words>3417</Words>
  <Application>Microsoft Office PowerPoint</Application>
  <PresentationFormat>全屏显示(4:3)</PresentationFormat>
  <Paragraphs>913</Paragraphs>
  <Slides>76</Slides>
  <Notes>17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4" baseType="lpstr">
      <vt:lpstr>Arial Unicode MS</vt:lpstr>
      <vt:lpstr>Arial</vt:lpstr>
      <vt:lpstr>Symbol</vt:lpstr>
      <vt:lpstr>Tahoma</vt:lpstr>
      <vt:lpstr>Times New Roman</vt:lpstr>
      <vt:lpstr>Wingdings</vt:lpstr>
      <vt:lpstr>Wingdings 3</vt:lpstr>
      <vt:lpstr>Default Design</vt:lpstr>
      <vt:lpstr>Why are Emerging Markets Still Emerging? December 2022        Peter K. Schott  Yale School of Management &amp; NBER    </vt:lpstr>
      <vt:lpstr>Agenda</vt:lpstr>
      <vt:lpstr>Visualizing 40 years of development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Where does growth come from?</vt:lpstr>
      <vt:lpstr>Growth Accounting</vt:lpstr>
      <vt:lpstr>Productivity Contribution to World GDP Growth</vt:lpstr>
      <vt:lpstr>Example: Post-War US Productivity</vt:lpstr>
      <vt:lpstr>Productivity vs Per Capita GDP 2000</vt:lpstr>
      <vt:lpstr>Productivity vs Per Capita GDP 2000</vt:lpstr>
      <vt:lpstr>How does firm productivity vary across EMs?</vt:lpstr>
      <vt:lpstr>Productivity Within and Across Countries</vt:lpstr>
      <vt:lpstr>Firm Size and Age</vt:lpstr>
      <vt:lpstr>Firm Size and Age</vt:lpstr>
      <vt:lpstr>Firm Size Distribution in Ethiopia 2002</vt:lpstr>
      <vt:lpstr>Firm Size by Country</vt:lpstr>
      <vt:lpstr>Firm Size by Country</vt:lpstr>
      <vt:lpstr>Firm Size by Country</vt:lpstr>
      <vt:lpstr>Average Firm Size vs Per Capita GDP (Among firms with &lt;250 workers)</vt:lpstr>
      <vt:lpstr>Why Don’t Emerging Market Firms Grow?</vt:lpstr>
      <vt:lpstr>Why Don’t Emerging Market Firms Grow?</vt:lpstr>
      <vt:lpstr>Financial Constraints?</vt:lpstr>
      <vt:lpstr>The “Market-for-Lemons” Problem</vt:lpstr>
      <vt:lpstr>The “Political Outsider” Problem Khwaja and Mian (2005)</vt:lpstr>
      <vt:lpstr>Financial Constraints?</vt:lpstr>
      <vt:lpstr>Why Don’t Emerging Market Firms Grow?</vt:lpstr>
      <vt:lpstr>How to Measure Managerial Capability?</vt:lpstr>
      <vt:lpstr>Interviewers Used Open-Ended Questions</vt:lpstr>
      <vt:lpstr>Average Score by Region Data Collected 2004-14</vt:lpstr>
      <vt:lpstr>Management Scores vs Development</vt:lpstr>
      <vt:lpstr>Scores Within and Across Countries</vt:lpstr>
      <vt:lpstr>Scores Within and Across Countries</vt:lpstr>
      <vt:lpstr>Scores Within and Across Countries</vt:lpstr>
      <vt:lpstr>NOTE: Multi-Nationals are Well-Managed Everywhere</vt:lpstr>
      <vt:lpstr>Does Management Consulting Help?</vt:lpstr>
      <vt:lpstr>Management Practices g Performance? Bloom et al. 2010; see this video</vt:lpstr>
      <vt:lpstr>Background: Producing Textiles</vt:lpstr>
      <vt:lpstr>Background: Producing Textiles</vt:lpstr>
      <vt:lpstr>Background: Producing Textiles</vt:lpstr>
      <vt:lpstr>Background: Producing Textiles</vt:lpstr>
      <vt:lpstr>Evaluation</vt:lpstr>
      <vt:lpstr>Example: Dangerous, Inefficient Use of Labor</vt:lpstr>
      <vt:lpstr>BeforegAfter</vt:lpstr>
      <vt:lpstr>Other Advice Given to “Treated” Firms</vt:lpstr>
      <vt:lpstr>Results: Quality Defects</vt:lpstr>
      <vt:lpstr>Results: Yarn Inventory</vt:lpstr>
      <vt:lpstr>Conclusion and …. More Questions?</vt:lpstr>
      <vt:lpstr>Why Don’t Emerging Market Firms Grow?</vt:lpstr>
      <vt:lpstr>Do Emerging Markets Suffer Lack of Trust?</vt:lpstr>
      <vt:lpstr>Measuring Decentralization</vt:lpstr>
      <vt:lpstr>Measuring Trust</vt:lpstr>
      <vt:lpstr>Firm Size vs Trust </vt:lpstr>
      <vt:lpstr>Family Firms and Trust</vt:lpstr>
      <vt:lpstr>Management Scores, by CEO Type</vt:lpstr>
      <vt:lpstr>Conclusions?</vt:lpstr>
      <vt:lpstr>Thanks!</vt:lpstr>
      <vt:lpstr>Appendix</vt:lpstr>
      <vt:lpstr>How is productivity (TFP) measured?</vt:lpstr>
      <vt:lpstr>TFP is Measured as a Residual</vt:lpstr>
      <vt:lpstr>Productivity per Employee</vt:lpstr>
      <vt:lpstr>PowerPoint 演示文稿</vt:lpstr>
      <vt:lpstr>CEO Styles</vt:lpstr>
      <vt:lpstr>CEO Time-Use Study Prat (2???)</vt:lpstr>
      <vt:lpstr>CEO Time-Use Study</vt:lpstr>
      <vt:lpstr>Wide Variation in Hours Worked/Day</vt:lpstr>
      <vt:lpstr>CEO Time-Use Study</vt:lpstr>
      <vt:lpstr>CEO Time-Use Study</vt:lpstr>
    </vt:vector>
  </TitlesOfParts>
  <Company>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Multi-product Firms and Trade Liberalization</dc:title>
  <dc:creator>Redding</dc:creator>
  <cp:lastModifiedBy>DTP.Work</cp:lastModifiedBy>
  <cp:revision>4273</cp:revision>
  <dcterms:created xsi:type="dcterms:W3CDTF">2003-07-31T10:15:55Z</dcterms:created>
  <dcterms:modified xsi:type="dcterms:W3CDTF">2023-01-29T12:53:58Z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ContentTypeId">
    <vt:lpwstr>0x010100E5434741E7BD2D45B6F741F2F674B77C</vt:lpwstr>
  </property>
</Properties>
</file>