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8"/>
  </p:notesMasterIdLst>
  <p:handoutMasterIdLst>
    <p:handoutMasterId r:id="rId79"/>
  </p:handoutMasterIdLst>
  <p:sldIdLst>
    <p:sldId id="796" r:id="rId5"/>
    <p:sldId id="878" r:id="rId6"/>
    <p:sldId id="1050" r:id="rId7"/>
    <p:sldId id="1893" r:id="rId8"/>
    <p:sldId id="1895" r:id="rId9"/>
    <p:sldId id="1926" r:id="rId10"/>
    <p:sldId id="1925" r:id="rId11"/>
    <p:sldId id="1899" r:id="rId12"/>
    <p:sldId id="1901" r:id="rId13"/>
    <p:sldId id="1896" r:id="rId14"/>
    <p:sldId id="1927" r:id="rId15"/>
    <p:sldId id="1902" r:id="rId16"/>
    <p:sldId id="1905" r:id="rId17"/>
    <p:sldId id="1908" r:id="rId18"/>
    <p:sldId id="1945" r:id="rId19"/>
    <p:sldId id="1946" r:id="rId20"/>
    <p:sldId id="1930" r:id="rId21"/>
    <p:sldId id="1929" r:id="rId22"/>
    <p:sldId id="1931" r:id="rId23"/>
    <p:sldId id="1921" r:id="rId24"/>
    <p:sldId id="1906" r:id="rId25"/>
    <p:sldId id="1928" r:id="rId26"/>
    <p:sldId id="1903" r:id="rId27"/>
    <p:sldId id="1922" r:id="rId28"/>
    <p:sldId id="1900" r:id="rId29"/>
    <p:sldId id="1932" r:id="rId30"/>
    <p:sldId id="1936" r:id="rId31"/>
    <p:sldId id="1935" r:id="rId32"/>
    <p:sldId id="1934" r:id="rId33"/>
    <p:sldId id="1937" r:id="rId34"/>
    <p:sldId id="1938" r:id="rId35"/>
    <p:sldId id="1942" r:id="rId36"/>
    <p:sldId id="1941" r:id="rId37"/>
    <p:sldId id="1939" r:id="rId38"/>
    <p:sldId id="1940" r:id="rId39"/>
    <p:sldId id="1943" r:id="rId40"/>
    <p:sldId id="1944" r:id="rId41"/>
    <p:sldId id="1096" r:id="rId42"/>
    <p:sldId id="1933" r:id="rId43"/>
    <p:sldId id="1045" r:id="rId44"/>
    <p:sldId id="1063" r:id="rId45"/>
    <p:sldId id="1062" r:id="rId46"/>
    <p:sldId id="1037" r:id="rId47"/>
    <p:sldId id="1910" r:id="rId48"/>
    <p:sldId id="1053" r:id="rId49"/>
    <p:sldId id="1054" r:id="rId50"/>
    <p:sldId id="1055" r:id="rId51"/>
    <p:sldId id="1086" r:id="rId52"/>
    <p:sldId id="929" r:id="rId53"/>
    <p:sldId id="1871" r:id="rId54"/>
    <p:sldId id="1916" r:id="rId55"/>
    <p:sldId id="1917" r:id="rId56"/>
    <p:sldId id="1080" r:id="rId57"/>
    <p:sldId id="1923" r:id="rId58"/>
    <p:sldId id="1911" r:id="rId59"/>
    <p:sldId id="1121" r:id="rId60"/>
    <p:sldId id="1912" r:id="rId61"/>
    <p:sldId id="1913" r:id="rId62"/>
    <p:sldId id="1918" r:id="rId63"/>
    <p:sldId id="1919" r:id="rId64"/>
    <p:sldId id="1915" r:id="rId65"/>
    <p:sldId id="1914" r:id="rId66"/>
    <p:sldId id="1065" r:id="rId67"/>
    <p:sldId id="1064" r:id="rId68"/>
    <p:sldId id="1885" r:id="rId69"/>
    <p:sldId id="1886" r:id="rId70"/>
    <p:sldId id="1887" r:id="rId71"/>
    <p:sldId id="1066" r:id="rId72"/>
    <p:sldId id="1107" r:id="rId73"/>
    <p:sldId id="1889" r:id="rId74"/>
    <p:sldId id="1017" r:id="rId75"/>
    <p:sldId id="1890" r:id="rId76"/>
    <p:sldId id="1891" r:id="rId77"/>
  </p:sldIdLst>
  <p:sldSz cx="9144000" cy="6858000" type="screen4x3"/>
  <p:notesSz cx="7315200" cy="9601200"/>
  <p:defaultTextStyle>
    <a:lvl1pPr algn="l" rtl="0" fontAlgn="base">
      <a:spcBef>
        <a:spcPct val="0"/>
      </a:spcBef>
      <a:spcAft>
        <a:spcPct val="0"/>
      </a:spcAft>
      <a:defRPr sz="2000" b="1" u="sng" kern="1200">
        <a:solidFill>
          <a:schemeClr val="tx1"/>
        </a:solidFill>
        <a:latin typeface="Tahoma" pitchFamily="34" charset="0"/>
        <a:ea typeface="+mn-ea"/>
        <a:cs typeface="Arial" charset="0"/>
      </a:defRPr>
    </a:lvl1pPr>
    <a:lvl2pPr marL="457200" algn="l" rtl="0" fontAlgn="base">
      <a:spcBef>
        <a:spcPct val="0"/>
      </a:spcBef>
      <a:spcAft>
        <a:spcPct val="0"/>
      </a:spcAft>
      <a:defRPr sz="2000" b="1" u="sng" kern="1200">
        <a:solidFill>
          <a:schemeClr val="tx1"/>
        </a:solidFill>
        <a:latin typeface="Tahoma" pitchFamily="34" charset="0"/>
        <a:ea typeface="+mn-ea"/>
        <a:cs typeface="Arial" charset="0"/>
      </a:defRPr>
    </a:lvl2pPr>
    <a:lvl3pPr marL="914400" algn="l" rtl="0" fontAlgn="base">
      <a:spcBef>
        <a:spcPct val="0"/>
      </a:spcBef>
      <a:spcAft>
        <a:spcPct val="0"/>
      </a:spcAft>
      <a:defRPr sz="2000" b="1" u="sng" kern="1200">
        <a:solidFill>
          <a:schemeClr val="tx1"/>
        </a:solidFill>
        <a:latin typeface="Tahoma" pitchFamily="34" charset="0"/>
        <a:ea typeface="+mn-ea"/>
        <a:cs typeface="Arial" charset="0"/>
      </a:defRPr>
    </a:lvl3pPr>
    <a:lvl4pPr marL="1371600" algn="l" rtl="0" fontAlgn="base">
      <a:spcBef>
        <a:spcPct val="0"/>
      </a:spcBef>
      <a:spcAft>
        <a:spcPct val="0"/>
      </a:spcAft>
      <a:defRPr sz="2000" b="1" u="sng" kern="1200">
        <a:solidFill>
          <a:schemeClr val="tx1"/>
        </a:solidFill>
        <a:latin typeface="Tahoma" pitchFamily="34" charset="0"/>
        <a:ea typeface="+mn-ea"/>
        <a:cs typeface="Arial" charset="0"/>
      </a:defRPr>
    </a:lvl4pPr>
    <a:lvl5pPr marL="1828800" algn="l" rtl="0" fontAlgn="base">
      <a:spcBef>
        <a:spcPct val="0"/>
      </a:spcBef>
      <a:spcAft>
        <a:spcPct val="0"/>
      </a:spcAft>
      <a:defRPr sz="2000" b="1" u="sng" kern="1200">
        <a:solidFill>
          <a:schemeClr val="tx1"/>
        </a:solidFill>
        <a:latin typeface="Tahoma" pitchFamily="34" charset="0"/>
        <a:ea typeface="+mn-ea"/>
        <a:cs typeface="Arial" charset="0"/>
      </a:defRPr>
    </a:lvl5pPr>
    <a:lvl6pPr marL="2286000" algn="l" defTabSz="914400" rtl="0" eaLnBrk="1" latinLnBrk="0" hangingPunct="1">
      <a:defRPr sz="2000" b="1" u="sng" kern="1200">
        <a:solidFill>
          <a:schemeClr val="tx1"/>
        </a:solidFill>
        <a:latin typeface="Tahoma" pitchFamily="34" charset="0"/>
        <a:ea typeface="+mn-ea"/>
        <a:cs typeface="Arial" charset="0"/>
      </a:defRPr>
    </a:lvl6pPr>
    <a:lvl7pPr marL="2743200" algn="l" defTabSz="914400" rtl="0" eaLnBrk="1" latinLnBrk="0" hangingPunct="1">
      <a:defRPr sz="2000" b="1" u="sng" kern="1200">
        <a:solidFill>
          <a:schemeClr val="tx1"/>
        </a:solidFill>
        <a:latin typeface="Tahoma" pitchFamily="34" charset="0"/>
        <a:ea typeface="+mn-ea"/>
        <a:cs typeface="Arial" charset="0"/>
      </a:defRPr>
    </a:lvl7pPr>
    <a:lvl8pPr marL="3200400" algn="l" defTabSz="914400" rtl="0" eaLnBrk="1" latinLnBrk="0" hangingPunct="1">
      <a:defRPr sz="2000" b="1" u="sng" kern="1200">
        <a:solidFill>
          <a:schemeClr val="tx1"/>
        </a:solidFill>
        <a:latin typeface="Tahoma" pitchFamily="34" charset="0"/>
        <a:ea typeface="+mn-ea"/>
        <a:cs typeface="Arial" charset="0"/>
      </a:defRPr>
    </a:lvl8pPr>
    <a:lvl9pPr marL="3657600" algn="l" defTabSz="914400" rtl="0" eaLnBrk="1" latinLnBrk="0" hangingPunct="1">
      <a:defRPr sz="2000" b="1" u="sng"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3" orient="horz" pos="2400" userDrawn="1">
          <p15:clr>
            <a:srgbClr val="A4A3A4"/>
          </p15:clr>
        </p15:guide>
        <p15:guide id="4"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it Khandelwal" initials="ak" lastIdx="1" clrIdx="0"/>
  <p:cmAuthor id="1" name="Schott, Peter" initials="SP" lastIdx="3" clrIdx="1">
    <p:extLst>
      <p:ext uri="{19B8F6BF-5375-455C-9EA6-DF929625EA0E}">
        <p15:presenceInfo xmlns:p15="http://schemas.microsoft.com/office/powerpoint/2012/main" userId="S-1-5-21-505881439-82067924-1220176271-295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2F3"/>
    <a:srgbClr val="FF9999"/>
    <a:srgbClr val="33CC33"/>
    <a:srgbClr val="E1E9F0"/>
    <a:srgbClr val="4572A7"/>
    <a:srgbClr val="AA4744"/>
    <a:srgbClr val="0000FF"/>
    <a:srgbClr val="99FFCC"/>
    <a:srgbClr val="CCCCCC"/>
    <a:srgbClr val="FFE4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0" autoAdjust="0"/>
    <p:restoredTop sz="89570" autoAdjust="0"/>
  </p:normalViewPr>
  <p:slideViewPr>
    <p:cSldViewPr snapToGrid="0" showGuides="1">
      <p:cViewPr varScale="1">
        <p:scale>
          <a:sx n="68" d="100"/>
          <a:sy n="68" d="100"/>
        </p:scale>
        <p:origin x="1266" y="414"/>
      </p:cViewPr>
      <p:guideLst>
        <p:guide orient="horz" pos="240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bwMode="auto">
          <a:xfrm>
            <a:off x="0" y="2"/>
            <a:ext cx="3170238" cy="481013"/>
          </a:xfrm>
          <a:prstGeom prst="rect">
            <a:avLst/>
          </a:prstGeom>
          <a:noFill/>
          <a:ln w="9525">
            <a:noFill/>
            <a:miter lim="800000"/>
            <a:headEnd/>
            <a:tailEnd/>
          </a:ln>
          <a:effectLst/>
        </p:spPr>
        <p:txBody>
          <a:bodyPr vert="horz" wrap="square" lIns="93175" tIns="46588" rIns="93175" bIns="46588" numCol="1" anchor="t" anchorCtr="0" compatLnSpc="1">
            <a:prstTxWarp prst="textNoShape">
              <a:avLst/>
            </a:prstTxWarp>
          </a:bodyPr>
          <a:lstStyle>
            <a:lvl1pPr defTabSz="931631">
              <a:defRPr sz="1200" b="0" u="none">
                <a:latin typeface="Arial" charset="0"/>
                <a:cs typeface="+mn-cs"/>
              </a:defRPr>
            </a:lvl1pPr>
          </a:lstStyle>
          <a:p>
            <a:pPr>
              <a:defRPr/>
            </a:pPr>
            <a:endParaRPr lang="en-US" dirty="0"/>
          </a:p>
        </p:txBody>
      </p:sp>
      <p:sp>
        <p:nvSpPr>
          <p:cNvPr id="163843" name="Rectangle 3"/>
          <p:cNvSpPr>
            <a:spLocks noGrp="1" noChangeArrowheads="1"/>
          </p:cNvSpPr>
          <p:nvPr>
            <p:ph type="dt" sz="quarter" idx="1"/>
          </p:nvPr>
        </p:nvSpPr>
        <p:spPr bwMode="auto">
          <a:xfrm>
            <a:off x="4143375" y="2"/>
            <a:ext cx="3170238" cy="481013"/>
          </a:xfrm>
          <a:prstGeom prst="rect">
            <a:avLst/>
          </a:prstGeom>
          <a:noFill/>
          <a:ln w="9525">
            <a:noFill/>
            <a:miter lim="800000"/>
            <a:headEnd/>
            <a:tailEnd/>
          </a:ln>
          <a:effectLst/>
        </p:spPr>
        <p:txBody>
          <a:bodyPr vert="horz" wrap="square" lIns="93175" tIns="46588" rIns="93175" bIns="46588" numCol="1" anchor="t" anchorCtr="0" compatLnSpc="1">
            <a:prstTxWarp prst="textNoShape">
              <a:avLst/>
            </a:prstTxWarp>
          </a:bodyPr>
          <a:lstStyle>
            <a:lvl1pPr algn="r" defTabSz="931631">
              <a:defRPr sz="1200" b="0" u="none">
                <a:latin typeface="Arial" charset="0"/>
                <a:cs typeface="+mn-cs"/>
              </a:defRPr>
            </a:lvl1pPr>
          </a:lstStyle>
          <a:p>
            <a:pPr>
              <a:defRPr/>
            </a:pPr>
            <a:endParaRPr lang="en-US" dirty="0"/>
          </a:p>
        </p:txBody>
      </p:sp>
      <p:sp>
        <p:nvSpPr>
          <p:cNvPr id="163844" name="Rectangle 4"/>
          <p:cNvSpPr>
            <a:spLocks noGrp="1" noChangeArrowheads="1"/>
          </p:cNvSpPr>
          <p:nvPr>
            <p:ph type="ftr" sz="quarter" idx="2"/>
          </p:nvPr>
        </p:nvSpPr>
        <p:spPr bwMode="auto">
          <a:xfrm>
            <a:off x="0" y="9118602"/>
            <a:ext cx="3170238" cy="481013"/>
          </a:xfrm>
          <a:prstGeom prst="rect">
            <a:avLst/>
          </a:prstGeom>
          <a:noFill/>
          <a:ln w="9525">
            <a:noFill/>
            <a:miter lim="800000"/>
            <a:headEnd/>
            <a:tailEnd/>
          </a:ln>
          <a:effectLst/>
        </p:spPr>
        <p:txBody>
          <a:bodyPr vert="horz" wrap="square" lIns="93175" tIns="46588" rIns="93175" bIns="46588" numCol="1" anchor="b" anchorCtr="0" compatLnSpc="1">
            <a:prstTxWarp prst="textNoShape">
              <a:avLst/>
            </a:prstTxWarp>
          </a:bodyPr>
          <a:lstStyle>
            <a:lvl1pPr defTabSz="931631">
              <a:defRPr sz="1200" b="0" u="none">
                <a:latin typeface="Arial" charset="0"/>
                <a:cs typeface="+mn-cs"/>
              </a:defRPr>
            </a:lvl1pPr>
          </a:lstStyle>
          <a:p>
            <a:pPr>
              <a:defRPr/>
            </a:pPr>
            <a:endParaRPr lang="en-US" dirty="0"/>
          </a:p>
        </p:txBody>
      </p:sp>
      <p:sp>
        <p:nvSpPr>
          <p:cNvPr id="163845" name="Rectangle 5"/>
          <p:cNvSpPr>
            <a:spLocks noGrp="1" noChangeArrowheads="1"/>
          </p:cNvSpPr>
          <p:nvPr>
            <p:ph type="sldNum" sz="quarter" idx="3"/>
          </p:nvPr>
        </p:nvSpPr>
        <p:spPr bwMode="auto">
          <a:xfrm>
            <a:off x="4143375" y="9118602"/>
            <a:ext cx="3170238" cy="481013"/>
          </a:xfrm>
          <a:prstGeom prst="rect">
            <a:avLst/>
          </a:prstGeom>
          <a:noFill/>
          <a:ln w="9525">
            <a:noFill/>
            <a:miter lim="800000"/>
            <a:headEnd/>
            <a:tailEnd/>
          </a:ln>
          <a:effectLst/>
        </p:spPr>
        <p:txBody>
          <a:bodyPr vert="horz" wrap="square" lIns="93175" tIns="46588" rIns="93175" bIns="46588" numCol="1" anchor="b" anchorCtr="0" compatLnSpc="1">
            <a:prstTxWarp prst="textNoShape">
              <a:avLst/>
            </a:prstTxWarp>
          </a:bodyPr>
          <a:lstStyle>
            <a:lvl1pPr algn="r" defTabSz="931631">
              <a:defRPr sz="1200" b="0" u="none">
                <a:latin typeface="Arial" charset="0"/>
                <a:cs typeface="+mn-cs"/>
              </a:defRPr>
            </a:lvl1pPr>
          </a:lstStyle>
          <a:p>
            <a:pPr>
              <a:defRPr/>
            </a:pPr>
            <a:fld id="{3C153773-BBBC-4D70-9901-00E50FC8BCE2}" type="slidenum">
              <a:rPr lang="en-US"/>
              <a:pPr>
                <a:defRPr/>
              </a:pPr>
              <a:t>‹#›</a:t>
            </a:fld>
            <a:endParaRPr lang="en-US" dirty="0"/>
          </a:p>
        </p:txBody>
      </p:sp>
    </p:spTree>
    <p:extLst>
      <p:ext uri="{BB962C8B-B14F-4D97-AF65-F5344CB8AC3E}">
        <p14:creationId xmlns:p14="http://schemas.microsoft.com/office/powerpoint/2010/main" val="1841792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 y="2"/>
            <a:ext cx="3140075" cy="508000"/>
          </a:xfrm>
          <a:prstGeom prst="rect">
            <a:avLst/>
          </a:prstGeom>
          <a:noFill/>
          <a:ln w="9525">
            <a:noFill/>
            <a:miter lim="800000"/>
            <a:headEnd/>
            <a:tailEnd/>
          </a:ln>
          <a:effectLst/>
        </p:spPr>
        <p:txBody>
          <a:bodyPr vert="horz" wrap="square" lIns="93144" tIns="46572" rIns="93144" bIns="46572" numCol="1" anchor="t" anchorCtr="0" compatLnSpc="1">
            <a:prstTxWarp prst="textNoShape">
              <a:avLst/>
            </a:prstTxWarp>
          </a:bodyPr>
          <a:lstStyle>
            <a:lvl1pPr defTabSz="931631">
              <a:defRPr sz="1200" b="0" u="none">
                <a:latin typeface="Arial" charset="0"/>
                <a:cs typeface="+mn-cs"/>
              </a:defRPr>
            </a:lvl1pPr>
          </a:lstStyle>
          <a:p/>
        </p:txBody>
      </p:sp>
      <p:sp>
        <p:nvSpPr>
          <p:cNvPr id="16387" name="Rectangle 3"/>
          <p:cNvSpPr>
            <a:spLocks noGrp="1" noChangeArrowheads="1"/>
          </p:cNvSpPr>
          <p:nvPr>
            <p:ph type="dt" idx="1"/>
          </p:nvPr>
        </p:nvSpPr>
        <p:spPr bwMode="auto">
          <a:xfrm>
            <a:off x="4106865" y="2"/>
            <a:ext cx="3221037" cy="508000"/>
          </a:xfrm>
          <a:prstGeom prst="rect">
            <a:avLst/>
          </a:prstGeom>
          <a:noFill/>
          <a:ln w="9525">
            <a:noFill/>
            <a:miter lim="800000"/>
            <a:headEnd/>
            <a:tailEnd/>
          </a:ln>
          <a:effectLst/>
        </p:spPr>
        <p:txBody>
          <a:bodyPr vert="horz" wrap="square" lIns="93144" tIns="46572" rIns="93144" bIns="46572" numCol="1" anchor="t" anchorCtr="0" compatLnSpc="1">
            <a:prstTxWarp prst="textNoShape">
              <a:avLst/>
            </a:prstTxWarp>
          </a:bodyPr>
          <a:lstStyle>
            <a:lvl1pPr algn="r" defTabSz="931631">
              <a:defRPr sz="1200" b="0" u="none">
                <a:latin typeface="Arial" charset="0"/>
                <a:cs typeface="+mn-cs"/>
              </a:defRPr>
            </a:lvl1pPr>
          </a:lstStyle>
          <a:p/>
        </p:txBody>
      </p:sp>
      <p:sp>
        <p:nvSpPr>
          <p:cNvPr id="70660" name="Rectangle 4"/>
          <p:cNvSpPr>
            <a:spLocks noGrp="1" noRot="1" noChangeAspect="1" noChangeArrowheads="1" noTextEdit="1"/>
          </p:cNvSpPr>
          <p:nvPr>
            <p:ph type="sldImg" idx="2"/>
          </p:nvPr>
        </p:nvSpPr>
        <p:spPr bwMode="auto">
          <a:xfrm>
            <a:off x="1246188" y="723900"/>
            <a:ext cx="4840287" cy="3629025"/>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966788" y="4570415"/>
            <a:ext cx="5394325" cy="4281487"/>
          </a:xfrm>
          <a:prstGeom prst="rect">
            <a:avLst/>
          </a:prstGeom>
          <a:noFill/>
          <a:ln w="9525">
            <a:noFill/>
            <a:miter lim="800000"/>
            <a:headEnd/>
            <a:tailEnd/>
          </a:ln>
          <a:effectLst/>
        </p:spPr>
        <p:txBody>
          <a:bodyPr vert="horz" wrap="square" lIns="93144" tIns="46572" rIns="93144" bIns="46572" numCol="1" anchor="t" anchorCtr="0" compatLnSpc="1">
            <a:prstTxWarp prst="textNoShape">
              <a:avLst/>
            </a:prstTxWarp>
          </a:bodyPr>
          <a:lstStyle/>
          <a:p>
            <a:pPr lvl="0"/>
            <a:r>
              <a:t>单击以编辑主文本样式</a:t>
            </a:r>
          </a:p>
          <a:p>
            <a:pPr lvl="1"/>
            <a:r>
              <a:t>第二级</a:t>
            </a:r>
          </a:p>
          <a:p>
            <a:pPr lvl="2"/>
            <a:r>
              <a:t>第三级</a:t>
            </a:r>
          </a:p>
          <a:p>
            <a:pPr lvl="3"/>
            <a:r>
              <a:t>第四级</a:t>
            </a:r>
          </a:p>
          <a:p>
            <a:pPr lvl="4"/>
            <a:r>
              <a:t>第五级</a:t>
            </a:r>
          </a:p>
        </p:txBody>
      </p:sp>
      <p:sp>
        <p:nvSpPr>
          <p:cNvPr id="16390" name="Rectangle 6"/>
          <p:cNvSpPr>
            <a:spLocks noGrp="1" noChangeArrowheads="1"/>
          </p:cNvSpPr>
          <p:nvPr>
            <p:ph type="ftr" sz="quarter" idx="4"/>
          </p:nvPr>
        </p:nvSpPr>
        <p:spPr bwMode="auto">
          <a:xfrm>
            <a:off x="2" y="9140825"/>
            <a:ext cx="3140075" cy="436563"/>
          </a:xfrm>
          <a:prstGeom prst="rect">
            <a:avLst/>
          </a:prstGeom>
          <a:noFill/>
          <a:ln w="9525">
            <a:noFill/>
            <a:miter lim="800000"/>
            <a:headEnd/>
            <a:tailEnd/>
          </a:ln>
          <a:effectLst/>
        </p:spPr>
        <p:txBody>
          <a:bodyPr vert="horz" wrap="square" lIns="93144" tIns="46572" rIns="93144" bIns="46572" numCol="1" anchor="b" anchorCtr="0" compatLnSpc="1">
            <a:prstTxWarp prst="textNoShape">
              <a:avLst/>
            </a:prstTxWarp>
          </a:bodyPr>
          <a:lstStyle>
            <a:lvl1pPr defTabSz="931631">
              <a:defRPr sz="1200" b="0" u="none">
                <a:latin typeface="Arial" charset="0"/>
                <a:cs typeface="+mn-cs"/>
              </a:defRPr>
            </a:lvl1pPr>
          </a:lstStyle>
          <a:p/>
        </p:txBody>
      </p:sp>
      <p:sp>
        <p:nvSpPr>
          <p:cNvPr id="16391" name="Rectangle 7"/>
          <p:cNvSpPr>
            <a:spLocks noGrp="1" noChangeArrowheads="1"/>
          </p:cNvSpPr>
          <p:nvPr>
            <p:ph type="sldNum" sz="quarter" idx="5"/>
          </p:nvPr>
        </p:nvSpPr>
        <p:spPr bwMode="auto">
          <a:xfrm>
            <a:off x="4106865" y="9140825"/>
            <a:ext cx="3221037" cy="436563"/>
          </a:xfrm>
          <a:prstGeom prst="rect">
            <a:avLst/>
          </a:prstGeom>
          <a:noFill/>
          <a:ln w="9525">
            <a:noFill/>
            <a:miter lim="800000"/>
            <a:headEnd/>
            <a:tailEnd/>
          </a:ln>
          <a:effectLst/>
        </p:spPr>
        <p:txBody>
          <a:bodyPr vert="horz" wrap="square" lIns="93144" tIns="46572" rIns="93144" bIns="46572" numCol="1" anchor="b" anchorCtr="0" compatLnSpc="1">
            <a:prstTxWarp prst="textNoShape">
              <a:avLst/>
            </a:prstTxWarp>
          </a:bodyPr>
          <a:lstStyle>
            <a:lvl1pPr algn="r" defTabSz="931631">
              <a:defRPr sz="1200" b="0" u="none">
                <a:latin typeface="Arial" charset="0"/>
                <a:cs typeface="+mn-cs"/>
              </a:defRPr>
            </a:lvl1pPr>
          </a:lstStyle>
          <a:p>
            <a:fld id="{EE586428-1CEA-4E8A-8AB0-84B90B2FB260}" type="slidenum">
              <a:rPr lang="en-US"/>
              <a:t>‹#›</a:t>
            </a:fld>
          </a:p>
        </p:txBody>
      </p:sp>
    </p:spTree>
    <p:extLst>
      <p:ext uri="{BB962C8B-B14F-4D97-AF65-F5344CB8AC3E}">
        <p14:creationId xmlns:p14="http://schemas.microsoft.com/office/powerpoint/2010/main" val="11845035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44EA03EF-7D04-4F09-A7EE-47A65F77BB55}" type="slidenum">
              <a:rPr lang="en-US" smtClean="0">
                <a:cs typeface="Arial" charset="0"/>
              </a:rPr>
              <a:t>1</a:t>
            </a:fld>
            <a:endParaRPr>
              <a:cs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p>
        </p:txBody>
      </p:sp>
    </p:spTree>
    <p:extLst>
      <p:ext uri="{BB962C8B-B14F-4D97-AF65-F5344CB8AC3E}">
        <p14:creationId xmlns:p14="http://schemas.microsoft.com/office/powerpoint/2010/main" val="2371730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pPr>
              <a:defRPr/>
            </a:pPr>
            <a:fld id="{EE586428-1CEA-4E8A-8AB0-84B90B2FB260}" type="slidenum">
              <a:pPr>
                <a:defRPr/>
              </a:pPr>
              <a:t>2</a:t>
            </a:fld>
          </a:p>
        </p:txBody>
      </p:sp>
    </p:spTree>
    <p:extLst>
      <p:ext uri="{BB962C8B-B14F-4D97-AF65-F5344CB8AC3E}">
        <p14:creationId xmlns:p14="http://schemas.microsoft.com/office/powerpoint/2010/main" val="75750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t>/executive/global_growth 中的 .do 文件</a:t>
            </a:r>
          </a:p>
          <a:p/>
        </p:txBody>
      </p:sp>
      <p:sp>
        <p:nvSpPr>
          <p:cNvPr id="4" name="Slide Number Placeholder 3"/>
          <p:cNvSpPr>
            <a:spLocks noGrp="1"/>
          </p:cNvSpPr>
          <p:nvPr>
            <p:ph type="sldNum" sz="quarter" idx="5"/>
          </p:nvPr>
        </p:nvSpPr>
        <p:spPr/>
        <p:txBody>
          <a:bodyPr/>
          <a:lstStyle/>
          <a:p>
            <a:fld id="{EE586428-1CEA-4E8A-8AB0-84B90B2FB260}" type="slidenum">
              <a:rPr lang="en-US" smtClean="0"/>
              <a:t>5</a:t>
            </a:fld>
          </a:p>
        </p:txBody>
      </p:sp>
    </p:spTree>
    <p:extLst>
      <p:ext uri="{BB962C8B-B14F-4D97-AF65-F5344CB8AC3E}">
        <p14:creationId xmlns:p14="http://schemas.microsoft.com/office/powerpoint/2010/main" val="3755728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EE586428-1CEA-4E8A-8AB0-84B90B2FB260}" type="slidenum">
              <a:rPr lang="en-US" smtClean="0"/>
              <a:t>38</a:t>
            </a:fld>
          </a:p>
        </p:txBody>
      </p:sp>
    </p:spTree>
    <p:extLst>
      <p:ext uri="{BB962C8B-B14F-4D97-AF65-F5344CB8AC3E}">
        <p14:creationId xmlns:p14="http://schemas.microsoft.com/office/powerpoint/2010/main" val="2094186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t>/executive/global_growth 中的 .do 文件</a:t>
            </a:r>
          </a:p>
          <a:p/>
        </p:txBody>
      </p:sp>
      <p:sp>
        <p:nvSpPr>
          <p:cNvPr id="4" name="Slide Number Placeholder 3"/>
          <p:cNvSpPr>
            <a:spLocks noGrp="1"/>
          </p:cNvSpPr>
          <p:nvPr>
            <p:ph type="sldNum" sz="quarter" idx="5"/>
          </p:nvPr>
        </p:nvSpPr>
        <p:spPr/>
        <p:txBody>
          <a:bodyPr/>
          <a:lstStyle/>
          <a:p>
            <a:fld id="{EE586428-1CEA-4E8A-8AB0-84B90B2FB260}" type="slidenum">
              <a:rPr lang="en-US" smtClean="0"/>
              <a:t>40</a:t>
            </a:fld>
          </a:p>
        </p:txBody>
      </p:sp>
    </p:spTree>
    <p:extLst>
      <p:ext uri="{BB962C8B-B14F-4D97-AF65-F5344CB8AC3E}">
        <p14:creationId xmlns:p14="http://schemas.microsoft.com/office/powerpoint/2010/main" val="4122545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t>（129733-138463）/138463</a:t>
            </a:r>
          </a:p>
        </p:txBody>
      </p:sp>
      <p:sp>
        <p:nvSpPr>
          <p:cNvPr id="4" name="Slide Number Placeholder 3"/>
          <p:cNvSpPr>
            <a:spLocks noGrp="1"/>
          </p:cNvSpPr>
          <p:nvPr>
            <p:ph type="sldNum" sz="quarter" idx="10"/>
          </p:nvPr>
        </p:nvSpPr>
        <p:spPr/>
        <p:txBody>
          <a:bodyPr/>
          <a:lstStyle/>
          <a:p>
            <a:fld id="{EE586428-1CEA-4E8A-8AB0-84B90B2FB260}" type="slidenum">
              <a:rPr lang="en-US" smtClean="0"/>
              <a:t>46</a:t>
            </a:fld>
          </a:p>
        </p:txBody>
      </p:sp>
    </p:spTree>
    <p:extLst>
      <p:ext uri="{BB962C8B-B14F-4D97-AF65-F5344CB8AC3E}">
        <p14:creationId xmlns:p14="http://schemas.microsoft.com/office/powerpoint/2010/main" val="815234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EE586428-1CEA-4E8A-8AB0-84B90B2FB260}" type="slidenum">
              <a:rPr lang="en-US" smtClean="0"/>
              <a:t>49</a:t>
            </a:fld>
          </a:p>
        </p:txBody>
      </p:sp>
    </p:spTree>
    <p:extLst>
      <p:ext uri="{BB962C8B-B14F-4D97-AF65-F5344CB8AC3E}">
        <p14:creationId xmlns:p14="http://schemas.microsoft.com/office/powerpoint/2010/main" val="1227743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p:txBody>
      </p:sp>
      <p:sp>
        <p:nvSpPr>
          <p:cNvPr id="4" name="Slide Number Placeholder 3"/>
          <p:cNvSpPr>
            <a:spLocks noGrp="1"/>
          </p:cNvSpPr>
          <p:nvPr>
            <p:ph type="sldNum" sz="quarter" idx="5"/>
          </p:nvPr>
        </p:nvSpPr>
        <p:spPr/>
        <p:txBody>
          <a:bodyPr/>
          <a:lstStyle/>
          <a:p>
            <a:fld id="{EE586428-1CEA-4E8A-8AB0-84B90B2FB260}" type="slidenum">
              <a:rPr lang="en-US" smtClean="0"/>
              <a:t>66</a:t>
            </a:fld>
          </a:p>
        </p:txBody>
      </p:sp>
    </p:spTree>
    <p:extLst>
      <p:ext uri="{BB962C8B-B14F-4D97-AF65-F5344CB8AC3E}">
        <p14:creationId xmlns:p14="http://schemas.microsoft.com/office/powerpoint/2010/main" val="707109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p:txBody>
      </p:sp>
      <p:sp>
        <p:nvSpPr>
          <p:cNvPr id="4" name="Slide Number Placeholder 3"/>
          <p:cNvSpPr>
            <a:spLocks noGrp="1"/>
          </p:cNvSpPr>
          <p:nvPr>
            <p:ph type="sldNum" sz="quarter" idx="5"/>
          </p:nvPr>
        </p:nvSpPr>
        <p:spPr/>
        <p:txBody>
          <a:bodyPr/>
          <a:lstStyle/>
          <a:p>
            <a:fld id="{EE586428-1CEA-4E8A-8AB0-84B90B2FB260}" type="slidenum">
              <a:rPr lang="en-US" smtClean="0"/>
              <a:t>67</a:t>
            </a:fld>
          </a:p>
        </p:txBody>
      </p:sp>
    </p:spTree>
    <p:extLst>
      <p:ext uri="{BB962C8B-B14F-4D97-AF65-F5344CB8AC3E}">
        <p14:creationId xmlns:p14="http://schemas.microsoft.com/office/powerpoint/2010/main" val="3606883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6100" y="874832"/>
            <a:ext cx="7772400" cy="803844"/>
          </a:xfrm>
        </p:spPr>
        <p:txBody>
          <a:bodyPr/>
          <a:lstStyle>
            <a:lvl1pPr algn="l">
              <a:defRPr>
                <a:latin typeface="Arial" pitchFamily="34" charset="0"/>
                <a:cs typeface="Arial" pitchFamily="34" charset="0"/>
              </a:defRPr>
            </a:lvl1pPr>
          </a:lstStyle>
          <a:p>
            <a:r>
              <a:t>点击编辑主标题样式</a:t>
            </a:r>
          </a:p>
        </p:txBody>
      </p:sp>
      <p:sp>
        <p:nvSpPr>
          <p:cNvPr id="3" name="Subtitle 2"/>
          <p:cNvSpPr>
            <a:spLocks noGrp="1"/>
          </p:cNvSpPr>
          <p:nvPr>
            <p:ph type="subTitle" idx="1"/>
          </p:nvPr>
        </p:nvSpPr>
        <p:spPr>
          <a:xfrm>
            <a:off x="546100" y="3884613"/>
            <a:ext cx="6400800" cy="1752600"/>
          </a:xfrm>
        </p:spPr>
        <p:txBody>
          <a:bodyPr/>
          <a:lstStyle>
            <a:lvl1pPr marL="0" indent="0" algn="l">
              <a:buNone/>
              <a:defRPr>
                <a:latin typeface="Arial" pitchFamily="34" charset="0"/>
                <a:cs typeface="Arial"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t>点击编辑主字幕样式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点击编辑主标题样式</a:t>
            </a:r>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t>单击以编辑主文本样式</a:t>
            </a:r>
          </a:p>
          <a:p>
            <a:pPr lvl="1"/>
            <a:r>
              <a:t>第二级</a:t>
            </a:r>
          </a:p>
          <a:p>
            <a:pPr lvl="2"/>
            <a:r>
              <a:t>第三级</a:t>
            </a:r>
          </a:p>
          <a:p>
            <a:pPr lvl="3"/>
            <a:r>
              <a:t>第四级</a:t>
            </a:r>
          </a:p>
        </p:txBody>
      </p:sp>
      <p:sp>
        <p:nvSpPr>
          <p:cNvPr id="4" name="Rectangle 5"/>
          <p:cNvSpPr>
            <a:spLocks noGrp="1" noChangeArrowheads="1"/>
          </p:cNvSpPr>
          <p:nvPr>
            <p:ph type="ftr" sz="quarter" idx="10"/>
          </p:nvPr>
        </p:nvSpPr>
        <p:spPr>
          <a:ln/>
        </p:spPr>
        <p:txBody>
          <a:bodyPr/>
          <a:lstStyle/>
          <a:p/>
        </p:txBody>
      </p:sp>
      <p:sp>
        <p:nvSpPr>
          <p:cNvPr id="5" name="Rectangle 6"/>
          <p:cNvSpPr>
            <a:spLocks noGrp="1" noChangeArrowheads="1"/>
          </p:cNvSpPr>
          <p:nvPr>
            <p:ph type="sldNum" sz="quarter" idx="11"/>
          </p:nvPr>
        </p:nvSpPr>
        <p:spPr>
          <a:ln/>
        </p:spPr>
        <p:txBody>
          <a:bodyPr/>
          <a:lstStyle>
            <a:lvl1pPr>
              <a:defRPr>
                <a:latin typeface="Arial" pitchFamily="34" charset="0"/>
                <a:cs typeface="Arial" pitchFamily="34" charset="0"/>
              </a:defRPr>
            </a:lvl1pPr>
          </a:lstStyle>
          <a:p/>
          <a:p>
            <a:fld id="{FC96386F-C149-48D8-92C5-2CFDBA85534B}" type="slidenum">
              <a:rPr lang="en-GB" smtClean="0"/>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54013" y="1089025"/>
            <a:ext cx="4141787" cy="5768975"/>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089025"/>
            <a:ext cx="4143375" cy="5768975"/>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5"/>
          <p:cNvSpPr>
            <a:spLocks noGrp="1" noChangeArrowheads="1"/>
          </p:cNvSpPr>
          <p:nvPr>
            <p:ph type="ftr" sz="quarter" idx="10"/>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1"/>
          </p:nvPr>
        </p:nvSpPr>
        <p:spPr>
          <a:ln/>
        </p:spPr>
        <p:txBody>
          <a:bodyPr/>
          <a:lstStyle>
            <a:lvl1pPr>
              <a:defRPr/>
            </a:lvl1pPr>
          </a:lstStyle>
          <a:p>
            <a:pPr>
              <a:defRPr/>
            </a:pPr>
            <a:endParaRPr lang="en-GB" dirty="0"/>
          </a:p>
          <a:p>
            <a:pPr>
              <a:defRPr/>
            </a:pPr>
            <a:fld id="{930D94F4-7A06-4EF1-81B9-BE8C8288FE03}" type="slidenum">
              <a:rPr lang="en-GB"/>
              <a:pPr>
                <a:defRPr/>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点击编辑主标题样式</a:t>
            </a:r>
          </a:p>
        </p:txBody>
      </p:sp>
      <p:sp>
        <p:nvSpPr>
          <p:cNvPr id="4" name="Rectangle 6"/>
          <p:cNvSpPr>
            <a:spLocks noGrp="1" noChangeArrowheads="1"/>
          </p:cNvSpPr>
          <p:nvPr>
            <p:ph type="sldNum" sz="quarter" idx="11"/>
          </p:nvPr>
        </p:nvSpPr>
        <p:spPr>
          <a:ln/>
        </p:spPr>
        <p:txBody>
          <a:bodyPr/>
          <a:lstStyle>
            <a:lvl1pPr>
              <a:defRPr>
                <a:latin typeface="Arial" pitchFamily="34" charset="0"/>
                <a:cs typeface="Arial" pitchFamily="34" charset="0"/>
              </a:defRPr>
            </a:lvl1pPr>
          </a:lstStyle>
          <a:p/>
          <a:p>
            <a:fld id="{B18DCB8B-D2FE-45D5-9D77-2EAE87C4CC26}" type="slidenum">
              <a:rPr lang="en-GB" smtClean="0"/>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4013" y="2865438"/>
            <a:ext cx="8437562" cy="723900"/>
          </a:xfrm>
        </p:spPr>
        <p:txBody>
          <a:bodyPr/>
          <a:lstStyle/>
          <a:p>
            <a:r>
              <a:t>点击编辑主标题样式</a:t>
            </a:r>
          </a:p>
        </p:txBody>
      </p:sp>
      <p:sp>
        <p:nvSpPr>
          <p:cNvPr id="4" name="Rectangle 6"/>
          <p:cNvSpPr>
            <a:spLocks noGrp="1" noChangeArrowheads="1"/>
          </p:cNvSpPr>
          <p:nvPr>
            <p:ph type="sldNum" sz="quarter" idx="11"/>
          </p:nvPr>
        </p:nvSpPr>
        <p:spPr>
          <a:ln/>
        </p:spPr>
        <p:txBody>
          <a:bodyPr/>
          <a:lstStyle>
            <a:lvl1pPr>
              <a:defRPr>
                <a:latin typeface="Arial" pitchFamily="34" charset="0"/>
                <a:cs typeface="Arial" pitchFamily="34" charset="0"/>
              </a:defRPr>
            </a:lvl1pPr>
          </a:lstStyle>
          <a:p/>
          <a:p>
            <a:fld id="{B18DCB8B-D2FE-45D5-9D77-2EAE87C4CC26}" type="slidenum">
              <a:rPr lang="en-GB" smtClean="0"/>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BB3BFDA8-F123-4D03-8760-A04DC124B2AD}" type="datetimeFigureOut">
              <a:rPr lang="en-US" smtClean="0"/>
              <a:t>1/30/2023</a:t>
            </a:fld>
          </a:p>
        </p:txBody>
      </p:sp>
      <p:sp>
        <p:nvSpPr>
          <p:cNvPr id="3" name="Footer Placeholder 2"/>
          <p:cNvSpPr>
            <a:spLocks noGrp="1"/>
          </p:cNvSpPr>
          <p:nvPr>
            <p:ph type="ftr" sz="quarter" idx="11"/>
          </p:nvPr>
        </p:nvSpPr>
        <p:spPr/>
        <p:txBody>
          <a:bodyPr/>
          <a:lstStyle/>
          <a:p/>
        </p:txBody>
      </p:sp>
      <p:sp>
        <p:nvSpPr>
          <p:cNvPr id="4" name="Slide Number Placeholder 3"/>
          <p:cNvSpPr>
            <a:spLocks noGrp="1"/>
          </p:cNvSpPr>
          <p:nvPr>
            <p:ph type="sldNum" sz="quarter" idx="12"/>
          </p:nvPr>
        </p:nvSpPr>
        <p:spPr/>
        <p:txBody>
          <a:bodyPr/>
          <a:lstStyle/>
          <a:p>
            <a:fld id="{A269E0D4-CCF3-4AB5-BEC4-39A4E2CE8B9F}" type="slidenum">
              <a:rPr lang="en-US" smtClean="0"/>
              <a:t>‹#›</a:t>
            </a:fld>
          </a:p>
        </p:txBody>
      </p:sp>
    </p:spTree>
    <p:extLst>
      <p:ext uri="{BB962C8B-B14F-4D97-AF65-F5344CB8AC3E}">
        <p14:creationId xmlns:p14="http://schemas.microsoft.com/office/powerpoint/2010/main" val="4016817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54013" y="274638"/>
            <a:ext cx="8437562" cy="723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t>点击编辑主标题样式</a:t>
            </a:r>
          </a:p>
        </p:txBody>
      </p:sp>
      <p:sp>
        <p:nvSpPr>
          <p:cNvPr id="1027" name="Rectangle 3"/>
          <p:cNvSpPr>
            <a:spLocks noGrp="1" noChangeArrowheads="1"/>
          </p:cNvSpPr>
          <p:nvPr>
            <p:ph type="body" idx="1"/>
          </p:nvPr>
        </p:nvSpPr>
        <p:spPr bwMode="auto">
          <a:xfrm>
            <a:off x="354013" y="1089025"/>
            <a:ext cx="8437562" cy="5768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t>单击以编辑主文本样式</a:t>
            </a:r>
          </a:p>
          <a:p>
            <a:pPr lvl="1"/>
            <a:r>
              <a:t>第二级</a:t>
            </a:r>
          </a:p>
          <a:p>
            <a:pPr lvl="2"/>
            <a:r>
              <a:t>第三级</a:t>
            </a:r>
          </a:p>
          <a:p>
            <a:pPr lvl="3"/>
            <a:r>
              <a:t>第四级</a:t>
            </a:r>
          </a:p>
          <a:p>
            <a:pPr lvl="4"/>
            <a:r>
              <a:t>第五级</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u="none">
                <a:solidFill>
                  <a:schemeClr val="accent2"/>
                </a:solidFill>
                <a:latin typeface="Tahoma" charset="0"/>
                <a:cs typeface="+mn-cs"/>
              </a:defRPr>
            </a:lvl1pPr>
          </a:lstStyle>
          <a:p/>
        </p:txBody>
      </p:sp>
      <p:sp>
        <p:nvSpPr>
          <p:cNvPr id="1030" name="Rectangle 6"/>
          <p:cNvSpPr>
            <a:spLocks noGrp="1" noChangeArrowheads="1"/>
          </p:cNvSpPr>
          <p:nvPr>
            <p:ph type="sldNum" sz="quarter" idx="4"/>
          </p:nvPr>
        </p:nvSpPr>
        <p:spPr bwMode="auto">
          <a:xfrm>
            <a:off x="8589963" y="6272213"/>
            <a:ext cx="4953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u="none">
                <a:solidFill>
                  <a:schemeClr val="accent2"/>
                </a:solidFill>
                <a:latin typeface="Arial" pitchFamily="34" charset="0"/>
                <a:cs typeface="Arial" pitchFamily="34" charset="0"/>
              </a:defRPr>
            </a:lvl1pPr>
          </a:lstStyle>
          <a:p/>
          <a:p>
            <a:fld id="{6C53B026-E3BC-40EA-A94F-CF3D3D4CBAA7}" type="slidenum">
              <a:rPr lang="en-GB" smtClean="0"/>
              <a:t>‹#›</a:t>
            </a:fld>
          </a:p>
        </p:txBody>
      </p:sp>
      <p:sp>
        <p:nvSpPr>
          <p:cNvPr id="1034" name="Rectangle 10"/>
          <p:cNvSpPr>
            <a:spLocks noChangeArrowheads="1"/>
          </p:cNvSpPr>
          <p:nvPr/>
        </p:nvSpPr>
        <p:spPr bwMode="auto">
          <a:xfrm>
            <a:off x="0" y="3071813"/>
            <a:ext cx="9144000" cy="0"/>
          </a:xfrm>
          <a:prstGeom prst="rect">
            <a:avLst/>
          </a:prstGeom>
          <a:noFill/>
          <a:ln w="9525">
            <a:noFill/>
            <a:miter lim="800000"/>
            <a:headEnd/>
            <a:tailEnd/>
          </a:ln>
          <a:effectLst/>
        </p:spPr>
        <p:txBody>
          <a:bodyPr wrap="none" anchor="ctr">
            <a:spAutoFit/>
          </a:bodyPr>
          <a:lstStyle/>
          <a:p>
            <a:endParaRPr>
              <a:latin typeface="Tahoma"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Lst>
  <p:hf hdr="0" ftr="0" dt="0"/>
  <p:txStyles>
    <p:titleStyle>
      <a:lvl1pPr algn="ctr" rtl="0" eaLnBrk="0" fontAlgn="base" hangingPunct="0">
        <a:spcBef>
          <a:spcPct val="0"/>
        </a:spcBef>
        <a:spcAft>
          <a:spcPct val="0"/>
        </a:spcAft>
        <a:defRPr sz="2400">
          <a:solidFill>
            <a:schemeClr val="accent2"/>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accent2"/>
          </a:solidFill>
          <a:latin typeface="Tahoma" charset="0"/>
        </a:defRPr>
      </a:lvl2pPr>
      <a:lvl3pPr algn="ctr" rtl="0" eaLnBrk="0" fontAlgn="base" hangingPunct="0">
        <a:spcBef>
          <a:spcPct val="0"/>
        </a:spcBef>
        <a:spcAft>
          <a:spcPct val="0"/>
        </a:spcAft>
        <a:defRPr sz="2800">
          <a:solidFill>
            <a:schemeClr val="accent2"/>
          </a:solidFill>
          <a:latin typeface="Tahoma" charset="0"/>
        </a:defRPr>
      </a:lvl3pPr>
      <a:lvl4pPr algn="ctr" rtl="0" eaLnBrk="0" fontAlgn="base" hangingPunct="0">
        <a:spcBef>
          <a:spcPct val="0"/>
        </a:spcBef>
        <a:spcAft>
          <a:spcPct val="0"/>
        </a:spcAft>
        <a:defRPr sz="2800">
          <a:solidFill>
            <a:schemeClr val="accent2"/>
          </a:solidFill>
          <a:latin typeface="Tahoma" charset="0"/>
        </a:defRPr>
      </a:lvl4pPr>
      <a:lvl5pPr algn="ctr" rtl="0" eaLnBrk="0" fontAlgn="base" hangingPunct="0">
        <a:spcBef>
          <a:spcPct val="0"/>
        </a:spcBef>
        <a:spcAft>
          <a:spcPct val="0"/>
        </a:spcAft>
        <a:defRPr sz="2800">
          <a:solidFill>
            <a:schemeClr val="accent2"/>
          </a:solidFill>
          <a:latin typeface="Tahoma" charset="0"/>
        </a:defRPr>
      </a:lvl5pPr>
      <a:lvl6pPr marL="457200" algn="ctr" rtl="0" fontAlgn="base">
        <a:spcBef>
          <a:spcPct val="0"/>
        </a:spcBef>
        <a:spcAft>
          <a:spcPct val="0"/>
        </a:spcAft>
        <a:defRPr sz="2800">
          <a:solidFill>
            <a:schemeClr val="accent2"/>
          </a:solidFill>
          <a:latin typeface="Tahoma" charset="0"/>
        </a:defRPr>
      </a:lvl6pPr>
      <a:lvl7pPr marL="914400" algn="ctr" rtl="0" fontAlgn="base">
        <a:spcBef>
          <a:spcPct val="0"/>
        </a:spcBef>
        <a:spcAft>
          <a:spcPct val="0"/>
        </a:spcAft>
        <a:defRPr sz="2800">
          <a:solidFill>
            <a:schemeClr val="accent2"/>
          </a:solidFill>
          <a:latin typeface="Tahoma" charset="0"/>
        </a:defRPr>
      </a:lvl7pPr>
      <a:lvl8pPr marL="1371600" algn="ctr" rtl="0" fontAlgn="base">
        <a:spcBef>
          <a:spcPct val="0"/>
        </a:spcBef>
        <a:spcAft>
          <a:spcPct val="0"/>
        </a:spcAft>
        <a:defRPr sz="2800">
          <a:solidFill>
            <a:schemeClr val="accent2"/>
          </a:solidFill>
          <a:latin typeface="Tahoma" charset="0"/>
        </a:defRPr>
      </a:lvl8pPr>
      <a:lvl9pPr marL="1828800" algn="ctr" rtl="0" fontAlgn="base">
        <a:spcBef>
          <a:spcPct val="0"/>
        </a:spcBef>
        <a:spcAft>
          <a:spcPct val="0"/>
        </a:spcAft>
        <a:defRPr sz="2800">
          <a:solidFill>
            <a:schemeClr val="accent2"/>
          </a:solidFill>
          <a:latin typeface="Tahoma" charset="0"/>
        </a:defRPr>
      </a:lvl9pPr>
    </p:titleStyle>
    <p:bodyStyle>
      <a:lvl1pPr marL="342900" indent="-342900" algn="l" rtl="0" eaLnBrk="0" fontAlgn="base" hangingPunct="0">
        <a:spcBef>
          <a:spcPct val="20000"/>
        </a:spcBef>
        <a:spcAft>
          <a:spcPct val="0"/>
        </a:spcAft>
        <a:buChar char="•"/>
        <a:defRPr sz="2000">
          <a:solidFill>
            <a:schemeClr val="accent2"/>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accent2"/>
          </a:solidFill>
          <a:latin typeface="+mn-lt"/>
          <a:cs typeface="+mn-cs"/>
        </a:defRPr>
      </a:lvl6pPr>
      <a:lvl7pPr marL="2971800" indent="-228600" algn="l" rtl="0" fontAlgn="base">
        <a:spcBef>
          <a:spcPct val="20000"/>
        </a:spcBef>
        <a:spcAft>
          <a:spcPct val="0"/>
        </a:spcAft>
        <a:buChar char="»"/>
        <a:defRPr sz="2000">
          <a:solidFill>
            <a:schemeClr val="accent2"/>
          </a:solidFill>
          <a:latin typeface="+mn-lt"/>
          <a:cs typeface="+mn-cs"/>
        </a:defRPr>
      </a:lvl7pPr>
      <a:lvl8pPr marL="3429000" indent="-228600" algn="l" rtl="0" fontAlgn="base">
        <a:spcBef>
          <a:spcPct val="20000"/>
        </a:spcBef>
        <a:spcAft>
          <a:spcPct val="0"/>
        </a:spcAft>
        <a:buChar char="»"/>
        <a:defRPr sz="2000">
          <a:solidFill>
            <a:schemeClr val="accent2"/>
          </a:solidFill>
          <a:latin typeface="+mn-lt"/>
          <a:cs typeface="+mn-cs"/>
        </a:defRPr>
      </a:lvl8pPr>
      <a:lvl9pPr marL="3886200" indent="-228600" algn="l" rtl="0" fontAlgn="base">
        <a:spcBef>
          <a:spcPct val="20000"/>
        </a:spcBef>
        <a:spcAft>
          <a:spcPct val="0"/>
        </a:spcAft>
        <a:buChar char="»"/>
        <a:defRPr sz="2000">
          <a:solidFill>
            <a:schemeClr val="accent2"/>
          </a:solidFill>
          <a:latin typeface="+mn-lt"/>
          <a:cs typeface="+mn-cs"/>
        </a:defRPr>
      </a:lvl9pPr>
    </p:bodyStyle>
    <p:other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hyperlink" Target="https://www.imf.org/en/Publications/WEO/Issues/2022/10/11/world-economic-outlook-october-2022"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jpeg"/></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hyperlink" Target="http://science.sciencemag.org/content/344/6186/843"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hyperlink" Target="https://www.nytimes.com/2022/09/12/business/economy/labor-participation-covid.html"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hyperlink" Target="https://www.nytimes.com/2022/09/12/business/economy/labor-participation-covid.html"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fred.stlouisfed.org/graph/?g=XiVB" TargetMode="External"/><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fred.stlouisfed.org/graph/?g=WhH1" TargetMode="External"/><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4.xml"/><Relationship Id="rId4" Type="http://schemas.openxmlformats.org/officeDocument/2006/relationships/image" Target="../media/image35.jpeg"/></Relationships>
</file>

<file path=ppt/slides/_rels/slide22.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hyperlink" Target="https://www.imf.org/en/Publications/WEO/Issues/2022/10/11/world-economic-outlook-october-2022"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fred.stlouisfed.org/graph/?g=WY0g" TargetMode="External"/><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fred.stlouisfed.org/graph/?g=XiWw" TargetMode="External"/><Relationship Id="rId2" Type="http://schemas.openxmlformats.org/officeDocument/2006/relationships/image" Target="../media/image38.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5" Type="http://schemas.openxmlformats.org/officeDocument/2006/relationships/image" Target="../media/image1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 Id="rId14" Type="http://schemas.openxmlformats.org/officeDocument/2006/relationships/image" Target="../media/image13.jpeg"/></Relationships>
</file>

<file path=ppt/slides/_rels/slide40.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s://fred.stlouisfed.org/graph/?g=T6zv" TargetMode="External"/><Relationship Id="rId2" Type="http://schemas.openxmlformats.org/officeDocument/2006/relationships/image" Target="../media/image49.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hyperlink" Target="http://www.cbpp.org/research/economy/chart-book-the-legacy-of-the-great-recession" TargetMode="External"/><Relationship Id="rId2" Type="http://schemas.openxmlformats.org/officeDocument/2006/relationships/image" Target="../media/image51.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fred.stlouisfed.org/graph/?g=ehaL" TargetMode="External"/></Relationships>
</file>

<file path=ppt/slides/_rels/slide47.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hyperlink" Target="https://fred.stlouisfed.org/graph/?g=SuSK" TargetMode="External"/><Relationship Id="rId1" Type="http://schemas.openxmlformats.org/officeDocument/2006/relationships/slideLayout" Target="../slideLayouts/slideLayout4.xml"/><Relationship Id="rId4" Type="http://schemas.openxmlformats.org/officeDocument/2006/relationships/image" Target="../media/image58.jpeg"/></Relationships>
</file>

<file path=ppt/slides/_rels/slide49.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faculty.som.yale.edu/peterschott/files/research/papers/manuf_229.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hyperlink" Target="http://science.sciencemag.org/content/344/6186/843" TargetMode="Externa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64.jpe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https://www.imf.org/en/Publications/WEO/Issues/2022/10/11/world-economic-outlook-october-2022" TargetMode="Externa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71.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hyperlink" Target="http://science.sciencemag.org/content/344/6186/843" TargetMode="Externa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s://www.imf.org/en/Publications/WEO/Issues/2022/07/26/world-economic-outlook-update-july-2022"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477838" y="1416050"/>
            <a:ext cx="8128000" cy="4832350"/>
          </a:xfrm>
          <a:noFill/>
        </p:spPr>
        <p:txBody>
          <a:bodyPr lIns="0" tIns="0" rIns="0" bIns="0"/>
          <a:lstStyle/>
          <a:p>
            <a:pPr eaLnBrk="1" hangingPunct="1"/>
            <a:br>
              <a:rPr lang="en-US" sz="2000" b="1" dirty="0"/>
            </a:br>
            <a:br>
              <a:rPr lang="en-US" sz="2000" dirty="0"/>
            </a:br>
            <a:r>
              <a:rPr sz="2000"/>
              <a:t>当前全球宏观经济</a:t>
            </a:r>
            <a:br>
              <a:rPr lang="en-US" sz="2000" dirty="0"/>
            </a:br>
            <a:r>
              <a:rPr sz="2000"/>
              <a:t>及全球增长风险</a:t>
            </a:r>
            <a:br>
              <a:rPr lang="en-US" sz="2000" dirty="0"/>
            </a:br>
            <a:r>
              <a:rPr sz="1400">
                <a:solidFill>
                  <a:schemeClr val="bg1">
                    <a:lumMod val="50000"/>
                  </a:schemeClr>
                </a:solidFill>
              </a:rPr>
              <a:t>2022 年 12 月</a:t>
            </a:r>
            <a:br>
              <a:rPr lang="en-GB" sz="1400" dirty="0">
                <a:solidFill>
                  <a:schemeClr val="bg1">
                    <a:lumMod val="50000"/>
                  </a:schemeClr>
                </a:solidFill>
              </a:rPr>
            </a:br>
            <a:br>
              <a:rPr lang="en-GB" sz="1400" dirty="0">
                <a:solidFill>
                  <a:schemeClr val="bg1">
                    <a:lumMod val="50000"/>
                  </a:schemeClr>
                </a:solidFill>
              </a:rPr>
            </a:br>
            <a:br>
              <a:rPr lang="en-GB" sz="1400" dirty="0">
                <a:solidFill>
                  <a:schemeClr val="bg1">
                    <a:lumMod val="50000"/>
                  </a:schemeClr>
                </a:solidFill>
              </a:rPr>
            </a:br>
            <a:br>
              <a:rPr lang="en-GB" sz="1400" dirty="0">
                <a:solidFill>
                  <a:schemeClr val="bg1">
                    <a:lumMod val="50000"/>
                  </a:schemeClr>
                </a:solidFill>
              </a:rPr>
            </a:br>
            <a:br>
              <a:rPr lang="en-GB" sz="1400" dirty="0">
                <a:solidFill>
                  <a:schemeClr val="bg1">
                    <a:lumMod val="50000"/>
                  </a:schemeClr>
                </a:solidFill>
              </a:rPr>
            </a:br>
            <a:br>
              <a:rPr lang="en-GB" sz="1400" dirty="0">
                <a:solidFill>
                  <a:schemeClr val="bg1">
                    <a:lumMod val="50000"/>
                  </a:schemeClr>
                </a:solidFill>
              </a:rPr>
            </a:br>
            <a:br>
              <a:rPr lang="en-GB" sz="1400" dirty="0">
                <a:solidFill>
                  <a:schemeClr val="bg1">
                    <a:lumMod val="50000"/>
                  </a:schemeClr>
                </a:solidFill>
              </a:rPr>
            </a:br>
            <a:br>
              <a:rPr lang="en-GB" sz="1400" dirty="0">
                <a:solidFill>
                  <a:schemeClr val="bg1">
                    <a:lumMod val="50000"/>
                  </a:schemeClr>
                </a:solidFill>
              </a:rPr>
            </a:br>
            <a:br>
              <a:rPr lang="en-GB" sz="1400" dirty="0">
                <a:solidFill>
                  <a:schemeClr val="bg1">
                    <a:lumMod val="50000"/>
                  </a:schemeClr>
                </a:solidFill>
              </a:rPr>
            </a:br>
            <a:r>
              <a:rPr sz="1800">
                <a:solidFill>
                  <a:schemeClr val="accent6"/>
                </a:solidFill>
              </a:rPr>
              <a:t>Peter K.肖特 </a:t>
            </a:r>
            <a:r>
              <a:rPr sz="1800">
                <a:solidFill>
                  <a:schemeClr val="bg1">
                    <a:lumMod val="50000"/>
                  </a:schemeClr>
                </a:solidFill>
              </a:rPr>
              <a:t>耶鲁大学管理学院和美国国家经济研究局</a:t>
            </a:r>
            <a:br>
              <a:rPr lang="en-GB" sz="1800" dirty="0">
                <a:solidFill>
                  <a:schemeClr val="bg1">
                    <a:lumMod val="50000"/>
                  </a:schemeClr>
                </a:solidFill>
              </a:rPr>
            </a:br>
            <a:br>
              <a:rPr lang="en-GB" sz="1400" dirty="0"/>
            </a:br>
            <a:br>
              <a:rPr lang="en-GB" sz="1400" dirty="0"/>
            </a:br>
            <a:br>
              <a:rPr lang="en-GB" sz="1000" dirty="0"/>
            </a:b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64007-F590-6D7F-3D1B-1D190684423A}"/>
              </a:ext>
            </a:extLst>
          </p:cNvPr>
          <p:cNvSpPr>
            <a:spLocks noGrp="1"/>
          </p:cNvSpPr>
          <p:nvPr>
            <p:ph type="title"/>
          </p:nvPr>
        </p:nvSpPr>
        <p:spPr/>
        <p:txBody>
          <a:bodyPr/>
          <a:lstStyle/>
          <a:p>
            <a:r>
              <a:t>全球供应链中断</a:t>
            </a:r>
          </a:p>
        </p:txBody>
      </p:sp>
      <p:sp>
        <p:nvSpPr>
          <p:cNvPr id="4" name="Slide Number Placeholder 3">
            <a:extLst>
              <a:ext uri="{FF2B5EF4-FFF2-40B4-BE49-F238E27FC236}">
                <a16:creationId xmlns:a16="http://schemas.microsoft.com/office/drawing/2014/main" id="{9DE5A37F-4A2F-A939-32DC-473354EC304C}"/>
              </a:ext>
            </a:extLst>
          </p:cNvPr>
          <p:cNvSpPr>
            <a:spLocks noGrp="1"/>
          </p:cNvSpPr>
          <p:nvPr>
            <p:ph type="sldNum" sz="quarter" idx="11"/>
          </p:nvPr>
        </p:nvSpPr>
        <p:spPr/>
        <p:txBody>
          <a:bodyPr/>
          <a:lstStyle/>
          <a:p/>
          <a:p>
            <a:fld id="{FC96386F-C149-48D8-92C5-2CFDBA85534B}" type="slidenum">
              <a:rPr lang="en-GB" smtClean="0"/>
              <a:t>10</a:t>
            </a:fld>
          </a:p>
        </p:txBody>
      </p:sp>
      <p:pic>
        <p:nvPicPr>
          <p:cNvPr id="12" name="图片 11">
            <a:extLst>
              <a:ext uri="{FF2B5EF4-FFF2-40B4-BE49-F238E27FC236}">
                <a16:creationId xmlns:a16="http://schemas.microsoft.com/office/drawing/2014/main" id="{EE06A664-34E7-9E49-7E07-6866457CB96C}"/>
              </a:ext>
            </a:extLst>
          </p:cNvPr>
          <p:cNvPicPr>
            <a:picLocks noChangeAspect="1"/>
          </p:cNvPicPr>
          <p:nvPr/>
        </p:nvPicPr>
        <p:blipFill>
          <a:blip r:embed="rId2"/>
          <a:stretch>
            <a:fillRect/>
          </a:stretch>
        </p:blipFill>
        <p:spPr>
          <a:xfrm>
            <a:off x="1868424" y="1228344"/>
            <a:ext cx="5416296" cy="5126736"/>
          </a:xfrm>
          <a:prstGeom prst="rect">
            <a:avLst/>
          </a:prstGeom>
        </p:spPr>
      </p:pic>
      <p:sp>
        <p:nvSpPr>
          <p:cNvPr id="13" name="矩形 12">
            <a:extLst>
              <a:ext uri="{FF2B5EF4-FFF2-40B4-BE49-F238E27FC236}">
                <a16:creationId xmlns:a16="http://schemas.microsoft.com/office/drawing/2014/main" id="{7D5740E8-701E-123E-2526-4CEC3EC7E054}"/>
              </a:ext>
            </a:extLst>
          </p:cNvPr>
          <p:cNvSpPr/>
          <p:nvPr/>
        </p:nvSpPr>
        <p:spPr>
          <a:xfrm>
            <a:off x="2033016" y="1335024"/>
            <a:ext cx="4575048" cy="271272"/>
          </a:xfrm>
          <a:prstGeom prst="rect">
            <a:avLst/>
          </a:prstGeom>
          <a:solidFill>
            <a:srgbClr val="FFFFFF"/>
          </a:solidFill>
        </p:spPr>
        <p:txBody>
          <a:bodyPr wrap="none" lIns="0" tIns="0" rIns="0" bIns="0">
            <a:noAutofit/>
          </a:bodyPr>
          <a:lstStyle/>
          <a:p>
            <a:pPr indent="0">
              <a:defRPr sz="1600">
                <a:latin typeface="Arial" panose="020B0604020202020204" pitchFamily="34" charset="0"/>
                <a:cs typeface="Arial" panose="020B0604020202020204" pitchFamily="34" charset="0"/>
              </a:defRPr>
            </a:pPr>
            <a:r>
              <a:t>积压和瓶颈：供应链混乱</a:t>
            </a:r>
          </a:p>
        </p:txBody>
      </p:sp>
      <p:sp>
        <p:nvSpPr>
          <p:cNvPr id="14" name="矩形 13">
            <a:extLst>
              <a:ext uri="{FF2B5EF4-FFF2-40B4-BE49-F238E27FC236}">
                <a16:creationId xmlns:a16="http://schemas.microsoft.com/office/drawing/2014/main" id="{A42E7EEE-F5E8-F753-D6F6-30261C06FBFE}"/>
              </a:ext>
            </a:extLst>
          </p:cNvPr>
          <p:cNvSpPr/>
          <p:nvPr/>
        </p:nvSpPr>
        <p:spPr>
          <a:xfrm>
            <a:off x="2039112" y="1600200"/>
            <a:ext cx="4696968" cy="542544"/>
          </a:xfrm>
          <a:prstGeom prst="rect">
            <a:avLst/>
          </a:prstGeom>
          <a:solidFill>
            <a:schemeClr val="bg1"/>
          </a:solidFill>
          <a:ln>
            <a:solidFill>
              <a:schemeClr val="bg1"/>
            </a:solidFill>
          </a:ln>
        </p:spPr>
        <p:txBody>
          <a:bodyPr lIns="0" tIns="0" rIns="0" bIns="0">
            <a:noAutofit/>
          </a:bodyPr>
          <a:lstStyle/>
          <a:p>
            <a:pPr indent="0">
              <a:defRPr sz="1300">
                <a:latin typeface="Arial" panose="020B0604020202020204" pitchFamily="34" charset="0"/>
                <a:cs typeface="Arial" panose="020B0604020202020204" pitchFamily="34" charset="0"/>
              </a:defRPr>
            </a:pPr>
            <a:r>
              <a:t>美国和欧盟供应商的交货时间已大幅放缓——</a:t>
            </a:r>
            <a:r>
              <a:rPr>
                <a:uFill>
                  <a:solidFill>
                    <a:srgbClr val="C00000"/>
                  </a:solidFill>
                </a:uFill>
              </a:rPr>
              <a:t>指数较低反映交货时间较长。</a:t>
            </a:r>
          </a:p>
        </p:txBody>
      </p:sp>
      <p:sp>
        <p:nvSpPr>
          <p:cNvPr id="15" name="矩形 14">
            <a:extLst>
              <a:ext uri="{FF2B5EF4-FFF2-40B4-BE49-F238E27FC236}">
                <a16:creationId xmlns:a16="http://schemas.microsoft.com/office/drawing/2014/main" id="{3794BF02-0636-63D6-A707-0DC796616A66}"/>
              </a:ext>
            </a:extLst>
          </p:cNvPr>
          <p:cNvSpPr/>
          <p:nvPr/>
        </p:nvSpPr>
        <p:spPr>
          <a:xfrm>
            <a:off x="2033016" y="1981200"/>
            <a:ext cx="2590800" cy="161544"/>
          </a:xfrm>
          <a:prstGeom prst="rect">
            <a:avLst/>
          </a:prstGeom>
          <a:solidFill>
            <a:srgbClr val="FFFFFF"/>
          </a:solidFill>
        </p:spPr>
        <p:txBody>
          <a:bodyPr wrap="none" lIns="0" tIns="0" rIns="0" bIns="0">
            <a:noAutofit/>
          </a:bodyPr>
          <a:lstStyle/>
          <a:p>
            <a:pPr indent="0">
              <a:defRPr sz="850">
                <a:latin typeface="Arial" panose="020B0604020202020204" pitchFamily="34" charset="0"/>
                <a:cs typeface="Arial" panose="020B0604020202020204" pitchFamily="34" charset="0"/>
              </a:defRPr>
            </a:pPr>
            <a:r>
              <a:t>（制造业PMI、供应商交货时间）</a:t>
            </a:r>
          </a:p>
        </p:txBody>
      </p:sp>
      <p:sp>
        <p:nvSpPr>
          <p:cNvPr id="16" name="矩形 15">
            <a:extLst>
              <a:ext uri="{FF2B5EF4-FFF2-40B4-BE49-F238E27FC236}">
                <a16:creationId xmlns:a16="http://schemas.microsoft.com/office/drawing/2014/main" id="{4E236BD7-C769-1034-226A-AFDB4E8076F2}"/>
              </a:ext>
            </a:extLst>
          </p:cNvPr>
          <p:cNvSpPr/>
          <p:nvPr/>
        </p:nvSpPr>
        <p:spPr>
          <a:xfrm>
            <a:off x="3697224" y="2356104"/>
            <a:ext cx="883920" cy="198120"/>
          </a:xfrm>
          <a:prstGeom prst="rect">
            <a:avLst/>
          </a:prstGeom>
          <a:solidFill>
            <a:srgbClr val="FFFFFF"/>
          </a:solidFill>
        </p:spPr>
        <p:txBody>
          <a:bodyPr wrap="none" lIns="0" tIns="0" rIns="0" bIns="0">
            <a:noAutofit/>
          </a:bodyPr>
          <a:lstStyle/>
          <a:p>
            <a:pPr indent="0">
              <a:defRPr sz="850">
                <a:latin typeface="Arial" panose="020B0604020202020204" pitchFamily="34" charset="0"/>
                <a:cs typeface="Arial" panose="020B0604020202020204" pitchFamily="34" charset="0"/>
              </a:defRPr>
            </a:pPr>
            <a:r>
              <a:t>欧洲联盟</a:t>
            </a:r>
          </a:p>
        </p:txBody>
      </p:sp>
      <p:sp>
        <p:nvSpPr>
          <p:cNvPr id="17" name="矩形 16">
            <a:extLst>
              <a:ext uri="{FF2B5EF4-FFF2-40B4-BE49-F238E27FC236}">
                <a16:creationId xmlns:a16="http://schemas.microsoft.com/office/drawing/2014/main" id="{7841A2E0-C4BE-8D28-1717-B34D0C0536E2}"/>
              </a:ext>
            </a:extLst>
          </p:cNvPr>
          <p:cNvSpPr/>
          <p:nvPr/>
        </p:nvSpPr>
        <p:spPr>
          <a:xfrm>
            <a:off x="4840224" y="2356104"/>
            <a:ext cx="762000" cy="173736"/>
          </a:xfrm>
          <a:prstGeom prst="rect">
            <a:avLst/>
          </a:prstGeom>
          <a:solidFill>
            <a:srgbClr val="FFFFFF"/>
          </a:solidFill>
        </p:spPr>
        <p:txBody>
          <a:bodyPr wrap="none" lIns="0" tIns="0" rIns="0" bIns="0">
            <a:noAutofit/>
          </a:bodyPr>
          <a:lstStyle/>
          <a:p>
            <a:pPr indent="0" algn="r">
              <a:defRPr sz="850">
                <a:latin typeface="Arial" panose="020B0604020202020204" pitchFamily="34" charset="0"/>
                <a:cs typeface="Arial" panose="020B0604020202020204" pitchFamily="34" charset="0"/>
              </a:defRPr>
            </a:pPr>
            <a:r>
              <a:t>美国</a:t>
            </a:r>
          </a:p>
        </p:txBody>
      </p:sp>
      <p:sp>
        <p:nvSpPr>
          <p:cNvPr id="18" name="矩形 17">
            <a:extLst>
              <a:ext uri="{FF2B5EF4-FFF2-40B4-BE49-F238E27FC236}">
                <a16:creationId xmlns:a16="http://schemas.microsoft.com/office/drawing/2014/main" id="{D45CACB8-7C3B-54CF-5B9D-736A0536BD7A}"/>
              </a:ext>
            </a:extLst>
          </p:cNvPr>
          <p:cNvSpPr/>
          <p:nvPr/>
        </p:nvSpPr>
        <p:spPr>
          <a:xfrm>
            <a:off x="2023872" y="5684520"/>
            <a:ext cx="4629912" cy="402336"/>
          </a:xfrm>
          <a:prstGeom prst="rect">
            <a:avLst/>
          </a:prstGeom>
          <a:solidFill>
            <a:srgbClr val="FFFFFF"/>
          </a:solidFill>
        </p:spPr>
        <p:txBody>
          <a:bodyPr lIns="0" tIns="0" rIns="0" bIns="0">
            <a:noAutofit/>
          </a:bodyPr>
          <a:lstStyle/>
          <a:p>
            <a:pPr indent="0">
              <a:lnSpc>
                <a:spcPct val="88000"/>
              </a:lnSpc>
              <a:defRPr sz="850">
                <a:latin typeface="Arial" panose="020B0604020202020204" pitchFamily="34" charset="0"/>
                <a:cs typeface="Arial" panose="020B0604020202020204" pitchFamily="34" charset="0"/>
              </a:defRPr>
            </a:pPr>
            <a:r>
              <a:t>资料来源：IHS Markit。</a:t>
            </a:r>
          </a:p>
          <a:p>
            <a:pPr indent="0">
              <a:lnSpc>
                <a:spcPct val="88000"/>
              </a:lnSpc>
              <a:defRPr sz="850">
                <a:latin typeface="Arial" panose="020B0604020202020204" pitchFamily="34" charset="0"/>
                <a:cs typeface="Arial" panose="020B0604020202020204" pitchFamily="34" charset="0"/>
              </a:defRPr>
            </a:pPr>
            <a:r>
              <a:t>笔记：PMI=采购经理人指数。读数高于 50 表示传送时间较快，读数为 50 表示没有变化，</a:t>
            </a:r>
            <a:r>
              <a:rPr>
                <a:solidFill>
                  <a:srgbClr val="3B363F"/>
                </a:solidFill>
              </a:rPr>
              <a:t>而 </a:t>
            </a:r>
            <a:r>
              <a:t>读数低于 50 表示传送时间较慢。</a:t>
            </a:r>
          </a:p>
        </p:txBody>
      </p:sp>
    </p:spTree>
    <p:extLst>
      <p:ext uri="{BB962C8B-B14F-4D97-AF65-F5344CB8AC3E}">
        <p14:creationId xmlns:p14="http://schemas.microsoft.com/office/powerpoint/2010/main" val="80169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460AC-D218-1EBD-4628-E989D5AA3423}"/>
              </a:ext>
            </a:extLst>
          </p:cNvPr>
          <p:cNvSpPr>
            <a:spLocks noGrp="1"/>
          </p:cNvSpPr>
          <p:nvPr>
            <p:ph type="title"/>
          </p:nvPr>
        </p:nvSpPr>
        <p:spPr/>
        <p:txBody>
          <a:bodyPr/>
          <a:lstStyle/>
          <a:p>
            <a:r>
              <a:t>通货膨胀</a:t>
            </a:r>
          </a:p>
        </p:txBody>
      </p:sp>
      <p:sp>
        <p:nvSpPr>
          <p:cNvPr id="3" name="Slide Number Placeholder 2">
            <a:extLst>
              <a:ext uri="{FF2B5EF4-FFF2-40B4-BE49-F238E27FC236}">
                <a16:creationId xmlns:a16="http://schemas.microsoft.com/office/drawing/2014/main" id="{4D7E965A-2AB2-707B-329D-563C7507408A}"/>
              </a:ext>
            </a:extLst>
          </p:cNvPr>
          <p:cNvSpPr>
            <a:spLocks noGrp="1"/>
          </p:cNvSpPr>
          <p:nvPr>
            <p:ph type="sldNum" sz="quarter" idx="11"/>
          </p:nvPr>
        </p:nvSpPr>
        <p:spPr/>
        <p:txBody>
          <a:bodyPr/>
          <a:lstStyle/>
          <a:p/>
          <a:p>
            <a:fld id="{B18DCB8B-D2FE-45D5-9D77-2EAE87C4CC26}" type="slidenum">
              <a:rPr lang="en-GB" smtClean="0"/>
              <a:t>11</a:t>
            </a:fld>
          </a:p>
        </p:txBody>
      </p:sp>
      <p:sp>
        <p:nvSpPr>
          <p:cNvPr id="6" name="TextBox 5">
            <a:extLst>
              <a:ext uri="{FF2B5EF4-FFF2-40B4-BE49-F238E27FC236}">
                <a16:creationId xmlns:a16="http://schemas.microsoft.com/office/drawing/2014/main" id="{C98EA1A4-964D-7B98-AADE-8D377440552A}"/>
              </a:ext>
            </a:extLst>
          </p:cNvPr>
          <p:cNvSpPr txBox="1"/>
          <p:nvPr/>
        </p:nvSpPr>
        <p:spPr>
          <a:xfrm>
            <a:off x="1513553" y="6041151"/>
            <a:ext cx="915635" cy="246221"/>
          </a:xfrm>
          <a:prstGeom prst="rect">
            <a:avLst/>
          </a:prstGeom>
          <a:noFill/>
        </p:spPr>
        <p:txBody>
          <a:bodyPr wrap="none">
            <a:spAutoFit/>
          </a:bodyPr>
          <a:lstStyle/>
          <a:p>
            <a:pPr algn="ctr">
              <a:defRPr sz="1000">
                <a:latin typeface="Arial" pitchFamily="34" charset="0"/>
                <a:cs typeface="Arial" pitchFamily="34" charset="0"/>
              </a:defRPr>
            </a:pPr>
            <a:r>
              <a:t>来源：</a:t>
            </a:r>
            <a:r>
              <a:rPr>
                <a:hlinkClick r:id="rId2"/>
              </a:rPr>
              <a:t>国际货币基金组织</a:t>
            </a:r>
            <a:r>
              <a:t>。</a:t>
            </a:r>
          </a:p>
        </p:txBody>
      </p:sp>
      <p:pic>
        <p:nvPicPr>
          <p:cNvPr id="4" name="图片 3">
            <a:extLst>
              <a:ext uri="{FF2B5EF4-FFF2-40B4-BE49-F238E27FC236}">
                <a16:creationId xmlns:a16="http://schemas.microsoft.com/office/drawing/2014/main" id="{AAFC903D-0CBF-EA38-8FEF-13A64AACCE51}"/>
              </a:ext>
            </a:extLst>
          </p:cNvPr>
          <p:cNvPicPr>
            <a:picLocks noChangeAspect="1"/>
          </p:cNvPicPr>
          <p:nvPr/>
        </p:nvPicPr>
        <p:blipFill>
          <a:blip r:embed="rId3"/>
          <a:stretch>
            <a:fillRect/>
          </a:stretch>
        </p:blipFill>
        <p:spPr>
          <a:xfrm>
            <a:off x="1536192" y="1094232"/>
            <a:ext cx="6083808" cy="4949952"/>
          </a:xfrm>
          <a:prstGeom prst="rect">
            <a:avLst/>
          </a:prstGeom>
        </p:spPr>
      </p:pic>
      <p:sp>
        <p:nvSpPr>
          <p:cNvPr id="7" name="矩形 6">
            <a:extLst>
              <a:ext uri="{FF2B5EF4-FFF2-40B4-BE49-F238E27FC236}">
                <a16:creationId xmlns:a16="http://schemas.microsoft.com/office/drawing/2014/main" id="{347865F6-CC5F-F18C-8765-A1B2C9A3D264}"/>
              </a:ext>
            </a:extLst>
          </p:cNvPr>
          <p:cNvSpPr/>
          <p:nvPr/>
        </p:nvSpPr>
        <p:spPr>
          <a:xfrm>
            <a:off x="1694688" y="1252728"/>
            <a:ext cx="5772912" cy="265176"/>
          </a:xfrm>
          <a:prstGeom prst="rect">
            <a:avLst/>
          </a:prstGeom>
          <a:solidFill>
            <a:srgbClr val="FFFFFF"/>
          </a:solidFill>
        </p:spPr>
        <p:txBody>
          <a:bodyPr wrap="none" lIns="0" tIns="0" rIns="0" bIns="0">
            <a:noAutofit/>
          </a:bodyPr>
          <a:lstStyle/>
          <a:p>
            <a:pPr indent="0">
              <a:defRPr sz="1300">
                <a:solidFill>
                  <a:srgbClr val="1B66AD"/>
                </a:solidFill>
                <a:latin typeface="Arial"/>
              </a:defRPr>
            </a:pPr>
            <a:r>
              <a:t>图 1.6。核心通胀及其各国分布</a:t>
            </a:r>
          </a:p>
        </p:txBody>
      </p:sp>
      <p:sp>
        <p:nvSpPr>
          <p:cNvPr id="8" name="矩形 7">
            <a:extLst>
              <a:ext uri="{FF2B5EF4-FFF2-40B4-BE49-F238E27FC236}">
                <a16:creationId xmlns:a16="http://schemas.microsoft.com/office/drawing/2014/main" id="{F89E8B25-C7D9-58D9-8E38-AC4622A2F979}"/>
              </a:ext>
            </a:extLst>
          </p:cNvPr>
          <p:cNvSpPr/>
          <p:nvPr/>
        </p:nvSpPr>
        <p:spPr>
          <a:xfrm>
            <a:off x="1703832" y="1517904"/>
            <a:ext cx="1694688" cy="268224"/>
          </a:xfrm>
          <a:prstGeom prst="rect">
            <a:avLst/>
          </a:prstGeom>
          <a:solidFill>
            <a:srgbClr val="FFFFFF"/>
          </a:solidFill>
        </p:spPr>
        <p:txBody>
          <a:bodyPr wrap="none" lIns="0" tIns="0" rIns="0" bIns="0">
            <a:noAutofit/>
          </a:bodyPr>
          <a:lstStyle/>
          <a:p>
            <a:pPr indent="0">
              <a:defRPr sz="1400" i="1">
                <a:solidFill>
                  <a:srgbClr val="1B66AD"/>
                </a:solidFill>
                <a:latin typeface="Arial"/>
              </a:defRPr>
            </a:pPr>
            <a:r>
              <a:t>（年化百分比）</a:t>
            </a:r>
          </a:p>
        </p:txBody>
      </p:sp>
      <p:sp>
        <p:nvSpPr>
          <p:cNvPr id="9" name="矩形 8">
            <a:extLst>
              <a:ext uri="{FF2B5EF4-FFF2-40B4-BE49-F238E27FC236}">
                <a16:creationId xmlns:a16="http://schemas.microsoft.com/office/drawing/2014/main" id="{DE36210C-788D-B220-CC77-405ADAB67465}"/>
              </a:ext>
            </a:extLst>
          </p:cNvPr>
          <p:cNvSpPr/>
          <p:nvPr/>
        </p:nvSpPr>
        <p:spPr>
          <a:xfrm>
            <a:off x="2698496" y="2084324"/>
            <a:ext cx="457200" cy="182880"/>
          </a:xfrm>
          <a:prstGeom prst="rect">
            <a:avLst/>
          </a:prstGeom>
          <a:solidFill>
            <a:srgbClr val="FFFFFF"/>
          </a:solidFill>
        </p:spPr>
        <p:txBody>
          <a:bodyPr wrap="none" lIns="0" tIns="0" rIns="0" bIns="0">
            <a:noAutofit/>
          </a:bodyPr>
          <a:lstStyle/>
          <a:p>
            <a:pPr indent="0">
              <a:defRPr sz="1200">
                <a:solidFill>
                  <a:srgbClr val="3B363F"/>
                </a:solidFill>
                <a:latin typeface="Arial"/>
              </a:defRPr>
            </a:pPr>
            <a:r>
              <a:t>意思是</a:t>
            </a:r>
          </a:p>
        </p:txBody>
      </p:sp>
      <p:sp>
        <p:nvSpPr>
          <p:cNvPr id="10" name="矩形 9">
            <a:extLst>
              <a:ext uri="{FF2B5EF4-FFF2-40B4-BE49-F238E27FC236}">
                <a16:creationId xmlns:a16="http://schemas.microsoft.com/office/drawing/2014/main" id="{176CFB51-0189-E5FA-1F17-D8ADC41A8FF8}"/>
              </a:ext>
            </a:extLst>
          </p:cNvPr>
          <p:cNvSpPr/>
          <p:nvPr/>
        </p:nvSpPr>
        <p:spPr>
          <a:xfrm>
            <a:off x="2694940" y="2307336"/>
            <a:ext cx="569976" cy="219456"/>
          </a:xfrm>
          <a:prstGeom prst="rect">
            <a:avLst/>
          </a:prstGeom>
          <a:solidFill>
            <a:srgbClr val="FFFFFF"/>
          </a:solidFill>
        </p:spPr>
        <p:txBody>
          <a:bodyPr wrap="none" lIns="0" tIns="0" rIns="0" bIns="0">
            <a:noAutofit/>
          </a:bodyPr>
          <a:lstStyle/>
          <a:p>
            <a:pPr indent="0">
              <a:defRPr sz="1200">
                <a:solidFill>
                  <a:srgbClr val="3B363F"/>
                </a:solidFill>
                <a:latin typeface="Arial"/>
              </a:defRPr>
            </a:pPr>
            <a:r>
              <a:t>中位数</a:t>
            </a:r>
          </a:p>
        </p:txBody>
      </p:sp>
      <p:sp>
        <p:nvSpPr>
          <p:cNvPr id="11" name="矩形 10">
            <a:extLst>
              <a:ext uri="{FF2B5EF4-FFF2-40B4-BE49-F238E27FC236}">
                <a16:creationId xmlns:a16="http://schemas.microsoft.com/office/drawing/2014/main" id="{0D17CC1F-6A84-98D8-6235-954E4ABF00AB}"/>
              </a:ext>
            </a:extLst>
          </p:cNvPr>
          <p:cNvSpPr/>
          <p:nvPr/>
        </p:nvSpPr>
        <p:spPr>
          <a:xfrm>
            <a:off x="2679192" y="2529840"/>
            <a:ext cx="1499616" cy="219456"/>
          </a:xfrm>
          <a:prstGeom prst="rect">
            <a:avLst/>
          </a:prstGeom>
          <a:solidFill>
            <a:srgbClr val="FFFFFF"/>
          </a:solidFill>
        </p:spPr>
        <p:txBody>
          <a:bodyPr wrap="none" lIns="0" tIns="0" rIns="0" bIns="0">
            <a:noAutofit/>
          </a:bodyPr>
          <a:lstStyle/>
          <a:p>
            <a:pPr indent="0">
              <a:defRPr sz="1200">
                <a:solidFill>
                  <a:srgbClr val="3B363F"/>
                </a:solidFill>
                <a:latin typeface="Arial"/>
              </a:defRPr>
            </a:pPr>
            <a:r>
              <a:t>第 25 至 75 个百分位数</a:t>
            </a:r>
          </a:p>
        </p:txBody>
      </p:sp>
      <p:sp>
        <p:nvSpPr>
          <p:cNvPr id="12" name="矩形 11">
            <a:extLst>
              <a:ext uri="{FF2B5EF4-FFF2-40B4-BE49-F238E27FC236}">
                <a16:creationId xmlns:a16="http://schemas.microsoft.com/office/drawing/2014/main" id="{8497BCA9-2081-8FF3-E08D-A47BDD37BEEC}"/>
              </a:ext>
            </a:extLst>
          </p:cNvPr>
          <p:cNvSpPr/>
          <p:nvPr/>
        </p:nvSpPr>
        <p:spPr>
          <a:xfrm>
            <a:off x="7156704" y="5510784"/>
            <a:ext cx="289560" cy="219456"/>
          </a:xfrm>
          <a:prstGeom prst="rect">
            <a:avLst/>
          </a:prstGeom>
          <a:solidFill>
            <a:srgbClr val="FFFFFF"/>
          </a:solidFill>
        </p:spPr>
        <p:txBody>
          <a:bodyPr wrap="none" lIns="0" tIns="0" rIns="0" bIns="0">
            <a:noAutofit/>
          </a:bodyPr>
          <a:lstStyle/>
          <a:p>
            <a:pPr indent="0" algn="r">
              <a:defRPr sz="1200">
                <a:solidFill>
                  <a:srgbClr val="3B363F"/>
                </a:solidFill>
                <a:latin typeface="Arial"/>
              </a:defRPr>
            </a:pPr>
            <a:r>
              <a:t>七月。</a:t>
            </a:r>
          </a:p>
        </p:txBody>
      </p:sp>
    </p:spTree>
    <p:extLst>
      <p:ext uri="{BB962C8B-B14F-4D97-AF65-F5344CB8AC3E}">
        <p14:creationId xmlns:p14="http://schemas.microsoft.com/office/powerpoint/2010/main" val="3634811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D4713-FBDA-1CFE-540C-B59F10405CB1}"/>
              </a:ext>
            </a:extLst>
          </p:cNvPr>
          <p:cNvSpPr>
            <a:spLocks noGrp="1"/>
          </p:cNvSpPr>
          <p:nvPr>
            <p:ph type="title"/>
          </p:nvPr>
        </p:nvSpPr>
        <p:spPr/>
        <p:txBody>
          <a:bodyPr/>
          <a:lstStyle/>
          <a:p>
            <a:r>
              <a:t>通货膨胀加剧</a:t>
            </a:r>
          </a:p>
        </p:txBody>
      </p:sp>
      <p:sp>
        <p:nvSpPr>
          <p:cNvPr id="3" name="Slide Number Placeholder 2">
            <a:extLst>
              <a:ext uri="{FF2B5EF4-FFF2-40B4-BE49-F238E27FC236}">
                <a16:creationId xmlns:a16="http://schemas.microsoft.com/office/drawing/2014/main" id="{95F0046C-61AB-FA4C-916E-5A02EA1862EC}"/>
              </a:ext>
            </a:extLst>
          </p:cNvPr>
          <p:cNvSpPr>
            <a:spLocks noGrp="1"/>
          </p:cNvSpPr>
          <p:nvPr>
            <p:ph type="sldNum" sz="quarter" idx="11"/>
          </p:nvPr>
        </p:nvSpPr>
        <p:spPr/>
        <p:txBody>
          <a:bodyPr/>
          <a:lstStyle/>
          <a:p/>
          <a:p>
            <a:fld id="{B18DCB8B-D2FE-45D5-9D77-2EAE87C4CC26}" type="slidenum">
              <a:rPr lang="en-GB" smtClean="0"/>
              <a:t>12</a:t>
            </a:fld>
          </a:p>
        </p:txBody>
      </p:sp>
      <p:sp>
        <p:nvSpPr>
          <p:cNvPr id="10" name="TextBox 9">
            <a:extLst>
              <a:ext uri="{FF2B5EF4-FFF2-40B4-BE49-F238E27FC236}">
                <a16:creationId xmlns:a16="http://schemas.microsoft.com/office/drawing/2014/main" id="{1D37E995-C942-A831-6F59-2C6815F5756B}"/>
              </a:ext>
            </a:extLst>
          </p:cNvPr>
          <p:cNvSpPr txBox="1"/>
          <p:nvPr/>
        </p:nvSpPr>
        <p:spPr>
          <a:xfrm>
            <a:off x="2803851" y="1052076"/>
            <a:ext cx="3536299" cy="435729"/>
          </a:xfrm>
          <a:prstGeom prst="rect">
            <a:avLst/>
          </a:prstGeom>
          <a:solidFill>
            <a:schemeClr val="bg1"/>
          </a:solidFill>
        </p:spPr>
        <p:txBody>
          <a:bodyPr wrap="none">
            <a:spAutoFit/>
          </a:bodyPr>
          <a:lstStyle/>
          <a:p>
            <a:pPr algn="ctr">
              <a:defRPr sz="1600">
                <a:solidFill>
                  <a:schemeClr val="accent1">
                    <a:lumMod val="50000"/>
                  </a:schemeClr>
                </a:solidFill>
                <a:latin typeface="Arial" pitchFamily="34" charset="0"/>
                <a:cs typeface="Arial" pitchFamily="34" charset="0"/>
              </a:defRPr>
            </a:pPr>
            <a:r>
              <a:t>世界粮食和能源价格</a:t>
            </a:r>
          </a:p>
        </p:txBody>
      </p:sp>
      <p:pic>
        <p:nvPicPr>
          <p:cNvPr id="5" name="Picture 4">
            <a:extLst>
              <a:ext uri="{FF2B5EF4-FFF2-40B4-BE49-F238E27FC236}">
                <a16:creationId xmlns:a16="http://schemas.microsoft.com/office/drawing/2014/main" id="{91E0791A-86C9-9EEF-8109-76248DE472C6}"/>
              </a:ext>
            </a:extLst>
          </p:cNvPr>
          <p:cNvPicPr>
            <a:picLocks noChangeAspect="1"/>
          </p:cNvPicPr>
          <p:nvPr/>
        </p:nvPicPr>
        <p:blipFill rotWithShape="1">
          <a:blip r:embed="rId2"/>
          <a:srcRect l="25908" t="19566" r="27246" b="66737"/>
          <a:stretch/>
        </p:blipFill>
        <p:spPr>
          <a:xfrm>
            <a:off x="3549345" y="4366843"/>
            <a:ext cx="3852484" cy="1790299"/>
          </a:xfrm>
          <a:prstGeom prst="rect">
            <a:avLst/>
          </a:prstGeom>
        </p:spPr>
      </p:pic>
      <p:sp>
        <p:nvSpPr>
          <p:cNvPr id="6" name="Freeform: Shape 5">
            <a:extLst>
              <a:ext uri="{FF2B5EF4-FFF2-40B4-BE49-F238E27FC236}">
                <a16:creationId xmlns:a16="http://schemas.microsoft.com/office/drawing/2014/main" id="{575B96F3-EBF2-0097-08BD-B93C0C48E279}"/>
              </a:ext>
            </a:extLst>
          </p:cNvPr>
          <p:cNvSpPr/>
          <p:nvPr/>
        </p:nvSpPr>
        <p:spPr>
          <a:xfrm>
            <a:off x="6824312" y="3022333"/>
            <a:ext cx="1012360" cy="1607419"/>
          </a:xfrm>
          <a:custGeom>
            <a:avLst/>
            <a:gdLst>
              <a:gd name="connsiteX0" fmla="*/ 0 w 1012360"/>
              <a:gd name="connsiteY0" fmla="*/ 0 h 2656573"/>
              <a:gd name="connsiteX1" fmla="*/ 1010652 w 1012360"/>
              <a:gd name="connsiteY1" fmla="*/ 741146 h 2656573"/>
              <a:gd name="connsiteX2" fmla="*/ 192505 w 1012360"/>
              <a:gd name="connsiteY2" fmla="*/ 2656573 h 2656573"/>
            </a:gdLst>
            <a:ahLst/>
            <a:cxnLst>
              <a:cxn ang="0">
                <a:pos x="connsiteX0" y="connsiteY0"/>
              </a:cxn>
              <a:cxn ang="0">
                <a:pos x="connsiteX1" y="connsiteY1"/>
              </a:cxn>
              <a:cxn ang="0">
                <a:pos x="connsiteX2" y="connsiteY2"/>
              </a:cxn>
            </a:cxnLst>
            <a:rect l="l" t="t" r="r" b="b"/>
            <a:pathLst>
              <a:path w="1012360" h="2656573">
                <a:moveTo>
                  <a:pt x="0" y="0"/>
                </a:moveTo>
                <a:cubicBezTo>
                  <a:pt x="489284" y="149192"/>
                  <a:pt x="978568" y="298384"/>
                  <a:pt x="1010652" y="741146"/>
                </a:cubicBezTo>
                <a:cubicBezTo>
                  <a:pt x="1042736" y="1183908"/>
                  <a:pt x="617620" y="1920240"/>
                  <a:pt x="192505" y="2656573"/>
                </a:cubicBezTo>
              </a:path>
            </a:pathLst>
          </a:custGeom>
          <a:noFill/>
          <a:ln>
            <a:solidFill>
              <a:srgbClr val="FF0000"/>
            </a:solidFill>
            <a:headEnd type="none" w="med" len="med"/>
            <a:tailEnd type="triangle" w="med" len="med"/>
          </a:ln>
        </p:spPr>
        <p:txBody>
          <a:bodyPr vert="horz" wrap="square" lIns="91440" tIns="45720" rIns="91440" bIns="45720"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sz="2000" b="1" i="0" u="sng" strike="noStrike" cap="none" normalizeH="0" baseline="0">
              <a:ln>
                <a:noFill/>
              </a:ln>
              <a:solidFill>
                <a:schemeClr val="tx1"/>
              </a:solidFill>
              <a:effectLst/>
              <a:latin typeface="Tahoma" charset="0"/>
            </a:endParaRPr>
          </a:p>
        </p:txBody>
      </p:sp>
      <p:pic>
        <p:nvPicPr>
          <p:cNvPr id="4" name="图片 3">
            <a:extLst>
              <a:ext uri="{FF2B5EF4-FFF2-40B4-BE49-F238E27FC236}">
                <a16:creationId xmlns:a16="http://schemas.microsoft.com/office/drawing/2014/main" id="{DD250D61-DAE1-2605-AEEB-BC67E1FF035D}"/>
              </a:ext>
            </a:extLst>
          </p:cNvPr>
          <p:cNvPicPr>
            <a:picLocks noChangeAspect="1"/>
          </p:cNvPicPr>
          <p:nvPr/>
        </p:nvPicPr>
        <p:blipFill>
          <a:blip r:embed="rId3"/>
          <a:stretch>
            <a:fillRect/>
          </a:stretch>
        </p:blipFill>
        <p:spPr>
          <a:xfrm>
            <a:off x="2313432" y="1402080"/>
            <a:ext cx="4492752" cy="2676144"/>
          </a:xfrm>
          <a:prstGeom prst="rect">
            <a:avLst/>
          </a:prstGeom>
        </p:spPr>
      </p:pic>
      <p:pic>
        <p:nvPicPr>
          <p:cNvPr id="7" name="图片 6">
            <a:extLst>
              <a:ext uri="{FF2B5EF4-FFF2-40B4-BE49-F238E27FC236}">
                <a16:creationId xmlns:a16="http://schemas.microsoft.com/office/drawing/2014/main" id="{C2138720-617A-689B-F881-1470E6C5311B}"/>
              </a:ext>
            </a:extLst>
          </p:cNvPr>
          <p:cNvPicPr>
            <a:picLocks noChangeAspect="1"/>
          </p:cNvPicPr>
          <p:nvPr/>
        </p:nvPicPr>
        <p:blipFill>
          <a:blip r:embed="rId4"/>
          <a:stretch>
            <a:fillRect/>
          </a:stretch>
        </p:blipFill>
        <p:spPr>
          <a:xfrm>
            <a:off x="3895344" y="5519928"/>
            <a:ext cx="1179576" cy="219456"/>
          </a:xfrm>
          <a:prstGeom prst="rect">
            <a:avLst/>
          </a:prstGeom>
        </p:spPr>
      </p:pic>
      <p:sp>
        <p:nvSpPr>
          <p:cNvPr id="8" name="矩形 7">
            <a:extLst>
              <a:ext uri="{FF2B5EF4-FFF2-40B4-BE49-F238E27FC236}">
                <a16:creationId xmlns:a16="http://schemas.microsoft.com/office/drawing/2014/main" id="{F96DD3BD-855F-CDB9-5C08-2484F5352C68}"/>
              </a:ext>
            </a:extLst>
          </p:cNvPr>
          <p:cNvSpPr/>
          <p:nvPr/>
        </p:nvSpPr>
        <p:spPr>
          <a:xfrm>
            <a:off x="2740660" y="1479296"/>
            <a:ext cx="917448" cy="207264"/>
          </a:xfrm>
          <a:prstGeom prst="rect">
            <a:avLst/>
          </a:prstGeom>
          <a:solidFill>
            <a:srgbClr val="FFFFFF"/>
          </a:solidFill>
        </p:spPr>
        <p:txBody>
          <a:bodyPr wrap="none" lIns="0" tIns="0" rIns="0" bIns="0">
            <a:noAutofit/>
          </a:bodyPr>
          <a:lstStyle/>
          <a:p>
            <a:pPr indent="0">
              <a:defRPr sz="1000">
                <a:solidFill>
                  <a:srgbClr val="3B363F"/>
                </a:solidFill>
                <a:latin typeface="Arial" panose="020B0604020202020204" pitchFamily="34" charset="0"/>
                <a:cs typeface="Arial" panose="020B0604020202020204" pitchFamily="34" charset="0"/>
              </a:defRPr>
            </a:pPr>
            <a:r>
              <a:t>1. 谷物价格</a:t>
            </a:r>
          </a:p>
        </p:txBody>
      </p:sp>
      <p:sp>
        <p:nvSpPr>
          <p:cNvPr id="12" name="矩形 11">
            <a:extLst>
              <a:ext uri="{FF2B5EF4-FFF2-40B4-BE49-F238E27FC236}">
                <a16:creationId xmlns:a16="http://schemas.microsoft.com/office/drawing/2014/main" id="{4902C589-0F63-FE05-20A6-6D0E58D6BAF4}"/>
              </a:ext>
            </a:extLst>
          </p:cNvPr>
          <p:cNvSpPr/>
          <p:nvPr/>
        </p:nvSpPr>
        <p:spPr>
          <a:xfrm>
            <a:off x="3227832" y="1795272"/>
            <a:ext cx="685800" cy="192024"/>
          </a:xfrm>
          <a:prstGeom prst="rect">
            <a:avLst/>
          </a:prstGeom>
          <a:solidFill>
            <a:srgbClr val="FFFFFF"/>
          </a:solidFill>
        </p:spPr>
        <p:txBody>
          <a:bodyPr wrap="none" lIns="0" tIns="0" rIns="0" bIns="0">
            <a:noAutofit/>
          </a:bodyPr>
          <a:lstStyle/>
          <a:p>
            <a:pPr indent="0">
              <a:defRPr sz="825">
                <a:solidFill>
                  <a:srgbClr val="3B363F"/>
                </a:solidFill>
                <a:latin typeface="Arial" panose="020B0604020202020204" pitchFamily="34" charset="0"/>
                <a:cs typeface="Arial" panose="020B0604020202020204" pitchFamily="34" charset="0"/>
              </a:defRPr>
            </a:pPr>
            <a:r>
              <a:t>谷物指数</a:t>
            </a:r>
          </a:p>
        </p:txBody>
      </p:sp>
      <p:sp>
        <p:nvSpPr>
          <p:cNvPr id="13" name="矩形 12">
            <a:extLst>
              <a:ext uri="{FF2B5EF4-FFF2-40B4-BE49-F238E27FC236}">
                <a16:creationId xmlns:a16="http://schemas.microsoft.com/office/drawing/2014/main" id="{74E34F84-A0CC-1A3C-6FAF-97DBC45B747A}"/>
              </a:ext>
            </a:extLst>
          </p:cNvPr>
          <p:cNvSpPr/>
          <p:nvPr/>
        </p:nvSpPr>
        <p:spPr>
          <a:xfrm>
            <a:off x="3227832" y="1996440"/>
            <a:ext cx="624840" cy="176784"/>
          </a:xfrm>
          <a:prstGeom prst="rect">
            <a:avLst/>
          </a:prstGeom>
          <a:solidFill>
            <a:srgbClr val="FFFFFF"/>
          </a:solidFill>
        </p:spPr>
        <p:txBody>
          <a:bodyPr wrap="none" lIns="0" tIns="0" rIns="0" bIns="0">
            <a:noAutofit/>
          </a:bodyPr>
          <a:lstStyle/>
          <a:p>
            <a:pPr indent="0">
              <a:defRPr sz="825">
                <a:solidFill>
                  <a:srgbClr val="3B363F"/>
                </a:solidFill>
                <a:latin typeface="Arial" panose="020B0604020202020204" pitchFamily="34" charset="0"/>
                <a:cs typeface="Arial" panose="020B0604020202020204" pitchFamily="34" charset="0"/>
              </a:defRPr>
            </a:pPr>
            <a:r>
              <a:t>小麦（美国）</a:t>
            </a:r>
          </a:p>
        </p:txBody>
      </p:sp>
      <p:sp>
        <p:nvSpPr>
          <p:cNvPr id="14" name="矩形 13">
            <a:extLst>
              <a:ext uri="{FF2B5EF4-FFF2-40B4-BE49-F238E27FC236}">
                <a16:creationId xmlns:a16="http://schemas.microsoft.com/office/drawing/2014/main" id="{E29D9384-A628-3A6D-DBFC-BEF03B21D184}"/>
              </a:ext>
            </a:extLst>
          </p:cNvPr>
          <p:cNvSpPr/>
          <p:nvPr/>
        </p:nvSpPr>
        <p:spPr>
          <a:xfrm>
            <a:off x="4261104" y="1795272"/>
            <a:ext cx="554736" cy="201168"/>
          </a:xfrm>
          <a:prstGeom prst="rect">
            <a:avLst/>
          </a:prstGeom>
          <a:solidFill>
            <a:srgbClr val="FFFFFF"/>
          </a:solidFill>
        </p:spPr>
        <p:txBody>
          <a:bodyPr wrap="none" lIns="0" tIns="0" rIns="0" bIns="0">
            <a:noAutofit/>
          </a:bodyPr>
          <a:lstStyle/>
          <a:p>
            <a:pPr indent="0">
              <a:defRPr sz="825">
                <a:solidFill>
                  <a:srgbClr val="3B363F"/>
                </a:solidFill>
                <a:latin typeface="Arial" panose="020B0604020202020204" pitchFamily="34" charset="0"/>
                <a:cs typeface="Arial" panose="020B0604020202020204" pitchFamily="34" charset="0"/>
              </a:defRPr>
            </a:pPr>
            <a:r>
              <a:t>玉米（美国）</a:t>
            </a:r>
          </a:p>
        </p:txBody>
      </p:sp>
      <p:sp>
        <p:nvSpPr>
          <p:cNvPr id="15" name="矩形 14">
            <a:extLst>
              <a:ext uri="{FF2B5EF4-FFF2-40B4-BE49-F238E27FC236}">
                <a16:creationId xmlns:a16="http://schemas.microsoft.com/office/drawing/2014/main" id="{72BA4032-9222-3B4E-0663-1EEC2B753437}"/>
              </a:ext>
            </a:extLst>
          </p:cNvPr>
          <p:cNvSpPr/>
          <p:nvPr/>
        </p:nvSpPr>
        <p:spPr>
          <a:xfrm>
            <a:off x="4261104" y="1996440"/>
            <a:ext cx="832104" cy="192024"/>
          </a:xfrm>
          <a:prstGeom prst="rect">
            <a:avLst/>
          </a:prstGeom>
          <a:solidFill>
            <a:srgbClr val="FFFFFF"/>
          </a:solidFill>
        </p:spPr>
        <p:txBody>
          <a:bodyPr wrap="none" lIns="0" tIns="0" rIns="0" bIns="0">
            <a:noAutofit/>
          </a:bodyPr>
          <a:lstStyle/>
          <a:p>
            <a:pPr indent="0">
              <a:defRPr sz="825">
                <a:solidFill>
                  <a:srgbClr val="3B363F"/>
                </a:solidFill>
                <a:latin typeface="Arial" panose="020B0604020202020204" pitchFamily="34" charset="0"/>
                <a:cs typeface="Arial" panose="020B0604020202020204" pitchFamily="34" charset="0"/>
              </a:defRPr>
            </a:pPr>
            <a:r>
              <a:t>大米（泰国）</a:t>
            </a:r>
          </a:p>
        </p:txBody>
      </p:sp>
      <p:sp>
        <p:nvSpPr>
          <p:cNvPr id="16" name="矩形 15">
            <a:extLst>
              <a:ext uri="{FF2B5EF4-FFF2-40B4-BE49-F238E27FC236}">
                <a16:creationId xmlns:a16="http://schemas.microsoft.com/office/drawing/2014/main" id="{41A5B0E9-D89E-DB87-94CC-5E0B0855F275}"/>
              </a:ext>
            </a:extLst>
          </p:cNvPr>
          <p:cNvSpPr/>
          <p:nvPr/>
        </p:nvSpPr>
        <p:spPr>
          <a:xfrm>
            <a:off x="6522720" y="3678936"/>
            <a:ext cx="271272" cy="201168"/>
          </a:xfrm>
          <a:prstGeom prst="rect">
            <a:avLst/>
          </a:prstGeom>
          <a:solidFill>
            <a:srgbClr val="FFFFFF"/>
          </a:solidFill>
        </p:spPr>
        <p:txBody>
          <a:bodyPr wrap="none" lIns="0" tIns="0" rIns="0" bIns="0">
            <a:noAutofit/>
          </a:bodyPr>
          <a:lstStyle/>
          <a:p>
            <a:pPr indent="0">
              <a:defRPr sz="825">
                <a:solidFill>
                  <a:srgbClr val="3B363F"/>
                </a:solidFill>
                <a:latin typeface="Arial" panose="020B0604020202020204" pitchFamily="34" charset="0"/>
                <a:cs typeface="Arial" panose="020B0604020202020204" pitchFamily="34" charset="0"/>
              </a:defRPr>
            </a:pPr>
            <a:r>
              <a:t>可能</a:t>
            </a:r>
          </a:p>
        </p:txBody>
      </p:sp>
      <p:sp>
        <p:nvSpPr>
          <p:cNvPr id="17" name="矩形 16">
            <a:extLst>
              <a:ext uri="{FF2B5EF4-FFF2-40B4-BE49-F238E27FC236}">
                <a16:creationId xmlns:a16="http://schemas.microsoft.com/office/drawing/2014/main" id="{839B59A6-FA64-D7D8-C6D9-A791D33FCC45}"/>
              </a:ext>
            </a:extLst>
          </p:cNvPr>
          <p:cNvSpPr/>
          <p:nvPr/>
        </p:nvSpPr>
        <p:spPr>
          <a:xfrm>
            <a:off x="3880104" y="4636008"/>
            <a:ext cx="3063240" cy="475488"/>
          </a:xfrm>
          <a:prstGeom prst="rect">
            <a:avLst/>
          </a:prstGeom>
          <a:solidFill>
            <a:srgbClr val="FFFFFF"/>
          </a:solidFill>
        </p:spPr>
        <p:txBody>
          <a:bodyPr lIns="0" tIns="0" rIns="0" bIns="0">
            <a:noAutofit/>
          </a:bodyPr>
          <a:lstStyle/>
          <a:p>
            <a:pPr indent="0">
              <a:lnSpc>
                <a:spcPct val="106000"/>
              </a:lnSpc>
              <a:defRPr sz="1500">
                <a:latin typeface="Arial" panose="020B0604020202020204" pitchFamily="34" charset="0"/>
                <a:cs typeface="Arial" panose="020B0604020202020204" pitchFamily="34" charset="0"/>
              </a:defRPr>
            </a:pPr>
            <a:r>
              <a:t>受干旱影响，加州许多农民将面临缺水。</a:t>
            </a:r>
          </a:p>
        </p:txBody>
      </p:sp>
      <p:sp>
        <p:nvSpPr>
          <p:cNvPr id="18" name="矩形 17">
            <a:extLst>
              <a:ext uri="{FF2B5EF4-FFF2-40B4-BE49-F238E27FC236}">
                <a16:creationId xmlns:a16="http://schemas.microsoft.com/office/drawing/2014/main" id="{DA4BD8B2-C94D-7888-C250-AE5B97187C04}"/>
              </a:ext>
            </a:extLst>
          </p:cNvPr>
          <p:cNvSpPr/>
          <p:nvPr/>
        </p:nvSpPr>
        <p:spPr>
          <a:xfrm>
            <a:off x="3880104" y="5142942"/>
            <a:ext cx="3096768" cy="359664"/>
          </a:xfrm>
          <a:prstGeom prst="rect">
            <a:avLst/>
          </a:prstGeom>
          <a:solidFill>
            <a:srgbClr val="FFFFFF"/>
          </a:solidFill>
        </p:spPr>
        <p:txBody>
          <a:bodyPr lIns="0" tIns="0" rIns="0" bIns="0">
            <a:noAutofit/>
          </a:bodyPr>
          <a:lstStyle/>
          <a:p>
            <a:pPr indent="0">
              <a:lnSpc>
                <a:spcPct val="115000"/>
              </a:lnSpc>
              <a:defRPr sz="800">
                <a:solidFill>
                  <a:srgbClr val="625A61"/>
                </a:solidFill>
                <a:latin typeface="Arial" panose="020B0604020202020204" pitchFamily="34" charset="0"/>
                <a:cs typeface="Arial" panose="020B0604020202020204" pitchFamily="34" charset="0"/>
              </a:defRPr>
            </a:pPr>
            <a:r>
              <a:t>数千个农场从萨克拉门托河和圣华金河取水的权利可能会被减少或暂停。</a:t>
            </a:r>
          </a:p>
        </p:txBody>
      </p:sp>
      <p:sp>
        <p:nvSpPr>
          <p:cNvPr id="19" name="矩形 18">
            <a:extLst>
              <a:ext uri="{FF2B5EF4-FFF2-40B4-BE49-F238E27FC236}">
                <a16:creationId xmlns:a16="http://schemas.microsoft.com/office/drawing/2014/main" id="{F726886D-3393-84F9-0CAD-2DB705DA5061}"/>
              </a:ext>
            </a:extLst>
          </p:cNvPr>
          <p:cNvSpPr/>
          <p:nvPr/>
        </p:nvSpPr>
        <p:spPr>
          <a:xfrm>
            <a:off x="4081272" y="5596128"/>
            <a:ext cx="420624" cy="91440"/>
          </a:xfrm>
          <a:prstGeom prst="rect">
            <a:avLst/>
          </a:prstGeom>
          <a:solidFill>
            <a:srgbClr val="FFFFFF"/>
          </a:solidFill>
        </p:spPr>
        <p:txBody>
          <a:bodyPr wrap="none" lIns="0" tIns="0" rIns="0" bIns="0">
            <a:noAutofit/>
          </a:bodyPr>
          <a:lstStyle/>
          <a:p>
            <a:pPr indent="0">
              <a:defRPr sz="500">
                <a:solidFill>
                  <a:srgbClr val="7F7F7F"/>
                </a:solidFill>
                <a:latin typeface="Arial" panose="020B0604020202020204" pitchFamily="34" charset="0"/>
                <a:cs typeface="Arial" panose="020B0604020202020204" pitchFamily="34" charset="0"/>
              </a:defRPr>
            </a:pPr>
            <a:r>
              <a:t>给 tbs 文章</a:t>
            </a:r>
          </a:p>
        </p:txBody>
      </p:sp>
      <p:sp>
        <p:nvSpPr>
          <p:cNvPr id="20" name="矩形 19">
            <a:extLst>
              <a:ext uri="{FF2B5EF4-FFF2-40B4-BE49-F238E27FC236}">
                <a16:creationId xmlns:a16="http://schemas.microsoft.com/office/drawing/2014/main" id="{0858F315-5863-CE11-A135-958C5789979D}"/>
              </a:ext>
            </a:extLst>
          </p:cNvPr>
          <p:cNvSpPr/>
          <p:nvPr/>
        </p:nvSpPr>
        <p:spPr>
          <a:xfrm>
            <a:off x="3892296" y="5806440"/>
            <a:ext cx="2124456" cy="131064"/>
          </a:xfrm>
          <a:prstGeom prst="rect">
            <a:avLst/>
          </a:prstGeom>
          <a:solidFill>
            <a:srgbClr val="FFFFFF"/>
          </a:solidFill>
        </p:spPr>
        <p:txBody>
          <a:bodyPr wrap="none" lIns="0" tIns="0" rIns="0" bIns="0">
            <a:noAutofit/>
          </a:bodyPr>
          <a:lstStyle/>
          <a:p>
            <a:pPr indent="0">
              <a:defRPr sz="550">
                <a:latin typeface="Arial" panose="020B0604020202020204" pitchFamily="34" charset="0"/>
                <a:cs typeface="Arial" panose="020B0604020202020204" pitchFamily="34" charset="0"/>
              </a:defRPr>
            </a:pPr>
            <a:r>
              <a:rPr>
                <a:solidFill>
                  <a:srgbClr val="625A61"/>
                </a:solidFill>
              </a:rPr>
              <a:t>这篇</a:t>
            </a:r>
            <a:r>
              <a:rPr>
                <a:solidFill>
                  <a:srgbClr val="7F7F7F"/>
                </a:solidFill>
              </a:rPr>
              <a:t>文章</a:t>
            </a:r>
            <a:r>
              <a:rPr>
                <a:solidFill>
                  <a:srgbClr val="625A61"/>
                </a:solidFill>
              </a:rPr>
              <a:t>是</a:t>
            </a:r>
            <a:r>
              <a:rPr>
                <a:solidFill>
                  <a:srgbClr val="7F7F7F"/>
                </a:solidFill>
              </a:rPr>
              <a:t>我们</a:t>
            </a:r>
            <a:r>
              <a:rPr>
                <a:solidFill>
                  <a:schemeClr val="accent2">
                    <a:lumMod val="60000"/>
                    <a:lumOff val="40000"/>
                  </a:schemeClr>
                </a:solidFill>
              </a:rPr>
              <a:t>极端天气和气候更新</a:t>
            </a:r>
            <a:r>
              <a:rPr>
                <a:solidFill>
                  <a:srgbClr val="625A61"/>
                </a:solidFill>
              </a:rPr>
              <a:t>的一部分</a:t>
            </a:r>
          </a:p>
        </p:txBody>
      </p:sp>
    </p:spTree>
    <p:extLst>
      <p:ext uri="{BB962C8B-B14F-4D97-AF65-F5344CB8AC3E}">
        <p14:creationId xmlns:p14="http://schemas.microsoft.com/office/powerpoint/2010/main" val="151100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31461-DC5C-4645-6E23-B3C488538F51}"/>
              </a:ext>
            </a:extLst>
          </p:cNvPr>
          <p:cNvSpPr>
            <a:spLocks noGrp="1"/>
          </p:cNvSpPr>
          <p:nvPr>
            <p:ph type="title"/>
          </p:nvPr>
        </p:nvSpPr>
        <p:spPr/>
        <p:txBody>
          <a:bodyPr/>
          <a:lstStyle/>
          <a:p>
            <a:r>
              <a:t>通货膨胀加剧</a:t>
            </a:r>
          </a:p>
        </p:txBody>
      </p:sp>
      <p:sp>
        <p:nvSpPr>
          <p:cNvPr id="3" name="Slide Number Placeholder 2">
            <a:extLst>
              <a:ext uri="{FF2B5EF4-FFF2-40B4-BE49-F238E27FC236}">
                <a16:creationId xmlns:a16="http://schemas.microsoft.com/office/drawing/2014/main" id="{D30BBFF2-49ED-D1D8-6AA5-1EC7153A2CD8}"/>
              </a:ext>
            </a:extLst>
          </p:cNvPr>
          <p:cNvSpPr>
            <a:spLocks noGrp="1"/>
          </p:cNvSpPr>
          <p:nvPr>
            <p:ph type="sldNum" sz="quarter" idx="11"/>
          </p:nvPr>
        </p:nvSpPr>
        <p:spPr/>
        <p:txBody>
          <a:bodyPr/>
          <a:lstStyle/>
          <a:p/>
          <a:p>
            <a:fld id="{B18DCB8B-D2FE-45D5-9D77-2EAE87C4CC26}" type="slidenum">
              <a:rPr lang="en-GB" smtClean="0"/>
              <a:t>13</a:t>
            </a:fld>
          </a:p>
        </p:txBody>
      </p:sp>
      <p:sp>
        <p:nvSpPr>
          <p:cNvPr id="5" name="TextBox 4">
            <a:extLst>
              <a:ext uri="{FF2B5EF4-FFF2-40B4-BE49-F238E27FC236}">
                <a16:creationId xmlns:a16="http://schemas.microsoft.com/office/drawing/2014/main" id="{5BF3138A-7DB3-89FC-7003-70B76E62A7B2}"/>
              </a:ext>
            </a:extLst>
          </p:cNvPr>
          <p:cNvSpPr txBox="1"/>
          <p:nvPr/>
        </p:nvSpPr>
        <p:spPr>
          <a:xfrm>
            <a:off x="2803849" y="1052076"/>
            <a:ext cx="3536299" cy="435729"/>
          </a:xfrm>
          <a:prstGeom prst="rect">
            <a:avLst/>
          </a:prstGeom>
          <a:solidFill>
            <a:schemeClr val="bg1"/>
          </a:solidFill>
        </p:spPr>
        <p:txBody>
          <a:bodyPr wrap="none">
            <a:spAutoFit/>
          </a:bodyPr>
          <a:lstStyle/>
          <a:p>
            <a:pPr algn="ctr">
              <a:defRPr sz="1600">
                <a:solidFill>
                  <a:schemeClr val="accent1">
                    <a:lumMod val="50000"/>
                  </a:schemeClr>
                </a:solidFill>
                <a:latin typeface="Arial" pitchFamily="34" charset="0"/>
                <a:cs typeface="Arial" pitchFamily="34" charset="0"/>
              </a:defRPr>
            </a:pPr>
            <a:r>
              <a:t>世界粮食和能源价格</a:t>
            </a:r>
          </a:p>
        </p:txBody>
      </p:sp>
      <p:pic>
        <p:nvPicPr>
          <p:cNvPr id="7" name="图片 6">
            <a:extLst>
              <a:ext uri="{FF2B5EF4-FFF2-40B4-BE49-F238E27FC236}">
                <a16:creationId xmlns:a16="http://schemas.microsoft.com/office/drawing/2014/main" id="{96B7B791-7692-ED5B-E367-7498C45152B9}"/>
              </a:ext>
            </a:extLst>
          </p:cNvPr>
          <p:cNvPicPr>
            <a:picLocks noChangeAspect="1"/>
          </p:cNvPicPr>
          <p:nvPr/>
        </p:nvPicPr>
        <p:blipFill>
          <a:blip r:embed="rId2"/>
          <a:stretch>
            <a:fillRect/>
          </a:stretch>
        </p:blipFill>
        <p:spPr>
          <a:xfrm>
            <a:off x="2325624" y="1411224"/>
            <a:ext cx="4544568" cy="5446776"/>
          </a:xfrm>
          <a:prstGeom prst="rect">
            <a:avLst/>
          </a:prstGeom>
        </p:spPr>
      </p:pic>
      <p:sp>
        <p:nvSpPr>
          <p:cNvPr id="8" name="矩形 7">
            <a:extLst>
              <a:ext uri="{FF2B5EF4-FFF2-40B4-BE49-F238E27FC236}">
                <a16:creationId xmlns:a16="http://schemas.microsoft.com/office/drawing/2014/main" id="{4BD8868D-9B00-2122-F6A3-94A455F2A4C1}"/>
              </a:ext>
            </a:extLst>
          </p:cNvPr>
          <p:cNvSpPr/>
          <p:nvPr/>
        </p:nvSpPr>
        <p:spPr>
          <a:xfrm>
            <a:off x="2731974" y="1491363"/>
            <a:ext cx="950976" cy="225552"/>
          </a:xfrm>
          <a:prstGeom prst="rect">
            <a:avLst/>
          </a:prstGeom>
          <a:solidFill>
            <a:srgbClr val="FFFFFF"/>
          </a:solidFill>
        </p:spPr>
        <p:txBody>
          <a:bodyPr wrap="none" lIns="0" tIns="0" rIns="0" bIns="0">
            <a:noAutofit/>
          </a:bodyPr>
          <a:lstStyle/>
          <a:p>
            <a:pPr indent="0">
              <a:defRPr>
                <a:solidFill>
                  <a:srgbClr val="3B363F"/>
                </a:solidFill>
                <a:latin typeface="Arial"/>
              </a:defRPr>
            </a:pPr>
            <a:r>
              <a:rPr sz="825"/>
              <a:t>1. </a:t>
            </a:r>
            <a:r>
              <a:rPr sz="1000"/>
              <a:t>谷物价格</a:t>
            </a:r>
          </a:p>
        </p:txBody>
      </p:sp>
      <p:sp>
        <p:nvSpPr>
          <p:cNvPr id="9" name="矩形 8">
            <a:extLst>
              <a:ext uri="{FF2B5EF4-FFF2-40B4-BE49-F238E27FC236}">
                <a16:creationId xmlns:a16="http://schemas.microsoft.com/office/drawing/2014/main" id="{117EE694-939A-F591-255E-7F86F2E840B0}"/>
              </a:ext>
            </a:extLst>
          </p:cNvPr>
          <p:cNvSpPr/>
          <p:nvPr/>
        </p:nvSpPr>
        <p:spPr>
          <a:xfrm>
            <a:off x="3227832" y="1816608"/>
            <a:ext cx="697992" cy="164592"/>
          </a:xfrm>
          <a:prstGeom prst="rect">
            <a:avLst/>
          </a:prstGeom>
          <a:solidFill>
            <a:srgbClr val="FFFFFF"/>
          </a:solidFill>
        </p:spPr>
        <p:txBody>
          <a:bodyPr wrap="none" lIns="0" tIns="0" rIns="0" bIns="0">
            <a:noAutofit/>
          </a:bodyPr>
          <a:lstStyle/>
          <a:p>
            <a:pPr indent="0">
              <a:defRPr sz="825">
                <a:solidFill>
                  <a:srgbClr val="3B363F"/>
                </a:solidFill>
                <a:latin typeface="Arial"/>
              </a:defRPr>
            </a:pPr>
            <a:r>
              <a:t>谷物指数</a:t>
            </a:r>
          </a:p>
        </p:txBody>
      </p:sp>
      <p:sp>
        <p:nvSpPr>
          <p:cNvPr id="10" name="矩形 9">
            <a:extLst>
              <a:ext uri="{FF2B5EF4-FFF2-40B4-BE49-F238E27FC236}">
                <a16:creationId xmlns:a16="http://schemas.microsoft.com/office/drawing/2014/main" id="{971006F7-EC9D-7511-A99E-C340917FAE55}"/>
              </a:ext>
            </a:extLst>
          </p:cNvPr>
          <p:cNvSpPr/>
          <p:nvPr/>
        </p:nvSpPr>
        <p:spPr>
          <a:xfrm>
            <a:off x="3227832" y="1987296"/>
            <a:ext cx="630936" cy="207264"/>
          </a:xfrm>
          <a:prstGeom prst="rect">
            <a:avLst/>
          </a:prstGeom>
          <a:solidFill>
            <a:srgbClr val="FFFFFF"/>
          </a:solidFill>
        </p:spPr>
        <p:txBody>
          <a:bodyPr wrap="none" lIns="0" tIns="0" rIns="0" bIns="0">
            <a:noAutofit/>
          </a:bodyPr>
          <a:lstStyle/>
          <a:p>
            <a:pPr indent="0">
              <a:defRPr sz="825">
                <a:solidFill>
                  <a:srgbClr val="3B363F"/>
                </a:solidFill>
                <a:latin typeface="Arial"/>
              </a:defRPr>
            </a:pPr>
            <a:r>
              <a:t>小麦（美国）</a:t>
            </a:r>
          </a:p>
        </p:txBody>
      </p:sp>
      <p:sp>
        <p:nvSpPr>
          <p:cNvPr id="11" name="矩形 10">
            <a:extLst>
              <a:ext uri="{FF2B5EF4-FFF2-40B4-BE49-F238E27FC236}">
                <a16:creationId xmlns:a16="http://schemas.microsoft.com/office/drawing/2014/main" id="{31762CF4-8F73-63A9-14F9-897035A81DDB}"/>
              </a:ext>
            </a:extLst>
          </p:cNvPr>
          <p:cNvSpPr/>
          <p:nvPr/>
        </p:nvSpPr>
        <p:spPr>
          <a:xfrm>
            <a:off x="4261104" y="1813560"/>
            <a:ext cx="554736" cy="182880"/>
          </a:xfrm>
          <a:prstGeom prst="rect">
            <a:avLst/>
          </a:prstGeom>
          <a:solidFill>
            <a:srgbClr val="FFFFFF"/>
          </a:solidFill>
        </p:spPr>
        <p:txBody>
          <a:bodyPr wrap="none" lIns="0" tIns="0" rIns="0" bIns="0">
            <a:noAutofit/>
          </a:bodyPr>
          <a:lstStyle/>
          <a:p>
            <a:pPr indent="0">
              <a:defRPr sz="825">
                <a:latin typeface="Arial"/>
              </a:defRPr>
            </a:pPr>
            <a:r>
              <a:t>玉米（美国）</a:t>
            </a:r>
          </a:p>
        </p:txBody>
      </p:sp>
      <p:sp>
        <p:nvSpPr>
          <p:cNvPr id="12" name="矩形 11">
            <a:extLst>
              <a:ext uri="{FF2B5EF4-FFF2-40B4-BE49-F238E27FC236}">
                <a16:creationId xmlns:a16="http://schemas.microsoft.com/office/drawing/2014/main" id="{855C8A78-254D-3C5B-46E0-12CC03B67493}"/>
              </a:ext>
            </a:extLst>
          </p:cNvPr>
          <p:cNvSpPr/>
          <p:nvPr/>
        </p:nvSpPr>
        <p:spPr>
          <a:xfrm>
            <a:off x="4261104" y="1993392"/>
            <a:ext cx="835152" cy="195072"/>
          </a:xfrm>
          <a:prstGeom prst="rect">
            <a:avLst/>
          </a:prstGeom>
          <a:solidFill>
            <a:srgbClr val="FFFFFF"/>
          </a:solidFill>
        </p:spPr>
        <p:txBody>
          <a:bodyPr wrap="none" lIns="0" tIns="0" rIns="0" bIns="0">
            <a:noAutofit/>
          </a:bodyPr>
          <a:lstStyle/>
          <a:p>
            <a:pPr indent="0">
              <a:defRPr sz="825">
                <a:solidFill>
                  <a:srgbClr val="3B363F"/>
                </a:solidFill>
                <a:latin typeface="Arial"/>
              </a:defRPr>
            </a:pPr>
            <a:r>
              <a:t>大米（泰国）</a:t>
            </a:r>
          </a:p>
        </p:txBody>
      </p:sp>
      <p:sp>
        <p:nvSpPr>
          <p:cNvPr id="13" name="矩形 12">
            <a:extLst>
              <a:ext uri="{FF2B5EF4-FFF2-40B4-BE49-F238E27FC236}">
                <a16:creationId xmlns:a16="http://schemas.microsoft.com/office/drawing/2014/main" id="{DE7B1D33-F5CE-BBF1-4ECE-4187F872C1CB}"/>
              </a:ext>
            </a:extLst>
          </p:cNvPr>
          <p:cNvSpPr/>
          <p:nvPr/>
        </p:nvSpPr>
        <p:spPr>
          <a:xfrm>
            <a:off x="6531864" y="3700272"/>
            <a:ext cx="283464" cy="185928"/>
          </a:xfrm>
          <a:prstGeom prst="rect">
            <a:avLst/>
          </a:prstGeom>
          <a:solidFill>
            <a:srgbClr val="FFFFFF"/>
          </a:solidFill>
        </p:spPr>
        <p:txBody>
          <a:bodyPr wrap="none" lIns="0" tIns="0" rIns="0" bIns="0">
            <a:noAutofit/>
          </a:bodyPr>
          <a:lstStyle/>
          <a:p>
            <a:pPr indent="0" algn="r">
              <a:defRPr sz="825">
                <a:solidFill>
                  <a:srgbClr val="3B363F"/>
                </a:solidFill>
                <a:latin typeface="Arial"/>
              </a:defRPr>
            </a:pPr>
            <a:r>
              <a:t>可能</a:t>
            </a:r>
          </a:p>
        </p:txBody>
      </p:sp>
      <p:sp>
        <p:nvSpPr>
          <p:cNvPr id="14" name="矩形 13">
            <a:extLst>
              <a:ext uri="{FF2B5EF4-FFF2-40B4-BE49-F238E27FC236}">
                <a16:creationId xmlns:a16="http://schemas.microsoft.com/office/drawing/2014/main" id="{E96BFDEE-00A6-1501-2F71-867D978145C3}"/>
              </a:ext>
            </a:extLst>
          </p:cNvPr>
          <p:cNvSpPr/>
          <p:nvPr/>
        </p:nvSpPr>
        <p:spPr>
          <a:xfrm>
            <a:off x="2720823" y="4300578"/>
            <a:ext cx="1191768" cy="198120"/>
          </a:xfrm>
          <a:prstGeom prst="rect">
            <a:avLst/>
          </a:prstGeom>
          <a:solidFill>
            <a:srgbClr val="FFFFFF"/>
          </a:solidFill>
        </p:spPr>
        <p:txBody>
          <a:bodyPr wrap="none" lIns="0" tIns="0" rIns="0" bIns="0">
            <a:noAutofit/>
          </a:bodyPr>
          <a:lstStyle/>
          <a:p>
            <a:pPr indent="0">
              <a:defRPr sz="750">
                <a:solidFill>
                  <a:srgbClr val="3B363F"/>
                </a:solidFill>
                <a:latin typeface="Arial"/>
              </a:defRPr>
            </a:pPr>
            <a:r>
              <a:t>2. 化石燃料价格</a:t>
            </a:r>
          </a:p>
        </p:txBody>
      </p:sp>
      <p:sp>
        <p:nvSpPr>
          <p:cNvPr id="15" name="矩形 14">
            <a:extLst>
              <a:ext uri="{FF2B5EF4-FFF2-40B4-BE49-F238E27FC236}">
                <a16:creationId xmlns:a16="http://schemas.microsoft.com/office/drawing/2014/main" id="{04B35991-1D55-088B-C064-37B543BED083}"/>
              </a:ext>
            </a:extLst>
          </p:cNvPr>
          <p:cNvSpPr/>
          <p:nvPr/>
        </p:nvSpPr>
        <p:spPr>
          <a:xfrm>
            <a:off x="3624072" y="4724400"/>
            <a:ext cx="841248" cy="158496"/>
          </a:xfrm>
          <a:prstGeom prst="rect">
            <a:avLst/>
          </a:prstGeom>
          <a:solidFill>
            <a:srgbClr val="FFFFFF"/>
          </a:solidFill>
        </p:spPr>
        <p:txBody>
          <a:bodyPr wrap="none" lIns="0" tIns="0" rIns="0" bIns="0">
            <a:noAutofit/>
          </a:bodyPr>
          <a:lstStyle/>
          <a:p>
            <a:pPr indent="0">
              <a:defRPr sz="825">
                <a:latin typeface="Arial"/>
              </a:defRPr>
            </a:pPr>
            <a:r>
              <a:t>布伦特原油</a:t>
            </a:r>
          </a:p>
        </p:txBody>
      </p:sp>
      <p:sp>
        <p:nvSpPr>
          <p:cNvPr id="16" name="矩形 15">
            <a:extLst>
              <a:ext uri="{FF2B5EF4-FFF2-40B4-BE49-F238E27FC236}">
                <a16:creationId xmlns:a16="http://schemas.microsoft.com/office/drawing/2014/main" id="{0C9A6B9B-A867-C2BD-EBE3-64CCE4A73B7E}"/>
              </a:ext>
            </a:extLst>
          </p:cNvPr>
          <p:cNvSpPr/>
          <p:nvPr/>
        </p:nvSpPr>
        <p:spPr>
          <a:xfrm>
            <a:off x="3624072" y="4904232"/>
            <a:ext cx="975360" cy="185928"/>
          </a:xfrm>
          <a:prstGeom prst="rect">
            <a:avLst/>
          </a:prstGeom>
          <a:solidFill>
            <a:srgbClr val="FFFFFF"/>
          </a:solidFill>
        </p:spPr>
        <p:txBody>
          <a:bodyPr wrap="none" lIns="0" tIns="0" rIns="0" bIns="0">
            <a:noAutofit/>
          </a:bodyPr>
          <a:lstStyle/>
          <a:p>
            <a:pPr indent="0">
              <a:defRPr sz="825">
                <a:solidFill>
                  <a:srgbClr val="3B363F"/>
                </a:solidFill>
                <a:latin typeface="Arial"/>
              </a:defRPr>
            </a:pPr>
            <a:r>
              <a:t>天然气指数</a:t>
            </a:r>
          </a:p>
        </p:txBody>
      </p:sp>
      <p:sp>
        <p:nvSpPr>
          <p:cNvPr id="17" name="矩形 16">
            <a:extLst>
              <a:ext uri="{FF2B5EF4-FFF2-40B4-BE49-F238E27FC236}">
                <a16:creationId xmlns:a16="http://schemas.microsoft.com/office/drawing/2014/main" id="{790F3C95-5BE7-25C9-1EF6-98B0795BCD29}"/>
              </a:ext>
            </a:extLst>
          </p:cNvPr>
          <p:cNvSpPr/>
          <p:nvPr/>
        </p:nvSpPr>
        <p:spPr>
          <a:xfrm>
            <a:off x="3630168" y="5090160"/>
            <a:ext cx="588264" cy="173736"/>
          </a:xfrm>
          <a:prstGeom prst="rect">
            <a:avLst/>
          </a:prstGeom>
          <a:solidFill>
            <a:srgbClr val="FFFFFF"/>
          </a:solidFill>
        </p:spPr>
        <p:txBody>
          <a:bodyPr wrap="none" lIns="0" tIns="0" rIns="0" bIns="0">
            <a:noAutofit/>
          </a:bodyPr>
          <a:lstStyle/>
          <a:p>
            <a:pPr indent="0">
              <a:defRPr>
                <a:latin typeface="Arial"/>
              </a:defRPr>
            </a:pPr>
            <a:r>
              <a:rPr sz="750">
                <a:solidFill>
                  <a:srgbClr val="3B363F"/>
                </a:solidFill>
              </a:rPr>
              <a:t>煤炭</a:t>
            </a:r>
            <a:r>
              <a:rPr sz="825">
                <a:solidFill>
                  <a:srgbClr val="625A61"/>
                </a:solidFill>
              </a:rPr>
              <a:t>指数</a:t>
            </a:r>
          </a:p>
        </p:txBody>
      </p:sp>
      <p:sp>
        <p:nvSpPr>
          <p:cNvPr id="18" name="矩形 17">
            <a:extLst>
              <a:ext uri="{FF2B5EF4-FFF2-40B4-BE49-F238E27FC236}">
                <a16:creationId xmlns:a16="http://schemas.microsoft.com/office/drawing/2014/main" id="{52669027-9FD6-A7C4-5A80-BBBD5E717164}"/>
              </a:ext>
            </a:extLst>
          </p:cNvPr>
          <p:cNvSpPr/>
          <p:nvPr/>
        </p:nvSpPr>
        <p:spPr>
          <a:xfrm>
            <a:off x="6522720" y="6477000"/>
            <a:ext cx="292608" cy="192024"/>
          </a:xfrm>
          <a:prstGeom prst="rect">
            <a:avLst/>
          </a:prstGeom>
          <a:solidFill>
            <a:srgbClr val="FFFFFF"/>
          </a:solidFill>
        </p:spPr>
        <p:txBody>
          <a:bodyPr wrap="none" lIns="0" tIns="0" rIns="0" bIns="0">
            <a:noAutofit/>
          </a:bodyPr>
          <a:lstStyle/>
          <a:p>
            <a:pPr indent="0" algn="r">
              <a:defRPr sz="825">
                <a:solidFill>
                  <a:srgbClr val="3B363F"/>
                </a:solidFill>
                <a:latin typeface="Arial"/>
              </a:defRPr>
            </a:pPr>
            <a:r>
              <a:t>可能</a:t>
            </a:r>
          </a:p>
        </p:txBody>
      </p:sp>
    </p:spTree>
    <p:extLst>
      <p:ext uri="{BB962C8B-B14F-4D97-AF65-F5344CB8AC3E}">
        <p14:creationId xmlns:p14="http://schemas.microsoft.com/office/powerpoint/2010/main" val="914666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5784E-2219-9FDF-E1D8-AAF53FD0B9A7}"/>
              </a:ext>
            </a:extLst>
          </p:cNvPr>
          <p:cNvSpPr>
            <a:spLocks noGrp="1"/>
          </p:cNvSpPr>
          <p:nvPr>
            <p:ph type="title"/>
          </p:nvPr>
        </p:nvSpPr>
        <p:spPr/>
        <p:txBody>
          <a:bodyPr/>
          <a:lstStyle/>
          <a:p>
            <a:r>
              <a:t>职位 + 空缺 &gt; 工人</a:t>
            </a:r>
          </a:p>
        </p:txBody>
      </p:sp>
      <p:sp>
        <p:nvSpPr>
          <p:cNvPr id="3" name="Slide Number Placeholder 2">
            <a:extLst>
              <a:ext uri="{FF2B5EF4-FFF2-40B4-BE49-F238E27FC236}">
                <a16:creationId xmlns:a16="http://schemas.microsoft.com/office/drawing/2014/main" id="{C2701AF1-57F1-B99E-EA7E-A818A9FAEF2F}"/>
              </a:ext>
            </a:extLst>
          </p:cNvPr>
          <p:cNvSpPr>
            <a:spLocks noGrp="1"/>
          </p:cNvSpPr>
          <p:nvPr>
            <p:ph type="sldNum" sz="quarter" idx="11"/>
          </p:nvPr>
        </p:nvSpPr>
        <p:spPr/>
        <p:txBody>
          <a:bodyPr/>
          <a:lstStyle/>
          <a:p/>
          <a:p>
            <a:fld id="{B18DCB8B-D2FE-45D5-9D77-2EAE87C4CC26}" type="slidenum">
              <a:rPr lang="en-GB" smtClean="0"/>
              <a:t>14</a:t>
            </a:fld>
          </a:p>
        </p:txBody>
      </p:sp>
      <p:pic>
        <p:nvPicPr>
          <p:cNvPr id="4" name="图片 3">
            <a:extLst>
              <a:ext uri="{FF2B5EF4-FFF2-40B4-BE49-F238E27FC236}">
                <a16:creationId xmlns:a16="http://schemas.microsoft.com/office/drawing/2014/main" id="{CD7FD2E9-8880-1FB8-8452-49F1542E9673}"/>
              </a:ext>
            </a:extLst>
          </p:cNvPr>
          <p:cNvPicPr>
            <a:picLocks noChangeAspect="1"/>
          </p:cNvPicPr>
          <p:nvPr/>
        </p:nvPicPr>
        <p:blipFill>
          <a:blip r:embed="rId2"/>
          <a:stretch>
            <a:fillRect/>
          </a:stretch>
        </p:blipFill>
        <p:spPr>
          <a:xfrm>
            <a:off x="1335024" y="1563624"/>
            <a:ext cx="6903720" cy="4617720"/>
          </a:xfrm>
          <a:prstGeom prst="rect">
            <a:avLst/>
          </a:prstGeom>
        </p:spPr>
      </p:pic>
      <p:sp>
        <p:nvSpPr>
          <p:cNvPr id="5" name="矩形 4">
            <a:extLst>
              <a:ext uri="{FF2B5EF4-FFF2-40B4-BE49-F238E27FC236}">
                <a16:creationId xmlns:a16="http://schemas.microsoft.com/office/drawing/2014/main" id="{113D92D1-8C40-F87A-CCE7-49AC622E9DF9}"/>
              </a:ext>
            </a:extLst>
          </p:cNvPr>
          <p:cNvSpPr/>
          <p:nvPr/>
        </p:nvSpPr>
        <p:spPr>
          <a:xfrm>
            <a:off x="1402080" y="1636776"/>
            <a:ext cx="3870960" cy="249936"/>
          </a:xfrm>
          <a:prstGeom prst="rect">
            <a:avLst/>
          </a:prstGeom>
          <a:solidFill>
            <a:srgbClr val="FFFFFF"/>
          </a:solidFill>
        </p:spPr>
        <p:txBody>
          <a:bodyPr wrap="none" lIns="0" tIns="0" rIns="0" bIns="0">
            <a:noAutofit/>
          </a:bodyPr>
          <a:lstStyle/>
          <a:p>
            <a:pPr indent="0">
              <a:defRPr sz="1000">
                <a:latin typeface="Arial"/>
              </a:defRPr>
            </a:pPr>
            <a:r>
              <a:t>图表 1：美国战后历史上最紧张的劳动力市场</a:t>
            </a:r>
          </a:p>
        </p:txBody>
      </p:sp>
      <p:sp>
        <p:nvSpPr>
          <p:cNvPr id="6" name="矩形 5">
            <a:extLst>
              <a:ext uri="{FF2B5EF4-FFF2-40B4-BE49-F238E27FC236}">
                <a16:creationId xmlns:a16="http://schemas.microsoft.com/office/drawing/2014/main" id="{05A42B9D-AE42-8F0F-B7E2-D07F3BD77D76}"/>
              </a:ext>
            </a:extLst>
          </p:cNvPr>
          <p:cNvSpPr/>
          <p:nvPr/>
        </p:nvSpPr>
        <p:spPr>
          <a:xfrm>
            <a:off x="1548384" y="2017776"/>
            <a:ext cx="1118616" cy="207264"/>
          </a:xfrm>
          <a:prstGeom prst="rect">
            <a:avLst/>
          </a:prstGeom>
          <a:solidFill>
            <a:srgbClr val="FFFFFF"/>
          </a:solidFill>
        </p:spPr>
        <p:txBody>
          <a:bodyPr wrap="none" lIns="0" tIns="0" rIns="0" bIns="0">
            <a:noAutofit/>
          </a:bodyPr>
          <a:lstStyle/>
          <a:p>
            <a:pPr indent="0">
              <a:defRPr sz="1200">
                <a:latin typeface="Arial"/>
              </a:defRPr>
            </a:pPr>
            <a:r>
              <a:t>人口百分比</a:t>
            </a:r>
          </a:p>
        </p:txBody>
      </p:sp>
      <p:sp>
        <p:nvSpPr>
          <p:cNvPr id="7" name="矩形 6">
            <a:extLst>
              <a:ext uri="{FF2B5EF4-FFF2-40B4-BE49-F238E27FC236}">
                <a16:creationId xmlns:a16="http://schemas.microsoft.com/office/drawing/2014/main" id="{85A81BBA-D2D4-B8BF-F047-ADC341DC22D1}"/>
              </a:ext>
            </a:extLst>
          </p:cNvPr>
          <p:cNvSpPr/>
          <p:nvPr/>
        </p:nvSpPr>
        <p:spPr>
          <a:xfrm>
            <a:off x="3992880" y="2020824"/>
            <a:ext cx="1594104" cy="219456"/>
          </a:xfrm>
          <a:prstGeom prst="rect">
            <a:avLst/>
          </a:prstGeom>
          <a:solidFill>
            <a:srgbClr val="FFFFFF"/>
          </a:solidFill>
        </p:spPr>
        <p:txBody>
          <a:bodyPr wrap="none" lIns="0" tIns="0" rIns="0" bIns="0">
            <a:noAutofit/>
          </a:bodyPr>
          <a:lstStyle/>
          <a:p>
            <a:pPr indent="0">
              <a:defRPr sz="1200">
                <a:latin typeface="Arial"/>
              </a:defRPr>
            </a:pPr>
            <a:r>
              <a:t>美国就业工人缺口</a:t>
            </a:r>
          </a:p>
        </p:txBody>
      </p:sp>
      <p:sp>
        <p:nvSpPr>
          <p:cNvPr id="8" name="矩形 7">
            <a:extLst>
              <a:ext uri="{FF2B5EF4-FFF2-40B4-BE49-F238E27FC236}">
                <a16:creationId xmlns:a16="http://schemas.microsoft.com/office/drawing/2014/main" id="{6BF36A3F-F4DD-2D4B-AA54-14BC560E6BB2}"/>
              </a:ext>
            </a:extLst>
          </p:cNvPr>
          <p:cNvSpPr/>
          <p:nvPr/>
        </p:nvSpPr>
        <p:spPr>
          <a:xfrm>
            <a:off x="6894576" y="2020824"/>
            <a:ext cx="1146048" cy="213360"/>
          </a:xfrm>
          <a:prstGeom prst="rect">
            <a:avLst/>
          </a:prstGeom>
          <a:solidFill>
            <a:srgbClr val="FFFFFF"/>
          </a:solidFill>
        </p:spPr>
        <p:txBody>
          <a:bodyPr wrap="none" lIns="0" tIns="0" rIns="0" bIns="0">
            <a:noAutofit/>
          </a:bodyPr>
          <a:lstStyle/>
          <a:p>
            <a:pPr indent="0" algn="r">
              <a:defRPr sz="1200">
                <a:latin typeface="Arial"/>
              </a:defRPr>
            </a:pPr>
            <a:r>
              <a:t>人口百分比</a:t>
            </a:r>
          </a:p>
        </p:txBody>
      </p:sp>
      <p:sp>
        <p:nvSpPr>
          <p:cNvPr id="9" name="矩形 8">
            <a:extLst>
              <a:ext uri="{FF2B5EF4-FFF2-40B4-BE49-F238E27FC236}">
                <a16:creationId xmlns:a16="http://schemas.microsoft.com/office/drawing/2014/main" id="{E2CE323E-CA7C-5AB8-9235-965886EB928A}"/>
              </a:ext>
            </a:extLst>
          </p:cNvPr>
          <p:cNvSpPr/>
          <p:nvPr/>
        </p:nvSpPr>
        <p:spPr>
          <a:xfrm>
            <a:off x="2264664" y="2656890"/>
            <a:ext cx="1021080" cy="152400"/>
          </a:xfrm>
          <a:prstGeom prst="rect">
            <a:avLst/>
          </a:prstGeom>
          <a:solidFill>
            <a:srgbClr val="FFFFFF"/>
          </a:solidFill>
        </p:spPr>
        <p:txBody>
          <a:bodyPr wrap="none" lIns="0" tIns="0" rIns="0" bIns="0">
            <a:noAutofit/>
          </a:bodyPr>
          <a:lstStyle/>
          <a:p>
            <a:pPr indent="0">
              <a:defRPr sz="1200">
                <a:latin typeface="Arial"/>
              </a:defRPr>
            </a:pPr>
            <a:r>
              <a:t>其中职位：</a:t>
            </a:r>
          </a:p>
        </p:txBody>
      </p:sp>
      <p:sp>
        <p:nvSpPr>
          <p:cNvPr id="10" name="矩形 9">
            <a:extLst>
              <a:ext uri="{FF2B5EF4-FFF2-40B4-BE49-F238E27FC236}">
                <a16:creationId xmlns:a16="http://schemas.microsoft.com/office/drawing/2014/main" id="{2013C952-7F32-AD62-63FE-37A460594F74}"/>
              </a:ext>
            </a:extLst>
          </p:cNvPr>
          <p:cNvSpPr/>
          <p:nvPr/>
        </p:nvSpPr>
        <p:spPr>
          <a:xfrm>
            <a:off x="2481072" y="2846832"/>
            <a:ext cx="1051560" cy="173736"/>
          </a:xfrm>
          <a:prstGeom prst="rect">
            <a:avLst/>
          </a:prstGeom>
          <a:solidFill>
            <a:srgbClr val="FFFFFF"/>
          </a:solidFill>
        </p:spPr>
        <p:txBody>
          <a:bodyPr wrap="none" lIns="0" tIns="0" rIns="0" bIns="0">
            <a:noAutofit/>
          </a:bodyPr>
          <a:lstStyle/>
          <a:p>
            <a:pPr indent="0">
              <a:defRPr sz="1200">
                <a:latin typeface="Arial"/>
              </a:defRPr>
            </a:pPr>
            <a:r>
              <a:t>职位空缺*</a:t>
            </a:r>
          </a:p>
        </p:txBody>
      </p:sp>
      <p:sp>
        <p:nvSpPr>
          <p:cNvPr id="11" name="矩形 10">
            <a:extLst>
              <a:ext uri="{FF2B5EF4-FFF2-40B4-BE49-F238E27FC236}">
                <a16:creationId xmlns:a16="http://schemas.microsoft.com/office/drawing/2014/main" id="{0202E14A-DB1F-447C-E541-D22A0E823281}"/>
              </a:ext>
            </a:extLst>
          </p:cNvPr>
          <p:cNvSpPr/>
          <p:nvPr/>
        </p:nvSpPr>
        <p:spPr>
          <a:xfrm>
            <a:off x="2481072" y="3020568"/>
            <a:ext cx="905256" cy="164592"/>
          </a:xfrm>
          <a:prstGeom prst="rect">
            <a:avLst/>
          </a:prstGeom>
          <a:solidFill>
            <a:srgbClr val="FFFFFF"/>
          </a:solidFill>
        </p:spPr>
        <p:txBody>
          <a:bodyPr wrap="none" lIns="0" tIns="0" rIns="0" bIns="0">
            <a:noAutofit/>
          </a:bodyPr>
          <a:lstStyle/>
          <a:p>
            <a:pPr indent="0">
              <a:defRPr sz="1200">
                <a:latin typeface="Arial"/>
              </a:defRPr>
            </a:pPr>
            <a:r>
              <a:t>就业</a:t>
            </a:r>
          </a:p>
        </p:txBody>
      </p:sp>
      <p:sp>
        <p:nvSpPr>
          <p:cNvPr id="12" name="矩形 11">
            <a:extLst>
              <a:ext uri="{FF2B5EF4-FFF2-40B4-BE49-F238E27FC236}">
                <a16:creationId xmlns:a16="http://schemas.microsoft.com/office/drawing/2014/main" id="{5EA9E68C-CA87-8DBC-E91D-6F80457500CE}"/>
              </a:ext>
            </a:extLst>
          </p:cNvPr>
          <p:cNvSpPr/>
          <p:nvPr/>
        </p:nvSpPr>
        <p:spPr>
          <a:xfrm>
            <a:off x="2292096" y="3179064"/>
            <a:ext cx="1530096" cy="350520"/>
          </a:xfrm>
          <a:prstGeom prst="rect">
            <a:avLst/>
          </a:prstGeom>
          <a:noFill/>
        </p:spPr>
        <p:txBody>
          <a:bodyPr lIns="0" tIns="0" rIns="0" bIns="0">
            <a:noAutofit/>
          </a:bodyPr>
          <a:lstStyle/>
          <a:p>
            <a:pPr indent="0">
              <a:lnSpc>
                <a:spcPct val="97000"/>
              </a:lnSpc>
              <a:defRPr sz="1200">
                <a:latin typeface="Arial"/>
              </a:defRPr>
            </a:pPr>
            <a:r>
              <a:t>工人（劳动力参与率）</a:t>
            </a:r>
          </a:p>
        </p:txBody>
      </p:sp>
      <p:sp>
        <p:nvSpPr>
          <p:cNvPr id="13" name="矩形 12">
            <a:extLst>
              <a:ext uri="{FF2B5EF4-FFF2-40B4-BE49-F238E27FC236}">
                <a16:creationId xmlns:a16="http://schemas.microsoft.com/office/drawing/2014/main" id="{A5BB976E-5596-1F6F-A5B5-5501FF366801}"/>
              </a:ext>
            </a:extLst>
          </p:cNvPr>
          <p:cNvSpPr/>
          <p:nvPr/>
        </p:nvSpPr>
        <p:spPr>
          <a:xfrm>
            <a:off x="1524000" y="5574792"/>
            <a:ext cx="6370320" cy="188976"/>
          </a:xfrm>
          <a:prstGeom prst="rect">
            <a:avLst/>
          </a:prstGeom>
          <a:solidFill>
            <a:srgbClr val="FFFFFF"/>
          </a:solidFill>
        </p:spPr>
        <p:txBody>
          <a:bodyPr wrap="none" lIns="0" tIns="0" rIns="0" bIns="0">
            <a:noAutofit/>
          </a:bodyPr>
          <a:lstStyle/>
          <a:p>
            <a:pPr indent="0">
              <a:defRPr>
                <a:latin typeface="Arial"/>
              </a:defRPr>
            </a:pPr>
            <a:r>
              <a:rPr sz="1200"/>
              <a:t>*</a:t>
            </a:r>
            <a:r>
              <a:rPr sz="750"/>
              <a:t>根据旧金山 Regis Barnichon 的方法，使用报纸招聘指数在 2000 年 12 月之前推断</a:t>
            </a:r>
          </a:p>
        </p:txBody>
      </p:sp>
      <p:sp>
        <p:nvSpPr>
          <p:cNvPr id="14" name="矩形 13">
            <a:extLst>
              <a:ext uri="{FF2B5EF4-FFF2-40B4-BE49-F238E27FC236}">
                <a16:creationId xmlns:a16="http://schemas.microsoft.com/office/drawing/2014/main" id="{A23C2B69-017D-6B11-0974-5BA655E94570}"/>
              </a:ext>
            </a:extLst>
          </p:cNvPr>
          <p:cNvSpPr/>
          <p:nvPr/>
        </p:nvSpPr>
        <p:spPr>
          <a:xfrm>
            <a:off x="1411224" y="5894832"/>
            <a:ext cx="5791200" cy="188976"/>
          </a:xfrm>
          <a:prstGeom prst="rect">
            <a:avLst/>
          </a:prstGeom>
          <a:solidFill>
            <a:srgbClr val="FFFFFF"/>
          </a:solidFill>
        </p:spPr>
        <p:txBody>
          <a:bodyPr wrap="none" lIns="0" tIns="0" rIns="0" bIns="0">
            <a:noAutofit/>
          </a:bodyPr>
          <a:lstStyle/>
          <a:p>
            <a:pPr indent="0">
              <a:defRPr sz="700">
                <a:latin typeface="Arial"/>
              </a:defRPr>
            </a:pPr>
            <a:r>
              <a:t>来源 Haver Analytics。旧金山联邦储备银行。数据由高盛全球投资研究部汇编</a:t>
            </a:r>
          </a:p>
        </p:txBody>
      </p:sp>
    </p:spTree>
    <p:extLst>
      <p:ext uri="{BB962C8B-B14F-4D97-AF65-F5344CB8AC3E}">
        <p14:creationId xmlns:p14="http://schemas.microsoft.com/office/powerpoint/2010/main" val="271007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美国经济复苏日益“无就业”</a:t>
            </a:r>
          </a:p>
        </p:txBody>
      </p:sp>
      <p:sp>
        <p:nvSpPr>
          <p:cNvPr id="3" name="Slide Number Placeholder 2"/>
          <p:cNvSpPr>
            <a:spLocks noGrp="1"/>
          </p:cNvSpPr>
          <p:nvPr>
            <p:ph type="sldNum" sz="quarter" idx="11"/>
          </p:nvPr>
        </p:nvSpPr>
        <p:spPr/>
        <p:txBody>
          <a:bodyPr/>
          <a:lstStyle/>
          <a:p/>
          <a:p>
            <a:fld id="{B18DCB8B-D2FE-45D5-9D77-2EAE87C4CC26}" type="slidenum">
              <a:rPr lang="en-GB" smtClean="0"/>
              <a:t>15</a:t>
            </a:fld>
          </a:p>
        </p:txBody>
      </p:sp>
      <p:pic>
        <p:nvPicPr>
          <p:cNvPr id="4" name="图片 3">
            <a:extLst>
              <a:ext uri="{FF2B5EF4-FFF2-40B4-BE49-F238E27FC236}">
                <a16:creationId xmlns:a16="http://schemas.microsoft.com/office/drawing/2014/main" id="{BB047543-2045-B865-82AB-CEA91112DE5F}"/>
              </a:ext>
            </a:extLst>
          </p:cNvPr>
          <p:cNvPicPr>
            <a:picLocks noChangeAspect="1"/>
          </p:cNvPicPr>
          <p:nvPr/>
        </p:nvPicPr>
        <p:blipFill>
          <a:blip r:embed="rId2"/>
          <a:stretch>
            <a:fillRect/>
          </a:stretch>
        </p:blipFill>
        <p:spPr>
          <a:xfrm>
            <a:off x="1600200" y="1304544"/>
            <a:ext cx="5943600" cy="4657344"/>
          </a:xfrm>
          <a:prstGeom prst="rect">
            <a:avLst/>
          </a:prstGeom>
        </p:spPr>
      </p:pic>
      <p:sp>
        <p:nvSpPr>
          <p:cNvPr id="5" name="矩形 4">
            <a:extLst>
              <a:ext uri="{FF2B5EF4-FFF2-40B4-BE49-F238E27FC236}">
                <a16:creationId xmlns:a16="http://schemas.microsoft.com/office/drawing/2014/main" id="{6301490B-8E51-D4F0-6D6B-F8A0CA24223E}"/>
              </a:ext>
            </a:extLst>
          </p:cNvPr>
          <p:cNvSpPr/>
          <p:nvPr/>
        </p:nvSpPr>
        <p:spPr>
          <a:xfrm>
            <a:off x="1743456" y="1450848"/>
            <a:ext cx="4440936" cy="600456"/>
          </a:xfrm>
          <a:prstGeom prst="rect">
            <a:avLst/>
          </a:prstGeom>
          <a:solidFill>
            <a:srgbClr val="FFFFFF"/>
          </a:solidFill>
        </p:spPr>
        <p:txBody>
          <a:bodyPr lIns="0" tIns="0" rIns="0" bIns="0">
            <a:noAutofit/>
          </a:bodyPr>
          <a:lstStyle/>
          <a:p>
            <a:pPr indent="0">
              <a:defRPr sz="1900">
                <a:latin typeface="Arial"/>
              </a:defRPr>
            </a:pPr>
            <a:r>
              <a:t>经济衰退以来非农就业人数变化百分比</a:t>
            </a:r>
          </a:p>
        </p:txBody>
      </p:sp>
      <p:sp>
        <p:nvSpPr>
          <p:cNvPr id="6" name="矩形 5">
            <a:extLst>
              <a:ext uri="{FF2B5EF4-FFF2-40B4-BE49-F238E27FC236}">
                <a16:creationId xmlns:a16="http://schemas.microsoft.com/office/drawing/2014/main" id="{5274B56E-754F-5585-D428-24CBA4F21E97}"/>
              </a:ext>
            </a:extLst>
          </p:cNvPr>
          <p:cNvSpPr/>
          <p:nvPr/>
        </p:nvSpPr>
        <p:spPr>
          <a:xfrm>
            <a:off x="2606040" y="4800600"/>
            <a:ext cx="2234184" cy="213360"/>
          </a:xfrm>
          <a:prstGeom prst="rect">
            <a:avLst/>
          </a:prstGeom>
          <a:solidFill>
            <a:srgbClr val="FFFFFF"/>
          </a:solidFill>
        </p:spPr>
        <p:txBody>
          <a:bodyPr wrap="none" lIns="0" tIns="0" rIns="0" bIns="0">
            <a:noAutofit/>
          </a:bodyPr>
          <a:lstStyle/>
          <a:p>
            <a:pPr indent="0">
              <a:defRPr sz="1025">
                <a:latin typeface="Arial"/>
              </a:defRPr>
            </a:pPr>
            <a:r>
              <a:t>2009年6月：经济衰退结束</a:t>
            </a:r>
          </a:p>
        </p:txBody>
      </p:sp>
      <p:sp>
        <p:nvSpPr>
          <p:cNvPr id="11" name="矩形 10">
            <a:extLst>
              <a:ext uri="{FF2B5EF4-FFF2-40B4-BE49-F238E27FC236}">
                <a16:creationId xmlns:a16="http://schemas.microsoft.com/office/drawing/2014/main" id="{476B5873-472D-06AE-DA22-1BCFA0F35EE0}"/>
              </a:ext>
            </a:extLst>
          </p:cNvPr>
          <p:cNvSpPr/>
          <p:nvPr/>
        </p:nvSpPr>
        <p:spPr>
          <a:xfrm>
            <a:off x="3630168" y="5312664"/>
            <a:ext cx="2072640" cy="188976"/>
          </a:xfrm>
          <a:prstGeom prst="rect">
            <a:avLst/>
          </a:prstGeom>
          <a:noFill/>
        </p:spPr>
        <p:txBody>
          <a:bodyPr wrap="none" lIns="0" tIns="0" rIns="0" bIns="0">
            <a:noAutofit/>
          </a:bodyPr>
          <a:lstStyle/>
          <a:p>
            <a:pPr indent="0" algn="ctr">
              <a:defRPr sz="1200">
                <a:latin typeface="Arial"/>
              </a:defRPr>
            </a:pPr>
            <a:r>
              <a:t>经济衰退开始后的年数</a:t>
            </a:r>
          </a:p>
        </p:txBody>
      </p:sp>
      <p:sp>
        <p:nvSpPr>
          <p:cNvPr id="12" name="矩形 11">
            <a:extLst>
              <a:ext uri="{FF2B5EF4-FFF2-40B4-BE49-F238E27FC236}">
                <a16:creationId xmlns:a16="http://schemas.microsoft.com/office/drawing/2014/main" id="{67BE5392-B6D4-7C0F-692D-C2322A1A0301}"/>
              </a:ext>
            </a:extLst>
          </p:cNvPr>
          <p:cNvSpPr/>
          <p:nvPr/>
        </p:nvSpPr>
        <p:spPr>
          <a:xfrm>
            <a:off x="1740408" y="5666232"/>
            <a:ext cx="3837432" cy="182880"/>
          </a:xfrm>
          <a:prstGeom prst="rect">
            <a:avLst/>
          </a:prstGeom>
          <a:solidFill>
            <a:srgbClr val="FFFFFF"/>
          </a:solidFill>
        </p:spPr>
        <p:txBody>
          <a:bodyPr wrap="none" lIns="0" tIns="0" rIns="0" bIns="0">
            <a:noAutofit/>
          </a:bodyPr>
          <a:lstStyle/>
          <a:p>
            <a:pPr indent="0">
              <a:defRPr sz="1000">
                <a:latin typeface="Arial"/>
              </a:defRPr>
            </a:pPr>
            <a:r>
              <a:t>来源：CBPP 根据劳工统计局数据计算。</a:t>
            </a:r>
          </a:p>
        </p:txBody>
      </p:sp>
    </p:spTree>
    <p:extLst>
      <p:ext uri="{BB962C8B-B14F-4D97-AF65-F5344CB8AC3E}">
        <p14:creationId xmlns:p14="http://schemas.microsoft.com/office/powerpoint/2010/main" val="2308964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我们。不同教育水平的收入不平等</a:t>
            </a:r>
            <a:br>
              <a:rPr lang="en-US" dirty="0"/>
            </a:br>
            <a:r>
              <a:rPr sz="1400">
                <a:hlinkClick r:id="rId2"/>
              </a:rPr>
              <a:t>作者 2014</a:t>
            </a:r>
          </a:p>
        </p:txBody>
      </p:sp>
      <p:sp>
        <p:nvSpPr>
          <p:cNvPr id="3" name="Slide Number Placeholder 2"/>
          <p:cNvSpPr>
            <a:spLocks noGrp="1"/>
          </p:cNvSpPr>
          <p:nvPr>
            <p:ph type="sldNum" sz="quarter" idx="11"/>
          </p:nvPr>
        </p:nvSpPr>
        <p:spPr/>
        <p:txBody>
          <a:bodyPr/>
          <a:lstStyle/>
          <a:p/>
          <a:p>
            <a:fld id="{B18DCB8B-D2FE-45D5-9D77-2EAE87C4CC26}" type="slidenum">
              <a:rPr lang="en-GB" smtClean="0"/>
              <a:t>16</a:t>
            </a:fld>
          </a:p>
        </p:txBody>
      </p:sp>
      <p:sp>
        <p:nvSpPr>
          <p:cNvPr id="6" name="TextBox 5"/>
          <p:cNvSpPr txBox="1"/>
          <p:nvPr/>
        </p:nvSpPr>
        <p:spPr>
          <a:xfrm>
            <a:off x="2419780" y="1406446"/>
            <a:ext cx="4686091" cy="400110"/>
          </a:xfrm>
          <a:prstGeom prst="rect">
            <a:avLst/>
          </a:prstGeom>
          <a:noFill/>
        </p:spPr>
        <p:txBody>
          <a:bodyPr wrap="none">
            <a:spAutoFit/>
          </a:bodyPr>
          <a:lstStyle/>
          <a:p>
            <a:pPr>
              <a:defRPr>
                <a:latin typeface="Arial" pitchFamily="34" charset="0"/>
                <a:cs typeface="Arial" pitchFamily="34" charset="0"/>
              </a:defRPr>
            </a:pPr>
            <a:r>
              <a:t>1963年以来男性实际周薪</a:t>
            </a:r>
          </a:p>
        </p:txBody>
      </p:sp>
      <p:pic>
        <p:nvPicPr>
          <p:cNvPr id="4" name="图片 3">
            <a:extLst>
              <a:ext uri="{FF2B5EF4-FFF2-40B4-BE49-F238E27FC236}">
                <a16:creationId xmlns:a16="http://schemas.microsoft.com/office/drawing/2014/main" id="{D3E043A1-ADA1-A02E-2FFC-67C7DC1FEC7E}"/>
              </a:ext>
            </a:extLst>
          </p:cNvPr>
          <p:cNvPicPr>
            <a:picLocks noChangeAspect="1"/>
          </p:cNvPicPr>
          <p:nvPr/>
        </p:nvPicPr>
        <p:blipFill>
          <a:blip r:embed="rId3"/>
          <a:stretch>
            <a:fillRect/>
          </a:stretch>
        </p:blipFill>
        <p:spPr>
          <a:xfrm>
            <a:off x="1447800" y="1914144"/>
            <a:ext cx="6477000" cy="4206240"/>
          </a:xfrm>
          <a:prstGeom prst="rect">
            <a:avLst/>
          </a:prstGeom>
        </p:spPr>
      </p:pic>
      <p:sp>
        <p:nvSpPr>
          <p:cNvPr id="7" name="矩形 6">
            <a:extLst>
              <a:ext uri="{FF2B5EF4-FFF2-40B4-BE49-F238E27FC236}">
                <a16:creationId xmlns:a16="http://schemas.microsoft.com/office/drawing/2014/main" id="{D1A149E2-1DC9-A5AE-7899-9127A6F39D18}"/>
              </a:ext>
            </a:extLst>
          </p:cNvPr>
          <p:cNvSpPr/>
          <p:nvPr/>
        </p:nvSpPr>
        <p:spPr>
          <a:xfrm>
            <a:off x="4800600" y="2322576"/>
            <a:ext cx="1018032" cy="490728"/>
          </a:xfrm>
          <a:prstGeom prst="rect">
            <a:avLst/>
          </a:prstGeom>
          <a:solidFill>
            <a:srgbClr val="FFFFFF"/>
          </a:solidFill>
        </p:spPr>
        <p:txBody>
          <a:bodyPr lIns="0" tIns="0" rIns="0" bIns="0">
            <a:noAutofit/>
          </a:bodyPr>
          <a:lstStyle/>
          <a:p>
            <a:pPr indent="0">
              <a:lnSpc>
                <a:spcPct val="108000"/>
              </a:lnSpc>
              <a:defRPr sz="1300">
                <a:latin typeface="Arial" panose="020B0604020202020204" pitchFamily="34" charset="0"/>
                <a:cs typeface="Arial" panose="020B0604020202020204" pitchFamily="34" charset="0"/>
              </a:defRPr>
            </a:pPr>
            <a:r>
              <a:t>学士学位</a:t>
            </a:r>
          </a:p>
        </p:txBody>
      </p:sp>
      <p:sp>
        <p:nvSpPr>
          <p:cNvPr id="8" name="矩形 7">
            <a:extLst>
              <a:ext uri="{FF2B5EF4-FFF2-40B4-BE49-F238E27FC236}">
                <a16:creationId xmlns:a16="http://schemas.microsoft.com/office/drawing/2014/main" id="{85102B60-C1B3-FE8A-5B7F-58B3E538749E}"/>
              </a:ext>
            </a:extLst>
          </p:cNvPr>
          <p:cNvSpPr/>
          <p:nvPr/>
        </p:nvSpPr>
        <p:spPr>
          <a:xfrm>
            <a:off x="3246120" y="2935224"/>
            <a:ext cx="1170432" cy="472440"/>
          </a:xfrm>
          <a:prstGeom prst="rect">
            <a:avLst/>
          </a:prstGeom>
          <a:solidFill>
            <a:srgbClr val="FFFFFF"/>
          </a:solidFill>
        </p:spPr>
        <p:txBody>
          <a:bodyPr lIns="0" tIns="0" rIns="0" bIns="0">
            <a:noAutofit/>
          </a:bodyPr>
          <a:lstStyle/>
          <a:p>
            <a:pPr indent="0">
              <a:lnSpc>
                <a:spcPct val="111000"/>
              </a:lnSpc>
              <a:defRPr sz="1300">
                <a:latin typeface="Arial" panose="020B0604020202020204" pitchFamily="34" charset="0"/>
                <a:cs typeface="Arial" panose="020B0604020202020204" pitchFamily="34" charset="0"/>
              </a:defRPr>
            </a:pPr>
            <a:r>
              <a:t>&gt; 学士学位</a:t>
            </a:r>
          </a:p>
        </p:txBody>
      </p:sp>
    </p:spTree>
    <p:extLst>
      <p:ext uri="{BB962C8B-B14F-4D97-AF65-F5344CB8AC3E}">
        <p14:creationId xmlns:p14="http://schemas.microsoft.com/office/powerpoint/2010/main" val="1769881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7ABD0-3841-629C-96D1-FCA1F6BC0A21}"/>
              </a:ext>
            </a:extLst>
          </p:cNvPr>
          <p:cNvSpPr>
            <a:spLocks noGrp="1"/>
          </p:cNvSpPr>
          <p:nvPr>
            <p:ph type="title"/>
          </p:nvPr>
        </p:nvSpPr>
        <p:spPr/>
        <p:txBody>
          <a:bodyPr/>
          <a:lstStyle/>
          <a:p>
            <a:r>
              <a:t>美国劳动力短缺</a:t>
            </a:r>
          </a:p>
        </p:txBody>
      </p:sp>
      <p:sp>
        <p:nvSpPr>
          <p:cNvPr id="3" name="Slide Number Placeholder 2">
            <a:extLst>
              <a:ext uri="{FF2B5EF4-FFF2-40B4-BE49-F238E27FC236}">
                <a16:creationId xmlns:a16="http://schemas.microsoft.com/office/drawing/2014/main" id="{43A6536A-178D-6CBF-9D5B-BA2A32C53005}"/>
              </a:ext>
            </a:extLst>
          </p:cNvPr>
          <p:cNvSpPr>
            <a:spLocks noGrp="1"/>
          </p:cNvSpPr>
          <p:nvPr>
            <p:ph type="sldNum" sz="quarter" idx="11"/>
          </p:nvPr>
        </p:nvSpPr>
        <p:spPr/>
        <p:txBody>
          <a:bodyPr/>
          <a:lstStyle/>
          <a:p/>
          <a:p>
            <a:fld id="{B18DCB8B-D2FE-45D5-9D77-2EAE87C4CC26}" type="slidenum">
              <a:rPr lang="en-GB" smtClean="0"/>
              <a:t>17</a:t>
            </a:fld>
          </a:p>
        </p:txBody>
      </p:sp>
      <p:sp>
        <p:nvSpPr>
          <p:cNvPr id="4" name="TextBox 3">
            <a:extLst>
              <a:ext uri="{FF2B5EF4-FFF2-40B4-BE49-F238E27FC236}">
                <a16:creationId xmlns:a16="http://schemas.microsoft.com/office/drawing/2014/main" id="{39B82D95-A5BE-A5FB-659A-BEAF026A711D}"/>
              </a:ext>
            </a:extLst>
          </p:cNvPr>
          <p:cNvSpPr txBox="1"/>
          <p:nvPr/>
        </p:nvSpPr>
        <p:spPr>
          <a:xfrm>
            <a:off x="1291551" y="1423217"/>
            <a:ext cx="6918385" cy="584775"/>
          </a:xfrm>
          <a:prstGeom prst="rect">
            <a:avLst/>
          </a:prstGeom>
          <a:solidFill>
            <a:schemeClr val="bg1"/>
          </a:solidFill>
        </p:spPr>
        <p:txBody>
          <a:bodyPr wrap="square">
            <a:spAutoFit/>
          </a:bodyPr>
          <a:lstStyle/>
          <a:p>
            <a:pPr>
              <a:defRPr sz="1600">
                <a:latin typeface="Arial" pitchFamily="34" charset="0"/>
                <a:cs typeface="Arial" pitchFamily="34" charset="0"/>
              </a:defRPr>
            </a:pPr>
            <a:r>
              <a:t>美国劳动力参与率的性别变化</a:t>
            </a:r>
          </a:p>
          <a:p>
            <a:endParaRPr sz="1600" b="0" u="none">
              <a:latin typeface="Arial" pitchFamily="34" charset="0"/>
              <a:cs typeface="Arial" pitchFamily="34" charset="0"/>
            </a:endParaRPr>
          </a:p>
        </p:txBody>
      </p:sp>
      <p:sp>
        <p:nvSpPr>
          <p:cNvPr id="8" name="TextBox 7">
            <a:extLst>
              <a:ext uri="{FF2B5EF4-FFF2-40B4-BE49-F238E27FC236}">
                <a16:creationId xmlns:a16="http://schemas.microsoft.com/office/drawing/2014/main" id="{73323314-290A-F48E-C980-E15B27712541}"/>
              </a:ext>
            </a:extLst>
          </p:cNvPr>
          <p:cNvSpPr txBox="1"/>
          <p:nvPr/>
        </p:nvSpPr>
        <p:spPr>
          <a:xfrm>
            <a:off x="1448866" y="5314666"/>
            <a:ext cx="851881" cy="338554"/>
          </a:xfrm>
          <a:prstGeom prst="rect">
            <a:avLst/>
          </a:prstGeom>
          <a:solidFill>
            <a:schemeClr val="bg1"/>
          </a:solidFill>
        </p:spPr>
        <p:txBody>
          <a:bodyPr wrap="square">
            <a:spAutoFit/>
          </a:bodyPr>
          <a:lstStyle/>
          <a:p>
            <a:pPr>
              <a:defRPr sz="1600">
                <a:latin typeface="Arial" pitchFamily="34" charset="0"/>
                <a:cs typeface="Arial" pitchFamily="34" charset="0"/>
              </a:defRPr>
            </a:pPr>
            <a:r>
              <a:t>2020</a:t>
            </a:r>
          </a:p>
        </p:txBody>
      </p:sp>
      <p:sp>
        <p:nvSpPr>
          <p:cNvPr id="9" name="TextBox 8">
            <a:extLst>
              <a:ext uri="{FF2B5EF4-FFF2-40B4-BE49-F238E27FC236}">
                <a16:creationId xmlns:a16="http://schemas.microsoft.com/office/drawing/2014/main" id="{A6F58422-E9CB-5054-A007-37E033401064}"/>
              </a:ext>
            </a:extLst>
          </p:cNvPr>
          <p:cNvSpPr txBox="1"/>
          <p:nvPr/>
        </p:nvSpPr>
        <p:spPr>
          <a:xfrm>
            <a:off x="3720119" y="5309421"/>
            <a:ext cx="851881" cy="338554"/>
          </a:xfrm>
          <a:prstGeom prst="rect">
            <a:avLst/>
          </a:prstGeom>
          <a:solidFill>
            <a:schemeClr val="bg1"/>
          </a:solidFill>
        </p:spPr>
        <p:txBody>
          <a:bodyPr wrap="square">
            <a:spAutoFit/>
          </a:bodyPr>
          <a:lstStyle/>
          <a:p>
            <a:pPr>
              <a:defRPr sz="1600">
                <a:latin typeface="Arial" pitchFamily="34" charset="0"/>
                <a:cs typeface="Arial" pitchFamily="34" charset="0"/>
              </a:defRPr>
            </a:pPr>
            <a:r>
              <a:t>2021</a:t>
            </a:r>
          </a:p>
        </p:txBody>
      </p:sp>
      <p:sp>
        <p:nvSpPr>
          <p:cNvPr id="10" name="TextBox 9">
            <a:extLst>
              <a:ext uri="{FF2B5EF4-FFF2-40B4-BE49-F238E27FC236}">
                <a16:creationId xmlns:a16="http://schemas.microsoft.com/office/drawing/2014/main" id="{E0EC7B21-BE7B-B0F0-9F88-4057A6BE1B9A}"/>
              </a:ext>
            </a:extLst>
          </p:cNvPr>
          <p:cNvSpPr txBox="1"/>
          <p:nvPr/>
        </p:nvSpPr>
        <p:spPr>
          <a:xfrm>
            <a:off x="6094610" y="5309421"/>
            <a:ext cx="851881" cy="338554"/>
          </a:xfrm>
          <a:prstGeom prst="rect">
            <a:avLst/>
          </a:prstGeom>
          <a:solidFill>
            <a:schemeClr val="bg1"/>
          </a:solidFill>
        </p:spPr>
        <p:txBody>
          <a:bodyPr wrap="square">
            <a:spAutoFit/>
          </a:bodyPr>
          <a:lstStyle/>
          <a:p>
            <a:pPr>
              <a:defRPr sz="1600">
                <a:latin typeface="Arial" pitchFamily="34" charset="0"/>
                <a:cs typeface="Arial" pitchFamily="34" charset="0"/>
              </a:defRPr>
            </a:pPr>
            <a:r>
              <a:t>2022</a:t>
            </a:r>
          </a:p>
        </p:txBody>
      </p:sp>
      <p:sp>
        <p:nvSpPr>
          <p:cNvPr id="11" name="TextBox 10">
            <a:extLst>
              <a:ext uri="{FF2B5EF4-FFF2-40B4-BE49-F238E27FC236}">
                <a16:creationId xmlns:a16="http://schemas.microsoft.com/office/drawing/2014/main" id="{2BFC48CC-1D6E-941F-E021-8419595742B9}"/>
              </a:ext>
            </a:extLst>
          </p:cNvPr>
          <p:cNvSpPr txBox="1"/>
          <p:nvPr/>
        </p:nvSpPr>
        <p:spPr>
          <a:xfrm>
            <a:off x="842542" y="6025992"/>
            <a:ext cx="1646605" cy="246221"/>
          </a:xfrm>
          <a:prstGeom prst="rect">
            <a:avLst/>
          </a:prstGeom>
          <a:noFill/>
        </p:spPr>
        <p:txBody>
          <a:bodyPr wrap="none">
            <a:spAutoFit/>
          </a:bodyPr>
          <a:lstStyle/>
          <a:p>
            <a:pPr algn="ctr">
              <a:defRPr sz="1000">
                <a:latin typeface="Arial" pitchFamily="34" charset="0"/>
                <a:cs typeface="Arial" pitchFamily="34" charset="0"/>
              </a:defRPr>
            </a:pPr>
            <a:r>
              <a:t>来源：</a:t>
            </a:r>
            <a:r>
              <a:rPr>
                <a:hlinkClick r:id="rId2"/>
              </a:rPr>
              <a:t>纽约时报</a:t>
            </a:r>
            <a:r>
              <a:t>。</a:t>
            </a:r>
          </a:p>
        </p:txBody>
      </p:sp>
      <p:pic>
        <p:nvPicPr>
          <p:cNvPr id="5" name="图片 4">
            <a:extLst>
              <a:ext uri="{FF2B5EF4-FFF2-40B4-BE49-F238E27FC236}">
                <a16:creationId xmlns:a16="http://schemas.microsoft.com/office/drawing/2014/main" id="{032AE915-1F17-DA5C-FDAF-9C814B57010C}"/>
              </a:ext>
            </a:extLst>
          </p:cNvPr>
          <p:cNvPicPr>
            <a:picLocks noChangeAspect="1"/>
          </p:cNvPicPr>
          <p:nvPr/>
        </p:nvPicPr>
        <p:blipFill>
          <a:blip r:embed="rId3"/>
          <a:stretch>
            <a:fillRect/>
          </a:stretch>
        </p:blipFill>
        <p:spPr>
          <a:xfrm>
            <a:off x="1219200" y="1944624"/>
            <a:ext cx="6830568" cy="3429000"/>
          </a:xfrm>
          <a:prstGeom prst="rect">
            <a:avLst/>
          </a:prstGeom>
        </p:spPr>
      </p:pic>
      <p:sp>
        <p:nvSpPr>
          <p:cNvPr id="6" name="矩形 5">
            <a:extLst>
              <a:ext uri="{FF2B5EF4-FFF2-40B4-BE49-F238E27FC236}">
                <a16:creationId xmlns:a16="http://schemas.microsoft.com/office/drawing/2014/main" id="{5C6A51D7-2984-9DDF-FE9E-153CE12A0F2C}"/>
              </a:ext>
            </a:extLst>
          </p:cNvPr>
          <p:cNvSpPr/>
          <p:nvPr/>
        </p:nvSpPr>
        <p:spPr>
          <a:xfrm>
            <a:off x="7455408" y="2057400"/>
            <a:ext cx="484632" cy="173736"/>
          </a:xfrm>
          <a:prstGeom prst="rect">
            <a:avLst/>
          </a:prstGeom>
          <a:solidFill>
            <a:srgbClr val="FFFFFF"/>
          </a:solidFill>
        </p:spPr>
        <p:txBody>
          <a:bodyPr wrap="none" lIns="0" tIns="0" rIns="0" bIns="0">
            <a:noAutofit/>
          </a:bodyPr>
          <a:lstStyle/>
          <a:p>
            <a:pPr indent="0" algn="r">
              <a:defRPr sz="900">
                <a:solidFill>
                  <a:srgbClr val="16A8FE"/>
                </a:solidFill>
                <a:latin typeface="Arial"/>
              </a:defRPr>
            </a:pPr>
            <a:r>
              <a:t>女性</a:t>
            </a:r>
          </a:p>
        </p:txBody>
      </p:sp>
      <p:sp>
        <p:nvSpPr>
          <p:cNvPr id="12" name="矩形 11">
            <a:extLst>
              <a:ext uri="{FF2B5EF4-FFF2-40B4-BE49-F238E27FC236}">
                <a16:creationId xmlns:a16="http://schemas.microsoft.com/office/drawing/2014/main" id="{F71A4718-BC20-336B-9320-50FCDAA6C113}"/>
              </a:ext>
            </a:extLst>
          </p:cNvPr>
          <p:cNvSpPr/>
          <p:nvPr/>
        </p:nvSpPr>
        <p:spPr>
          <a:xfrm>
            <a:off x="7467600" y="2679192"/>
            <a:ext cx="304800" cy="161544"/>
          </a:xfrm>
          <a:prstGeom prst="rect">
            <a:avLst/>
          </a:prstGeom>
          <a:solidFill>
            <a:srgbClr val="FFFFFF"/>
          </a:solidFill>
        </p:spPr>
        <p:txBody>
          <a:bodyPr wrap="none" lIns="0" tIns="0" rIns="0" bIns="0">
            <a:noAutofit/>
          </a:bodyPr>
          <a:lstStyle/>
          <a:p>
            <a:pPr indent="0" algn="r">
              <a:defRPr sz="900">
                <a:solidFill>
                  <a:srgbClr val="FE8413"/>
                </a:solidFill>
                <a:latin typeface="Arial"/>
              </a:defRPr>
            </a:pPr>
            <a:r>
              <a:t>男士</a:t>
            </a:r>
          </a:p>
        </p:txBody>
      </p:sp>
    </p:spTree>
    <p:extLst>
      <p:ext uri="{BB962C8B-B14F-4D97-AF65-F5344CB8AC3E}">
        <p14:creationId xmlns:p14="http://schemas.microsoft.com/office/powerpoint/2010/main" val="3614665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7ABD0-3841-629C-96D1-FCA1F6BC0A21}"/>
              </a:ext>
            </a:extLst>
          </p:cNvPr>
          <p:cNvSpPr>
            <a:spLocks noGrp="1"/>
          </p:cNvSpPr>
          <p:nvPr>
            <p:ph type="title"/>
          </p:nvPr>
        </p:nvSpPr>
        <p:spPr/>
        <p:txBody>
          <a:bodyPr/>
          <a:lstStyle/>
          <a:p>
            <a:r>
              <a:t>美国劳动力短缺</a:t>
            </a:r>
          </a:p>
        </p:txBody>
      </p:sp>
      <p:sp>
        <p:nvSpPr>
          <p:cNvPr id="3" name="Slide Number Placeholder 2">
            <a:extLst>
              <a:ext uri="{FF2B5EF4-FFF2-40B4-BE49-F238E27FC236}">
                <a16:creationId xmlns:a16="http://schemas.microsoft.com/office/drawing/2014/main" id="{43A6536A-178D-6CBF-9D5B-BA2A32C53005}"/>
              </a:ext>
            </a:extLst>
          </p:cNvPr>
          <p:cNvSpPr>
            <a:spLocks noGrp="1"/>
          </p:cNvSpPr>
          <p:nvPr>
            <p:ph type="sldNum" sz="quarter" idx="11"/>
          </p:nvPr>
        </p:nvSpPr>
        <p:spPr/>
        <p:txBody>
          <a:bodyPr/>
          <a:lstStyle/>
          <a:p/>
          <a:p>
            <a:fld id="{B18DCB8B-D2FE-45D5-9D77-2EAE87C4CC26}" type="slidenum">
              <a:rPr lang="en-GB" smtClean="0"/>
              <a:t>18</a:t>
            </a:fld>
          </a:p>
        </p:txBody>
      </p:sp>
      <p:sp>
        <p:nvSpPr>
          <p:cNvPr id="9" name="TextBox 8">
            <a:extLst>
              <a:ext uri="{FF2B5EF4-FFF2-40B4-BE49-F238E27FC236}">
                <a16:creationId xmlns:a16="http://schemas.microsoft.com/office/drawing/2014/main" id="{543D68BD-D378-8117-424D-5470EB33E96A}"/>
              </a:ext>
            </a:extLst>
          </p:cNvPr>
          <p:cNvSpPr txBox="1"/>
          <p:nvPr/>
        </p:nvSpPr>
        <p:spPr>
          <a:xfrm>
            <a:off x="1291551" y="1423217"/>
            <a:ext cx="6918385" cy="584775"/>
          </a:xfrm>
          <a:prstGeom prst="rect">
            <a:avLst/>
          </a:prstGeom>
          <a:solidFill>
            <a:schemeClr val="bg1"/>
          </a:solidFill>
        </p:spPr>
        <p:txBody>
          <a:bodyPr wrap="square">
            <a:spAutoFit/>
          </a:bodyPr>
          <a:lstStyle/>
          <a:p>
            <a:pPr>
              <a:defRPr sz="1600">
                <a:latin typeface="Arial" pitchFamily="34" charset="0"/>
                <a:cs typeface="Arial" pitchFamily="34" charset="0"/>
              </a:defRPr>
            </a:pPr>
            <a:r>
              <a:t>美国劳动力参与率按年龄变化</a:t>
            </a:r>
          </a:p>
          <a:p>
            <a:endParaRPr sz="1600" b="0" u="none">
              <a:latin typeface="Arial" pitchFamily="34" charset="0"/>
              <a:cs typeface="Arial" pitchFamily="34" charset="0"/>
            </a:endParaRPr>
          </a:p>
        </p:txBody>
      </p:sp>
      <p:sp>
        <p:nvSpPr>
          <p:cNvPr id="13" name="TextBox 12">
            <a:extLst>
              <a:ext uri="{FF2B5EF4-FFF2-40B4-BE49-F238E27FC236}">
                <a16:creationId xmlns:a16="http://schemas.microsoft.com/office/drawing/2014/main" id="{3F86EEDA-EB7C-E8E5-ADEA-3A3C72B5A29C}"/>
              </a:ext>
            </a:extLst>
          </p:cNvPr>
          <p:cNvSpPr txBox="1"/>
          <p:nvPr/>
        </p:nvSpPr>
        <p:spPr>
          <a:xfrm>
            <a:off x="1596346" y="5314666"/>
            <a:ext cx="851881" cy="338554"/>
          </a:xfrm>
          <a:prstGeom prst="rect">
            <a:avLst/>
          </a:prstGeom>
          <a:solidFill>
            <a:schemeClr val="bg1"/>
          </a:solidFill>
        </p:spPr>
        <p:txBody>
          <a:bodyPr wrap="square">
            <a:spAutoFit/>
          </a:bodyPr>
          <a:lstStyle/>
          <a:p>
            <a:pPr>
              <a:defRPr sz="1600">
                <a:latin typeface="Arial" pitchFamily="34" charset="0"/>
                <a:cs typeface="Arial" pitchFamily="34" charset="0"/>
              </a:defRPr>
            </a:pPr>
            <a:r>
              <a:t>2020</a:t>
            </a:r>
          </a:p>
        </p:txBody>
      </p:sp>
      <p:sp>
        <p:nvSpPr>
          <p:cNvPr id="14" name="TextBox 13">
            <a:extLst>
              <a:ext uri="{FF2B5EF4-FFF2-40B4-BE49-F238E27FC236}">
                <a16:creationId xmlns:a16="http://schemas.microsoft.com/office/drawing/2014/main" id="{36C58A3E-E03A-27E8-B8BB-8A123C13D165}"/>
              </a:ext>
            </a:extLst>
          </p:cNvPr>
          <p:cNvSpPr txBox="1"/>
          <p:nvPr/>
        </p:nvSpPr>
        <p:spPr>
          <a:xfrm>
            <a:off x="3867599" y="5309421"/>
            <a:ext cx="851881" cy="338554"/>
          </a:xfrm>
          <a:prstGeom prst="rect">
            <a:avLst/>
          </a:prstGeom>
          <a:solidFill>
            <a:schemeClr val="bg1"/>
          </a:solidFill>
        </p:spPr>
        <p:txBody>
          <a:bodyPr wrap="square">
            <a:spAutoFit/>
          </a:bodyPr>
          <a:lstStyle/>
          <a:p>
            <a:pPr>
              <a:defRPr sz="1600">
                <a:latin typeface="Arial" pitchFamily="34" charset="0"/>
                <a:cs typeface="Arial" pitchFamily="34" charset="0"/>
              </a:defRPr>
            </a:pPr>
            <a:r>
              <a:t>2021</a:t>
            </a:r>
          </a:p>
        </p:txBody>
      </p:sp>
      <p:sp>
        <p:nvSpPr>
          <p:cNvPr id="15" name="TextBox 14">
            <a:extLst>
              <a:ext uri="{FF2B5EF4-FFF2-40B4-BE49-F238E27FC236}">
                <a16:creationId xmlns:a16="http://schemas.microsoft.com/office/drawing/2014/main" id="{9E286B6F-B258-E8AA-6625-ECFBEE38B4FB}"/>
              </a:ext>
            </a:extLst>
          </p:cNvPr>
          <p:cNvSpPr txBox="1"/>
          <p:nvPr/>
        </p:nvSpPr>
        <p:spPr>
          <a:xfrm>
            <a:off x="6094610" y="5309421"/>
            <a:ext cx="851881" cy="338554"/>
          </a:xfrm>
          <a:prstGeom prst="rect">
            <a:avLst/>
          </a:prstGeom>
          <a:solidFill>
            <a:schemeClr val="bg1"/>
          </a:solidFill>
        </p:spPr>
        <p:txBody>
          <a:bodyPr wrap="square">
            <a:spAutoFit/>
          </a:bodyPr>
          <a:lstStyle/>
          <a:p>
            <a:pPr>
              <a:defRPr sz="1600">
                <a:latin typeface="Arial" pitchFamily="34" charset="0"/>
                <a:cs typeface="Arial" pitchFamily="34" charset="0"/>
              </a:defRPr>
            </a:pPr>
            <a:r>
              <a:t>2022</a:t>
            </a:r>
          </a:p>
        </p:txBody>
      </p:sp>
      <p:sp>
        <p:nvSpPr>
          <p:cNvPr id="16" name="TextBox 15">
            <a:extLst>
              <a:ext uri="{FF2B5EF4-FFF2-40B4-BE49-F238E27FC236}">
                <a16:creationId xmlns:a16="http://schemas.microsoft.com/office/drawing/2014/main" id="{4ED72F31-6D81-9120-3F80-EDE0DBB3C1E9}"/>
              </a:ext>
            </a:extLst>
          </p:cNvPr>
          <p:cNvSpPr txBox="1"/>
          <p:nvPr/>
        </p:nvSpPr>
        <p:spPr>
          <a:xfrm>
            <a:off x="842542" y="6025992"/>
            <a:ext cx="1646605" cy="246221"/>
          </a:xfrm>
          <a:prstGeom prst="rect">
            <a:avLst/>
          </a:prstGeom>
          <a:noFill/>
        </p:spPr>
        <p:txBody>
          <a:bodyPr wrap="none">
            <a:spAutoFit/>
          </a:bodyPr>
          <a:lstStyle/>
          <a:p>
            <a:pPr algn="ctr">
              <a:defRPr sz="1000">
                <a:latin typeface="Arial" pitchFamily="34" charset="0"/>
                <a:cs typeface="Arial" pitchFamily="34" charset="0"/>
              </a:defRPr>
            </a:pPr>
            <a:r>
              <a:t>来源：</a:t>
            </a:r>
            <a:r>
              <a:rPr>
                <a:hlinkClick r:id="rId2"/>
              </a:rPr>
              <a:t>纽约时报</a:t>
            </a:r>
            <a:r>
              <a:t>。</a:t>
            </a:r>
          </a:p>
        </p:txBody>
      </p:sp>
      <p:pic>
        <p:nvPicPr>
          <p:cNvPr id="4" name="图片 3">
            <a:extLst>
              <a:ext uri="{FF2B5EF4-FFF2-40B4-BE49-F238E27FC236}">
                <a16:creationId xmlns:a16="http://schemas.microsoft.com/office/drawing/2014/main" id="{2F892A9D-1ACE-2C11-6C3A-AAA3ADA98C0B}"/>
              </a:ext>
            </a:extLst>
          </p:cNvPr>
          <p:cNvPicPr>
            <a:picLocks noChangeAspect="1"/>
          </p:cNvPicPr>
          <p:nvPr/>
        </p:nvPicPr>
        <p:blipFill>
          <a:blip r:embed="rId3"/>
          <a:stretch>
            <a:fillRect/>
          </a:stretch>
        </p:blipFill>
        <p:spPr>
          <a:xfrm>
            <a:off x="1237488" y="1953768"/>
            <a:ext cx="7278624" cy="3429000"/>
          </a:xfrm>
          <a:prstGeom prst="rect">
            <a:avLst/>
          </a:prstGeom>
        </p:spPr>
      </p:pic>
      <p:sp>
        <p:nvSpPr>
          <p:cNvPr id="6" name="矩形 5">
            <a:extLst>
              <a:ext uri="{FF2B5EF4-FFF2-40B4-BE49-F238E27FC236}">
                <a16:creationId xmlns:a16="http://schemas.microsoft.com/office/drawing/2014/main" id="{30FF2C6A-529B-E0B1-AC0D-7B9F6FB7901D}"/>
              </a:ext>
            </a:extLst>
          </p:cNvPr>
          <p:cNvSpPr/>
          <p:nvPr/>
        </p:nvSpPr>
        <p:spPr>
          <a:xfrm>
            <a:off x="7482840" y="2133600"/>
            <a:ext cx="954024" cy="173736"/>
          </a:xfrm>
          <a:prstGeom prst="rect">
            <a:avLst/>
          </a:prstGeom>
          <a:solidFill>
            <a:srgbClr val="FFFFFF"/>
          </a:solidFill>
        </p:spPr>
        <p:txBody>
          <a:bodyPr wrap="none" lIns="0" tIns="0" rIns="0" bIns="0">
            <a:noAutofit/>
          </a:bodyPr>
          <a:lstStyle/>
          <a:p>
            <a:pPr indent="0">
              <a:defRPr sz="900">
                <a:solidFill>
                  <a:srgbClr val="FE8413"/>
                </a:solidFill>
                <a:latin typeface="Arial" panose="020B0604020202020204" pitchFamily="34" charset="0"/>
                <a:cs typeface="Arial" panose="020B0604020202020204" pitchFamily="34" charset="0"/>
              </a:defRPr>
            </a:pPr>
            <a:r>
              <a:t>25至54岁</a:t>
            </a:r>
          </a:p>
        </p:txBody>
      </p:sp>
      <p:sp>
        <p:nvSpPr>
          <p:cNvPr id="7" name="矩形 6">
            <a:extLst>
              <a:ext uri="{FF2B5EF4-FFF2-40B4-BE49-F238E27FC236}">
                <a16:creationId xmlns:a16="http://schemas.microsoft.com/office/drawing/2014/main" id="{2C367827-A71F-D53B-C9A6-1B214B9D3595}"/>
              </a:ext>
            </a:extLst>
          </p:cNvPr>
          <p:cNvSpPr/>
          <p:nvPr/>
        </p:nvSpPr>
        <p:spPr>
          <a:xfrm>
            <a:off x="7501128" y="2557272"/>
            <a:ext cx="606552" cy="192024"/>
          </a:xfrm>
          <a:prstGeom prst="rect">
            <a:avLst/>
          </a:prstGeom>
          <a:solidFill>
            <a:srgbClr val="FFFFFF"/>
          </a:solidFill>
        </p:spPr>
        <p:txBody>
          <a:bodyPr wrap="none" lIns="0" tIns="0" rIns="0" bIns="0">
            <a:noAutofit/>
          </a:bodyPr>
          <a:lstStyle/>
          <a:p>
            <a:pPr indent="0">
              <a:defRPr sz="900">
                <a:solidFill>
                  <a:srgbClr val="16B833"/>
                </a:solidFill>
                <a:latin typeface="Arial" panose="020B0604020202020204" pitchFamily="34" charset="0"/>
                <a:cs typeface="Arial" panose="020B0604020202020204" pitchFamily="34" charset="0"/>
              </a:defRPr>
            </a:pPr>
            <a:r>
              <a:t>16至24岁</a:t>
            </a:r>
          </a:p>
        </p:txBody>
      </p:sp>
      <p:sp>
        <p:nvSpPr>
          <p:cNvPr id="8" name="矩形 7">
            <a:extLst>
              <a:ext uri="{FF2B5EF4-FFF2-40B4-BE49-F238E27FC236}">
                <a16:creationId xmlns:a16="http://schemas.microsoft.com/office/drawing/2014/main" id="{355095F4-9234-28ED-4979-F9DDBA031D71}"/>
              </a:ext>
            </a:extLst>
          </p:cNvPr>
          <p:cNvSpPr/>
          <p:nvPr/>
        </p:nvSpPr>
        <p:spPr>
          <a:xfrm>
            <a:off x="7479792" y="2965704"/>
            <a:ext cx="874776" cy="158496"/>
          </a:xfrm>
          <a:prstGeom prst="rect">
            <a:avLst/>
          </a:prstGeom>
          <a:solidFill>
            <a:srgbClr val="FFFFFF"/>
          </a:solidFill>
        </p:spPr>
        <p:txBody>
          <a:bodyPr wrap="none" lIns="0" tIns="0" rIns="0" bIns="0">
            <a:noAutofit/>
          </a:bodyPr>
          <a:lstStyle/>
          <a:p>
            <a:pPr indent="0">
              <a:defRPr sz="900">
                <a:solidFill>
                  <a:srgbClr val="16A8FE"/>
                </a:solidFill>
                <a:latin typeface="Arial" panose="020B0604020202020204" pitchFamily="34" charset="0"/>
                <a:cs typeface="Arial" panose="020B0604020202020204" pitchFamily="34" charset="0"/>
              </a:defRPr>
            </a:pPr>
            <a:r>
              <a:t>55岁及以上</a:t>
            </a:r>
          </a:p>
        </p:txBody>
      </p:sp>
    </p:spTree>
    <p:extLst>
      <p:ext uri="{BB962C8B-B14F-4D97-AF65-F5344CB8AC3E}">
        <p14:creationId xmlns:p14="http://schemas.microsoft.com/office/powerpoint/2010/main" val="2928333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108C8-F493-F45C-B4D4-27D60A917B15}"/>
              </a:ext>
            </a:extLst>
          </p:cNvPr>
          <p:cNvSpPr>
            <a:spLocks noGrp="1"/>
          </p:cNvSpPr>
          <p:nvPr>
            <p:ph type="title"/>
          </p:nvPr>
        </p:nvSpPr>
        <p:spPr/>
        <p:txBody>
          <a:bodyPr/>
          <a:lstStyle/>
          <a:p>
            <a:r>
              <a:t>美国工资增长</a:t>
            </a:r>
          </a:p>
        </p:txBody>
      </p:sp>
      <p:sp>
        <p:nvSpPr>
          <p:cNvPr id="3" name="Slide Number Placeholder 2">
            <a:extLst>
              <a:ext uri="{FF2B5EF4-FFF2-40B4-BE49-F238E27FC236}">
                <a16:creationId xmlns:a16="http://schemas.microsoft.com/office/drawing/2014/main" id="{1F5D41E2-FD23-E1A5-518A-6E5BB3FC9A4C}"/>
              </a:ext>
            </a:extLst>
          </p:cNvPr>
          <p:cNvSpPr>
            <a:spLocks noGrp="1"/>
          </p:cNvSpPr>
          <p:nvPr>
            <p:ph type="sldNum" sz="quarter" idx="11"/>
          </p:nvPr>
        </p:nvSpPr>
        <p:spPr/>
        <p:txBody>
          <a:bodyPr/>
          <a:lstStyle/>
          <a:p/>
          <a:p>
            <a:fld id="{B18DCB8B-D2FE-45D5-9D77-2EAE87C4CC26}" type="slidenum">
              <a:rPr lang="en-GB" smtClean="0"/>
              <a:t>19</a:t>
            </a:fld>
          </a:p>
        </p:txBody>
      </p:sp>
      <p:pic>
        <p:nvPicPr>
          <p:cNvPr id="5" name="图片 4">
            <a:extLst>
              <a:ext uri="{FF2B5EF4-FFF2-40B4-BE49-F238E27FC236}">
                <a16:creationId xmlns:a16="http://schemas.microsoft.com/office/drawing/2014/main" id="{D6FDCE44-5F40-B7A7-C5BD-7A384710B26C}"/>
              </a:ext>
            </a:extLst>
          </p:cNvPr>
          <p:cNvPicPr>
            <a:picLocks noChangeAspect="1"/>
          </p:cNvPicPr>
          <p:nvPr/>
        </p:nvPicPr>
        <p:blipFill>
          <a:blip r:embed="rId2"/>
          <a:stretch>
            <a:fillRect/>
          </a:stretch>
        </p:blipFill>
        <p:spPr>
          <a:xfrm>
            <a:off x="829056" y="1200912"/>
            <a:ext cx="7485888" cy="5209032"/>
          </a:xfrm>
          <a:prstGeom prst="rect">
            <a:avLst/>
          </a:prstGeom>
        </p:spPr>
      </p:pic>
      <p:sp>
        <p:nvSpPr>
          <p:cNvPr id="6" name="矩形 5">
            <a:extLst>
              <a:ext uri="{FF2B5EF4-FFF2-40B4-BE49-F238E27FC236}">
                <a16:creationId xmlns:a16="http://schemas.microsoft.com/office/drawing/2014/main" id="{622819CD-E63F-DCF4-E99F-71DD7870A58B}"/>
              </a:ext>
            </a:extLst>
          </p:cNvPr>
          <p:cNvSpPr/>
          <p:nvPr/>
        </p:nvSpPr>
        <p:spPr>
          <a:xfrm>
            <a:off x="2112264" y="1388364"/>
            <a:ext cx="2715768" cy="167640"/>
          </a:xfrm>
          <a:prstGeom prst="rect">
            <a:avLst/>
          </a:prstGeom>
          <a:noFill/>
        </p:spPr>
        <p:txBody>
          <a:bodyPr wrap="none" lIns="0" tIns="0" rIns="0" bIns="0">
            <a:noAutofit/>
          </a:bodyPr>
          <a:lstStyle/>
          <a:p>
            <a:pPr indent="0">
              <a:defRPr sz="750">
                <a:latin typeface="Arial" panose="020B0604020202020204" pitchFamily="34" charset="0"/>
                <a:cs typeface="Arial" panose="020B0604020202020204" pitchFamily="34" charset="0"/>
              </a:defRPr>
            </a:pPr>
            <a:r>
              <a:t>所有雇员的平均每小时收入，私营企业总计</a:t>
            </a:r>
            <a:endParaRPr sz="750" b="0" u="none">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endParaRPr>
          </a:p>
        </p:txBody>
      </p:sp>
      <p:sp>
        <p:nvSpPr>
          <p:cNvPr id="7" name="矩形 6">
            <a:extLst>
              <a:ext uri="{FF2B5EF4-FFF2-40B4-BE49-F238E27FC236}">
                <a16:creationId xmlns:a16="http://schemas.microsoft.com/office/drawing/2014/main" id="{973BCC46-2C4D-3687-B122-847AB7AA9460}"/>
              </a:ext>
            </a:extLst>
          </p:cNvPr>
          <p:cNvSpPr/>
          <p:nvPr/>
        </p:nvSpPr>
        <p:spPr>
          <a:xfrm>
            <a:off x="981456" y="2959608"/>
            <a:ext cx="207264" cy="1578864"/>
          </a:xfrm>
          <a:prstGeom prst="rect">
            <a:avLst/>
          </a:prstGeom>
          <a:noFill/>
        </p:spPr>
        <p:txBody>
          <a:bodyPr vert="vert270" wrap="none" lIns="0" tIns="0" rIns="0" bIns="0">
            <a:noAutofit/>
          </a:bodyPr>
          <a:lstStyle/>
          <a:p>
            <a:pPr indent="0">
              <a:defRPr sz="650">
                <a:latin typeface="Arial" panose="020B0604020202020204" pitchFamily="34" charset="0"/>
                <a:cs typeface="Arial" panose="020B0604020202020204" pitchFamily="34" charset="0"/>
              </a:defRPr>
            </a:pPr>
            <a:r>
              <a:t>与去年同期相比的百分比变化</a:t>
            </a:r>
          </a:p>
        </p:txBody>
      </p:sp>
      <p:sp>
        <p:nvSpPr>
          <p:cNvPr id="8" name="矩形 7">
            <a:extLst>
              <a:ext uri="{FF2B5EF4-FFF2-40B4-BE49-F238E27FC236}">
                <a16:creationId xmlns:a16="http://schemas.microsoft.com/office/drawing/2014/main" id="{DCD2CED0-7715-8C4C-7DA1-FD8BB52A61F1}"/>
              </a:ext>
            </a:extLst>
          </p:cNvPr>
          <p:cNvSpPr/>
          <p:nvPr/>
        </p:nvSpPr>
        <p:spPr>
          <a:xfrm>
            <a:off x="1816608" y="6214872"/>
            <a:ext cx="1911096" cy="164592"/>
          </a:xfrm>
          <a:prstGeom prst="rect">
            <a:avLst/>
          </a:prstGeom>
          <a:noFill/>
        </p:spPr>
        <p:txBody>
          <a:bodyPr wrap="none" lIns="0" tIns="0" rIns="0" bIns="0">
            <a:noAutofit/>
          </a:bodyPr>
          <a:lstStyle/>
          <a:p>
            <a:pPr indent="0">
              <a:defRPr sz="650">
                <a:latin typeface="Arial" panose="020B0604020202020204" pitchFamily="34" charset="0"/>
                <a:cs typeface="Arial" panose="020B0604020202020204" pitchFamily="34" charset="0"/>
              </a:defRPr>
            </a:pPr>
            <a:r>
              <a:t>来源：我们。美国劳工统计局</a:t>
            </a:r>
          </a:p>
        </p:txBody>
      </p:sp>
      <p:sp>
        <p:nvSpPr>
          <p:cNvPr id="9" name="矩形 8">
            <a:extLst>
              <a:ext uri="{FF2B5EF4-FFF2-40B4-BE49-F238E27FC236}">
                <a16:creationId xmlns:a16="http://schemas.microsoft.com/office/drawing/2014/main" id="{6FBA8286-5EE8-3172-BC83-A433B1C374B5}"/>
              </a:ext>
            </a:extLst>
          </p:cNvPr>
          <p:cNvSpPr/>
          <p:nvPr/>
        </p:nvSpPr>
        <p:spPr>
          <a:xfrm>
            <a:off x="5986272" y="6208776"/>
            <a:ext cx="798576" cy="170688"/>
          </a:xfrm>
          <a:prstGeom prst="rect">
            <a:avLst/>
          </a:prstGeom>
          <a:noFill/>
        </p:spPr>
        <p:txBody>
          <a:bodyPr wrap="none" lIns="0" tIns="0" rIns="0" bIns="0">
            <a:noAutofit/>
          </a:bodyPr>
          <a:lstStyle/>
          <a:p>
            <a:pPr indent="0" algn="ctr">
              <a:defRPr sz="700">
                <a:latin typeface="Arial" panose="020B0604020202020204" pitchFamily="34" charset="0"/>
                <a:cs typeface="Arial" panose="020B0604020202020204" pitchFamily="34" charset="0"/>
              </a:defRPr>
            </a:pPr>
            <a:r>
              <a:t>myf.red/g/XiVB</a:t>
            </a:r>
            <a:endParaRPr sz="700" b="0" u="none">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8833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Agenda</a:t>
            </a:r>
          </a:p>
        </p:txBody>
      </p:sp>
      <p:sp>
        <p:nvSpPr>
          <p:cNvPr id="3" name="Content Placeholder 2"/>
          <p:cNvSpPr>
            <a:spLocks noGrp="1"/>
          </p:cNvSpPr>
          <p:nvPr>
            <p:ph idx="1"/>
          </p:nvPr>
        </p:nvSpPr>
        <p:spPr/>
        <p:txBody>
          <a:bodyPr/>
          <a:lstStyle/>
          <a:p/>
          <a:p>
            <a:r>
              <a:t>What’s the current state of the global macroeconomy?</a:t>
            </a:r>
          </a:p>
          <a:p/>
          <a:p>
            <a:r>
              <a:t>What are the major risks to growth?</a:t>
            </a:r>
          </a:p>
          <a:p/>
          <a:p>
            <a:r>
              <a:t>Long-run prospects?</a:t>
            </a:r>
          </a:p>
          <a:p/>
          <a:p>
            <a:pPr marL="0" indent="0">
              <a:buNone/>
            </a:pPr>
          </a:p>
        </p:txBody>
      </p:sp>
      <p:sp>
        <p:nvSpPr>
          <p:cNvPr id="4" name="Slide Number Placeholder 3"/>
          <p:cNvSpPr>
            <a:spLocks noGrp="1"/>
          </p:cNvSpPr>
          <p:nvPr>
            <p:ph type="sldNum" sz="quarter" idx="11"/>
          </p:nvPr>
        </p:nvSpPr>
        <p:spPr/>
        <p:txBody>
          <a:bodyPr/>
          <a:lstStyle/>
          <a:p>
            <a:pPr>
              <a:defRPr/>
            </a:pPr>
          </a:p>
          <a:p>
            <a:pPr>
              <a:defRPr/>
            </a:pPr>
            <a:fld id="{FC96386F-C149-48D8-92C5-2CFDBA85534B}" type="slidenum">
              <a:pPr>
                <a:defRPr/>
              </a:pPr>
              <a:t>2</a:t>
            </a:fld>
          </a:p>
        </p:txBody>
      </p:sp>
    </p:spTree>
    <p:extLst>
      <p:ext uri="{BB962C8B-B14F-4D97-AF65-F5344CB8AC3E}">
        <p14:creationId xmlns:p14="http://schemas.microsoft.com/office/powerpoint/2010/main" val="193480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17982-35C5-98A2-E61B-FFB1477DAB58}"/>
              </a:ext>
            </a:extLst>
          </p:cNvPr>
          <p:cNvSpPr>
            <a:spLocks noGrp="1"/>
          </p:cNvSpPr>
          <p:nvPr>
            <p:ph type="title"/>
          </p:nvPr>
        </p:nvSpPr>
        <p:spPr/>
        <p:txBody>
          <a:bodyPr/>
          <a:lstStyle/>
          <a:p>
            <a:r>
              <a:t>1980 年代 vs 现在</a:t>
            </a:r>
          </a:p>
        </p:txBody>
      </p:sp>
      <p:sp>
        <p:nvSpPr>
          <p:cNvPr id="3" name="Slide Number Placeholder 2">
            <a:extLst>
              <a:ext uri="{FF2B5EF4-FFF2-40B4-BE49-F238E27FC236}">
                <a16:creationId xmlns:a16="http://schemas.microsoft.com/office/drawing/2014/main" id="{0D472BE9-DD07-A501-55D2-42789A5C6D53}"/>
              </a:ext>
            </a:extLst>
          </p:cNvPr>
          <p:cNvSpPr>
            <a:spLocks noGrp="1"/>
          </p:cNvSpPr>
          <p:nvPr>
            <p:ph type="sldNum" sz="quarter" idx="11"/>
          </p:nvPr>
        </p:nvSpPr>
        <p:spPr/>
        <p:txBody>
          <a:bodyPr/>
          <a:lstStyle/>
          <a:p/>
          <a:p>
            <a:fld id="{B18DCB8B-D2FE-45D5-9D77-2EAE87C4CC26}" type="slidenum">
              <a:rPr lang="en-GB" smtClean="0"/>
              <a:t>20</a:t>
            </a:fld>
          </a:p>
        </p:txBody>
      </p:sp>
      <p:pic>
        <p:nvPicPr>
          <p:cNvPr id="4" name="图片 3">
            <a:extLst>
              <a:ext uri="{FF2B5EF4-FFF2-40B4-BE49-F238E27FC236}">
                <a16:creationId xmlns:a16="http://schemas.microsoft.com/office/drawing/2014/main" id="{34758494-2772-EA0C-A1D2-45AB6B799DE1}"/>
              </a:ext>
            </a:extLst>
          </p:cNvPr>
          <p:cNvPicPr>
            <a:picLocks noChangeAspect="1"/>
          </p:cNvPicPr>
          <p:nvPr/>
        </p:nvPicPr>
        <p:blipFill>
          <a:blip r:embed="rId2"/>
          <a:stretch>
            <a:fillRect/>
          </a:stretch>
        </p:blipFill>
        <p:spPr>
          <a:xfrm>
            <a:off x="713232" y="1182624"/>
            <a:ext cx="7717536" cy="5227320"/>
          </a:xfrm>
          <a:prstGeom prst="rect">
            <a:avLst/>
          </a:prstGeom>
        </p:spPr>
      </p:pic>
      <p:sp>
        <p:nvSpPr>
          <p:cNvPr id="7" name="矩形 6">
            <a:extLst>
              <a:ext uri="{FF2B5EF4-FFF2-40B4-BE49-F238E27FC236}">
                <a16:creationId xmlns:a16="http://schemas.microsoft.com/office/drawing/2014/main" id="{39F1357D-CBC9-7410-B026-1FD330E27131}"/>
              </a:ext>
            </a:extLst>
          </p:cNvPr>
          <p:cNvSpPr/>
          <p:nvPr/>
        </p:nvSpPr>
        <p:spPr>
          <a:xfrm>
            <a:off x="2029968" y="1375664"/>
            <a:ext cx="3855720" cy="188976"/>
          </a:xfrm>
          <a:prstGeom prst="rect">
            <a:avLst/>
          </a:prstGeom>
          <a:noFill/>
        </p:spPr>
        <p:txBody>
          <a:bodyPr wrap="none" lIns="0" tIns="0" rIns="0" bIns="0">
            <a:noAutofit/>
          </a:bodyPr>
          <a:lstStyle/>
          <a:p>
            <a:pPr indent="0">
              <a:defRPr sz="750">
                <a:latin typeface="Arial" panose="020B0604020202020204" pitchFamily="34" charset="0"/>
                <a:cs typeface="Arial" panose="020B0604020202020204" pitchFamily="34" charset="0"/>
              </a:defRPr>
            </a:pPr>
            <a:r>
              <a:t>城镇居民消费价格指数：美国的所有 kems城市平均水平</a:t>
            </a:r>
            <a:endParaRPr sz="750" b="0" u="none">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endParaRPr>
          </a:p>
        </p:txBody>
      </p:sp>
      <p:sp>
        <p:nvSpPr>
          <p:cNvPr id="8" name="矩形 7">
            <a:extLst>
              <a:ext uri="{FF2B5EF4-FFF2-40B4-BE49-F238E27FC236}">
                <a16:creationId xmlns:a16="http://schemas.microsoft.com/office/drawing/2014/main" id="{52F3F025-C1EB-F11D-498E-F89CB0DE01F9}"/>
              </a:ext>
            </a:extLst>
          </p:cNvPr>
          <p:cNvSpPr/>
          <p:nvPr/>
        </p:nvSpPr>
        <p:spPr>
          <a:xfrm>
            <a:off x="871728" y="2950464"/>
            <a:ext cx="195072" cy="1581912"/>
          </a:xfrm>
          <a:prstGeom prst="rect">
            <a:avLst/>
          </a:prstGeom>
          <a:noFill/>
        </p:spPr>
        <p:txBody>
          <a:bodyPr vert="vert270" wrap="none" lIns="0" tIns="0" rIns="0" bIns="0">
            <a:noAutofit/>
          </a:bodyPr>
          <a:lstStyle/>
          <a:p>
            <a:pPr indent="0">
              <a:defRPr sz="650">
                <a:latin typeface="Arial" panose="020B0604020202020204" pitchFamily="34" charset="0"/>
                <a:cs typeface="Arial" panose="020B0604020202020204" pitchFamily="34" charset="0"/>
              </a:defRPr>
            </a:pPr>
            <a:r>
              <a:t>与去年同期相比的百分比变化</a:t>
            </a:r>
          </a:p>
        </p:txBody>
      </p:sp>
      <p:sp>
        <p:nvSpPr>
          <p:cNvPr id="9" name="矩形 8">
            <a:extLst>
              <a:ext uri="{FF2B5EF4-FFF2-40B4-BE49-F238E27FC236}">
                <a16:creationId xmlns:a16="http://schemas.microsoft.com/office/drawing/2014/main" id="{10197212-4E85-DB67-C690-3E458884D709}"/>
              </a:ext>
            </a:extLst>
          </p:cNvPr>
          <p:cNvSpPr/>
          <p:nvPr/>
        </p:nvSpPr>
        <p:spPr>
          <a:xfrm>
            <a:off x="1746504" y="6224016"/>
            <a:ext cx="1950720" cy="161544"/>
          </a:xfrm>
          <a:prstGeom prst="rect">
            <a:avLst/>
          </a:prstGeom>
          <a:noFill/>
        </p:spPr>
        <p:txBody>
          <a:bodyPr wrap="none" lIns="0" tIns="0" rIns="0" bIns="0">
            <a:noAutofit/>
          </a:bodyPr>
          <a:lstStyle/>
          <a:p>
            <a:pPr indent="0">
              <a:defRPr sz="650">
                <a:latin typeface="Arial" panose="020B0604020202020204" pitchFamily="34" charset="0"/>
                <a:cs typeface="Arial" panose="020B0604020202020204" pitchFamily="34" charset="0"/>
              </a:defRPr>
            </a:pPr>
            <a:r>
              <a:t>来源：我们。美国劳工统计局</a:t>
            </a:r>
          </a:p>
        </p:txBody>
      </p:sp>
      <p:sp>
        <p:nvSpPr>
          <p:cNvPr id="10" name="矩形 9">
            <a:extLst>
              <a:ext uri="{FF2B5EF4-FFF2-40B4-BE49-F238E27FC236}">
                <a16:creationId xmlns:a16="http://schemas.microsoft.com/office/drawing/2014/main" id="{2BEB267B-4F01-20F2-7D86-236F503BF553}"/>
              </a:ext>
            </a:extLst>
          </p:cNvPr>
          <p:cNvSpPr/>
          <p:nvPr/>
        </p:nvSpPr>
        <p:spPr>
          <a:xfrm>
            <a:off x="5986272" y="6224016"/>
            <a:ext cx="880872" cy="161544"/>
          </a:xfrm>
          <a:prstGeom prst="rect">
            <a:avLst/>
          </a:prstGeom>
          <a:noFill/>
        </p:spPr>
        <p:txBody>
          <a:bodyPr wrap="none" lIns="0" tIns="0" rIns="0" bIns="0">
            <a:noAutofit/>
          </a:bodyPr>
          <a:lstStyle/>
          <a:p>
            <a:pPr indent="0">
              <a:defRPr sz="700">
                <a:latin typeface="Arial" panose="020B0604020202020204" pitchFamily="34" charset="0"/>
                <a:cs typeface="Arial" panose="020B0604020202020204" pitchFamily="34" charset="0"/>
              </a:defRPr>
            </a:pPr>
            <a:r>
              <a:t>myf.red/g/WhH1</a:t>
            </a:r>
          </a:p>
        </p:txBody>
      </p:sp>
    </p:spTree>
    <p:extLst>
      <p:ext uri="{BB962C8B-B14F-4D97-AF65-F5344CB8AC3E}">
        <p14:creationId xmlns:p14="http://schemas.microsoft.com/office/powerpoint/2010/main" val="776200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31D89-F0BA-0721-1143-1119AB743443}"/>
              </a:ext>
            </a:extLst>
          </p:cNvPr>
          <p:cNvSpPr>
            <a:spLocks noGrp="1"/>
          </p:cNvSpPr>
          <p:nvPr>
            <p:ph type="title"/>
          </p:nvPr>
        </p:nvSpPr>
        <p:spPr/>
        <p:txBody>
          <a:bodyPr/>
          <a:lstStyle/>
          <a:p/>
        </p:txBody>
      </p:sp>
      <p:sp>
        <p:nvSpPr>
          <p:cNvPr id="3" name="Slide Number Placeholder 2">
            <a:extLst>
              <a:ext uri="{FF2B5EF4-FFF2-40B4-BE49-F238E27FC236}">
                <a16:creationId xmlns:a16="http://schemas.microsoft.com/office/drawing/2014/main" id="{1E077BE5-24B2-3BA3-E816-BD2832D56037}"/>
              </a:ext>
            </a:extLst>
          </p:cNvPr>
          <p:cNvSpPr>
            <a:spLocks noGrp="1"/>
          </p:cNvSpPr>
          <p:nvPr>
            <p:ph type="sldNum" sz="quarter" idx="11"/>
          </p:nvPr>
        </p:nvSpPr>
        <p:spPr/>
        <p:txBody>
          <a:bodyPr/>
          <a:lstStyle/>
          <a:p/>
          <a:p>
            <a:fld id="{B18DCB8B-D2FE-45D5-9D77-2EAE87C4CC26}" type="slidenum">
              <a:rPr lang="en-GB" smtClean="0"/>
              <a:t>21</a:t>
            </a:fld>
          </a:p>
        </p:txBody>
      </p:sp>
      <p:pic>
        <p:nvPicPr>
          <p:cNvPr id="5122" name="Picture 2">
            <a:extLst>
              <a:ext uri="{FF2B5EF4-FFF2-40B4-BE49-F238E27FC236}">
                <a16:creationId xmlns:a16="http://schemas.microsoft.com/office/drawing/2014/main" id="{4ACA1CF8-0916-3065-466D-8456838D2E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565" y="2037120"/>
            <a:ext cx="2095500" cy="261937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AF537245-053D-1E99-B7D1-6D7E11998E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486" r="23461"/>
          <a:stretch/>
        </p:blipFill>
        <p:spPr bwMode="auto">
          <a:xfrm>
            <a:off x="5876683" y="2037120"/>
            <a:ext cx="1968621" cy="261937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EC22B22A-3A44-9A12-A608-A71F0568D6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0661" y="2036821"/>
            <a:ext cx="1883426" cy="26196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085F47D-6170-70DF-D20C-306706DDF7E3}"/>
              </a:ext>
            </a:extLst>
          </p:cNvPr>
          <p:cNvSpPr txBox="1"/>
          <p:nvPr/>
        </p:nvSpPr>
        <p:spPr>
          <a:xfrm>
            <a:off x="1745590" y="4762957"/>
            <a:ext cx="1029449" cy="246221"/>
          </a:xfrm>
          <a:prstGeom prst="rect">
            <a:avLst/>
          </a:prstGeom>
          <a:noFill/>
        </p:spPr>
        <p:txBody>
          <a:bodyPr wrap="none">
            <a:spAutoFit/>
          </a:bodyPr>
          <a:lstStyle/>
          <a:p>
            <a:pPr algn="ctr">
              <a:defRPr sz="1000">
                <a:latin typeface="Arial" pitchFamily="34" charset="0"/>
                <a:cs typeface="Arial" pitchFamily="34" charset="0"/>
              </a:defRPr>
            </a:pPr>
            <a:r>
              <a:t>杰罗姆·鲍威尔</a:t>
            </a:r>
          </a:p>
        </p:txBody>
      </p:sp>
      <p:sp>
        <p:nvSpPr>
          <p:cNvPr id="5" name="TextBox 4">
            <a:extLst>
              <a:ext uri="{FF2B5EF4-FFF2-40B4-BE49-F238E27FC236}">
                <a16:creationId xmlns:a16="http://schemas.microsoft.com/office/drawing/2014/main" id="{E1685835-CB26-5784-244D-1ACF7411D56F}"/>
              </a:ext>
            </a:extLst>
          </p:cNvPr>
          <p:cNvSpPr txBox="1"/>
          <p:nvPr/>
        </p:nvSpPr>
        <p:spPr>
          <a:xfrm>
            <a:off x="3976325" y="4762957"/>
            <a:ext cx="1191353" cy="246221"/>
          </a:xfrm>
          <a:prstGeom prst="rect">
            <a:avLst/>
          </a:prstGeom>
          <a:noFill/>
        </p:spPr>
        <p:txBody>
          <a:bodyPr wrap="none">
            <a:spAutoFit/>
          </a:bodyPr>
          <a:lstStyle/>
          <a:p>
            <a:pPr algn="ctr">
              <a:defRPr sz="1000">
                <a:latin typeface="Arial" pitchFamily="34" charset="0"/>
                <a:cs typeface="Arial" pitchFamily="34" charset="0"/>
              </a:defRPr>
            </a:pPr>
            <a:r>
              <a:t>克里斯蒂娜·拉加德</a:t>
            </a:r>
          </a:p>
        </p:txBody>
      </p:sp>
      <p:sp>
        <p:nvSpPr>
          <p:cNvPr id="6" name="TextBox 5">
            <a:extLst>
              <a:ext uri="{FF2B5EF4-FFF2-40B4-BE49-F238E27FC236}">
                <a16:creationId xmlns:a16="http://schemas.microsoft.com/office/drawing/2014/main" id="{48351E03-8004-965D-A5AF-DADD625E38D1}"/>
              </a:ext>
            </a:extLst>
          </p:cNvPr>
          <p:cNvSpPr txBox="1"/>
          <p:nvPr/>
        </p:nvSpPr>
        <p:spPr>
          <a:xfrm>
            <a:off x="6420808" y="4757683"/>
            <a:ext cx="880369" cy="246221"/>
          </a:xfrm>
          <a:prstGeom prst="rect">
            <a:avLst/>
          </a:prstGeom>
          <a:noFill/>
        </p:spPr>
        <p:txBody>
          <a:bodyPr wrap="none">
            <a:spAutoFit/>
          </a:bodyPr>
          <a:lstStyle/>
          <a:p>
            <a:pPr algn="ctr">
              <a:defRPr sz="1000">
                <a:latin typeface="Arial" pitchFamily="34" charset="0"/>
                <a:cs typeface="Arial" pitchFamily="34" charset="0"/>
              </a:defRPr>
            </a:pPr>
            <a:r>
              <a:t>马丁·贝利</a:t>
            </a:r>
          </a:p>
        </p:txBody>
      </p:sp>
    </p:spTree>
    <p:extLst>
      <p:ext uri="{BB962C8B-B14F-4D97-AF65-F5344CB8AC3E}">
        <p14:creationId xmlns:p14="http://schemas.microsoft.com/office/powerpoint/2010/main" val="3177286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CDC2-165B-92D6-2333-E68DE87D359B}"/>
              </a:ext>
            </a:extLst>
          </p:cNvPr>
          <p:cNvSpPr>
            <a:spLocks noGrp="1"/>
          </p:cNvSpPr>
          <p:nvPr>
            <p:ph type="title"/>
          </p:nvPr>
        </p:nvSpPr>
        <p:spPr/>
        <p:txBody>
          <a:bodyPr/>
          <a:lstStyle/>
          <a:p>
            <a:r>
              <a:t>货币政策</a:t>
            </a:r>
          </a:p>
        </p:txBody>
      </p:sp>
      <p:sp>
        <p:nvSpPr>
          <p:cNvPr id="3" name="Slide Number Placeholder 2">
            <a:extLst>
              <a:ext uri="{FF2B5EF4-FFF2-40B4-BE49-F238E27FC236}">
                <a16:creationId xmlns:a16="http://schemas.microsoft.com/office/drawing/2014/main" id="{10837AE7-9102-8D7D-42A2-C6F1CF3124F2}"/>
              </a:ext>
            </a:extLst>
          </p:cNvPr>
          <p:cNvSpPr>
            <a:spLocks noGrp="1"/>
          </p:cNvSpPr>
          <p:nvPr>
            <p:ph type="sldNum" sz="quarter" idx="11"/>
          </p:nvPr>
        </p:nvSpPr>
        <p:spPr/>
        <p:txBody>
          <a:bodyPr/>
          <a:lstStyle/>
          <a:p/>
          <a:p>
            <a:fld id="{B18DCB8B-D2FE-45D5-9D77-2EAE87C4CC26}" type="slidenum">
              <a:rPr lang="en-GB" smtClean="0"/>
              <a:t>22</a:t>
            </a:fld>
          </a:p>
        </p:txBody>
      </p:sp>
      <p:sp>
        <p:nvSpPr>
          <p:cNvPr id="6" name="TextBox 5">
            <a:extLst>
              <a:ext uri="{FF2B5EF4-FFF2-40B4-BE49-F238E27FC236}">
                <a16:creationId xmlns:a16="http://schemas.microsoft.com/office/drawing/2014/main" id="{2DD2C1D4-A6FB-4F66-D773-CAAAB74DE86B}"/>
              </a:ext>
            </a:extLst>
          </p:cNvPr>
          <p:cNvSpPr txBox="1"/>
          <p:nvPr/>
        </p:nvSpPr>
        <p:spPr>
          <a:xfrm>
            <a:off x="1965837" y="5806429"/>
            <a:ext cx="915635" cy="246221"/>
          </a:xfrm>
          <a:prstGeom prst="rect">
            <a:avLst/>
          </a:prstGeom>
          <a:noFill/>
        </p:spPr>
        <p:txBody>
          <a:bodyPr wrap="none">
            <a:spAutoFit/>
          </a:bodyPr>
          <a:lstStyle/>
          <a:p>
            <a:pPr algn="ctr">
              <a:defRPr sz="1000">
                <a:latin typeface="Arial" pitchFamily="34" charset="0"/>
                <a:cs typeface="Arial" pitchFamily="34" charset="0"/>
              </a:defRPr>
            </a:pPr>
            <a:r>
              <a:t>来源：</a:t>
            </a:r>
            <a:r>
              <a:rPr>
                <a:hlinkClick r:id="rId2"/>
              </a:rPr>
              <a:t>国际货币基金组织</a:t>
            </a:r>
            <a:r>
              <a:t>。</a:t>
            </a:r>
          </a:p>
        </p:txBody>
      </p:sp>
      <p:pic>
        <p:nvPicPr>
          <p:cNvPr id="11" name="图片 10">
            <a:extLst>
              <a:ext uri="{FF2B5EF4-FFF2-40B4-BE49-F238E27FC236}">
                <a16:creationId xmlns:a16="http://schemas.microsoft.com/office/drawing/2014/main" id="{48C1345F-7F66-245B-9E4D-338EFE11E4F5}"/>
              </a:ext>
            </a:extLst>
          </p:cNvPr>
          <p:cNvPicPr>
            <a:picLocks noChangeAspect="1"/>
          </p:cNvPicPr>
          <p:nvPr/>
        </p:nvPicPr>
        <p:blipFill>
          <a:blip r:embed="rId3"/>
          <a:stretch>
            <a:fillRect/>
          </a:stretch>
        </p:blipFill>
        <p:spPr>
          <a:xfrm>
            <a:off x="1990344" y="1399032"/>
            <a:ext cx="5163312" cy="4459224"/>
          </a:xfrm>
          <a:prstGeom prst="rect">
            <a:avLst/>
          </a:prstGeom>
        </p:spPr>
      </p:pic>
      <p:sp>
        <p:nvSpPr>
          <p:cNvPr id="12" name="矩形 11">
            <a:extLst>
              <a:ext uri="{FF2B5EF4-FFF2-40B4-BE49-F238E27FC236}">
                <a16:creationId xmlns:a16="http://schemas.microsoft.com/office/drawing/2014/main" id="{A4E75EE2-1225-3BE9-590E-5F3FD63351AE}"/>
              </a:ext>
            </a:extLst>
          </p:cNvPr>
          <p:cNvSpPr/>
          <p:nvPr/>
        </p:nvSpPr>
        <p:spPr>
          <a:xfrm>
            <a:off x="2090928" y="1545336"/>
            <a:ext cx="4514088" cy="451104"/>
          </a:xfrm>
          <a:prstGeom prst="rect">
            <a:avLst/>
          </a:prstGeom>
          <a:solidFill>
            <a:srgbClr val="FFFFFF"/>
          </a:solidFill>
        </p:spPr>
        <p:txBody>
          <a:bodyPr lIns="0" tIns="0" rIns="0" bIns="0">
            <a:noAutofit/>
          </a:bodyPr>
          <a:lstStyle/>
          <a:p>
            <a:pPr indent="0">
              <a:lnSpc>
                <a:spcPct val="136000"/>
              </a:lnSpc>
              <a:defRPr sz="1200">
                <a:solidFill>
                  <a:srgbClr val="1B66AD"/>
                </a:solidFill>
                <a:latin typeface="Arial"/>
              </a:defRPr>
            </a:pPr>
            <a:r>
              <a:t>图 1.2。二十国集团经济体货币政策周期变化</a:t>
            </a:r>
          </a:p>
        </p:txBody>
      </p:sp>
      <p:sp>
        <p:nvSpPr>
          <p:cNvPr id="13" name="矩形 12">
            <a:extLst>
              <a:ext uri="{FF2B5EF4-FFF2-40B4-BE49-F238E27FC236}">
                <a16:creationId xmlns:a16="http://schemas.microsoft.com/office/drawing/2014/main" id="{57789D34-2457-018C-F528-29601A4546B8}"/>
              </a:ext>
            </a:extLst>
          </p:cNvPr>
          <p:cNvSpPr/>
          <p:nvPr/>
        </p:nvSpPr>
        <p:spPr>
          <a:xfrm>
            <a:off x="2100072" y="2002536"/>
            <a:ext cx="3069336" cy="222504"/>
          </a:xfrm>
          <a:prstGeom prst="rect">
            <a:avLst/>
          </a:prstGeom>
          <a:solidFill>
            <a:srgbClr val="FFFFFF"/>
          </a:solidFill>
        </p:spPr>
        <p:txBody>
          <a:bodyPr wrap="none" lIns="0" tIns="0" rIns="0" bIns="0">
            <a:noAutofit/>
          </a:bodyPr>
          <a:lstStyle/>
          <a:p>
            <a:pPr indent="0">
              <a:defRPr sz="1100" i="1">
                <a:solidFill>
                  <a:srgbClr val="1B66AD"/>
                </a:solidFill>
                <a:latin typeface="Arial"/>
              </a:defRPr>
            </a:pPr>
            <a:r>
              <a:t>（政策利率上调和下调次数）</a:t>
            </a:r>
          </a:p>
        </p:txBody>
      </p:sp>
      <p:sp>
        <p:nvSpPr>
          <p:cNvPr id="14" name="矩形 13">
            <a:extLst>
              <a:ext uri="{FF2B5EF4-FFF2-40B4-BE49-F238E27FC236}">
                <a16:creationId xmlns:a16="http://schemas.microsoft.com/office/drawing/2014/main" id="{04A8AD2E-B45E-7E69-8B1A-98E8EDEFD0AA}"/>
              </a:ext>
            </a:extLst>
          </p:cNvPr>
          <p:cNvSpPr/>
          <p:nvPr/>
        </p:nvSpPr>
        <p:spPr>
          <a:xfrm>
            <a:off x="3069336" y="2465832"/>
            <a:ext cx="914400" cy="201168"/>
          </a:xfrm>
          <a:prstGeom prst="rect">
            <a:avLst/>
          </a:prstGeom>
          <a:solidFill>
            <a:srgbClr val="FFFFFF"/>
          </a:solidFill>
        </p:spPr>
        <p:txBody>
          <a:bodyPr wrap="none" lIns="0" tIns="0" rIns="0" bIns="0">
            <a:noAutofit/>
          </a:bodyPr>
          <a:lstStyle/>
          <a:p>
            <a:pPr indent="0">
              <a:defRPr sz="1000">
                <a:solidFill>
                  <a:srgbClr val="3B363F"/>
                </a:solidFill>
                <a:latin typeface="Arial"/>
              </a:defRPr>
            </a:pPr>
            <a:r>
              <a:t>紧缩不良事件</a:t>
            </a:r>
          </a:p>
        </p:txBody>
      </p:sp>
      <p:sp>
        <p:nvSpPr>
          <p:cNvPr id="15" name="矩形 14">
            <a:extLst>
              <a:ext uri="{FF2B5EF4-FFF2-40B4-BE49-F238E27FC236}">
                <a16:creationId xmlns:a16="http://schemas.microsoft.com/office/drawing/2014/main" id="{264AE4F1-39D8-9A8E-8BDB-AB6F2CC6A367}"/>
              </a:ext>
            </a:extLst>
          </p:cNvPr>
          <p:cNvSpPr/>
          <p:nvPr/>
        </p:nvSpPr>
        <p:spPr>
          <a:xfrm>
            <a:off x="3069336" y="2673096"/>
            <a:ext cx="935736" cy="185928"/>
          </a:xfrm>
          <a:prstGeom prst="rect">
            <a:avLst/>
          </a:prstGeom>
          <a:solidFill>
            <a:srgbClr val="FFFFFF"/>
          </a:solidFill>
        </p:spPr>
        <p:txBody>
          <a:bodyPr wrap="none" lIns="0" tIns="0" rIns="0" bIns="0">
            <a:noAutofit/>
          </a:bodyPr>
          <a:lstStyle/>
          <a:p>
            <a:pPr indent="0">
              <a:defRPr sz="1000">
                <a:solidFill>
                  <a:srgbClr val="3B363F"/>
                </a:solidFill>
                <a:latin typeface="Arial"/>
              </a:defRPr>
            </a:pPr>
            <a:r>
              <a:t>紧缩新兴市场</a:t>
            </a:r>
          </a:p>
        </p:txBody>
      </p:sp>
      <p:sp>
        <p:nvSpPr>
          <p:cNvPr id="16" name="矩形 15">
            <a:extLst>
              <a:ext uri="{FF2B5EF4-FFF2-40B4-BE49-F238E27FC236}">
                <a16:creationId xmlns:a16="http://schemas.microsoft.com/office/drawing/2014/main" id="{87AD6ED0-542F-DB89-3286-7E5896070748}"/>
              </a:ext>
            </a:extLst>
          </p:cNvPr>
          <p:cNvSpPr/>
          <p:nvPr/>
        </p:nvSpPr>
        <p:spPr>
          <a:xfrm>
            <a:off x="4383024" y="2465832"/>
            <a:ext cx="694944" cy="195072"/>
          </a:xfrm>
          <a:prstGeom prst="rect">
            <a:avLst/>
          </a:prstGeom>
          <a:solidFill>
            <a:srgbClr val="FFFFFF"/>
          </a:solidFill>
        </p:spPr>
        <p:txBody>
          <a:bodyPr wrap="none" lIns="0" tIns="0" rIns="0" bIns="0">
            <a:noAutofit/>
          </a:bodyPr>
          <a:lstStyle/>
          <a:p>
            <a:pPr indent="0">
              <a:defRPr sz="1000">
                <a:solidFill>
                  <a:srgbClr val="3B363F"/>
                </a:solidFill>
                <a:latin typeface="Arial"/>
              </a:defRPr>
            </a:pPr>
            <a:r>
              <a:t>缓解 AE</a:t>
            </a:r>
          </a:p>
        </p:txBody>
      </p:sp>
      <p:sp>
        <p:nvSpPr>
          <p:cNvPr id="17" name="矩形 16">
            <a:extLst>
              <a:ext uri="{FF2B5EF4-FFF2-40B4-BE49-F238E27FC236}">
                <a16:creationId xmlns:a16="http://schemas.microsoft.com/office/drawing/2014/main" id="{5EE61D7B-C906-7F5A-5A2C-6F526BCA034B}"/>
              </a:ext>
            </a:extLst>
          </p:cNvPr>
          <p:cNvSpPr/>
          <p:nvPr/>
        </p:nvSpPr>
        <p:spPr>
          <a:xfrm>
            <a:off x="4383024" y="2654808"/>
            <a:ext cx="725424" cy="204216"/>
          </a:xfrm>
          <a:prstGeom prst="rect">
            <a:avLst/>
          </a:prstGeom>
          <a:solidFill>
            <a:srgbClr val="FFFFFF"/>
          </a:solidFill>
        </p:spPr>
        <p:txBody>
          <a:bodyPr wrap="none" lIns="0" tIns="0" rIns="0" bIns="0">
            <a:noAutofit/>
          </a:bodyPr>
          <a:lstStyle/>
          <a:p>
            <a:pPr indent="0">
              <a:defRPr sz="1000">
                <a:solidFill>
                  <a:srgbClr val="3B363F"/>
                </a:solidFill>
                <a:latin typeface="Arial"/>
              </a:defRPr>
            </a:pPr>
            <a:r>
              <a:t>缓解新兴市场</a:t>
            </a:r>
          </a:p>
        </p:txBody>
      </p:sp>
      <p:sp>
        <p:nvSpPr>
          <p:cNvPr id="18" name="矩形 17">
            <a:extLst>
              <a:ext uri="{FF2B5EF4-FFF2-40B4-BE49-F238E27FC236}">
                <a16:creationId xmlns:a16="http://schemas.microsoft.com/office/drawing/2014/main" id="{93FDDBB5-C2EF-3DFB-659A-8624CAE2E169}"/>
              </a:ext>
            </a:extLst>
          </p:cNvPr>
          <p:cNvSpPr/>
          <p:nvPr/>
        </p:nvSpPr>
        <p:spPr>
          <a:xfrm>
            <a:off x="6684264" y="5394960"/>
            <a:ext cx="313944" cy="207264"/>
          </a:xfrm>
          <a:prstGeom prst="rect">
            <a:avLst/>
          </a:prstGeom>
          <a:solidFill>
            <a:srgbClr val="FFFFFF"/>
          </a:solidFill>
        </p:spPr>
        <p:txBody>
          <a:bodyPr wrap="none" lIns="0" tIns="0" rIns="0" bIns="0">
            <a:noAutofit/>
          </a:bodyPr>
          <a:lstStyle/>
          <a:p>
            <a:pPr indent="0" algn="r">
              <a:defRPr sz="1000">
                <a:solidFill>
                  <a:srgbClr val="3B363F"/>
                </a:solidFill>
                <a:latin typeface="Arial"/>
              </a:defRPr>
            </a:pPr>
            <a:r>
              <a:t>八月。</a:t>
            </a:r>
          </a:p>
        </p:txBody>
      </p:sp>
    </p:spTree>
    <p:extLst>
      <p:ext uri="{BB962C8B-B14F-4D97-AF65-F5344CB8AC3E}">
        <p14:creationId xmlns:p14="http://schemas.microsoft.com/office/powerpoint/2010/main" val="2598446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E06A6-A27E-DC9B-609C-CEEB3350785A}"/>
              </a:ext>
            </a:extLst>
          </p:cNvPr>
          <p:cNvSpPr>
            <a:spLocks noGrp="1"/>
          </p:cNvSpPr>
          <p:nvPr>
            <p:ph type="title"/>
          </p:nvPr>
        </p:nvSpPr>
        <p:spPr/>
        <p:txBody>
          <a:bodyPr/>
          <a:lstStyle/>
          <a:p>
            <a:r>
              <a:t>美国通胀预期？</a:t>
            </a:r>
          </a:p>
        </p:txBody>
      </p:sp>
      <p:sp>
        <p:nvSpPr>
          <p:cNvPr id="4" name="Slide Number Placeholder 3">
            <a:extLst>
              <a:ext uri="{FF2B5EF4-FFF2-40B4-BE49-F238E27FC236}">
                <a16:creationId xmlns:a16="http://schemas.microsoft.com/office/drawing/2014/main" id="{F66AC4D9-EADD-AE19-2655-835C5E473A52}"/>
              </a:ext>
            </a:extLst>
          </p:cNvPr>
          <p:cNvSpPr>
            <a:spLocks noGrp="1"/>
          </p:cNvSpPr>
          <p:nvPr>
            <p:ph type="sldNum" sz="quarter" idx="11"/>
          </p:nvPr>
        </p:nvSpPr>
        <p:spPr/>
        <p:txBody>
          <a:bodyPr/>
          <a:lstStyle/>
          <a:p/>
          <a:p>
            <a:fld id="{FC96386F-C149-48D8-92C5-2CFDBA85534B}" type="slidenum">
              <a:rPr lang="en-GB" smtClean="0"/>
              <a:t>23</a:t>
            </a:fld>
          </a:p>
        </p:txBody>
      </p:sp>
      <p:pic>
        <p:nvPicPr>
          <p:cNvPr id="3" name="图片 2">
            <a:extLst>
              <a:ext uri="{FF2B5EF4-FFF2-40B4-BE49-F238E27FC236}">
                <a16:creationId xmlns:a16="http://schemas.microsoft.com/office/drawing/2014/main" id="{22137038-9849-08C9-8289-B9B78459DCDA}"/>
              </a:ext>
            </a:extLst>
          </p:cNvPr>
          <p:cNvPicPr>
            <a:picLocks noChangeAspect="1"/>
          </p:cNvPicPr>
          <p:nvPr/>
        </p:nvPicPr>
        <p:blipFill>
          <a:blip r:embed="rId2"/>
          <a:stretch>
            <a:fillRect/>
          </a:stretch>
        </p:blipFill>
        <p:spPr>
          <a:xfrm>
            <a:off x="829056" y="1182624"/>
            <a:ext cx="7485888" cy="5236464"/>
          </a:xfrm>
          <a:prstGeom prst="rect">
            <a:avLst/>
          </a:prstGeom>
          <a:noFill/>
        </p:spPr>
      </p:pic>
      <p:sp>
        <p:nvSpPr>
          <p:cNvPr id="6" name="矩形 5">
            <a:extLst>
              <a:ext uri="{FF2B5EF4-FFF2-40B4-BE49-F238E27FC236}">
                <a16:creationId xmlns:a16="http://schemas.microsoft.com/office/drawing/2014/main" id="{BE289A1A-9C95-A7AA-A413-872D0987C95D}"/>
              </a:ext>
            </a:extLst>
          </p:cNvPr>
          <p:cNvSpPr/>
          <p:nvPr/>
        </p:nvSpPr>
        <p:spPr>
          <a:xfrm>
            <a:off x="2103120" y="1366520"/>
            <a:ext cx="2148840" cy="207264"/>
          </a:xfrm>
          <a:prstGeom prst="rect">
            <a:avLst/>
          </a:prstGeom>
          <a:noFill/>
        </p:spPr>
        <p:txBody>
          <a:bodyPr wrap="none" lIns="0" tIns="0" rIns="0" bIns="0">
            <a:noAutofit/>
          </a:bodyPr>
          <a:lstStyle/>
          <a:p>
            <a:pPr indent="0">
              <a:defRPr sz="750">
                <a:latin typeface="Arial"/>
              </a:defRPr>
            </a:pPr>
            <a:r>
              <a:t>密歇根大学：通胀预期</a:t>
            </a:r>
            <a:endParaRPr sz="750" b="0" u="none">
              <a:latin typeface="Arial"/>
              <a:hlinkClick r:id="rId3">
                <a:extLst>
                  <a:ext uri="{A12FA001-AC4F-418D-AE19-62706E023703}">
                    <ahyp:hlinkClr xmlns:ahyp="http://schemas.microsoft.com/office/drawing/2018/hyperlinkcolor" val="tx"/>
                  </a:ext>
                </a:extLst>
              </a:hlinkClick>
            </a:endParaRPr>
          </a:p>
        </p:txBody>
      </p:sp>
      <p:sp>
        <p:nvSpPr>
          <p:cNvPr id="7" name="矩形 6">
            <a:extLst>
              <a:ext uri="{FF2B5EF4-FFF2-40B4-BE49-F238E27FC236}">
                <a16:creationId xmlns:a16="http://schemas.microsoft.com/office/drawing/2014/main" id="{D9314D85-DB84-AE1E-1271-587334B5C643}"/>
              </a:ext>
            </a:extLst>
          </p:cNvPr>
          <p:cNvSpPr/>
          <p:nvPr/>
        </p:nvSpPr>
        <p:spPr>
          <a:xfrm>
            <a:off x="963168" y="3517392"/>
            <a:ext cx="179832" cy="463296"/>
          </a:xfrm>
          <a:prstGeom prst="rect">
            <a:avLst/>
          </a:prstGeom>
          <a:noFill/>
        </p:spPr>
        <p:txBody>
          <a:bodyPr vert="vert270" wrap="none" lIns="0" tIns="0" rIns="0" bIns="0">
            <a:noAutofit/>
          </a:bodyPr>
          <a:lstStyle/>
          <a:p>
            <a:pPr indent="0" algn="ctr">
              <a:defRPr sz="600">
                <a:latin typeface="Arial"/>
              </a:defRPr>
            </a:pPr>
            <a:r>
              <a:t>百分比</a:t>
            </a:r>
          </a:p>
        </p:txBody>
      </p:sp>
      <p:sp>
        <p:nvSpPr>
          <p:cNvPr id="8" name="矩形 7">
            <a:extLst>
              <a:ext uri="{FF2B5EF4-FFF2-40B4-BE49-F238E27FC236}">
                <a16:creationId xmlns:a16="http://schemas.microsoft.com/office/drawing/2014/main" id="{6997E8F9-2632-F808-9DBF-68C744FB76A5}"/>
              </a:ext>
            </a:extLst>
          </p:cNvPr>
          <p:cNvSpPr/>
          <p:nvPr/>
        </p:nvSpPr>
        <p:spPr>
          <a:xfrm>
            <a:off x="1996440" y="6214872"/>
            <a:ext cx="1548384" cy="173736"/>
          </a:xfrm>
          <a:prstGeom prst="rect">
            <a:avLst/>
          </a:prstGeom>
          <a:noFill/>
        </p:spPr>
        <p:txBody>
          <a:bodyPr wrap="none" lIns="0" tIns="0" rIns="0" bIns="0">
            <a:noAutofit/>
          </a:bodyPr>
          <a:lstStyle/>
          <a:p>
            <a:pPr indent="0">
              <a:defRPr sz="650">
                <a:latin typeface="Arial"/>
              </a:defRPr>
            </a:pPr>
            <a:r>
              <a:t>来源：密歇根大学</a:t>
            </a:r>
          </a:p>
        </p:txBody>
      </p:sp>
      <p:sp>
        <p:nvSpPr>
          <p:cNvPr id="9" name="矩形 8">
            <a:extLst>
              <a:ext uri="{FF2B5EF4-FFF2-40B4-BE49-F238E27FC236}">
                <a16:creationId xmlns:a16="http://schemas.microsoft.com/office/drawing/2014/main" id="{4C5D8C6C-44D7-8EF6-E4A4-EF9C25BC8ED3}"/>
              </a:ext>
            </a:extLst>
          </p:cNvPr>
          <p:cNvSpPr/>
          <p:nvPr/>
        </p:nvSpPr>
        <p:spPr>
          <a:xfrm>
            <a:off x="5958840" y="6220968"/>
            <a:ext cx="856488" cy="167640"/>
          </a:xfrm>
          <a:prstGeom prst="rect">
            <a:avLst/>
          </a:prstGeom>
          <a:noFill/>
        </p:spPr>
        <p:txBody>
          <a:bodyPr wrap="none" lIns="0" tIns="0" rIns="0" bIns="0">
            <a:noAutofit/>
          </a:bodyPr>
          <a:lstStyle/>
          <a:p>
            <a:pPr indent="0">
              <a:defRPr sz="700">
                <a:latin typeface="Arial"/>
              </a:defRPr>
            </a:pPr>
            <a:r>
              <a:t>myf.red/g/WYOg</a:t>
            </a:r>
          </a:p>
        </p:txBody>
      </p:sp>
    </p:spTree>
    <p:extLst>
      <p:ext uri="{BB962C8B-B14F-4D97-AF65-F5344CB8AC3E}">
        <p14:creationId xmlns:p14="http://schemas.microsoft.com/office/powerpoint/2010/main" val="3073411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9A4B6-9FEE-5B5E-B616-09EF0DF81AEC}"/>
              </a:ext>
            </a:extLst>
          </p:cNvPr>
          <p:cNvSpPr>
            <a:spLocks noGrp="1"/>
          </p:cNvSpPr>
          <p:nvPr>
            <p:ph type="title"/>
          </p:nvPr>
        </p:nvSpPr>
        <p:spPr/>
        <p:txBody>
          <a:bodyPr/>
          <a:lstStyle/>
          <a:p>
            <a:r>
              <a:t>您认为美国经济衰退即将来临吗？</a:t>
            </a:r>
          </a:p>
        </p:txBody>
      </p:sp>
      <p:sp>
        <p:nvSpPr>
          <p:cNvPr id="3" name="Slide Number Placeholder 2">
            <a:extLst>
              <a:ext uri="{FF2B5EF4-FFF2-40B4-BE49-F238E27FC236}">
                <a16:creationId xmlns:a16="http://schemas.microsoft.com/office/drawing/2014/main" id="{DD6614A8-9D6F-6800-8FD5-DEFF2B9E1D9A}"/>
              </a:ext>
            </a:extLst>
          </p:cNvPr>
          <p:cNvSpPr>
            <a:spLocks noGrp="1"/>
          </p:cNvSpPr>
          <p:nvPr>
            <p:ph type="sldNum" sz="quarter" idx="11"/>
          </p:nvPr>
        </p:nvSpPr>
        <p:spPr/>
        <p:txBody>
          <a:bodyPr/>
          <a:lstStyle/>
          <a:p/>
          <a:p>
            <a:fld id="{B18DCB8B-D2FE-45D5-9D77-2EAE87C4CC26}" type="slidenum">
              <a:rPr lang="en-GB" smtClean="0"/>
              <a:t>24</a:t>
            </a:fld>
          </a:p>
        </p:txBody>
      </p:sp>
    </p:spTree>
    <p:extLst>
      <p:ext uri="{BB962C8B-B14F-4D97-AF65-F5344CB8AC3E}">
        <p14:creationId xmlns:p14="http://schemas.microsoft.com/office/powerpoint/2010/main" val="36794299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D1C6C-5777-EB74-F275-7A30883AC3CB}"/>
              </a:ext>
            </a:extLst>
          </p:cNvPr>
          <p:cNvSpPr>
            <a:spLocks noGrp="1"/>
          </p:cNvSpPr>
          <p:nvPr>
            <p:ph type="title"/>
          </p:nvPr>
        </p:nvSpPr>
        <p:spPr/>
        <p:txBody>
          <a:bodyPr/>
          <a:lstStyle/>
          <a:p>
            <a:r>
              <a:t>经济衰退的可能性？</a:t>
            </a:r>
          </a:p>
        </p:txBody>
      </p:sp>
      <p:sp>
        <p:nvSpPr>
          <p:cNvPr id="3" name="Slide Number Placeholder 2">
            <a:extLst>
              <a:ext uri="{FF2B5EF4-FFF2-40B4-BE49-F238E27FC236}">
                <a16:creationId xmlns:a16="http://schemas.microsoft.com/office/drawing/2014/main" id="{14F3851E-C0D2-DC7A-9271-408EEA5CC043}"/>
              </a:ext>
            </a:extLst>
          </p:cNvPr>
          <p:cNvSpPr>
            <a:spLocks noGrp="1"/>
          </p:cNvSpPr>
          <p:nvPr>
            <p:ph type="sldNum" sz="quarter" idx="11"/>
          </p:nvPr>
        </p:nvSpPr>
        <p:spPr/>
        <p:txBody>
          <a:bodyPr/>
          <a:lstStyle/>
          <a:p/>
          <a:p>
            <a:fld id="{B18DCB8B-D2FE-45D5-9D77-2EAE87C4CC26}" type="slidenum">
              <a:rPr lang="en-GB" smtClean="0"/>
              <a:t>25</a:t>
            </a:fld>
          </a:p>
        </p:txBody>
      </p:sp>
      <p:pic>
        <p:nvPicPr>
          <p:cNvPr id="4" name="图片 3">
            <a:extLst>
              <a:ext uri="{FF2B5EF4-FFF2-40B4-BE49-F238E27FC236}">
                <a16:creationId xmlns:a16="http://schemas.microsoft.com/office/drawing/2014/main" id="{65CC467D-929B-6A72-EF4B-E045E8CBAE6F}"/>
              </a:ext>
            </a:extLst>
          </p:cNvPr>
          <p:cNvPicPr>
            <a:picLocks noChangeAspect="1"/>
          </p:cNvPicPr>
          <p:nvPr/>
        </p:nvPicPr>
        <p:blipFill>
          <a:blip r:embed="rId2"/>
          <a:stretch>
            <a:fillRect/>
          </a:stretch>
        </p:blipFill>
        <p:spPr>
          <a:xfrm>
            <a:off x="819912" y="1191768"/>
            <a:ext cx="7495032" cy="5227320"/>
          </a:xfrm>
          <a:prstGeom prst="rect">
            <a:avLst/>
          </a:prstGeom>
          <a:noFill/>
        </p:spPr>
      </p:pic>
      <p:sp>
        <p:nvSpPr>
          <p:cNvPr id="5" name="矩形 4">
            <a:extLst>
              <a:ext uri="{FF2B5EF4-FFF2-40B4-BE49-F238E27FC236}">
                <a16:creationId xmlns:a16="http://schemas.microsoft.com/office/drawing/2014/main" id="{B4019814-5CEF-FBF5-BD9E-BB18932B4DCD}"/>
              </a:ext>
            </a:extLst>
          </p:cNvPr>
          <p:cNvSpPr/>
          <p:nvPr/>
        </p:nvSpPr>
        <p:spPr>
          <a:xfrm>
            <a:off x="2103120" y="1341120"/>
            <a:ext cx="1859280" cy="146304"/>
          </a:xfrm>
          <a:prstGeom prst="rect">
            <a:avLst/>
          </a:prstGeom>
          <a:noFill/>
        </p:spPr>
        <p:txBody>
          <a:bodyPr wrap="none" lIns="0" tIns="0" rIns="0" bIns="0">
            <a:noAutofit/>
          </a:bodyPr>
          <a:lstStyle/>
          <a:p>
            <a:pPr indent="0">
              <a:defRPr sz="750">
                <a:latin typeface="Arial"/>
              </a:defRPr>
            </a:pPr>
            <a:r>
              <a:t>基于GDP的衰退指标指数</a:t>
            </a:r>
          </a:p>
        </p:txBody>
      </p:sp>
      <p:sp>
        <p:nvSpPr>
          <p:cNvPr id="8" name="矩形 7">
            <a:extLst>
              <a:ext uri="{FF2B5EF4-FFF2-40B4-BE49-F238E27FC236}">
                <a16:creationId xmlns:a16="http://schemas.microsoft.com/office/drawing/2014/main" id="{142242F3-67FE-F0A2-3A18-498AABEEFED9}"/>
              </a:ext>
            </a:extLst>
          </p:cNvPr>
          <p:cNvSpPr/>
          <p:nvPr/>
        </p:nvSpPr>
        <p:spPr>
          <a:xfrm>
            <a:off x="2106168" y="1490472"/>
            <a:ext cx="1889760" cy="134112"/>
          </a:xfrm>
          <a:prstGeom prst="rect">
            <a:avLst/>
          </a:prstGeom>
          <a:noFill/>
        </p:spPr>
        <p:txBody>
          <a:bodyPr wrap="none" lIns="0" tIns="0" rIns="0" bIns="0">
            <a:noAutofit/>
          </a:bodyPr>
          <a:lstStyle/>
          <a:p>
            <a:pPr indent="0">
              <a:defRPr sz="750">
                <a:latin typeface="Arial"/>
              </a:defRPr>
            </a:pPr>
            <a:r>
              <a:t>平滑的美国经济衰退概率</a:t>
            </a:r>
          </a:p>
        </p:txBody>
      </p:sp>
      <p:sp>
        <p:nvSpPr>
          <p:cNvPr id="9" name="矩形 8">
            <a:extLst>
              <a:ext uri="{FF2B5EF4-FFF2-40B4-BE49-F238E27FC236}">
                <a16:creationId xmlns:a16="http://schemas.microsoft.com/office/drawing/2014/main" id="{4E71549D-617C-7D50-09FB-19CAE2973B3E}"/>
              </a:ext>
            </a:extLst>
          </p:cNvPr>
          <p:cNvSpPr/>
          <p:nvPr/>
        </p:nvSpPr>
        <p:spPr>
          <a:xfrm>
            <a:off x="963168" y="3072384"/>
            <a:ext cx="185928" cy="1402080"/>
          </a:xfrm>
          <a:prstGeom prst="rect">
            <a:avLst/>
          </a:prstGeom>
          <a:noFill/>
        </p:spPr>
        <p:txBody>
          <a:bodyPr vert="vert270" wrap="none" lIns="0" tIns="0" rIns="0" bIns="0">
            <a:noAutofit/>
          </a:bodyPr>
          <a:lstStyle/>
          <a:p>
            <a:pPr indent="0" algn="ctr">
              <a:defRPr sz="650">
                <a:latin typeface="Arial"/>
              </a:defRPr>
            </a:pPr>
            <a:r>
              <a:t>百分点</a:t>
            </a:r>
          </a:p>
        </p:txBody>
      </p:sp>
      <p:sp>
        <p:nvSpPr>
          <p:cNvPr id="10" name="矩形 9">
            <a:extLst>
              <a:ext uri="{FF2B5EF4-FFF2-40B4-BE49-F238E27FC236}">
                <a16:creationId xmlns:a16="http://schemas.microsoft.com/office/drawing/2014/main" id="{BBCCA011-3A66-0814-AB48-1B10D5C30911}"/>
              </a:ext>
            </a:extLst>
          </p:cNvPr>
          <p:cNvSpPr/>
          <p:nvPr/>
        </p:nvSpPr>
        <p:spPr>
          <a:xfrm>
            <a:off x="1207008" y="6220968"/>
            <a:ext cx="3133344" cy="167640"/>
          </a:xfrm>
          <a:prstGeom prst="rect">
            <a:avLst/>
          </a:prstGeom>
          <a:noFill/>
        </p:spPr>
        <p:txBody>
          <a:bodyPr wrap="none" lIns="0" tIns="0" rIns="0" bIns="0">
            <a:noAutofit/>
          </a:bodyPr>
          <a:lstStyle/>
          <a:p>
            <a:pPr indent="0">
              <a:defRPr sz="650">
                <a:latin typeface="Arial"/>
              </a:defRPr>
            </a:pPr>
            <a:r>
              <a:t>资料来源：肖维特，马塞尔；汉密尔顿，詹姆斯；杰里米·马克斯·皮格尔</a:t>
            </a:r>
            <a:endParaRPr sz="650" b="0" u="none">
              <a:latin typeface="Arial"/>
              <a:hlinkClick r:id="rId3">
                <a:extLst>
                  <a:ext uri="{A12FA001-AC4F-418D-AE19-62706E023703}">
                    <ahyp:hlinkClr xmlns:ahyp="http://schemas.microsoft.com/office/drawing/2018/hyperlinkcolor" val="tx"/>
                  </a:ext>
                </a:extLst>
              </a:hlinkClick>
            </a:endParaRPr>
          </a:p>
        </p:txBody>
      </p:sp>
      <p:sp>
        <p:nvSpPr>
          <p:cNvPr id="11" name="矩形 10">
            <a:extLst>
              <a:ext uri="{FF2B5EF4-FFF2-40B4-BE49-F238E27FC236}">
                <a16:creationId xmlns:a16="http://schemas.microsoft.com/office/drawing/2014/main" id="{9F520B48-3189-9DC8-1264-6AE2AE1B646E}"/>
              </a:ext>
            </a:extLst>
          </p:cNvPr>
          <p:cNvSpPr/>
          <p:nvPr/>
        </p:nvSpPr>
        <p:spPr>
          <a:xfrm>
            <a:off x="5958840" y="6220968"/>
            <a:ext cx="850392" cy="167640"/>
          </a:xfrm>
          <a:prstGeom prst="rect">
            <a:avLst/>
          </a:prstGeom>
          <a:noFill/>
        </p:spPr>
        <p:txBody>
          <a:bodyPr wrap="none" lIns="0" tIns="0" rIns="0" bIns="0">
            <a:noAutofit/>
          </a:bodyPr>
          <a:lstStyle/>
          <a:p>
            <a:pPr indent="0">
              <a:defRPr sz="650">
                <a:latin typeface="Arial"/>
              </a:defRPr>
            </a:pPr>
            <a:r>
              <a:t>myf.red/g/XiWw</a:t>
            </a:r>
            <a:endParaRPr sz="650" b="0" u="none">
              <a:latin typeface="Arial"/>
            </a:endParaRPr>
          </a:p>
        </p:txBody>
      </p:sp>
    </p:spTree>
    <p:extLst>
      <p:ext uri="{BB962C8B-B14F-4D97-AF65-F5344CB8AC3E}">
        <p14:creationId xmlns:p14="http://schemas.microsoft.com/office/powerpoint/2010/main" val="2224894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826C0-6E9B-10CE-9CF5-1A2F3017EA1B}"/>
              </a:ext>
            </a:extLst>
          </p:cNvPr>
          <p:cNvSpPr>
            <a:spLocks noGrp="1"/>
          </p:cNvSpPr>
          <p:nvPr>
            <p:ph type="title"/>
          </p:nvPr>
        </p:nvSpPr>
        <p:spPr/>
        <p:txBody>
          <a:bodyPr/>
          <a:lstStyle/>
          <a:p>
            <a:r>
              <a:t>附录：长期增长</a:t>
            </a:r>
          </a:p>
        </p:txBody>
      </p:sp>
      <p:sp>
        <p:nvSpPr>
          <p:cNvPr id="3" name="Slide Number Placeholder 2">
            <a:extLst>
              <a:ext uri="{FF2B5EF4-FFF2-40B4-BE49-F238E27FC236}">
                <a16:creationId xmlns:a16="http://schemas.microsoft.com/office/drawing/2014/main" id="{F907260C-300E-B3F0-CF25-D7D4DF378C4C}"/>
              </a:ext>
            </a:extLst>
          </p:cNvPr>
          <p:cNvSpPr>
            <a:spLocks noGrp="1"/>
          </p:cNvSpPr>
          <p:nvPr>
            <p:ph type="sldNum" sz="quarter" idx="11"/>
          </p:nvPr>
        </p:nvSpPr>
        <p:spPr/>
        <p:txBody>
          <a:bodyPr/>
          <a:lstStyle/>
          <a:p/>
          <a:p>
            <a:fld id="{B18DCB8B-D2FE-45D5-9D77-2EAE87C4CC26}" type="slidenum">
              <a:rPr lang="en-GB" smtClean="0"/>
              <a:t>26</a:t>
            </a:fld>
          </a:p>
        </p:txBody>
      </p:sp>
    </p:spTree>
    <p:extLst>
      <p:ext uri="{BB962C8B-B14F-4D97-AF65-F5344CB8AC3E}">
        <p14:creationId xmlns:p14="http://schemas.microsoft.com/office/powerpoint/2010/main" val="530582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C445E-F06C-FA39-77A4-0F517D607B59}"/>
              </a:ext>
            </a:extLst>
          </p:cNvPr>
          <p:cNvSpPr>
            <a:spLocks noGrp="1"/>
          </p:cNvSpPr>
          <p:nvPr>
            <p:ph type="title"/>
          </p:nvPr>
        </p:nvSpPr>
        <p:spPr/>
        <p:txBody>
          <a:bodyPr/>
          <a:lstStyle/>
          <a:p/>
        </p:txBody>
      </p:sp>
      <p:sp>
        <p:nvSpPr>
          <p:cNvPr id="3" name="Content Placeholder 2">
            <a:extLst>
              <a:ext uri="{FF2B5EF4-FFF2-40B4-BE49-F238E27FC236}">
                <a16:creationId xmlns:a16="http://schemas.microsoft.com/office/drawing/2014/main" id="{7D512A41-632A-8327-1774-9917B5CD6582}"/>
              </a:ext>
            </a:extLst>
          </p:cNvPr>
          <p:cNvSpPr>
            <a:spLocks noGrp="1"/>
          </p:cNvSpPr>
          <p:nvPr>
            <p:ph idx="1"/>
          </p:nvPr>
        </p:nvSpPr>
        <p:spPr/>
        <p:txBody>
          <a:bodyPr/>
          <a:lstStyle/>
          <a:p>
            <a:pPr marL="0" indent="0" algn="ctr">
              <a:buNone/>
            </a:pPr>
          </a:p>
          <a:p>
            <a:pPr marL="0" indent="0" algn="ctr">
              <a:buNone/>
            </a:pPr>
          </a:p>
          <a:p>
            <a:pPr marL="0" indent="0" algn="ctr">
              <a:buNone/>
            </a:pPr>
          </a:p>
          <a:p>
            <a:pPr marL="0" indent="0" algn="ctr">
              <a:buNone/>
            </a:pPr>
          </a:p>
          <a:p>
            <a:pPr marL="0" indent="0" algn="ctr">
              <a:buNone/>
            </a:pPr>
          </a:p>
          <a:p>
            <a:pPr marL="0" indent="0" algn="ctr">
              <a:buNone/>
            </a:pPr>
            <a:r>
              <a:t>GDP = 生产力 * 资本</a:t>
            </a:r>
            <a:r>
              <a:rPr baseline="30000"/>
              <a:t>0.7</a:t>
            </a:r>
            <a:r>
              <a:t> * 劳动力</a:t>
            </a:r>
            <a:r>
              <a:rPr baseline="30000"/>
              <a:t>0.3</a:t>
            </a:r>
          </a:p>
        </p:txBody>
      </p:sp>
      <p:sp>
        <p:nvSpPr>
          <p:cNvPr id="4" name="Slide Number Placeholder 3">
            <a:extLst>
              <a:ext uri="{FF2B5EF4-FFF2-40B4-BE49-F238E27FC236}">
                <a16:creationId xmlns:a16="http://schemas.microsoft.com/office/drawing/2014/main" id="{D70512F6-4E9A-62B1-C345-5D05137E87CA}"/>
              </a:ext>
            </a:extLst>
          </p:cNvPr>
          <p:cNvSpPr>
            <a:spLocks noGrp="1"/>
          </p:cNvSpPr>
          <p:nvPr>
            <p:ph type="sldNum" sz="quarter" idx="11"/>
          </p:nvPr>
        </p:nvSpPr>
        <p:spPr/>
        <p:txBody>
          <a:bodyPr/>
          <a:lstStyle/>
          <a:p/>
          <a:p>
            <a:fld id="{FC96386F-C149-48D8-92C5-2CFDBA85534B}" type="slidenum">
              <a:rPr lang="en-GB" smtClean="0"/>
              <a:t>27</a:t>
            </a:fld>
          </a:p>
        </p:txBody>
      </p:sp>
    </p:spTree>
    <p:extLst>
      <p:ext uri="{BB962C8B-B14F-4D97-AF65-F5344CB8AC3E}">
        <p14:creationId xmlns:p14="http://schemas.microsoft.com/office/powerpoint/2010/main" val="1390199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C445E-F06C-FA39-77A4-0F517D607B59}"/>
              </a:ext>
            </a:extLst>
          </p:cNvPr>
          <p:cNvSpPr>
            <a:spLocks noGrp="1"/>
          </p:cNvSpPr>
          <p:nvPr>
            <p:ph type="title"/>
          </p:nvPr>
        </p:nvSpPr>
        <p:spPr/>
        <p:txBody>
          <a:bodyPr/>
          <a:lstStyle/>
          <a:p>
            <a:r>
              <a:t>从现在到 2075 年我们有何期待？</a:t>
            </a:r>
          </a:p>
        </p:txBody>
      </p:sp>
      <p:sp>
        <p:nvSpPr>
          <p:cNvPr id="3" name="Content Placeholder 2">
            <a:extLst>
              <a:ext uri="{FF2B5EF4-FFF2-40B4-BE49-F238E27FC236}">
                <a16:creationId xmlns:a16="http://schemas.microsoft.com/office/drawing/2014/main" id="{7D512A41-632A-8327-1774-9917B5CD6582}"/>
              </a:ext>
            </a:extLst>
          </p:cNvPr>
          <p:cNvSpPr>
            <a:spLocks noGrp="1"/>
          </p:cNvSpPr>
          <p:nvPr>
            <p:ph idx="1"/>
          </p:nvPr>
        </p:nvSpPr>
        <p:spPr/>
        <p:txBody>
          <a:bodyPr/>
          <a:lstStyle/>
          <a:p/>
          <a:p>
            <a:r>
              <a:t>人口增长放缓导致全球经济增长放缓</a:t>
            </a:r>
          </a:p>
          <a:p/>
          <a:p>
            <a:r>
              <a:t>新兴市场收入继续向发达国家靠拢，亚洲领先</a:t>
            </a:r>
          </a:p>
          <a:p/>
          <a:p>
            <a:r>
              <a:t>国家间不平等现象减少，但国家内部不平等现象加剧</a:t>
            </a:r>
          </a:p>
          <a:p/>
          <a:p/>
          <a:p/>
        </p:txBody>
      </p:sp>
      <p:sp>
        <p:nvSpPr>
          <p:cNvPr id="4" name="Slide Number Placeholder 3">
            <a:extLst>
              <a:ext uri="{FF2B5EF4-FFF2-40B4-BE49-F238E27FC236}">
                <a16:creationId xmlns:a16="http://schemas.microsoft.com/office/drawing/2014/main" id="{D70512F6-4E9A-62B1-C345-5D05137E87CA}"/>
              </a:ext>
            </a:extLst>
          </p:cNvPr>
          <p:cNvSpPr>
            <a:spLocks noGrp="1"/>
          </p:cNvSpPr>
          <p:nvPr>
            <p:ph type="sldNum" sz="quarter" idx="11"/>
          </p:nvPr>
        </p:nvSpPr>
        <p:spPr/>
        <p:txBody>
          <a:bodyPr/>
          <a:lstStyle/>
          <a:p/>
          <a:p>
            <a:fld id="{FC96386F-C149-48D8-92C5-2CFDBA85534B}" type="slidenum">
              <a:rPr lang="en-GB" smtClean="0"/>
              <a:t>28</a:t>
            </a:fld>
          </a:p>
        </p:txBody>
      </p:sp>
    </p:spTree>
    <p:extLst>
      <p:ext uri="{BB962C8B-B14F-4D97-AF65-F5344CB8AC3E}">
        <p14:creationId xmlns:p14="http://schemas.microsoft.com/office/powerpoint/2010/main" val="561941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DC687-D27F-F3CC-9A11-B4FC3170A2B3}"/>
              </a:ext>
            </a:extLst>
          </p:cNvPr>
          <p:cNvSpPr>
            <a:spLocks noGrp="1"/>
          </p:cNvSpPr>
          <p:nvPr>
            <p:ph type="title"/>
          </p:nvPr>
        </p:nvSpPr>
        <p:spPr/>
        <p:txBody>
          <a:bodyPr/>
          <a:lstStyle/>
          <a:p>
            <a:r>
              <a:t>联合国人口预测</a:t>
            </a:r>
          </a:p>
        </p:txBody>
      </p:sp>
      <p:sp>
        <p:nvSpPr>
          <p:cNvPr id="3" name="Slide Number Placeholder 2">
            <a:extLst>
              <a:ext uri="{FF2B5EF4-FFF2-40B4-BE49-F238E27FC236}">
                <a16:creationId xmlns:a16="http://schemas.microsoft.com/office/drawing/2014/main" id="{03B013A4-8B97-3D6E-F98E-63C21615B805}"/>
              </a:ext>
            </a:extLst>
          </p:cNvPr>
          <p:cNvSpPr>
            <a:spLocks noGrp="1"/>
          </p:cNvSpPr>
          <p:nvPr>
            <p:ph type="sldNum" sz="quarter" idx="11"/>
          </p:nvPr>
        </p:nvSpPr>
        <p:spPr/>
        <p:txBody>
          <a:bodyPr/>
          <a:lstStyle/>
          <a:p/>
          <a:p>
            <a:fld id="{B18DCB8B-D2FE-45D5-9D77-2EAE87C4CC26}" type="slidenum">
              <a:rPr lang="en-GB" smtClean="0"/>
              <a:t>29</a:t>
            </a:fld>
          </a:p>
        </p:txBody>
      </p:sp>
      <p:sp>
        <p:nvSpPr>
          <p:cNvPr id="7" name="Rectangle 6">
            <a:extLst>
              <a:ext uri="{FF2B5EF4-FFF2-40B4-BE49-F238E27FC236}">
                <a16:creationId xmlns:a16="http://schemas.microsoft.com/office/drawing/2014/main" id="{E1EC9F3F-09EC-4B72-F16E-C1618CA53CA9}"/>
              </a:ext>
            </a:extLst>
          </p:cNvPr>
          <p:cNvSpPr/>
          <p:nvPr/>
        </p:nvSpPr>
        <p:spPr>
          <a:xfrm>
            <a:off x="2635045" y="1799303"/>
            <a:ext cx="1936955" cy="255639"/>
          </a:xfrm>
          <a:prstGeom prst="rect">
            <a:avLst/>
          </a:prstGeom>
          <a:solidFill>
            <a:schemeClr val="bg1"/>
          </a:solidFill>
          <a:ln>
            <a:solidFill>
              <a:schemeClr val="bg1"/>
            </a:solidFill>
          </a:ln>
        </p:spPr>
        <p:txBody>
          <a:bodyPr wrap="square" anchor="ctr">
            <a:spAutoFit/>
          </a:bodyPr>
          <a:lstStyle/>
          <a:p>
            <a:pPr algn="ctr"/>
            <a:endParaRPr sz="1800" b="0" u="none">
              <a:solidFill>
                <a:schemeClr val="accent6"/>
              </a:solidFill>
              <a:latin typeface="Arial" pitchFamily="34" charset="0"/>
              <a:cs typeface="Arial" pitchFamily="34" charset="0"/>
            </a:endParaRPr>
          </a:p>
        </p:txBody>
      </p:sp>
      <p:sp>
        <p:nvSpPr>
          <p:cNvPr id="8" name="TextBox 7">
            <a:extLst>
              <a:ext uri="{FF2B5EF4-FFF2-40B4-BE49-F238E27FC236}">
                <a16:creationId xmlns:a16="http://schemas.microsoft.com/office/drawing/2014/main" id="{E3E2EF86-F033-8508-93FA-697FF6643C13}"/>
              </a:ext>
            </a:extLst>
          </p:cNvPr>
          <p:cNvSpPr txBox="1"/>
          <p:nvPr/>
        </p:nvSpPr>
        <p:spPr>
          <a:xfrm>
            <a:off x="1681878" y="1759123"/>
            <a:ext cx="591830" cy="276999"/>
          </a:xfrm>
          <a:prstGeom prst="rect">
            <a:avLst/>
          </a:prstGeom>
          <a:noFill/>
        </p:spPr>
        <p:txBody>
          <a:bodyPr wrap="none">
            <a:spAutoFit/>
          </a:bodyPr>
          <a:lstStyle/>
          <a:p>
            <a:pPr algn="ctr">
              <a:defRPr sz="1200">
                <a:latin typeface="Arial" pitchFamily="34" charset="0"/>
                <a:cs typeface="Arial" pitchFamily="34" charset="0"/>
              </a:defRPr>
            </a:pPr>
            <a:r>
              <a:t>十亿</a:t>
            </a:r>
          </a:p>
        </p:txBody>
      </p:sp>
      <p:pic>
        <p:nvPicPr>
          <p:cNvPr id="4" name="图片 3">
            <a:extLst>
              <a:ext uri="{FF2B5EF4-FFF2-40B4-BE49-F238E27FC236}">
                <a16:creationId xmlns:a16="http://schemas.microsoft.com/office/drawing/2014/main" id="{F51F7487-9E07-867D-A293-E3E700BEB6F6}"/>
              </a:ext>
            </a:extLst>
          </p:cNvPr>
          <p:cNvPicPr>
            <a:picLocks noChangeAspect="1"/>
          </p:cNvPicPr>
          <p:nvPr/>
        </p:nvPicPr>
        <p:blipFill>
          <a:blip r:embed="rId2"/>
          <a:stretch>
            <a:fillRect/>
          </a:stretch>
        </p:blipFill>
        <p:spPr>
          <a:xfrm>
            <a:off x="2200656" y="1770888"/>
            <a:ext cx="5010912" cy="3895344"/>
          </a:xfrm>
          <a:prstGeom prst="rect">
            <a:avLst/>
          </a:prstGeom>
        </p:spPr>
      </p:pic>
      <p:sp>
        <p:nvSpPr>
          <p:cNvPr id="5" name="矩形 4">
            <a:extLst>
              <a:ext uri="{FF2B5EF4-FFF2-40B4-BE49-F238E27FC236}">
                <a16:creationId xmlns:a16="http://schemas.microsoft.com/office/drawing/2014/main" id="{C55EDAFD-1DB5-5C9C-C61F-56C0C671E058}"/>
              </a:ext>
            </a:extLst>
          </p:cNvPr>
          <p:cNvSpPr/>
          <p:nvPr/>
        </p:nvSpPr>
        <p:spPr>
          <a:xfrm>
            <a:off x="6324600" y="4319016"/>
            <a:ext cx="365760" cy="170688"/>
          </a:xfrm>
          <a:prstGeom prst="rect">
            <a:avLst/>
          </a:prstGeom>
          <a:solidFill>
            <a:srgbClr val="FFFFFF"/>
          </a:solidFill>
        </p:spPr>
        <p:txBody>
          <a:bodyPr wrap="none" lIns="0" tIns="0" rIns="0" bIns="0">
            <a:noAutofit/>
          </a:bodyPr>
          <a:lstStyle/>
          <a:p>
            <a:pPr indent="0">
              <a:defRPr sz="850">
                <a:solidFill>
                  <a:srgbClr val="625A61"/>
                </a:solidFill>
                <a:latin typeface="Arial"/>
              </a:defRPr>
            </a:pPr>
            <a:r>
              <a:t>实际的</a:t>
            </a:r>
          </a:p>
        </p:txBody>
      </p:sp>
    </p:spTree>
    <p:extLst>
      <p:ext uri="{BB962C8B-B14F-4D97-AF65-F5344CB8AC3E}">
        <p14:creationId xmlns:p14="http://schemas.microsoft.com/office/powerpoint/2010/main" val="2502444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000"/>
            </a:pPr>
            <a:r>
              <a:t>您如何描述当前的世界经济状况？</a:t>
            </a:r>
            <a:br>
              <a:rPr lang="en-US" sz="2000" dirty="0"/>
            </a:br>
            <a:br>
              <a:rPr lang="en-US" sz="2000" dirty="0"/>
            </a:br>
            <a:r>
              <a:t>全球经济增长面临的最大风险是什么？</a:t>
            </a:r>
          </a:p>
        </p:txBody>
      </p:sp>
      <p:sp>
        <p:nvSpPr>
          <p:cNvPr id="3" name="Slide Number Placeholder 2"/>
          <p:cNvSpPr>
            <a:spLocks noGrp="1"/>
          </p:cNvSpPr>
          <p:nvPr>
            <p:ph type="sldNum" sz="quarter" idx="11"/>
          </p:nvPr>
        </p:nvSpPr>
        <p:spPr/>
        <p:txBody>
          <a:bodyPr/>
          <a:lstStyle/>
          <a:p/>
          <a:p>
            <a:fld id="{B18DCB8B-D2FE-45D5-9D77-2EAE87C4CC26}" type="slidenum">
              <a:rPr lang="en-GB" smtClean="0"/>
              <a:t>3</a:t>
            </a:fld>
          </a:p>
        </p:txBody>
      </p:sp>
    </p:spTree>
    <p:extLst>
      <p:ext uri="{BB962C8B-B14F-4D97-AF65-F5344CB8AC3E}">
        <p14:creationId xmlns:p14="http://schemas.microsoft.com/office/powerpoint/2010/main" val="24393112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6EA73-15C4-17A2-B0B0-CAF4E1C9C900}"/>
              </a:ext>
            </a:extLst>
          </p:cNvPr>
          <p:cNvSpPr>
            <a:spLocks noGrp="1"/>
          </p:cNvSpPr>
          <p:nvPr>
            <p:ph type="title"/>
          </p:nvPr>
        </p:nvSpPr>
        <p:spPr/>
        <p:txBody>
          <a:bodyPr/>
          <a:lstStyle/>
          <a:p>
            <a:r>
              <a:t>联合国人口预测</a:t>
            </a:r>
          </a:p>
        </p:txBody>
      </p:sp>
      <p:sp>
        <p:nvSpPr>
          <p:cNvPr id="3" name="Slide Number Placeholder 2">
            <a:extLst>
              <a:ext uri="{FF2B5EF4-FFF2-40B4-BE49-F238E27FC236}">
                <a16:creationId xmlns:a16="http://schemas.microsoft.com/office/drawing/2014/main" id="{EA346283-ED89-10F8-DB97-3F90979F8DCC}"/>
              </a:ext>
            </a:extLst>
          </p:cNvPr>
          <p:cNvSpPr>
            <a:spLocks noGrp="1"/>
          </p:cNvSpPr>
          <p:nvPr>
            <p:ph type="sldNum" sz="quarter" idx="11"/>
          </p:nvPr>
        </p:nvSpPr>
        <p:spPr/>
        <p:txBody>
          <a:bodyPr/>
          <a:lstStyle/>
          <a:p/>
          <a:p>
            <a:fld id="{B18DCB8B-D2FE-45D5-9D77-2EAE87C4CC26}" type="slidenum">
              <a:rPr lang="en-GB" smtClean="0"/>
              <a:t>30</a:t>
            </a:fld>
          </a:p>
        </p:txBody>
      </p:sp>
      <p:sp>
        <p:nvSpPr>
          <p:cNvPr id="5" name="TextBox 4">
            <a:extLst>
              <a:ext uri="{FF2B5EF4-FFF2-40B4-BE49-F238E27FC236}">
                <a16:creationId xmlns:a16="http://schemas.microsoft.com/office/drawing/2014/main" id="{9C4D8891-C47C-FC17-7498-C5E678144D8E}"/>
              </a:ext>
            </a:extLst>
          </p:cNvPr>
          <p:cNvSpPr txBox="1"/>
          <p:nvPr/>
        </p:nvSpPr>
        <p:spPr>
          <a:xfrm>
            <a:off x="1620966" y="1759123"/>
            <a:ext cx="713657" cy="461665"/>
          </a:xfrm>
          <a:prstGeom prst="rect">
            <a:avLst/>
          </a:prstGeom>
          <a:noFill/>
        </p:spPr>
        <p:txBody>
          <a:bodyPr wrap="none">
            <a:spAutoFit/>
          </a:bodyPr>
          <a:lstStyle/>
          <a:p>
            <a:pPr>
              <a:defRPr sz="1200">
                <a:latin typeface="Arial" pitchFamily="34" charset="0"/>
                <a:cs typeface="Arial" pitchFamily="34" charset="0"/>
              </a:defRPr>
            </a:pPr>
            <a:r>
              <a:t>百分比</a:t>
            </a:r>
          </a:p>
          <a:p>
            <a:pPr>
              <a:defRPr sz="1200">
                <a:latin typeface="Arial" pitchFamily="34" charset="0"/>
                <a:cs typeface="Arial" pitchFamily="34" charset="0"/>
              </a:defRPr>
            </a:pPr>
            <a:r>
              <a:t>增长</a:t>
            </a:r>
          </a:p>
        </p:txBody>
      </p:sp>
      <p:pic>
        <p:nvPicPr>
          <p:cNvPr id="6" name="图片 5">
            <a:extLst>
              <a:ext uri="{FF2B5EF4-FFF2-40B4-BE49-F238E27FC236}">
                <a16:creationId xmlns:a16="http://schemas.microsoft.com/office/drawing/2014/main" id="{56F9BFFD-6916-0259-8ECE-71EB1F512E64}"/>
              </a:ext>
            </a:extLst>
          </p:cNvPr>
          <p:cNvPicPr>
            <a:picLocks noChangeAspect="1"/>
          </p:cNvPicPr>
          <p:nvPr/>
        </p:nvPicPr>
        <p:blipFill>
          <a:blip r:embed="rId2"/>
          <a:stretch>
            <a:fillRect/>
          </a:stretch>
        </p:blipFill>
        <p:spPr>
          <a:xfrm>
            <a:off x="2310384" y="1813560"/>
            <a:ext cx="5013960" cy="4017264"/>
          </a:xfrm>
          <a:prstGeom prst="rect">
            <a:avLst/>
          </a:prstGeom>
        </p:spPr>
      </p:pic>
      <p:sp>
        <p:nvSpPr>
          <p:cNvPr id="7" name="矩形 6">
            <a:extLst>
              <a:ext uri="{FF2B5EF4-FFF2-40B4-BE49-F238E27FC236}">
                <a16:creationId xmlns:a16="http://schemas.microsoft.com/office/drawing/2014/main" id="{DFDC62CD-2FDA-BA85-A902-EA89F9742F3C}"/>
              </a:ext>
            </a:extLst>
          </p:cNvPr>
          <p:cNvSpPr/>
          <p:nvPr/>
        </p:nvSpPr>
        <p:spPr>
          <a:xfrm>
            <a:off x="5214087" y="2791968"/>
            <a:ext cx="944880" cy="173736"/>
          </a:xfrm>
          <a:prstGeom prst="rect">
            <a:avLst/>
          </a:prstGeom>
          <a:solidFill>
            <a:srgbClr val="FFFFFF"/>
          </a:solidFill>
        </p:spPr>
        <p:txBody>
          <a:bodyPr wrap="none" lIns="0" tIns="0" rIns="0" bIns="0">
            <a:noAutofit/>
          </a:bodyPr>
          <a:lstStyle/>
          <a:p>
            <a:pPr indent="0">
              <a:defRPr sz="850">
                <a:solidFill>
                  <a:srgbClr val="625A61"/>
                </a:solidFill>
                <a:latin typeface="Arial"/>
              </a:defRPr>
            </a:pPr>
            <a:r>
              <a:t>人口增长</a:t>
            </a:r>
          </a:p>
        </p:txBody>
      </p:sp>
      <p:sp>
        <p:nvSpPr>
          <p:cNvPr id="8" name="矩形 7">
            <a:extLst>
              <a:ext uri="{FF2B5EF4-FFF2-40B4-BE49-F238E27FC236}">
                <a16:creationId xmlns:a16="http://schemas.microsoft.com/office/drawing/2014/main" id="{BF44C6D9-966C-B9E2-0B26-EB9F49A979D5}"/>
              </a:ext>
            </a:extLst>
          </p:cNvPr>
          <p:cNvSpPr/>
          <p:nvPr/>
        </p:nvSpPr>
        <p:spPr>
          <a:xfrm>
            <a:off x="5209032" y="3054096"/>
            <a:ext cx="920496" cy="173736"/>
          </a:xfrm>
          <a:prstGeom prst="rect">
            <a:avLst/>
          </a:prstGeom>
          <a:solidFill>
            <a:srgbClr val="FFFFFF"/>
          </a:solidFill>
        </p:spPr>
        <p:txBody>
          <a:bodyPr wrap="none" lIns="0" tIns="0" rIns="0" bIns="0">
            <a:noAutofit/>
          </a:bodyPr>
          <a:lstStyle/>
          <a:p>
            <a:pPr indent="0">
              <a:defRPr sz="850">
                <a:solidFill>
                  <a:srgbClr val="625A61"/>
                </a:solidFill>
                <a:latin typeface="Arial"/>
              </a:defRPr>
            </a:pPr>
            <a:r>
              <a:t>劳动年龄人口比例</a:t>
            </a:r>
          </a:p>
        </p:txBody>
      </p:sp>
      <p:sp>
        <p:nvSpPr>
          <p:cNvPr id="9" name="矩形 8">
            <a:extLst>
              <a:ext uri="{FF2B5EF4-FFF2-40B4-BE49-F238E27FC236}">
                <a16:creationId xmlns:a16="http://schemas.microsoft.com/office/drawing/2014/main" id="{AF8FB23D-BF50-F79D-5691-46AF01217276}"/>
              </a:ext>
            </a:extLst>
          </p:cNvPr>
          <p:cNvSpPr/>
          <p:nvPr/>
        </p:nvSpPr>
        <p:spPr>
          <a:xfrm>
            <a:off x="5215128" y="3297936"/>
            <a:ext cx="1566672" cy="207264"/>
          </a:xfrm>
          <a:prstGeom prst="rect">
            <a:avLst/>
          </a:prstGeom>
          <a:solidFill>
            <a:srgbClr val="FFFFFF"/>
          </a:solidFill>
        </p:spPr>
        <p:txBody>
          <a:bodyPr wrap="none" lIns="0" tIns="0" rIns="0" bIns="0">
            <a:noAutofit/>
          </a:bodyPr>
          <a:lstStyle/>
          <a:p>
            <a:pPr indent="0">
              <a:defRPr sz="850">
                <a:solidFill>
                  <a:srgbClr val="625A61"/>
                </a:solidFill>
                <a:latin typeface="Arial"/>
              </a:defRPr>
            </a:pPr>
            <a:r>
              <a:t>劳动年龄人口增长</a:t>
            </a:r>
          </a:p>
        </p:txBody>
      </p:sp>
    </p:spTree>
    <p:extLst>
      <p:ext uri="{BB962C8B-B14F-4D97-AF65-F5344CB8AC3E}">
        <p14:creationId xmlns:p14="http://schemas.microsoft.com/office/powerpoint/2010/main" val="1941385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59351-9244-FAAA-39CD-101B81A57CA6}"/>
              </a:ext>
            </a:extLst>
          </p:cNvPr>
          <p:cNvSpPr>
            <a:spLocks noGrp="1"/>
          </p:cNvSpPr>
          <p:nvPr>
            <p:ph type="title"/>
          </p:nvPr>
        </p:nvSpPr>
        <p:spPr/>
        <p:txBody>
          <a:bodyPr/>
          <a:lstStyle/>
          <a:p>
            <a:r>
              <a:t>增长预测</a:t>
            </a:r>
          </a:p>
        </p:txBody>
      </p:sp>
      <p:sp>
        <p:nvSpPr>
          <p:cNvPr id="3" name="Slide Number Placeholder 2">
            <a:extLst>
              <a:ext uri="{FF2B5EF4-FFF2-40B4-BE49-F238E27FC236}">
                <a16:creationId xmlns:a16="http://schemas.microsoft.com/office/drawing/2014/main" id="{4F2C3973-FEF0-E6E9-90C3-BA043A903653}"/>
              </a:ext>
            </a:extLst>
          </p:cNvPr>
          <p:cNvSpPr>
            <a:spLocks noGrp="1"/>
          </p:cNvSpPr>
          <p:nvPr>
            <p:ph type="sldNum" sz="quarter" idx="11"/>
          </p:nvPr>
        </p:nvSpPr>
        <p:spPr/>
        <p:txBody>
          <a:bodyPr/>
          <a:lstStyle/>
          <a:p/>
          <a:p>
            <a:fld id="{B18DCB8B-D2FE-45D5-9D77-2EAE87C4CC26}" type="slidenum">
              <a:rPr lang="en-GB" smtClean="0"/>
              <a:t>31</a:t>
            </a:fld>
          </a:p>
        </p:txBody>
      </p:sp>
      <p:pic>
        <p:nvPicPr>
          <p:cNvPr id="5" name="图片 4">
            <a:extLst>
              <a:ext uri="{FF2B5EF4-FFF2-40B4-BE49-F238E27FC236}">
                <a16:creationId xmlns:a16="http://schemas.microsoft.com/office/drawing/2014/main" id="{FF252670-8954-D17E-C1C7-782C0E7E30DE}"/>
              </a:ext>
            </a:extLst>
          </p:cNvPr>
          <p:cNvPicPr>
            <a:picLocks noChangeAspect="1"/>
          </p:cNvPicPr>
          <p:nvPr/>
        </p:nvPicPr>
        <p:blipFill>
          <a:blip r:embed="rId2"/>
          <a:stretch>
            <a:fillRect/>
          </a:stretch>
        </p:blipFill>
        <p:spPr>
          <a:xfrm>
            <a:off x="344424" y="1304544"/>
            <a:ext cx="8382000" cy="4962144"/>
          </a:xfrm>
          <a:prstGeom prst="rect">
            <a:avLst/>
          </a:prstGeom>
        </p:spPr>
      </p:pic>
      <p:sp>
        <p:nvSpPr>
          <p:cNvPr id="6" name="矩形 5">
            <a:extLst>
              <a:ext uri="{FF2B5EF4-FFF2-40B4-BE49-F238E27FC236}">
                <a16:creationId xmlns:a16="http://schemas.microsoft.com/office/drawing/2014/main" id="{1D30FAF9-DF9D-60F4-2B0C-120C6DAD28DA}"/>
              </a:ext>
            </a:extLst>
          </p:cNvPr>
          <p:cNvSpPr/>
          <p:nvPr/>
        </p:nvSpPr>
        <p:spPr>
          <a:xfrm>
            <a:off x="381000" y="1450848"/>
            <a:ext cx="4998720" cy="249936"/>
          </a:xfrm>
          <a:prstGeom prst="rect">
            <a:avLst/>
          </a:prstGeom>
          <a:solidFill>
            <a:srgbClr val="FFFFFF"/>
          </a:solidFill>
        </p:spPr>
        <p:txBody>
          <a:bodyPr wrap="none" lIns="0" tIns="0" rIns="0" bIns="0">
            <a:noAutofit/>
          </a:bodyPr>
          <a:lstStyle/>
          <a:p>
            <a:pPr indent="0">
              <a:defRPr sz="1200">
                <a:solidFill>
                  <a:srgbClr val="3B363F"/>
                </a:solidFill>
                <a:latin typeface="Arial"/>
              </a:defRPr>
            </a:pPr>
            <a:r>
              <a:t>图表 1：全球潜在增长路径逐渐下降</a:t>
            </a:r>
          </a:p>
        </p:txBody>
      </p:sp>
      <p:sp>
        <p:nvSpPr>
          <p:cNvPr id="7" name="矩形 6">
            <a:extLst>
              <a:ext uri="{FF2B5EF4-FFF2-40B4-BE49-F238E27FC236}">
                <a16:creationId xmlns:a16="http://schemas.microsoft.com/office/drawing/2014/main" id="{921A1832-385F-2CBD-27BA-ECC0C0AF54D6}"/>
              </a:ext>
            </a:extLst>
          </p:cNvPr>
          <p:cNvSpPr/>
          <p:nvPr/>
        </p:nvSpPr>
        <p:spPr>
          <a:xfrm>
            <a:off x="381000" y="1700784"/>
            <a:ext cx="5690616" cy="246888"/>
          </a:xfrm>
          <a:prstGeom prst="rect">
            <a:avLst/>
          </a:prstGeom>
          <a:solidFill>
            <a:srgbClr val="FFFFFF"/>
          </a:solidFill>
        </p:spPr>
        <p:txBody>
          <a:bodyPr wrap="none" lIns="0" tIns="0" rIns="0" bIns="0">
            <a:noAutofit/>
          </a:bodyPr>
          <a:lstStyle/>
          <a:p>
            <a:pPr indent="0">
              <a:defRPr sz="1100">
                <a:latin typeface="Arial"/>
              </a:defRPr>
            </a:pPr>
            <a:r>
              <a:rPr>
                <a:solidFill>
                  <a:srgbClr val="625A61"/>
                </a:solidFill>
              </a:rPr>
              <a:t>全球</a:t>
            </a:r>
            <a:r>
              <a:rPr>
                <a:solidFill>
                  <a:srgbClr val="3B363F"/>
                </a:solidFill>
              </a:rPr>
              <a:t>GDP</a:t>
            </a:r>
            <a:r>
              <a:rPr>
                <a:solidFill>
                  <a:srgbClr val="625A61"/>
                </a:solidFill>
              </a:rPr>
              <a:t>增长；</a:t>
            </a:r>
            <a:r>
              <a:rPr>
                <a:solidFill>
                  <a:srgbClr val="3B363F"/>
                </a:solidFill>
              </a:rPr>
              <a:t>实线</a:t>
            </a:r>
            <a:r>
              <a:rPr>
                <a:solidFill>
                  <a:srgbClr val="625A61"/>
                </a:solidFill>
              </a:rPr>
              <a:t> - </a:t>
            </a:r>
            <a:r>
              <a:rPr>
                <a:solidFill>
                  <a:srgbClr val="3B363F"/>
                </a:solidFill>
              </a:rPr>
              <a:t>5年</a:t>
            </a:r>
            <a:r>
              <a:rPr>
                <a:solidFill>
                  <a:srgbClr val="625A61"/>
                </a:solidFill>
              </a:rPr>
              <a:t>居中平均值；虚线 - 年度增长</a:t>
            </a:r>
          </a:p>
        </p:txBody>
      </p:sp>
      <p:sp>
        <p:nvSpPr>
          <p:cNvPr id="8" name="矩形 7">
            <a:extLst>
              <a:ext uri="{FF2B5EF4-FFF2-40B4-BE49-F238E27FC236}">
                <a16:creationId xmlns:a16="http://schemas.microsoft.com/office/drawing/2014/main" id="{FC823C0A-143A-2042-1BA3-55229871DF6B}"/>
              </a:ext>
            </a:extLst>
          </p:cNvPr>
          <p:cNvSpPr/>
          <p:nvPr/>
        </p:nvSpPr>
        <p:spPr>
          <a:xfrm>
            <a:off x="929640" y="2225040"/>
            <a:ext cx="1511808" cy="222504"/>
          </a:xfrm>
          <a:prstGeom prst="rect">
            <a:avLst/>
          </a:prstGeom>
          <a:solidFill>
            <a:srgbClr val="FFFFFF"/>
          </a:solidFill>
        </p:spPr>
        <p:txBody>
          <a:bodyPr wrap="none" lIns="0" tIns="0" rIns="0" bIns="0">
            <a:noAutofit/>
          </a:bodyPr>
          <a:lstStyle/>
          <a:p>
            <a:pPr indent="0">
              <a:defRPr sz="900">
                <a:solidFill>
                  <a:srgbClr val="3B363F"/>
                </a:solidFill>
                <a:latin typeface="Arial"/>
              </a:defRPr>
            </a:pPr>
            <a:r>
              <a:t>全球GDP增长率 (%)</a:t>
            </a:r>
          </a:p>
        </p:txBody>
      </p:sp>
      <p:sp>
        <p:nvSpPr>
          <p:cNvPr id="9" name="矩形 8">
            <a:extLst>
              <a:ext uri="{FF2B5EF4-FFF2-40B4-BE49-F238E27FC236}">
                <a16:creationId xmlns:a16="http://schemas.microsoft.com/office/drawing/2014/main" id="{D8B331FF-AA0E-EC00-7071-2D744F5A298B}"/>
              </a:ext>
            </a:extLst>
          </p:cNvPr>
          <p:cNvSpPr/>
          <p:nvPr/>
        </p:nvSpPr>
        <p:spPr>
          <a:xfrm>
            <a:off x="6858000" y="4901184"/>
            <a:ext cx="935736" cy="188976"/>
          </a:xfrm>
          <a:prstGeom prst="rect">
            <a:avLst/>
          </a:prstGeom>
          <a:solidFill>
            <a:srgbClr val="FFFFFF"/>
          </a:solidFill>
        </p:spPr>
        <p:txBody>
          <a:bodyPr wrap="none" lIns="0" tIns="0" rIns="0" bIns="0">
            <a:noAutofit/>
          </a:bodyPr>
          <a:lstStyle/>
          <a:p>
            <a:pPr indent="0">
              <a:defRPr>
                <a:solidFill>
                  <a:srgbClr val="625A61"/>
                </a:solidFill>
                <a:latin typeface="Arial"/>
              </a:defRPr>
            </a:pPr>
            <a:r>
              <a:rPr sz="1000"/>
              <a:t>PPP </a:t>
            </a:r>
            <a:r>
              <a:rPr sz="900"/>
              <a:t>加权</a:t>
            </a:r>
          </a:p>
        </p:txBody>
      </p:sp>
      <p:sp>
        <p:nvSpPr>
          <p:cNvPr id="10" name="矩形 9">
            <a:extLst>
              <a:ext uri="{FF2B5EF4-FFF2-40B4-BE49-F238E27FC236}">
                <a16:creationId xmlns:a16="http://schemas.microsoft.com/office/drawing/2014/main" id="{3A19CF9D-5861-E917-228F-00C6CB536EA9}"/>
              </a:ext>
            </a:extLst>
          </p:cNvPr>
          <p:cNvSpPr/>
          <p:nvPr/>
        </p:nvSpPr>
        <p:spPr>
          <a:xfrm>
            <a:off x="6867144" y="5145024"/>
            <a:ext cx="1280160" cy="213360"/>
          </a:xfrm>
          <a:prstGeom prst="rect">
            <a:avLst/>
          </a:prstGeom>
          <a:solidFill>
            <a:srgbClr val="FFFFFF"/>
          </a:solidFill>
        </p:spPr>
        <p:txBody>
          <a:bodyPr wrap="none" lIns="0" tIns="0" rIns="0" bIns="0">
            <a:noAutofit/>
          </a:bodyPr>
          <a:lstStyle/>
          <a:p>
            <a:pPr indent="0">
              <a:defRPr sz="900">
                <a:solidFill>
                  <a:srgbClr val="3B363F"/>
                </a:solidFill>
                <a:latin typeface="Arial"/>
              </a:defRPr>
            </a:pPr>
            <a:r>
              <a:t>市场外汇加权</a:t>
            </a:r>
          </a:p>
        </p:txBody>
      </p:sp>
      <p:sp>
        <p:nvSpPr>
          <p:cNvPr id="11" name="矩形 10">
            <a:extLst>
              <a:ext uri="{FF2B5EF4-FFF2-40B4-BE49-F238E27FC236}">
                <a16:creationId xmlns:a16="http://schemas.microsoft.com/office/drawing/2014/main" id="{C0CC7FE7-5867-41F7-E5A4-1E20A5EABE25}"/>
              </a:ext>
            </a:extLst>
          </p:cNvPr>
          <p:cNvSpPr/>
          <p:nvPr/>
        </p:nvSpPr>
        <p:spPr>
          <a:xfrm>
            <a:off x="396240" y="5992368"/>
            <a:ext cx="3121152" cy="219456"/>
          </a:xfrm>
          <a:prstGeom prst="rect">
            <a:avLst/>
          </a:prstGeom>
          <a:solidFill>
            <a:srgbClr val="FFFFFF"/>
          </a:solidFill>
        </p:spPr>
        <p:txBody>
          <a:bodyPr wrap="none" lIns="0" tIns="0" rIns="0" bIns="0">
            <a:noAutofit/>
          </a:bodyPr>
          <a:lstStyle/>
          <a:p>
            <a:pPr indent="0">
              <a:defRPr sz="1000">
                <a:solidFill>
                  <a:srgbClr val="7F7F7F"/>
                </a:solidFill>
                <a:latin typeface="Arial Narrow"/>
              </a:defRPr>
            </a:pPr>
            <a:r>
              <a:t>来源：高盛全球投资研究。国际货币基金组织</a:t>
            </a:r>
          </a:p>
        </p:txBody>
      </p:sp>
      <p:sp>
        <p:nvSpPr>
          <p:cNvPr id="12" name="矩形 11">
            <a:extLst>
              <a:ext uri="{FF2B5EF4-FFF2-40B4-BE49-F238E27FC236}">
                <a16:creationId xmlns:a16="http://schemas.microsoft.com/office/drawing/2014/main" id="{8728EDE7-376E-34C4-6EF6-7623A38DA42B}"/>
              </a:ext>
            </a:extLst>
          </p:cNvPr>
          <p:cNvSpPr/>
          <p:nvPr/>
        </p:nvSpPr>
        <p:spPr>
          <a:xfrm>
            <a:off x="4200144" y="5199888"/>
            <a:ext cx="542544" cy="188976"/>
          </a:xfrm>
          <a:prstGeom prst="rect">
            <a:avLst/>
          </a:prstGeom>
          <a:solidFill>
            <a:srgbClr val="FFFFFF"/>
          </a:solidFill>
        </p:spPr>
        <p:txBody>
          <a:bodyPr wrap="none" lIns="0" tIns="0" rIns="0" bIns="0">
            <a:noAutofit/>
          </a:bodyPr>
          <a:lstStyle/>
          <a:p>
            <a:pPr indent="0" algn="just">
              <a:defRPr sz="950">
                <a:solidFill>
                  <a:srgbClr val="3B363F"/>
                </a:solidFill>
                <a:latin typeface="Times New Roman"/>
              </a:defRPr>
            </a:pPr>
            <a:r>
              <a:t>预测</a:t>
            </a:r>
          </a:p>
        </p:txBody>
      </p:sp>
    </p:spTree>
    <p:extLst>
      <p:ext uri="{BB962C8B-B14F-4D97-AF65-F5344CB8AC3E}">
        <p14:creationId xmlns:p14="http://schemas.microsoft.com/office/powerpoint/2010/main" val="2140974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D6752-E8C7-76FB-99A4-43426EA9FEAB}"/>
              </a:ext>
            </a:extLst>
          </p:cNvPr>
          <p:cNvSpPr>
            <a:spLocks noGrp="1"/>
          </p:cNvSpPr>
          <p:nvPr>
            <p:ph type="title"/>
          </p:nvPr>
        </p:nvSpPr>
        <p:spPr/>
        <p:txBody>
          <a:bodyPr/>
          <a:lstStyle/>
          <a:p/>
        </p:txBody>
      </p:sp>
      <p:sp>
        <p:nvSpPr>
          <p:cNvPr id="3" name="Slide Number Placeholder 2">
            <a:extLst>
              <a:ext uri="{FF2B5EF4-FFF2-40B4-BE49-F238E27FC236}">
                <a16:creationId xmlns:a16="http://schemas.microsoft.com/office/drawing/2014/main" id="{A5BA9367-D7EF-2636-98A4-DACC6F413068}"/>
              </a:ext>
            </a:extLst>
          </p:cNvPr>
          <p:cNvSpPr>
            <a:spLocks noGrp="1"/>
          </p:cNvSpPr>
          <p:nvPr>
            <p:ph type="sldNum" sz="quarter" idx="11"/>
          </p:nvPr>
        </p:nvSpPr>
        <p:spPr/>
        <p:txBody>
          <a:bodyPr/>
          <a:lstStyle/>
          <a:p/>
          <a:p>
            <a:fld id="{B18DCB8B-D2FE-45D5-9D77-2EAE87C4CC26}" type="slidenum">
              <a:rPr lang="en-GB" smtClean="0"/>
              <a:t>32</a:t>
            </a:fld>
          </a:p>
        </p:txBody>
      </p:sp>
      <p:pic>
        <p:nvPicPr>
          <p:cNvPr id="20" name="图片 19">
            <a:extLst>
              <a:ext uri="{FF2B5EF4-FFF2-40B4-BE49-F238E27FC236}">
                <a16:creationId xmlns:a16="http://schemas.microsoft.com/office/drawing/2014/main" id="{5A35BC9C-F0D0-8376-9644-3B7ADF48049F}"/>
              </a:ext>
            </a:extLst>
          </p:cNvPr>
          <p:cNvPicPr>
            <a:picLocks noChangeAspect="1"/>
          </p:cNvPicPr>
          <p:nvPr/>
        </p:nvPicPr>
        <p:blipFill>
          <a:blip r:embed="rId2"/>
          <a:stretch>
            <a:fillRect/>
          </a:stretch>
        </p:blipFill>
        <p:spPr>
          <a:xfrm>
            <a:off x="886968" y="1591056"/>
            <a:ext cx="7382256" cy="4590288"/>
          </a:xfrm>
          <a:prstGeom prst="rect">
            <a:avLst/>
          </a:prstGeom>
        </p:spPr>
      </p:pic>
      <p:sp>
        <p:nvSpPr>
          <p:cNvPr id="21" name="矩形 20">
            <a:extLst>
              <a:ext uri="{FF2B5EF4-FFF2-40B4-BE49-F238E27FC236}">
                <a16:creationId xmlns:a16="http://schemas.microsoft.com/office/drawing/2014/main" id="{493A409B-9D9A-EA51-E00B-64103AE643F7}"/>
              </a:ext>
            </a:extLst>
          </p:cNvPr>
          <p:cNvSpPr/>
          <p:nvPr/>
        </p:nvSpPr>
        <p:spPr>
          <a:xfrm>
            <a:off x="1011936" y="1670304"/>
            <a:ext cx="627888" cy="304800"/>
          </a:xfrm>
          <a:prstGeom prst="rect">
            <a:avLst/>
          </a:prstGeom>
          <a:solidFill>
            <a:srgbClr val="FFFFFF"/>
          </a:solidFill>
        </p:spPr>
        <p:txBody>
          <a:bodyPr wrap="none" lIns="0" tIns="0" rIns="0" bIns="0">
            <a:noAutofit/>
          </a:bodyPr>
          <a:lstStyle/>
          <a:p>
            <a:pPr indent="0">
              <a:defRPr sz="2000">
                <a:latin typeface="Arial"/>
              </a:defRPr>
            </a:pPr>
            <a:r>
              <a:t>美国</a:t>
            </a:r>
          </a:p>
        </p:txBody>
      </p:sp>
      <p:sp>
        <p:nvSpPr>
          <p:cNvPr id="22" name="矩形 21">
            <a:extLst>
              <a:ext uri="{FF2B5EF4-FFF2-40B4-BE49-F238E27FC236}">
                <a16:creationId xmlns:a16="http://schemas.microsoft.com/office/drawing/2014/main" id="{ACD2FACD-7E5D-5D01-25D0-6F5B021C2981}"/>
              </a:ext>
            </a:extLst>
          </p:cNvPr>
          <p:cNvSpPr/>
          <p:nvPr/>
        </p:nvSpPr>
        <p:spPr>
          <a:xfrm>
            <a:off x="6403848" y="1917192"/>
            <a:ext cx="1286256" cy="441960"/>
          </a:xfrm>
          <a:prstGeom prst="rect">
            <a:avLst/>
          </a:prstGeom>
          <a:solidFill>
            <a:srgbClr val="FFFFFF"/>
          </a:solidFill>
        </p:spPr>
        <p:txBody>
          <a:bodyPr lIns="0" tIns="0" rIns="0" bIns="0">
            <a:noAutofit/>
          </a:bodyPr>
          <a:lstStyle/>
          <a:p>
            <a:pPr indent="0">
              <a:defRPr sz="1300">
                <a:latin typeface="Arial"/>
              </a:defRPr>
            </a:pPr>
            <a:r>
              <a:t>GDP增长分解</a:t>
            </a:r>
          </a:p>
        </p:txBody>
      </p:sp>
      <p:sp>
        <p:nvSpPr>
          <p:cNvPr id="23" name="矩形 22">
            <a:extLst>
              <a:ext uri="{FF2B5EF4-FFF2-40B4-BE49-F238E27FC236}">
                <a16:creationId xmlns:a16="http://schemas.microsoft.com/office/drawing/2014/main" id="{41879F48-D5D1-E5F3-1B99-008A854F7C47}"/>
              </a:ext>
            </a:extLst>
          </p:cNvPr>
          <p:cNvSpPr/>
          <p:nvPr/>
        </p:nvSpPr>
        <p:spPr>
          <a:xfrm>
            <a:off x="2682240" y="5632704"/>
            <a:ext cx="643128" cy="201168"/>
          </a:xfrm>
          <a:prstGeom prst="rect">
            <a:avLst/>
          </a:prstGeom>
          <a:solidFill>
            <a:srgbClr val="FFFFFF"/>
          </a:solidFill>
        </p:spPr>
        <p:txBody>
          <a:bodyPr wrap="none" lIns="0" tIns="0" rIns="0" bIns="0">
            <a:noAutofit/>
          </a:bodyPr>
          <a:lstStyle/>
          <a:p>
            <a:pPr indent="0">
              <a:defRPr sz="1200">
                <a:latin typeface="Arial"/>
              </a:defRPr>
            </a:pPr>
            <a:r>
              <a:t>劳动力</a:t>
            </a:r>
            <a:endParaRPr sz="1200" b="0" u="none">
              <a:latin typeface="Arial"/>
            </a:endParaRPr>
          </a:p>
        </p:txBody>
      </p:sp>
      <p:sp>
        <p:nvSpPr>
          <p:cNvPr id="24" name="矩形 23">
            <a:extLst>
              <a:ext uri="{FF2B5EF4-FFF2-40B4-BE49-F238E27FC236}">
                <a16:creationId xmlns:a16="http://schemas.microsoft.com/office/drawing/2014/main" id="{918E6087-3F46-20BF-3755-27F5E337FEBC}"/>
              </a:ext>
            </a:extLst>
          </p:cNvPr>
          <p:cNvSpPr/>
          <p:nvPr/>
        </p:nvSpPr>
        <p:spPr>
          <a:xfrm>
            <a:off x="3855720" y="5614416"/>
            <a:ext cx="621792" cy="216408"/>
          </a:xfrm>
          <a:prstGeom prst="rect">
            <a:avLst/>
          </a:prstGeom>
          <a:solidFill>
            <a:srgbClr val="FFFFFF"/>
          </a:solidFill>
        </p:spPr>
        <p:txBody>
          <a:bodyPr wrap="none" lIns="0" tIns="0" rIns="0" bIns="0">
            <a:noAutofit/>
          </a:bodyPr>
          <a:lstStyle/>
          <a:p>
            <a:pPr indent="0" algn="just">
              <a:defRPr sz="1200">
                <a:latin typeface="Arial"/>
              </a:defRPr>
            </a:pPr>
            <a:r>
              <a:t>资本</a:t>
            </a:r>
          </a:p>
        </p:txBody>
      </p:sp>
      <p:sp>
        <p:nvSpPr>
          <p:cNvPr id="25" name="矩形 24">
            <a:extLst>
              <a:ext uri="{FF2B5EF4-FFF2-40B4-BE49-F238E27FC236}">
                <a16:creationId xmlns:a16="http://schemas.microsoft.com/office/drawing/2014/main" id="{563B47A1-0A51-B4E8-50CF-82031B9BDEE0}"/>
              </a:ext>
            </a:extLst>
          </p:cNvPr>
          <p:cNvSpPr/>
          <p:nvPr/>
        </p:nvSpPr>
        <p:spPr>
          <a:xfrm>
            <a:off x="5038344" y="5617464"/>
            <a:ext cx="957072" cy="243840"/>
          </a:xfrm>
          <a:prstGeom prst="rect">
            <a:avLst/>
          </a:prstGeom>
          <a:solidFill>
            <a:srgbClr val="FFFFFF"/>
          </a:solidFill>
        </p:spPr>
        <p:txBody>
          <a:bodyPr wrap="none" lIns="0" tIns="0" rIns="0" bIns="0">
            <a:noAutofit/>
          </a:bodyPr>
          <a:lstStyle/>
          <a:p>
            <a:pPr indent="0" algn="r">
              <a:defRPr sz="1300">
                <a:latin typeface="Arial"/>
              </a:defRPr>
            </a:pPr>
            <a:r>
              <a:t>生产力</a:t>
            </a:r>
          </a:p>
        </p:txBody>
      </p:sp>
      <p:sp>
        <p:nvSpPr>
          <p:cNvPr id="26" name="矩形 25">
            <a:extLst>
              <a:ext uri="{FF2B5EF4-FFF2-40B4-BE49-F238E27FC236}">
                <a16:creationId xmlns:a16="http://schemas.microsoft.com/office/drawing/2014/main" id="{8FEAF624-5C48-5455-3525-AC367E724F98}"/>
              </a:ext>
            </a:extLst>
          </p:cNvPr>
          <p:cNvSpPr/>
          <p:nvPr/>
        </p:nvSpPr>
        <p:spPr>
          <a:xfrm>
            <a:off x="6583680" y="5614416"/>
            <a:ext cx="609600" cy="219456"/>
          </a:xfrm>
          <a:prstGeom prst="rect">
            <a:avLst/>
          </a:prstGeom>
          <a:solidFill>
            <a:srgbClr val="FFFFFF"/>
          </a:solidFill>
        </p:spPr>
        <p:txBody>
          <a:bodyPr wrap="none" lIns="0" tIns="0" rIns="0" bIns="0">
            <a:noAutofit/>
          </a:bodyPr>
          <a:lstStyle/>
          <a:p>
            <a:pPr indent="0" algn="ctr">
              <a:defRPr sz="1300">
                <a:latin typeface="Arial"/>
              </a:defRPr>
            </a:pPr>
            <a:r>
              <a:t>增长</a:t>
            </a:r>
          </a:p>
        </p:txBody>
      </p:sp>
      <p:sp>
        <p:nvSpPr>
          <p:cNvPr id="27" name="矩形 26">
            <a:extLst>
              <a:ext uri="{FF2B5EF4-FFF2-40B4-BE49-F238E27FC236}">
                <a16:creationId xmlns:a16="http://schemas.microsoft.com/office/drawing/2014/main" id="{985F2C1F-7CC6-7E5A-A43C-C563F540AD57}"/>
              </a:ext>
            </a:extLst>
          </p:cNvPr>
          <p:cNvSpPr/>
          <p:nvPr/>
        </p:nvSpPr>
        <p:spPr>
          <a:xfrm>
            <a:off x="923544" y="5952744"/>
            <a:ext cx="2691384" cy="188976"/>
          </a:xfrm>
          <a:prstGeom prst="rect">
            <a:avLst/>
          </a:prstGeom>
          <a:solidFill>
            <a:srgbClr val="FFFFFF"/>
          </a:solidFill>
        </p:spPr>
        <p:txBody>
          <a:bodyPr wrap="none" lIns="0" tIns="0" rIns="0" bIns="0">
            <a:noAutofit/>
          </a:bodyPr>
          <a:lstStyle/>
          <a:p>
            <a:pPr indent="0">
              <a:defRPr sz="1000">
                <a:latin typeface="Arial Narrow"/>
              </a:defRPr>
            </a:pPr>
            <a:r>
              <a:t>来源：高盛全球投资研究</a:t>
            </a:r>
          </a:p>
        </p:txBody>
      </p:sp>
    </p:spTree>
    <p:extLst>
      <p:ext uri="{BB962C8B-B14F-4D97-AF65-F5344CB8AC3E}">
        <p14:creationId xmlns:p14="http://schemas.microsoft.com/office/powerpoint/2010/main" val="36930203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51EE1-F182-F1D2-BBFF-20EC40376103}"/>
              </a:ext>
            </a:extLst>
          </p:cNvPr>
          <p:cNvSpPr>
            <a:spLocks noGrp="1"/>
          </p:cNvSpPr>
          <p:nvPr>
            <p:ph type="title"/>
          </p:nvPr>
        </p:nvSpPr>
        <p:spPr/>
        <p:txBody>
          <a:bodyPr/>
          <a:lstStyle/>
          <a:p>
            <a:r>
              <a:t>增长预测</a:t>
            </a:r>
          </a:p>
        </p:txBody>
      </p:sp>
      <p:sp>
        <p:nvSpPr>
          <p:cNvPr id="3" name="Slide Number Placeholder 2">
            <a:extLst>
              <a:ext uri="{FF2B5EF4-FFF2-40B4-BE49-F238E27FC236}">
                <a16:creationId xmlns:a16="http://schemas.microsoft.com/office/drawing/2014/main" id="{EA07F71D-454F-C6B8-6A4F-64748AB6E6DA}"/>
              </a:ext>
            </a:extLst>
          </p:cNvPr>
          <p:cNvSpPr>
            <a:spLocks noGrp="1"/>
          </p:cNvSpPr>
          <p:nvPr>
            <p:ph type="sldNum" sz="quarter" idx="11"/>
          </p:nvPr>
        </p:nvSpPr>
        <p:spPr/>
        <p:txBody>
          <a:bodyPr/>
          <a:lstStyle/>
          <a:p/>
          <a:p>
            <a:fld id="{B18DCB8B-D2FE-45D5-9D77-2EAE87C4CC26}" type="slidenum">
              <a:rPr lang="en-GB" smtClean="0"/>
              <a:t>33</a:t>
            </a:fld>
          </a:p>
        </p:txBody>
      </p:sp>
      <p:pic>
        <p:nvPicPr>
          <p:cNvPr id="4" name="图片 3">
            <a:extLst>
              <a:ext uri="{FF2B5EF4-FFF2-40B4-BE49-F238E27FC236}">
                <a16:creationId xmlns:a16="http://schemas.microsoft.com/office/drawing/2014/main" id="{EEE91D84-2F9F-3D53-F980-469EEC355B16}"/>
              </a:ext>
            </a:extLst>
          </p:cNvPr>
          <p:cNvPicPr>
            <a:picLocks noChangeAspect="1"/>
          </p:cNvPicPr>
          <p:nvPr/>
        </p:nvPicPr>
        <p:blipFill>
          <a:blip r:embed="rId2"/>
          <a:stretch>
            <a:fillRect/>
          </a:stretch>
        </p:blipFill>
        <p:spPr>
          <a:xfrm>
            <a:off x="381000" y="1191768"/>
            <a:ext cx="8400288" cy="5123688"/>
          </a:xfrm>
          <a:prstGeom prst="rect">
            <a:avLst/>
          </a:prstGeom>
        </p:spPr>
      </p:pic>
      <p:sp>
        <p:nvSpPr>
          <p:cNvPr id="6" name="矩形 5">
            <a:extLst>
              <a:ext uri="{FF2B5EF4-FFF2-40B4-BE49-F238E27FC236}">
                <a16:creationId xmlns:a16="http://schemas.microsoft.com/office/drawing/2014/main" id="{1000550D-4FC1-0163-426A-F50D0ED917BC}"/>
              </a:ext>
            </a:extLst>
          </p:cNvPr>
          <p:cNvSpPr/>
          <p:nvPr/>
        </p:nvSpPr>
        <p:spPr>
          <a:xfrm>
            <a:off x="673608" y="1319784"/>
            <a:ext cx="393192" cy="173736"/>
          </a:xfrm>
          <a:prstGeom prst="rect">
            <a:avLst/>
          </a:prstGeom>
          <a:solidFill>
            <a:srgbClr val="FFFFFF"/>
          </a:solidFill>
        </p:spPr>
        <p:txBody>
          <a:bodyPr wrap="none" lIns="0" tIns="0" rIns="0" bIns="0">
            <a:noAutofit/>
          </a:bodyPr>
          <a:lstStyle/>
          <a:p>
            <a:pPr indent="0">
              <a:defRPr sz="1100">
                <a:latin typeface="Arial"/>
              </a:defRPr>
            </a:pPr>
            <a:r>
              <a:t>美国</a:t>
            </a:r>
          </a:p>
        </p:txBody>
      </p:sp>
      <p:sp>
        <p:nvSpPr>
          <p:cNvPr id="7" name="矩形 6">
            <a:extLst>
              <a:ext uri="{FF2B5EF4-FFF2-40B4-BE49-F238E27FC236}">
                <a16:creationId xmlns:a16="http://schemas.microsoft.com/office/drawing/2014/main" id="{407CA23C-BED0-3FCC-D9D3-C0B182AC5ABD}"/>
              </a:ext>
            </a:extLst>
          </p:cNvPr>
          <p:cNvSpPr/>
          <p:nvPr/>
        </p:nvSpPr>
        <p:spPr>
          <a:xfrm>
            <a:off x="3553968" y="1456944"/>
            <a:ext cx="740664" cy="271272"/>
          </a:xfrm>
          <a:prstGeom prst="rect">
            <a:avLst/>
          </a:prstGeom>
          <a:solidFill>
            <a:srgbClr val="FFFFFF"/>
          </a:solidFill>
        </p:spPr>
        <p:txBody>
          <a:bodyPr lIns="0" tIns="0" rIns="0" bIns="0">
            <a:noAutofit/>
          </a:bodyPr>
          <a:lstStyle/>
          <a:p>
            <a:pPr indent="0">
              <a:lnSpc>
                <a:spcPct val="109000"/>
              </a:lnSpc>
              <a:defRPr sz="650">
                <a:latin typeface="Arial"/>
              </a:defRPr>
            </a:pPr>
            <a:r>
              <a:t>GDP增长分解</a:t>
            </a:r>
          </a:p>
        </p:txBody>
      </p:sp>
      <p:sp>
        <p:nvSpPr>
          <p:cNvPr id="8" name="矩形 7">
            <a:extLst>
              <a:ext uri="{FF2B5EF4-FFF2-40B4-BE49-F238E27FC236}">
                <a16:creationId xmlns:a16="http://schemas.microsoft.com/office/drawing/2014/main" id="{FA3FD019-6F5B-F145-4A44-E0C1B1DC9EB2}"/>
              </a:ext>
            </a:extLst>
          </p:cNvPr>
          <p:cNvSpPr/>
          <p:nvPr/>
        </p:nvSpPr>
        <p:spPr>
          <a:xfrm>
            <a:off x="4587240" y="1304544"/>
            <a:ext cx="381000" cy="182880"/>
          </a:xfrm>
          <a:prstGeom prst="rect">
            <a:avLst/>
          </a:prstGeom>
          <a:solidFill>
            <a:srgbClr val="FFFFFF"/>
          </a:solidFill>
        </p:spPr>
        <p:txBody>
          <a:bodyPr wrap="none" lIns="0" tIns="0" rIns="0" bIns="0">
            <a:noAutofit/>
          </a:bodyPr>
          <a:lstStyle/>
          <a:p>
            <a:pPr indent="0">
              <a:defRPr sz="1100">
                <a:latin typeface="Arial"/>
              </a:defRPr>
            </a:pPr>
            <a:r>
              <a:t>中国</a:t>
            </a:r>
          </a:p>
        </p:txBody>
      </p:sp>
      <p:sp>
        <p:nvSpPr>
          <p:cNvPr id="9" name="矩形 8">
            <a:extLst>
              <a:ext uri="{FF2B5EF4-FFF2-40B4-BE49-F238E27FC236}">
                <a16:creationId xmlns:a16="http://schemas.microsoft.com/office/drawing/2014/main" id="{C03215E0-142C-B9A7-D3BA-1769DA109249}"/>
              </a:ext>
            </a:extLst>
          </p:cNvPr>
          <p:cNvSpPr/>
          <p:nvPr/>
        </p:nvSpPr>
        <p:spPr>
          <a:xfrm>
            <a:off x="7476744" y="1447800"/>
            <a:ext cx="722376" cy="280416"/>
          </a:xfrm>
          <a:prstGeom prst="rect">
            <a:avLst/>
          </a:prstGeom>
          <a:solidFill>
            <a:srgbClr val="FFFFFF"/>
          </a:solidFill>
        </p:spPr>
        <p:txBody>
          <a:bodyPr lIns="0" tIns="0" rIns="0" bIns="0">
            <a:noAutofit/>
          </a:bodyPr>
          <a:lstStyle/>
          <a:p>
            <a:pPr indent="0">
              <a:lnSpc>
                <a:spcPct val="106000"/>
              </a:lnSpc>
              <a:defRPr sz="650">
                <a:latin typeface="Arial"/>
              </a:defRPr>
            </a:pPr>
            <a:r>
              <a:t>GDP增长分解</a:t>
            </a:r>
          </a:p>
        </p:txBody>
      </p:sp>
      <p:sp>
        <p:nvSpPr>
          <p:cNvPr id="10" name="矩形 9">
            <a:extLst>
              <a:ext uri="{FF2B5EF4-FFF2-40B4-BE49-F238E27FC236}">
                <a16:creationId xmlns:a16="http://schemas.microsoft.com/office/drawing/2014/main" id="{B0A4A515-FF0F-41A9-C1DE-0FA4BAC2D3F0}"/>
              </a:ext>
            </a:extLst>
          </p:cNvPr>
          <p:cNvSpPr/>
          <p:nvPr/>
        </p:nvSpPr>
        <p:spPr>
          <a:xfrm>
            <a:off x="1594104" y="3456432"/>
            <a:ext cx="332232" cy="97536"/>
          </a:xfrm>
          <a:prstGeom prst="rect">
            <a:avLst/>
          </a:prstGeom>
          <a:solidFill>
            <a:srgbClr val="FFFFFF"/>
          </a:solidFill>
        </p:spPr>
        <p:txBody>
          <a:bodyPr wrap="none" lIns="0" tIns="0" rIns="0" bIns="0">
            <a:noAutofit/>
          </a:bodyPr>
          <a:lstStyle/>
          <a:p>
            <a:pPr indent="0">
              <a:defRPr sz="650">
                <a:latin typeface="Arial"/>
              </a:defRPr>
            </a:pPr>
            <a:r>
              <a:t>劳动力</a:t>
            </a:r>
          </a:p>
        </p:txBody>
      </p:sp>
      <p:sp>
        <p:nvSpPr>
          <p:cNvPr id="11" name="矩形 10">
            <a:extLst>
              <a:ext uri="{FF2B5EF4-FFF2-40B4-BE49-F238E27FC236}">
                <a16:creationId xmlns:a16="http://schemas.microsoft.com/office/drawing/2014/main" id="{6A6FC9FE-7BC0-3078-E70F-D24DF3284323}"/>
              </a:ext>
            </a:extLst>
          </p:cNvPr>
          <p:cNvSpPr/>
          <p:nvPr/>
        </p:nvSpPr>
        <p:spPr>
          <a:xfrm>
            <a:off x="2225040" y="3450336"/>
            <a:ext cx="338328" cy="118872"/>
          </a:xfrm>
          <a:prstGeom prst="rect">
            <a:avLst/>
          </a:prstGeom>
          <a:solidFill>
            <a:srgbClr val="FFFFFF"/>
          </a:solidFill>
        </p:spPr>
        <p:txBody>
          <a:bodyPr wrap="none" lIns="0" tIns="0" rIns="0" bIns="0">
            <a:noAutofit/>
          </a:bodyPr>
          <a:lstStyle/>
          <a:p>
            <a:pPr indent="0">
              <a:defRPr sz="650">
                <a:latin typeface="Arial"/>
              </a:defRPr>
            </a:pPr>
            <a:r>
              <a:t>资本</a:t>
            </a:r>
          </a:p>
        </p:txBody>
      </p:sp>
      <p:sp>
        <p:nvSpPr>
          <p:cNvPr id="12" name="矩形 11">
            <a:extLst>
              <a:ext uri="{FF2B5EF4-FFF2-40B4-BE49-F238E27FC236}">
                <a16:creationId xmlns:a16="http://schemas.microsoft.com/office/drawing/2014/main" id="{B25822DF-192B-C534-0CCB-5D0914A3E026}"/>
              </a:ext>
            </a:extLst>
          </p:cNvPr>
          <p:cNvSpPr/>
          <p:nvPr/>
        </p:nvSpPr>
        <p:spPr>
          <a:xfrm>
            <a:off x="2852928" y="3450336"/>
            <a:ext cx="512064" cy="109728"/>
          </a:xfrm>
          <a:prstGeom prst="rect">
            <a:avLst/>
          </a:prstGeom>
          <a:solidFill>
            <a:srgbClr val="FFFFFF"/>
          </a:solidFill>
        </p:spPr>
        <p:txBody>
          <a:bodyPr wrap="none" lIns="0" tIns="0" rIns="0" bIns="0">
            <a:noAutofit/>
          </a:bodyPr>
          <a:lstStyle/>
          <a:p>
            <a:pPr indent="0">
              <a:defRPr sz="650">
                <a:latin typeface="Arial"/>
              </a:defRPr>
            </a:pPr>
            <a:r>
              <a:t>生产力</a:t>
            </a:r>
          </a:p>
        </p:txBody>
      </p:sp>
      <p:sp>
        <p:nvSpPr>
          <p:cNvPr id="13" name="矩形 12">
            <a:extLst>
              <a:ext uri="{FF2B5EF4-FFF2-40B4-BE49-F238E27FC236}">
                <a16:creationId xmlns:a16="http://schemas.microsoft.com/office/drawing/2014/main" id="{C1B50BCF-FCBE-8748-B59C-45CA4BD49C28}"/>
              </a:ext>
            </a:extLst>
          </p:cNvPr>
          <p:cNvSpPr/>
          <p:nvPr/>
        </p:nvSpPr>
        <p:spPr>
          <a:xfrm>
            <a:off x="3669792" y="3444240"/>
            <a:ext cx="335280" cy="115824"/>
          </a:xfrm>
          <a:prstGeom prst="rect">
            <a:avLst/>
          </a:prstGeom>
          <a:solidFill>
            <a:srgbClr val="FFFFFF"/>
          </a:solidFill>
        </p:spPr>
        <p:txBody>
          <a:bodyPr wrap="none" lIns="0" tIns="0" rIns="0" bIns="0">
            <a:noAutofit/>
          </a:bodyPr>
          <a:lstStyle/>
          <a:p>
            <a:pPr indent="0">
              <a:defRPr sz="650">
                <a:latin typeface="Arial"/>
              </a:defRPr>
            </a:pPr>
            <a:r>
              <a:t>增长</a:t>
            </a:r>
          </a:p>
        </p:txBody>
      </p:sp>
      <p:sp>
        <p:nvSpPr>
          <p:cNvPr id="14" name="矩形 13">
            <a:extLst>
              <a:ext uri="{FF2B5EF4-FFF2-40B4-BE49-F238E27FC236}">
                <a16:creationId xmlns:a16="http://schemas.microsoft.com/office/drawing/2014/main" id="{46E8A7A9-0AE6-2DBC-DF3C-7A58E2AC6D1C}"/>
              </a:ext>
            </a:extLst>
          </p:cNvPr>
          <p:cNvSpPr/>
          <p:nvPr/>
        </p:nvSpPr>
        <p:spPr>
          <a:xfrm>
            <a:off x="5501640" y="3444240"/>
            <a:ext cx="332232" cy="115824"/>
          </a:xfrm>
          <a:prstGeom prst="rect">
            <a:avLst/>
          </a:prstGeom>
          <a:solidFill>
            <a:srgbClr val="FFFFFF"/>
          </a:solidFill>
        </p:spPr>
        <p:txBody>
          <a:bodyPr wrap="none" lIns="0" tIns="0" rIns="0" bIns="0">
            <a:noAutofit/>
          </a:bodyPr>
          <a:lstStyle/>
          <a:p>
            <a:pPr indent="0" algn="r">
              <a:defRPr sz="650">
                <a:latin typeface="Arial"/>
              </a:defRPr>
            </a:pPr>
            <a:r>
              <a:t>劳动力</a:t>
            </a:r>
          </a:p>
        </p:txBody>
      </p:sp>
      <p:sp>
        <p:nvSpPr>
          <p:cNvPr id="15" name="矩形 14">
            <a:extLst>
              <a:ext uri="{FF2B5EF4-FFF2-40B4-BE49-F238E27FC236}">
                <a16:creationId xmlns:a16="http://schemas.microsoft.com/office/drawing/2014/main" id="{B62BDFF9-25BC-504B-33B0-B5FD8C22950D}"/>
              </a:ext>
            </a:extLst>
          </p:cNvPr>
          <p:cNvSpPr/>
          <p:nvPr/>
        </p:nvSpPr>
        <p:spPr>
          <a:xfrm>
            <a:off x="6135624" y="3450336"/>
            <a:ext cx="341376" cy="118872"/>
          </a:xfrm>
          <a:prstGeom prst="rect">
            <a:avLst/>
          </a:prstGeom>
          <a:solidFill>
            <a:srgbClr val="FFFFFF"/>
          </a:solidFill>
        </p:spPr>
        <p:txBody>
          <a:bodyPr wrap="none" lIns="0" tIns="0" rIns="0" bIns="0">
            <a:noAutofit/>
          </a:bodyPr>
          <a:lstStyle/>
          <a:p>
            <a:pPr indent="0" algn="just">
              <a:defRPr sz="650">
                <a:latin typeface="Arial"/>
              </a:defRPr>
            </a:pPr>
            <a:r>
              <a:t>资本</a:t>
            </a:r>
          </a:p>
        </p:txBody>
      </p:sp>
      <p:sp>
        <p:nvSpPr>
          <p:cNvPr id="16" name="矩形 15">
            <a:extLst>
              <a:ext uri="{FF2B5EF4-FFF2-40B4-BE49-F238E27FC236}">
                <a16:creationId xmlns:a16="http://schemas.microsoft.com/office/drawing/2014/main" id="{7CD9E761-CEEA-C421-C05B-C7535D32B10D}"/>
              </a:ext>
            </a:extLst>
          </p:cNvPr>
          <p:cNvSpPr/>
          <p:nvPr/>
        </p:nvSpPr>
        <p:spPr>
          <a:xfrm>
            <a:off x="6760464" y="3444240"/>
            <a:ext cx="533400" cy="124968"/>
          </a:xfrm>
          <a:prstGeom prst="rect">
            <a:avLst/>
          </a:prstGeom>
          <a:solidFill>
            <a:srgbClr val="FFFFFF"/>
          </a:solidFill>
        </p:spPr>
        <p:txBody>
          <a:bodyPr wrap="none" lIns="0" tIns="0" rIns="0" bIns="0">
            <a:noAutofit/>
          </a:bodyPr>
          <a:lstStyle/>
          <a:p>
            <a:pPr indent="0">
              <a:defRPr sz="650">
                <a:latin typeface="Arial"/>
              </a:defRPr>
            </a:pPr>
            <a:r>
              <a:t>生产力</a:t>
            </a:r>
          </a:p>
        </p:txBody>
      </p:sp>
      <p:sp>
        <p:nvSpPr>
          <p:cNvPr id="17" name="矩形 16">
            <a:extLst>
              <a:ext uri="{FF2B5EF4-FFF2-40B4-BE49-F238E27FC236}">
                <a16:creationId xmlns:a16="http://schemas.microsoft.com/office/drawing/2014/main" id="{3E87F1B5-2583-7AA3-7F31-49B0C39C222C}"/>
              </a:ext>
            </a:extLst>
          </p:cNvPr>
          <p:cNvSpPr/>
          <p:nvPr/>
        </p:nvSpPr>
        <p:spPr>
          <a:xfrm>
            <a:off x="7586472" y="3444240"/>
            <a:ext cx="353568" cy="131064"/>
          </a:xfrm>
          <a:prstGeom prst="rect">
            <a:avLst/>
          </a:prstGeom>
          <a:solidFill>
            <a:srgbClr val="FFFFFF"/>
          </a:solidFill>
        </p:spPr>
        <p:txBody>
          <a:bodyPr wrap="none" lIns="0" tIns="0" rIns="0" bIns="0">
            <a:noAutofit/>
          </a:bodyPr>
          <a:lstStyle/>
          <a:p>
            <a:pPr indent="0">
              <a:defRPr sz="600">
                <a:latin typeface="Arial"/>
              </a:defRPr>
            </a:pPr>
            <a:r>
              <a:t>增长</a:t>
            </a:r>
          </a:p>
        </p:txBody>
      </p:sp>
      <p:sp>
        <p:nvSpPr>
          <p:cNvPr id="18" name="矩形 17">
            <a:extLst>
              <a:ext uri="{FF2B5EF4-FFF2-40B4-BE49-F238E27FC236}">
                <a16:creationId xmlns:a16="http://schemas.microsoft.com/office/drawing/2014/main" id="{0B0CB4BA-DCC5-90E1-B853-85FB5D921AB0}"/>
              </a:ext>
            </a:extLst>
          </p:cNvPr>
          <p:cNvSpPr/>
          <p:nvPr/>
        </p:nvSpPr>
        <p:spPr>
          <a:xfrm>
            <a:off x="701040" y="3663696"/>
            <a:ext cx="347472" cy="161544"/>
          </a:xfrm>
          <a:prstGeom prst="rect">
            <a:avLst/>
          </a:prstGeom>
          <a:solidFill>
            <a:srgbClr val="FFFFFF"/>
          </a:solidFill>
        </p:spPr>
        <p:txBody>
          <a:bodyPr wrap="none" lIns="0" tIns="0" rIns="0" bIns="0">
            <a:noAutofit/>
          </a:bodyPr>
          <a:lstStyle/>
          <a:p>
            <a:pPr indent="0">
              <a:defRPr sz="1100">
                <a:latin typeface="Arial"/>
              </a:defRPr>
            </a:pPr>
            <a:r>
              <a:t>巴西</a:t>
            </a:r>
          </a:p>
        </p:txBody>
      </p:sp>
      <p:sp>
        <p:nvSpPr>
          <p:cNvPr id="19" name="矩形 18">
            <a:extLst>
              <a:ext uri="{FF2B5EF4-FFF2-40B4-BE49-F238E27FC236}">
                <a16:creationId xmlns:a16="http://schemas.microsoft.com/office/drawing/2014/main" id="{B92C0CC5-092E-7C25-2523-002000BE7FD0}"/>
              </a:ext>
            </a:extLst>
          </p:cNvPr>
          <p:cNvSpPr/>
          <p:nvPr/>
        </p:nvSpPr>
        <p:spPr>
          <a:xfrm>
            <a:off x="3575304" y="3782568"/>
            <a:ext cx="731520" cy="246888"/>
          </a:xfrm>
          <a:prstGeom prst="rect">
            <a:avLst/>
          </a:prstGeom>
          <a:solidFill>
            <a:srgbClr val="FFFFFF"/>
          </a:solidFill>
        </p:spPr>
        <p:txBody>
          <a:bodyPr lIns="0" tIns="0" rIns="0" bIns="0">
            <a:noAutofit/>
          </a:bodyPr>
          <a:lstStyle/>
          <a:p>
            <a:pPr indent="0">
              <a:lnSpc>
                <a:spcPct val="106000"/>
              </a:lnSpc>
              <a:defRPr sz="650">
                <a:latin typeface="Arial"/>
              </a:defRPr>
            </a:pPr>
            <a:r>
              <a:t>GDP增长分解</a:t>
            </a:r>
          </a:p>
        </p:txBody>
      </p:sp>
      <p:sp>
        <p:nvSpPr>
          <p:cNvPr id="20" name="矩形 19">
            <a:extLst>
              <a:ext uri="{FF2B5EF4-FFF2-40B4-BE49-F238E27FC236}">
                <a16:creationId xmlns:a16="http://schemas.microsoft.com/office/drawing/2014/main" id="{39C5C4C7-80C9-C90F-68DA-C4767E0EC671}"/>
              </a:ext>
            </a:extLst>
          </p:cNvPr>
          <p:cNvSpPr/>
          <p:nvPr/>
        </p:nvSpPr>
        <p:spPr>
          <a:xfrm>
            <a:off x="4587240" y="3663696"/>
            <a:ext cx="341376" cy="152400"/>
          </a:xfrm>
          <a:prstGeom prst="rect">
            <a:avLst/>
          </a:prstGeom>
          <a:solidFill>
            <a:srgbClr val="FFFFFF"/>
          </a:solidFill>
        </p:spPr>
        <p:txBody>
          <a:bodyPr wrap="none" lIns="0" tIns="0" rIns="0" bIns="0">
            <a:noAutofit/>
          </a:bodyPr>
          <a:lstStyle/>
          <a:p>
            <a:pPr indent="0" algn="ctr">
              <a:defRPr sz="1100">
                <a:latin typeface="Arial"/>
              </a:defRPr>
            </a:pPr>
            <a:r>
              <a:t>南非</a:t>
            </a:r>
          </a:p>
        </p:txBody>
      </p:sp>
      <p:sp>
        <p:nvSpPr>
          <p:cNvPr id="21" name="矩形 20">
            <a:extLst>
              <a:ext uri="{FF2B5EF4-FFF2-40B4-BE49-F238E27FC236}">
                <a16:creationId xmlns:a16="http://schemas.microsoft.com/office/drawing/2014/main" id="{AF794AA0-B0A5-3FB0-3B0D-020C8526F8CD}"/>
              </a:ext>
            </a:extLst>
          </p:cNvPr>
          <p:cNvSpPr/>
          <p:nvPr/>
        </p:nvSpPr>
        <p:spPr>
          <a:xfrm>
            <a:off x="7476744" y="3791712"/>
            <a:ext cx="749808" cy="246888"/>
          </a:xfrm>
          <a:prstGeom prst="rect">
            <a:avLst/>
          </a:prstGeom>
          <a:solidFill>
            <a:srgbClr val="FFFFFF"/>
          </a:solidFill>
        </p:spPr>
        <p:txBody>
          <a:bodyPr lIns="0" tIns="0" rIns="0" bIns="0">
            <a:noAutofit/>
          </a:bodyPr>
          <a:lstStyle/>
          <a:p>
            <a:pPr indent="0">
              <a:lnSpc>
                <a:spcPct val="106000"/>
              </a:lnSpc>
              <a:defRPr sz="650">
                <a:latin typeface="Arial"/>
              </a:defRPr>
            </a:pPr>
            <a:r>
              <a:t>GDP增长分解</a:t>
            </a:r>
          </a:p>
        </p:txBody>
      </p:sp>
      <p:sp>
        <p:nvSpPr>
          <p:cNvPr id="22" name="矩形 21">
            <a:extLst>
              <a:ext uri="{FF2B5EF4-FFF2-40B4-BE49-F238E27FC236}">
                <a16:creationId xmlns:a16="http://schemas.microsoft.com/office/drawing/2014/main" id="{3E2911D2-6548-BD4B-9202-729546302456}"/>
              </a:ext>
            </a:extLst>
          </p:cNvPr>
          <p:cNvSpPr/>
          <p:nvPr/>
        </p:nvSpPr>
        <p:spPr>
          <a:xfrm>
            <a:off x="1581912" y="5785104"/>
            <a:ext cx="332232" cy="106680"/>
          </a:xfrm>
          <a:prstGeom prst="rect">
            <a:avLst/>
          </a:prstGeom>
          <a:solidFill>
            <a:srgbClr val="FFFFFF"/>
          </a:solidFill>
        </p:spPr>
        <p:txBody>
          <a:bodyPr wrap="none" lIns="0" tIns="0" rIns="0" bIns="0">
            <a:noAutofit/>
          </a:bodyPr>
          <a:lstStyle/>
          <a:p>
            <a:pPr indent="0">
              <a:defRPr sz="650">
                <a:latin typeface="Arial"/>
              </a:defRPr>
            </a:pPr>
            <a:r>
              <a:t>劳动力</a:t>
            </a:r>
            <a:endParaRPr sz="650" b="0" u="none">
              <a:latin typeface="Arial"/>
            </a:endParaRPr>
          </a:p>
        </p:txBody>
      </p:sp>
      <p:sp>
        <p:nvSpPr>
          <p:cNvPr id="23" name="矩形 22">
            <a:extLst>
              <a:ext uri="{FF2B5EF4-FFF2-40B4-BE49-F238E27FC236}">
                <a16:creationId xmlns:a16="http://schemas.microsoft.com/office/drawing/2014/main" id="{8D9DA8A0-BCEC-4F5A-F648-352F2EA3BAB5}"/>
              </a:ext>
            </a:extLst>
          </p:cNvPr>
          <p:cNvSpPr/>
          <p:nvPr/>
        </p:nvSpPr>
        <p:spPr>
          <a:xfrm>
            <a:off x="2209800" y="5782056"/>
            <a:ext cx="323088" cy="112776"/>
          </a:xfrm>
          <a:prstGeom prst="rect">
            <a:avLst/>
          </a:prstGeom>
          <a:solidFill>
            <a:srgbClr val="FFFFFF"/>
          </a:solidFill>
        </p:spPr>
        <p:txBody>
          <a:bodyPr wrap="none" lIns="0" tIns="0" rIns="0" bIns="0">
            <a:noAutofit/>
          </a:bodyPr>
          <a:lstStyle/>
          <a:p>
            <a:pPr indent="0">
              <a:defRPr sz="650">
                <a:latin typeface="Arial"/>
              </a:defRPr>
            </a:pPr>
            <a:r>
              <a:t>资本</a:t>
            </a:r>
          </a:p>
        </p:txBody>
      </p:sp>
      <p:sp>
        <p:nvSpPr>
          <p:cNvPr id="24" name="矩形 23">
            <a:extLst>
              <a:ext uri="{FF2B5EF4-FFF2-40B4-BE49-F238E27FC236}">
                <a16:creationId xmlns:a16="http://schemas.microsoft.com/office/drawing/2014/main" id="{83331288-F794-37C3-D64E-44105CFE8DA9}"/>
              </a:ext>
            </a:extLst>
          </p:cNvPr>
          <p:cNvSpPr/>
          <p:nvPr/>
        </p:nvSpPr>
        <p:spPr>
          <a:xfrm>
            <a:off x="2846832" y="5791200"/>
            <a:ext cx="542544" cy="128016"/>
          </a:xfrm>
          <a:prstGeom prst="rect">
            <a:avLst/>
          </a:prstGeom>
          <a:solidFill>
            <a:srgbClr val="FFFFFF"/>
          </a:solidFill>
        </p:spPr>
        <p:txBody>
          <a:bodyPr wrap="none" lIns="0" tIns="0" rIns="0" bIns="0">
            <a:noAutofit/>
          </a:bodyPr>
          <a:lstStyle/>
          <a:p>
            <a:pPr indent="0">
              <a:defRPr sz="650">
                <a:latin typeface="Arial"/>
              </a:defRPr>
            </a:pPr>
            <a:r>
              <a:t>生产力</a:t>
            </a:r>
          </a:p>
        </p:txBody>
      </p:sp>
      <p:sp>
        <p:nvSpPr>
          <p:cNvPr id="25" name="矩形 24">
            <a:extLst>
              <a:ext uri="{FF2B5EF4-FFF2-40B4-BE49-F238E27FC236}">
                <a16:creationId xmlns:a16="http://schemas.microsoft.com/office/drawing/2014/main" id="{F97E9108-0B83-B539-05B7-2E120870E070}"/>
              </a:ext>
            </a:extLst>
          </p:cNvPr>
          <p:cNvSpPr/>
          <p:nvPr/>
        </p:nvSpPr>
        <p:spPr>
          <a:xfrm>
            <a:off x="3672840" y="5785104"/>
            <a:ext cx="347472" cy="100584"/>
          </a:xfrm>
          <a:prstGeom prst="rect">
            <a:avLst/>
          </a:prstGeom>
          <a:solidFill>
            <a:srgbClr val="FFFFFF"/>
          </a:solidFill>
        </p:spPr>
        <p:txBody>
          <a:bodyPr wrap="none" lIns="0" tIns="0" rIns="0" bIns="0">
            <a:noAutofit/>
          </a:bodyPr>
          <a:lstStyle/>
          <a:p>
            <a:pPr indent="0" algn="just">
              <a:defRPr sz="600">
                <a:latin typeface="Arial"/>
              </a:defRPr>
            </a:pPr>
            <a:r>
              <a:t>增长</a:t>
            </a:r>
          </a:p>
        </p:txBody>
      </p:sp>
      <p:sp>
        <p:nvSpPr>
          <p:cNvPr id="26" name="矩形 25">
            <a:extLst>
              <a:ext uri="{FF2B5EF4-FFF2-40B4-BE49-F238E27FC236}">
                <a16:creationId xmlns:a16="http://schemas.microsoft.com/office/drawing/2014/main" id="{5A61DCBE-E7D0-61E7-DCD1-74AC31F7296F}"/>
              </a:ext>
            </a:extLst>
          </p:cNvPr>
          <p:cNvSpPr/>
          <p:nvPr/>
        </p:nvSpPr>
        <p:spPr>
          <a:xfrm>
            <a:off x="5501640" y="5785104"/>
            <a:ext cx="341376" cy="109728"/>
          </a:xfrm>
          <a:prstGeom prst="rect">
            <a:avLst/>
          </a:prstGeom>
          <a:solidFill>
            <a:srgbClr val="FFFFFF"/>
          </a:solidFill>
        </p:spPr>
        <p:txBody>
          <a:bodyPr wrap="none" lIns="0" tIns="0" rIns="0" bIns="0">
            <a:noAutofit/>
          </a:bodyPr>
          <a:lstStyle/>
          <a:p>
            <a:pPr indent="0" algn="r">
              <a:defRPr sz="650">
                <a:latin typeface="Arial"/>
              </a:defRPr>
            </a:pPr>
            <a:r>
              <a:t>劳动力</a:t>
            </a:r>
          </a:p>
        </p:txBody>
      </p:sp>
      <p:sp>
        <p:nvSpPr>
          <p:cNvPr id="27" name="矩形 26">
            <a:extLst>
              <a:ext uri="{FF2B5EF4-FFF2-40B4-BE49-F238E27FC236}">
                <a16:creationId xmlns:a16="http://schemas.microsoft.com/office/drawing/2014/main" id="{C9F288A1-D07F-C42D-0B50-F580CF652B90}"/>
              </a:ext>
            </a:extLst>
          </p:cNvPr>
          <p:cNvSpPr/>
          <p:nvPr/>
        </p:nvSpPr>
        <p:spPr>
          <a:xfrm>
            <a:off x="6129528" y="5785104"/>
            <a:ext cx="323088" cy="115824"/>
          </a:xfrm>
          <a:prstGeom prst="rect">
            <a:avLst/>
          </a:prstGeom>
          <a:solidFill>
            <a:srgbClr val="FFFFFF"/>
          </a:solidFill>
        </p:spPr>
        <p:txBody>
          <a:bodyPr wrap="none" lIns="0" tIns="0" rIns="0" bIns="0">
            <a:noAutofit/>
          </a:bodyPr>
          <a:lstStyle/>
          <a:p>
            <a:pPr indent="0" algn="ctr">
              <a:defRPr sz="650">
                <a:latin typeface="Arial"/>
              </a:defRPr>
            </a:pPr>
            <a:r>
              <a:t>资本</a:t>
            </a:r>
          </a:p>
        </p:txBody>
      </p:sp>
      <p:sp>
        <p:nvSpPr>
          <p:cNvPr id="28" name="矩形 27">
            <a:extLst>
              <a:ext uri="{FF2B5EF4-FFF2-40B4-BE49-F238E27FC236}">
                <a16:creationId xmlns:a16="http://schemas.microsoft.com/office/drawing/2014/main" id="{532F940D-6DCA-0105-3478-2AE6E7BEA55E}"/>
              </a:ext>
            </a:extLst>
          </p:cNvPr>
          <p:cNvSpPr/>
          <p:nvPr/>
        </p:nvSpPr>
        <p:spPr>
          <a:xfrm>
            <a:off x="6763512" y="5775960"/>
            <a:ext cx="518160" cy="131064"/>
          </a:xfrm>
          <a:prstGeom prst="rect">
            <a:avLst/>
          </a:prstGeom>
          <a:solidFill>
            <a:srgbClr val="FFFFFF"/>
          </a:solidFill>
        </p:spPr>
        <p:txBody>
          <a:bodyPr wrap="none" lIns="0" tIns="0" rIns="0" bIns="0">
            <a:noAutofit/>
          </a:bodyPr>
          <a:lstStyle/>
          <a:p>
            <a:pPr indent="0">
              <a:defRPr sz="650">
                <a:latin typeface="Arial"/>
              </a:defRPr>
            </a:pPr>
            <a:r>
              <a:t>生产力</a:t>
            </a:r>
          </a:p>
        </p:txBody>
      </p:sp>
      <p:sp>
        <p:nvSpPr>
          <p:cNvPr id="29" name="矩形 28">
            <a:extLst>
              <a:ext uri="{FF2B5EF4-FFF2-40B4-BE49-F238E27FC236}">
                <a16:creationId xmlns:a16="http://schemas.microsoft.com/office/drawing/2014/main" id="{09613C2F-3884-422C-4284-0BE115742EFC}"/>
              </a:ext>
            </a:extLst>
          </p:cNvPr>
          <p:cNvSpPr/>
          <p:nvPr/>
        </p:nvSpPr>
        <p:spPr>
          <a:xfrm>
            <a:off x="7592568" y="5782056"/>
            <a:ext cx="350520" cy="118872"/>
          </a:xfrm>
          <a:prstGeom prst="rect">
            <a:avLst/>
          </a:prstGeom>
          <a:solidFill>
            <a:srgbClr val="FFFFFF"/>
          </a:solidFill>
        </p:spPr>
        <p:txBody>
          <a:bodyPr wrap="none" lIns="0" tIns="0" rIns="0" bIns="0">
            <a:noAutofit/>
          </a:bodyPr>
          <a:lstStyle/>
          <a:p>
            <a:pPr indent="0">
              <a:defRPr sz="650">
                <a:latin typeface="Arial"/>
              </a:defRPr>
            </a:pPr>
            <a:r>
              <a:t>增长</a:t>
            </a:r>
          </a:p>
        </p:txBody>
      </p:sp>
      <p:sp>
        <p:nvSpPr>
          <p:cNvPr id="30" name="矩形 29">
            <a:extLst>
              <a:ext uri="{FF2B5EF4-FFF2-40B4-BE49-F238E27FC236}">
                <a16:creationId xmlns:a16="http://schemas.microsoft.com/office/drawing/2014/main" id="{097AACB0-AA67-E202-2109-6302DB3B3E33}"/>
              </a:ext>
            </a:extLst>
          </p:cNvPr>
          <p:cNvSpPr/>
          <p:nvPr/>
        </p:nvSpPr>
        <p:spPr>
          <a:xfrm>
            <a:off x="420624" y="6111240"/>
            <a:ext cx="2209800" cy="158496"/>
          </a:xfrm>
          <a:prstGeom prst="rect">
            <a:avLst/>
          </a:prstGeom>
          <a:solidFill>
            <a:srgbClr val="FFFFFF"/>
          </a:solidFill>
        </p:spPr>
        <p:txBody>
          <a:bodyPr wrap="none" lIns="0" tIns="0" rIns="0" bIns="0">
            <a:noAutofit/>
          </a:bodyPr>
          <a:lstStyle/>
          <a:p>
            <a:pPr indent="0">
              <a:defRPr sz="700">
                <a:latin typeface="Arial"/>
              </a:defRPr>
            </a:pPr>
            <a:r>
              <a:t>来源：高盛全球投资研究</a:t>
            </a:r>
          </a:p>
        </p:txBody>
      </p:sp>
    </p:spTree>
    <p:extLst>
      <p:ext uri="{BB962C8B-B14F-4D97-AF65-F5344CB8AC3E}">
        <p14:creationId xmlns:p14="http://schemas.microsoft.com/office/powerpoint/2010/main" val="3265506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9E01-3FA8-99E8-AB81-81FE7002B093}"/>
              </a:ext>
            </a:extLst>
          </p:cNvPr>
          <p:cNvSpPr>
            <a:spLocks noGrp="1"/>
          </p:cNvSpPr>
          <p:nvPr>
            <p:ph type="title"/>
          </p:nvPr>
        </p:nvSpPr>
        <p:spPr/>
        <p:txBody>
          <a:bodyPr/>
          <a:lstStyle/>
          <a:p>
            <a:r>
              <a:t>趋同</a:t>
            </a:r>
          </a:p>
        </p:txBody>
      </p:sp>
      <p:sp>
        <p:nvSpPr>
          <p:cNvPr id="3" name="Slide Number Placeholder 2">
            <a:extLst>
              <a:ext uri="{FF2B5EF4-FFF2-40B4-BE49-F238E27FC236}">
                <a16:creationId xmlns:a16="http://schemas.microsoft.com/office/drawing/2014/main" id="{443F2768-6C37-22A3-8FB7-51C0AF55642E}"/>
              </a:ext>
            </a:extLst>
          </p:cNvPr>
          <p:cNvSpPr>
            <a:spLocks noGrp="1"/>
          </p:cNvSpPr>
          <p:nvPr>
            <p:ph type="sldNum" sz="quarter" idx="11"/>
          </p:nvPr>
        </p:nvSpPr>
        <p:spPr/>
        <p:txBody>
          <a:bodyPr/>
          <a:lstStyle/>
          <a:p/>
          <a:p>
            <a:fld id="{B18DCB8B-D2FE-45D5-9D77-2EAE87C4CC26}" type="slidenum">
              <a:rPr lang="en-GB" smtClean="0"/>
              <a:t>34</a:t>
            </a:fld>
          </a:p>
        </p:txBody>
      </p:sp>
      <p:pic>
        <p:nvPicPr>
          <p:cNvPr id="4" name="图片 3">
            <a:extLst>
              <a:ext uri="{FF2B5EF4-FFF2-40B4-BE49-F238E27FC236}">
                <a16:creationId xmlns:a16="http://schemas.microsoft.com/office/drawing/2014/main" id="{FE0BE88D-E29E-808C-F96B-EE3ACCA33381}"/>
              </a:ext>
            </a:extLst>
          </p:cNvPr>
          <p:cNvPicPr>
            <a:picLocks noChangeAspect="1"/>
          </p:cNvPicPr>
          <p:nvPr/>
        </p:nvPicPr>
        <p:blipFill>
          <a:blip r:embed="rId2"/>
          <a:stretch>
            <a:fillRect/>
          </a:stretch>
        </p:blipFill>
        <p:spPr>
          <a:xfrm>
            <a:off x="789432" y="1295400"/>
            <a:ext cx="7543800" cy="5047488"/>
          </a:xfrm>
          <a:prstGeom prst="rect">
            <a:avLst/>
          </a:prstGeom>
        </p:spPr>
      </p:pic>
      <p:sp>
        <p:nvSpPr>
          <p:cNvPr id="6" name="矩形 5">
            <a:extLst>
              <a:ext uri="{FF2B5EF4-FFF2-40B4-BE49-F238E27FC236}">
                <a16:creationId xmlns:a16="http://schemas.microsoft.com/office/drawing/2014/main" id="{4E909D6B-658A-E64B-73B9-E7F31453A2C4}"/>
              </a:ext>
            </a:extLst>
          </p:cNvPr>
          <p:cNvSpPr/>
          <p:nvPr/>
        </p:nvSpPr>
        <p:spPr>
          <a:xfrm>
            <a:off x="1386840" y="1508760"/>
            <a:ext cx="1871472" cy="176784"/>
          </a:xfrm>
          <a:prstGeom prst="rect">
            <a:avLst/>
          </a:prstGeom>
          <a:solidFill>
            <a:srgbClr val="FFFFFF"/>
          </a:solidFill>
        </p:spPr>
        <p:txBody>
          <a:bodyPr wrap="none" lIns="0" tIns="0" rIns="0" bIns="0">
            <a:noAutofit/>
          </a:bodyPr>
          <a:lstStyle/>
          <a:p>
            <a:pPr indent="0">
              <a:defRPr sz="1000">
                <a:latin typeface="Arial"/>
              </a:defRPr>
            </a:pPr>
            <a:r>
              <a:t>人均GDP增长率 (%)</a:t>
            </a:r>
          </a:p>
        </p:txBody>
      </p:sp>
      <p:sp>
        <p:nvSpPr>
          <p:cNvPr id="8" name="矩形 7">
            <a:extLst>
              <a:ext uri="{FF2B5EF4-FFF2-40B4-BE49-F238E27FC236}">
                <a16:creationId xmlns:a16="http://schemas.microsoft.com/office/drawing/2014/main" id="{E0EDBD5D-4E63-2F29-1CDE-5ADAE8ADFBC6}"/>
              </a:ext>
            </a:extLst>
          </p:cNvPr>
          <p:cNvSpPr/>
          <p:nvPr/>
        </p:nvSpPr>
        <p:spPr>
          <a:xfrm>
            <a:off x="5623560" y="1874520"/>
            <a:ext cx="1033272" cy="198120"/>
          </a:xfrm>
          <a:prstGeom prst="rect">
            <a:avLst/>
          </a:prstGeom>
          <a:solidFill>
            <a:srgbClr val="FFFFFF"/>
          </a:solidFill>
        </p:spPr>
        <p:txBody>
          <a:bodyPr wrap="none" lIns="0" tIns="0" rIns="0" bIns="0">
            <a:noAutofit/>
          </a:bodyPr>
          <a:lstStyle/>
          <a:p>
            <a:pPr indent="0" algn="ctr">
              <a:defRPr sz="1200">
                <a:latin typeface="Arial"/>
              </a:defRPr>
            </a:pPr>
            <a:r>
              <a:t>亚洲 (不含发达市场)</a:t>
            </a:r>
          </a:p>
        </p:txBody>
      </p:sp>
      <p:sp>
        <p:nvSpPr>
          <p:cNvPr id="9" name="矩形 8">
            <a:extLst>
              <a:ext uri="{FF2B5EF4-FFF2-40B4-BE49-F238E27FC236}">
                <a16:creationId xmlns:a16="http://schemas.microsoft.com/office/drawing/2014/main" id="{90599721-2383-28C3-07D2-EAB8803303CE}"/>
              </a:ext>
            </a:extLst>
          </p:cNvPr>
          <p:cNvSpPr/>
          <p:nvPr/>
        </p:nvSpPr>
        <p:spPr>
          <a:xfrm>
            <a:off x="5656137" y="2225040"/>
            <a:ext cx="765048" cy="152400"/>
          </a:xfrm>
          <a:prstGeom prst="rect">
            <a:avLst/>
          </a:prstGeom>
          <a:solidFill>
            <a:srgbClr val="FFFFFF"/>
          </a:solidFill>
        </p:spPr>
        <p:txBody>
          <a:bodyPr wrap="none" lIns="0" tIns="0" rIns="0" bIns="0">
            <a:noAutofit/>
          </a:bodyPr>
          <a:lstStyle/>
          <a:p>
            <a:pPr indent="0">
              <a:defRPr sz="1200">
                <a:latin typeface="Arial"/>
              </a:defRPr>
            </a:pPr>
            <a:r>
              <a:t>中东欧、中亚、中东和非洲</a:t>
            </a:r>
          </a:p>
        </p:txBody>
      </p:sp>
      <p:sp>
        <p:nvSpPr>
          <p:cNvPr id="10" name="矩形 9">
            <a:extLst>
              <a:ext uri="{FF2B5EF4-FFF2-40B4-BE49-F238E27FC236}">
                <a16:creationId xmlns:a16="http://schemas.microsoft.com/office/drawing/2014/main" id="{E35A9324-A90E-F1AA-C5E7-4144DE2CE3A6}"/>
              </a:ext>
            </a:extLst>
          </p:cNvPr>
          <p:cNvSpPr/>
          <p:nvPr/>
        </p:nvSpPr>
        <p:spPr>
          <a:xfrm>
            <a:off x="7126224" y="1868424"/>
            <a:ext cx="332232" cy="182880"/>
          </a:xfrm>
          <a:prstGeom prst="rect">
            <a:avLst/>
          </a:prstGeom>
          <a:solidFill>
            <a:srgbClr val="FFFFFF"/>
          </a:solidFill>
        </p:spPr>
        <p:txBody>
          <a:bodyPr wrap="none" lIns="0" tIns="0" rIns="0" bIns="0">
            <a:noAutofit/>
          </a:bodyPr>
          <a:lstStyle/>
          <a:p>
            <a:pPr indent="0" algn="r">
              <a:defRPr sz="1200">
                <a:latin typeface="Arial"/>
              </a:defRPr>
            </a:pPr>
            <a:r>
              <a:t>发达市场</a:t>
            </a:r>
          </a:p>
        </p:txBody>
      </p:sp>
      <p:sp>
        <p:nvSpPr>
          <p:cNvPr id="11" name="矩形 10">
            <a:extLst>
              <a:ext uri="{FF2B5EF4-FFF2-40B4-BE49-F238E27FC236}">
                <a16:creationId xmlns:a16="http://schemas.microsoft.com/office/drawing/2014/main" id="{9F341480-88FB-5F08-E207-C59651C7384F}"/>
              </a:ext>
            </a:extLst>
          </p:cNvPr>
          <p:cNvSpPr/>
          <p:nvPr/>
        </p:nvSpPr>
        <p:spPr>
          <a:xfrm>
            <a:off x="7132320" y="2225040"/>
            <a:ext cx="512064" cy="185928"/>
          </a:xfrm>
          <a:prstGeom prst="rect">
            <a:avLst/>
          </a:prstGeom>
          <a:solidFill>
            <a:srgbClr val="FFFFFF"/>
          </a:solidFill>
        </p:spPr>
        <p:txBody>
          <a:bodyPr wrap="none" lIns="0" tIns="0" rIns="0" bIns="0">
            <a:noAutofit/>
          </a:bodyPr>
          <a:lstStyle/>
          <a:p>
            <a:pPr indent="0" algn="r">
              <a:defRPr sz="1200">
                <a:latin typeface="Arial"/>
              </a:defRPr>
            </a:pPr>
            <a:r>
              <a:t>拉丁美洲</a:t>
            </a:r>
          </a:p>
        </p:txBody>
      </p:sp>
      <p:sp>
        <p:nvSpPr>
          <p:cNvPr id="12" name="矩形 11">
            <a:extLst>
              <a:ext uri="{FF2B5EF4-FFF2-40B4-BE49-F238E27FC236}">
                <a16:creationId xmlns:a16="http://schemas.microsoft.com/office/drawing/2014/main" id="{EA162A9A-8D28-203C-2BC1-2207685723BA}"/>
              </a:ext>
            </a:extLst>
          </p:cNvPr>
          <p:cNvSpPr/>
          <p:nvPr/>
        </p:nvSpPr>
        <p:spPr>
          <a:xfrm>
            <a:off x="6882384" y="2523744"/>
            <a:ext cx="1219200" cy="219456"/>
          </a:xfrm>
          <a:prstGeom prst="rect">
            <a:avLst/>
          </a:prstGeom>
          <a:solidFill>
            <a:srgbClr val="FFFFFF"/>
          </a:solidFill>
        </p:spPr>
        <p:txBody>
          <a:bodyPr wrap="none" lIns="0" tIns="0" rIns="0" bIns="0">
            <a:noAutofit/>
          </a:bodyPr>
          <a:lstStyle/>
          <a:p>
            <a:pPr indent="0" algn="r">
              <a:defRPr sz="1000">
                <a:latin typeface="Arial"/>
              </a:defRPr>
            </a:pPr>
            <a:r>
              <a:t>全部 (不含</a:t>
            </a:r>
            <a:r>
              <a:t>中国和印度)</a:t>
            </a:r>
          </a:p>
        </p:txBody>
      </p:sp>
      <p:sp>
        <p:nvSpPr>
          <p:cNvPr id="13" name="矩形 12">
            <a:extLst>
              <a:ext uri="{FF2B5EF4-FFF2-40B4-BE49-F238E27FC236}">
                <a16:creationId xmlns:a16="http://schemas.microsoft.com/office/drawing/2014/main" id="{7071BA52-715A-4641-E575-8531DC1FCD99}"/>
              </a:ext>
            </a:extLst>
          </p:cNvPr>
          <p:cNvSpPr/>
          <p:nvPr/>
        </p:nvSpPr>
        <p:spPr>
          <a:xfrm>
            <a:off x="5797296" y="2526792"/>
            <a:ext cx="249936" cy="207264"/>
          </a:xfrm>
          <a:prstGeom prst="rect">
            <a:avLst/>
          </a:prstGeom>
          <a:solidFill>
            <a:srgbClr val="FFFFFF"/>
          </a:solidFill>
        </p:spPr>
        <p:txBody>
          <a:bodyPr wrap="none" lIns="0" tIns="0" rIns="0" bIns="0">
            <a:noAutofit/>
          </a:bodyPr>
          <a:lstStyle/>
          <a:p>
            <a:pPr indent="0" algn="r">
              <a:defRPr sz="1000">
                <a:latin typeface="Arial"/>
              </a:defRPr>
            </a:pPr>
            <a:r>
              <a:t>全部</a:t>
            </a:r>
          </a:p>
        </p:txBody>
      </p:sp>
      <p:sp>
        <p:nvSpPr>
          <p:cNvPr id="14" name="矩形 13">
            <a:extLst>
              <a:ext uri="{FF2B5EF4-FFF2-40B4-BE49-F238E27FC236}">
                <a16:creationId xmlns:a16="http://schemas.microsoft.com/office/drawing/2014/main" id="{397532B8-2A53-4B2A-FCC5-2B4525947AC2}"/>
              </a:ext>
            </a:extLst>
          </p:cNvPr>
          <p:cNvSpPr/>
          <p:nvPr/>
        </p:nvSpPr>
        <p:spPr>
          <a:xfrm>
            <a:off x="5495544" y="5754624"/>
            <a:ext cx="2200656" cy="213360"/>
          </a:xfrm>
          <a:prstGeom prst="rect">
            <a:avLst/>
          </a:prstGeom>
          <a:solidFill>
            <a:srgbClr val="FFFFFF"/>
          </a:solidFill>
        </p:spPr>
        <p:txBody>
          <a:bodyPr wrap="none" lIns="0" tIns="0" rIns="0" bIns="0">
            <a:noAutofit/>
          </a:bodyPr>
          <a:lstStyle/>
          <a:p>
            <a:pPr indent="0">
              <a:defRPr sz="1000">
                <a:latin typeface="Arial"/>
              </a:defRPr>
            </a:pPr>
            <a:r>
              <a:t>初始人均GDP (美国 =100)</a:t>
            </a:r>
          </a:p>
        </p:txBody>
      </p:sp>
      <p:sp>
        <p:nvSpPr>
          <p:cNvPr id="15" name="矩形 14">
            <a:extLst>
              <a:ext uri="{FF2B5EF4-FFF2-40B4-BE49-F238E27FC236}">
                <a16:creationId xmlns:a16="http://schemas.microsoft.com/office/drawing/2014/main" id="{FB600650-1912-0587-F197-1562551BB71B}"/>
              </a:ext>
            </a:extLst>
          </p:cNvPr>
          <p:cNvSpPr/>
          <p:nvPr/>
        </p:nvSpPr>
        <p:spPr>
          <a:xfrm>
            <a:off x="877824" y="6403848"/>
            <a:ext cx="2712720" cy="216408"/>
          </a:xfrm>
          <a:prstGeom prst="rect">
            <a:avLst/>
          </a:prstGeom>
          <a:solidFill>
            <a:srgbClr val="FFFFFF"/>
          </a:solidFill>
        </p:spPr>
        <p:txBody>
          <a:bodyPr wrap="none" lIns="0" tIns="0" rIns="0" bIns="0">
            <a:noAutofit/>
          </a:bodyPr>
          <a:lstStyle/>
          <a:p>
            <a:pPr indent="0">
              <a:defRPr sz="1000">
                <a:latin typeface="Arial Narrow"/>
              </a:defRPr>
            </a:pPr>
            <a:r>
              <a:t>来源：高盛全球投资研究</a:t>
            </a:r>
          </a:p>
        </p:txBody>
      </p:sp>
    </p:spTree>
    <p:extLst>
      <p:ext uri="{BB962C8B-B14F-4D97-AF65-F5344CB8AC3E}">
        <p14:creationId xmlns:p14="http://schemas.microsoft.com/office/powerpoint/2010/main" val="966747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9E01-3FA8-99E8-AB81-81FE7002B093}"/>
              </a:ext>
            </a:extLst>
          </p:cNvPr>
          <p:cNvSpPr>
            <a:spLocks noGrp="1"/>
          </p:cNvSpPr>
          <p:nvPr>
            <p:ph type="title"/>
          </p:nvPr>
        </p:nvSpPr>
        <p:spPr/>
        <p:txBody>
          <a:bodyPr/>
          <a:lstStyle/>
          <a:p>
            <a:r>
              <a:t>趋同</a:t>
            </a:r>
          </a:p>
        </p:txBody>
      </p:sp>
      <p:pic>
        <p:nvPicPr>
          <p:cNvPr id="4" name="图片 3">
            <a:extLst>
              <a:ext uri="{FF2B5EF4-FFF2-40B4-BE49-F238E27FC236}">
                <a16:creationId xmlns:a16="http://schemas.microsoft.com/office/drawing/2014/main" id="{8315142E-E3F9-3F46-4063-3B238D50ADB4}"/>
              </a:ext>
            </a:extLst>
          </p:cNvPr>
          <p:cNvPicPr>
            <a:picLocks noChangeAspect="1"/>
          </p:cNvPicPr>
          <p:nvPr/>
        </p:nvPicPr>
        <p:blipFill>
          <a:blip r:embed="rId2"/>
          <a:stretch>
            <a:fillRect/>
          </a:stretch>
        </p:blipFill>
        <p:spPr>
          <a:xfrm>
            <a:off x="103632" y="1286256"/>
            <a:ext cx="8964168" cy="5038344"/>
          </a:xfrm>
          <a:prstGeom prst="rect">
            <a:avLst/>
          </a:prstGeom>
        </p:spPr>
      </p:pic>
      <p:sp>
        <p:nvSpPr>
          <p:cNvPr id="5" name="矩形 4">
            <a:extLst>
              <a:ext uri="{FF2B5EF4-FFF2-40B4-BE49-F238E27FC236}">
                <a16:creationId xmlns:a16="http://schemas.microsoft.com/office/drawing/2014/main" id="{AD8B6C22-0454-DCDA-86BD-4BB23E656589}"/>
              </a:ext>
            </a:extLst>
          </p:cNvPr>
          <p:cNvSpPr/>
          <p:nvPr/>
        </p:nvSpPr>
        <p:spPr>
          <a:xfrm>
            <a:off x="496824" y="1405128"/>
            <a:ext cx="1088136" cy="112776"/>
          </a:xfrm>
          <a:prstGeom prst="rect">
            <a:avLst/>
          </a:prstGeom>
          <a:solidFill>
            <a:srgbClr val="FFFFFF"/>
          </a:solidFill>
        </p:spPr>
        <p:txBody>
          <a:bodyPr wrap="none" lIns="0" tIns="0" rIns="0" bIns="0">
            <a:noAutofit/>
          </a:bodyPr>
          <a:lstStyle/>
          <a:p>
            <a:pPr indent="0">
              <a:defRPr sz="600">
                <a:latin typeface="Arial"/>
              </a:defRPr>
            </a:pPr>
            <a:r>
              <a:t>人均GDP增长率 (%)</a:t>
            </a:r>
          </a:p>
        </p:txBody>
      </p:sp>
      <p:sp>
        <p:nvSpPr>
          <p:cNvPr id="6" name="矩形 5">
            <a:extLst>
              <a:ext uri="{FF2B5EF4-FFF2-40B4-BE49-F238E27FC236}">
                <a16:creationId xmlns:a16="http://schemas.microsoft.com/office/drawing/2014/main" id="{D219604C-0D96-D0EF-0FF4-82E20B5FBA1E}"/>
              </a:ext>
            </a:extLst>
          </p:cNvPr>
          <p:cNvSpPr/>
          <p:nvPr/>
        </p:nvSpPr>
        <p:spPr>
          <a:xfrm>
            <a:off x="2977896" y="1572768"/>
            <a:ext cx="624840" cy="137160"/>
          </a:xfrm>
          <a:prstGeom prst="rect">
            <a:avLst/>
          </a:prstGeom>
          <a:solidFill>
            <a:srgbClr val="FFFFFF"/>
          </a:solidFill>
        </p:spPr>
        <p:txBody>
          <a:bodyPr wrap="none" lIns="0" tIns="0" rIns="0" bIns="0">
            <a:noAutofit/>
          </a:bodyPr>
          <a:lstStyle/>
          <a:p>
            <a:pPr indent="0">
              <a:defRPr sz="650">
                <a:latin typeface="Arial"/>
              </a:defRPr>
            </a:pPr>
            <a:r>
              <a:t>亚洲 (不含发达市场)</a:t>
            </a:r>
          </a:p>
        </p:txBody>
      </p:sp>
      <p:sp>
        <p:nvSpPr>
          <p:cNvPr id="7" name="矩形 6">
            <a:extLst>
              <a:ext uri="{FF2B5EF4-FFF2-40B4-BE49-F238E27FC236}">
                <a16:creationId xmlns:a16="http://schemas.microsoft.com/office/drawing/2014/main" id="{A70F4156-EEB6-7A7C-EEA6-7EA3B86FB882}"/>
              </a:ext>
            </a:extLst>
          </p:cNvPr>
          <p:cNvSpPr/>
          <p:nvPr/>
        </p:nvSpPr>
        <p:spPr>
          <a:xfrm>
            <a:off x="3870960" y="1578864"/>
            <a:ext cx="188976" cy="118872"/>
          </a:xfrm>
          <a:prstGeom prst="rect">
            <a:avLst/>
          </a:prstGeom>
          <a:solidFill>
            <a:srgbClr val="FFFFFF"/>
          </a:solidFill>
        </p:spPr>
        <p:txBody>
          <a:bodyPr wrap="none" lIns="0" tIns="0" rIns="0" bIns="0">
            <a:noAutofit/>
          </a:bodyPr>
          <a:lstStyle/>
          <a:p>
            <a:pPr indent="0">
              <a:defRPr sz="600">
                <a:latin typeface="Arial"/>
              </a:defRPr>
            </a:pPr>
            <a:r>
              <a:t>发达市场</a:t>
            </a:r>
          </a:p>
        </p:txBody>
      </p:sp>
      <p:sp>
        <p:nvSpPr>
          <p:cNvPr id="8" name="矩形 7">
            <a:extLst>
              <a:ext uri="{FF2B5EF4-FFF2-40B4-BE49-F238E27FC236}">
                <a16:creationId xmlns:a16="http://schemas.microsoft.com/office/drawing/2014/main" id="{F5E9AC29-0D04-C71D-C46A-799954382529}"/>
              </a:ext>
            </a:extLst>
          </p:cNvPr>
          <p:cNvSpPr/>
          <p:nvPr/>
        </p:nvSpPr>
        <p:spPr>
          <a:xfrm>
            <a:off x="2971800" y="1758696"/>
            <a:ext cx="451104" cy="118872"/>
          </a:xfrm>
          <a:prstGeom prst="rect">
            <a:avLst/>
          </a:prstGeom>
          <a:solidFill>
            <a:srgbClr val="FFFFFF"/>
          </a:solidFill>
        </p:spPr>
        <p:txBody>
          <a:bodyPr wrap="none" lIns="0" tIns="0" rIns="0" bIns="0">
            <a:noAutofit/>
          </a:bodyPr>
          <a:lstStyle/>
          <a:p>
            <a:pPr indent="0">
              <a:defRPr sz="600">
                <a:latin typeface="Arial"/>
              </a:defRPr>
            </a:pPr>
            <a:r>
              <a:t>中东欧、中亚、中东和非洲</a:t>
            </a:r>
          </a:p>
        </p:txBody>
      </p:sp>
      <p:sp>
        <p:nvSpPr>
          <p:cNvPr id="9" name="矩形 8">
            <a:extLst>
              <a:ext uri="{FF2B5EF4-FFF2-40B4-BE49-F238E27FC236}">
                <a16:creationId xmlns:a16="http://schemas.microsoft.com/office/drawing/2014/main" id="{F8C59F6C-BCCA-F106-0248-C8202F86938C}"/>
              </a:ext>
            </a:extLst>
          </p:cNvPr>
          <p:cNvSpPr/>
          <p:nvPr/>
        </p:nvSpPr>
        <p:spPr>
          <a:xfrm>
            <a:off x="3069336" y="1917192"/>
            <a:ext cx="176784" cy="97536"/>
          </a:xfrm>
          <a:prstGeom prst="rect">
            <a:avLst/>
          </a:prstGeom>
          <a:solidFill>
            <a:srgbClr val="FFFFFF"/>
          </a:solidFill>
        </p:spPr>
        <p:txBody>
          <a:bodyPr wrap="none" lIns="0" tIns="0" rIns="0" bIns="0">
            <a:noAutofit/>
          </a:bodyPr>
          <a:lstStyle/>
          <a:p>
            <a:pPr indent="0">
              <a:defRPr sz="600">
                <a:latin typeface="Arial"/>
              </a:defRPr>
            </a:pPr>
            <a:r>
              <a:t>全部</a:t>
            </a:r>
          </a:p>
        </p:txBody>
      </p:sp>
      <p:sp>
        <p:nvSpPr>
          <p:cNvPr id="10" name="矩形 9">
            <a:extLst>
              <a:ext uri="{FF2B5EF4-FFF2-40B4-BE49-F238E27FC236}">
                <a16:creationId xmlns:a16="http://schemas.microsoft.com/office/drawing/2014/main" id="{5AE3F6C4-CB98-FFFB-F9A9-6D78DFB183C8}"/>
              </a:ext>
            </a:extLst>
          </p:cNvPr>
          <p:cNvSpPr/>
          <p:nvPr/>
        </p:nvSpPr>
        <p:spPr>
          <a:xfrm>
            <a:off x="3849624" y="1773936"/>
            <a:ext cx="329184" cy="97536"/>
          </a:xfrm>
          <a:prstGeom prst="rect">
            <a:avLst/>
          </a:prstGeom>
          <a:solidFill>
            <a:srgbClr val="FFFFFF"/>
          </a:solidFill>
        </p:spPr>
        <p:txBody>
          <a:bodyPr wrap="none" lIns="0" tIns="0" rIns="0" bIns="0">
            <a:noAutofit/>
          </a:bodyPr>
          <a:lstStyle/>
          <a:p>
            <a:pPr indent="0">
              <a:defRPr sz="600">
                <a:latin typeface="Arial"/>
              </a:defRPr>
            </a:pPr>
            <a:r>
              <a:t>拉丁美洲</a:t>
            </a:r>
            <a:endParaRPr sz="600" b="0" u="none">
              <a:latin typeface="Arial"/>
            </a:endParaRPr>
          </a:p>
        </p:txBody>
      </p:sp>
      <p:sp>
        <p:nvSpPr>
          <p:cNvPr id="11" name="矩形 10">
            <a:extLst>
              <a:ext uri="{FF2B5EF4-FFF2-40B4-BE49-F238E27FC236}">
                <a16:creationId xmlns:a16="http://schemas.microsoft.com/office/drawing/2014/main" id="{C08CEC0D-1608-4DC5-7B82-60B6773D430B}"/>
              </a:ext>
            </a:extLst>
          </p:cNvPr>
          <p:cNvSpPr/>
          <p:nvPr/>
        </p:nvSpPr>
        <p:spPr>
          <a:xfrm>
            <a:off x="3727704" y="1917192"/>
            <a:ext cx="697992" cy="112776"/>
          </a:xfrm>
          <a:prstGeom prst="rect">
            <a:avLst/>
          </a:prstGeom>
          <a:solidFill>
            <a:srgbClr val="FFFFFF"/>
          </a:solidFill>
        </p:spPr>
        <p:txBody>
          <a:bodyPr wrap="none" lIns="0" tIns="0" rIns="0" bIns="0">
            <a:noAutofit/>
          </a:bodyPr>
          <a:lstStyle/>
          <a:p>
            <a:pPr indent="0">
              <a:defRPr sz="600">
                <a:latin typeface="Arial"/>
              </a:defRPr>
            </a:pPr>
            <a:r>
              <a:t>全部 (不含中国和印度)</a:t>
            </a:r>
          </a:p>
        </p:txBody>
      </p:sp>
      <p:sp>
        <p:nvSpPr>
          <p:cNvPr id="12" name="矩形 11">
            <a:extLst>
              <a:ext uri="{FF2B5EF4-FFF2-40B4-BE49-F238E27FC236}">
                <a16:creationId xmlns:a16="http://schemas.microsoft.com/office/drawing/2014/main" id="{8138DD6F-7781-B733-85DF-86EC08C7EB90}"/>
              </a:ext>
            </a:extLst>
          </p:cNvPr>
          <p:cNvSpPr/>
          <p:nvPr/>
        </p:nvSpPr>
        <p:spPr>
          <a:xfrm>
            <a:off x="2910840" y="3505200"/>
            <a:ext cx="1304544" cy="109728"/>
          </a:xfrm>
          <a:prstGeom prst="rect">
            <a:avLst/>
          </a:prstGeom>
          <a:solidFill>
            <a:srgbClr val="FFFFFF"/>
          </a:solidFill>
        </p:spPr>
        <p:txBody>
          <a:bodyPr wrap="none" lIns="0" tIns="0" rIns="0" bIns="0">
            <a:noAutofit/>
          </a:bodyPr>
          <a:lstStyle/>
          <a:p>
            <a:pPr indent="0">
              <a:defRPr sz="600">
                <a:latin typeface="Arial"/>
              </a:defRPr>
            </a:pPr>
            <a:r>
              <a:t>初始人均GDP (美国 = 100)</a:t>
            </a:r>
          </a:p>
        </p:txBody>
      </p:sp>
      <p:sp>
        <p:nvSpPr>
          <p:cNvPr id="14" name="矩形 13">
            <a:extLst>
              <a:ext uri="{FF2B5EF4-FFF2-40B4-BE49-F238E27FC236}">
                <a16:creationId xmlns:a16="http://schemas.microsoft.com/office/drawing/2014/main" id="{D607E4E0-4CB4-B8F8-10E7-E38CF39F4ED6}"/>
              </a:ext>
            </a:extLst>
          </p:cNvPr>
          <p:cNvSpPr/>
          <p:nvPr/>
        </p:nvSpPr>
        <p:spPr>
          <a:xfrm>
            <a:off x="5013960" y="1414272"/>
            <a:ext cx="1091184" cy="100584"/>
          </a:xfrm>
          <a:prstGeom prst="rect">
            <a:avLst/>
          </a:prstGeom>
          <a:solidFill>
            <a:srgbClr val="FFFFFF"/>
          </a:solidFill>
        </p:spPr>
        <p:txBody>
          <a:bodyPr wrap="none" lIns="0" tIns="0" rIns="0" bIns="0">
            <a:noAutofit/>
          </a:bodyPr>
          <a:lstStyle/>
          <a:p>
            <a:pPr indent="0" algn="r">
              <a:defRPr sz="600">
                <a:latin typeface="Arial"/>
              </a:defRPr>
            </a:pPr>
            <a:r>
              <a:t>人均GDP增长率 (%)</a:t>
            </a:r>
          </a:p>
        </p:txBody>
      </p:sp>
      <p:sp>
        <p:nvSpPr>
          <p:cNvPr id="15" name="矩形 14">
            <a:extLst>
              <a:ext uri="{FF2B5EF4-FFF2-40B4-BE49-F238E27FC236}">
                <a16:creationId xmlns:a16="http://schemas.microsoft.com/office/drawing/2014/main" id="{0F359B28-DDD0-5B40-17EF-927560F109B8}"/>
              </a:ext>
            </a:extLst>
          </p:cNvPr>
          <p:cNvSpPr/>
          <p:nvPr/>
        </p:nvSpPr>
        <p:spPr>
          <a:xfrm>
            <a:off x="7507224" y="1566672"/>
            <a:ext cx="609600" cy="149352"/>
          </a:xfrm>
          <a:prstGeom prst="rect">
            <a:avLst/>
          </a:prstGeom>
          <a:solidFill>
            <a:srgbClr val="FFFFFF"/>
          </a:solidFill>
        </p:spPr>
        <p:txBody>
          <a:bodyPr wrap="none" lIns="0" tIns="0" rIns="0" bIns="0">
            <a:noAutofit/>
          </a:bodyPr>
          <a:lstStyle/>
          <a:p>
            <a:pPr indent="0" algn="r">
              <a:defRPr sz="650">
                <a:latin typeface="Arial"/>
              </a:defRPr>
            </a:pPr>
            <a:r>
              <a:t>亚洲 (不含发达市场)</a:t>
            </a:r>
          </a:p>
        </p:txBody>
      </p:sp>
      <p:sp>
        <p:nvSpPr>
          <p:cNvPr id="16" name="矩形 15">
            <a:extLst>
              <a:ext uri="{FF2B5EF4-FFF2-40B4-BE49-F238E27FC236}">
                <a16:creationId xmlns:a16="http://schemas.microsoft.com/office/drawing/2014/main" id="{9239FEB1-B641-AC34-1578-FBDC88959C26}"/>
              </a:ext>
            </a:extLst>
          </p:cNvPr>
          <p:cNvSpPr/>
          <p:nvPr/>
        </p:nvSpPr>
        <p:spPr>
          <a:xfrm>
            <a:off x="7516368" y="1780032"/>
            <a:ext cx="448056" cy="106680"/>
          </a:xfrm>
          <a:prstGeom prst="rect">
            <a:avLst/>
          </a:prstGeom>
          <a:solidFill>
            <a:srgbClr val="FFFFFF"/>
          </a:solidFill>
        </p:spPr>
        <p:txBody>
          <a:bodyPr wrap="none" lIns="0" tIns="0" rIns="0" bIns="0">
            <a:noAutofit/>
          </a:bodyPr>
          <a:lstStyle/>
          <a:p>
            <a:pPr indent="0">
              <a:defRPr sz="600">
                <a:latin typeface="Arial"/>
              </a:defRPr>
            </a:pPr>
            <a:r>
              <a:t>中东欧、中亚、中东和非洲</a:t>
            </a:r>
          </a:p>
        </p:txBody>
      </p:sp>
      <p:sp>
        <p:nvSpPr>
          <p:cNvPr id="17" name="矩形 16">
            <a:extLst>
              <a:ext uri="{FF2B5EF4-FFF2-40B4-BE49-F238E27FC236}">
                <a16:creationId xmlns:a16="http://schemas.microsoft.com/office/drawing/2014/main" id="{C42C3DBF-CB32-0146-886B-778623D566B1}"/>
              </a:ext>
            </a:extLst>
          </p:cNvPr>
          <p:cNvSpPr/>
          <p:nvPr/>
        </p:nvSpPr>
        <p:spPr>
          <a:xfrm>
            <a:off x="7610856" y="1920240"/>
            <a:ext cx="152400" cy="88392"/>
          </a:xfrm>
          <a:prstGeom prst="rect">
            <a:avLst/>
          </a:prstGeom>
          <a:solidFill>
            <a:srgbClr val="FFFFFF"/>
          </a:solidFill>
        </p:spPr>
        <p:txBody>
          <a:bodyPr wrap="none" lIns="0" tIns="0" rIns="0" bIns="0">
            <a:noAutofit/>
          </a:bodyPr>
          <a:lstStyle/>
          <a:p>
            <a:pPr indent="0" algn="r">
              <a:defRPr sz="600">
                <a:latin typeface="Arial"/>
              </a:defRPr>
            </a:pPr>
            <a:r>
              <a:t>全部</a:t>
            </a:r>
          </a:p>
        </p:txBody>
      </p:sp>
      <p:sp>
        <p:nvSpPr>
          <p:cNvPr id="18" name="矩形 17">
            <a:extLst>
              <a:ext uri="{FF2B5EF4-FFF2-40B4-BE49-F238E27FC236}">
                <a16:creationId xmlns:a16="http://schemas.microsoft.com/office/drawing/2014/main" id="{E23894CB-5AC1-6DBE-A42F-185E4303F978}"/>
              </a:ext>
            </a:extLst>
          </p:cNvPr>
          <p:cNvSpPr/>
          <p:nvPr/>
        </p:nvSpPr>
        <p:spPr>
          <a:xfrm>
            <a:off x="8397240" y="1581912"/>
            <a:ext cx="204216" cy="109728"/>
          </a:xfrm>
          <a:prstGeom prst="rect">
            <a:avLst/>
          </a:prstGeom>
          <a:solidFill>
            <a:srgbClr val="FFFFFF"/>
          </a:solidFill>
        </p:spPr>
        <p:txBody>
          <a:bodyPr wrap="none" lIns="0" tIns="0" rIns="0" bIns="0">
            <a:noAutofit/>
          </a:bodyPr>
          <a:lstStyle/>
          <a:p>
            <a:pPr indent="0" algn="r">
              <a:defRPr sz="600">
                <a:latin typeface="Arial"/>
              </a:defRPr>
            </a:pPr>
            <a:r>
              <a:t>发达市场</a:t>
            </a:r>
          </a:p>
        </p:txBody>
      </p:sp>
      <p:sp>
        <p:nvSpPr>
          <p:cNvPr id="19" name="矩形 18">
            <a:extLst>
              <a:ext uri="{FF2B5EF4-FFF2-40B4-BE49-F238E27FC236}">
                <a16:creationId xmlns:a16="http://schemas.microsoft.com/office/drawing/2014/main" id="{EFBD4324-2B89-EDF5-ACAF-9B87A0FD3D01}"/>
              </a:ext>
            </a:extLst>
          </p:cNvPr>
          <p:cNvSpPr/>
          <p:nvPr/>
        </p:nvSpPr>
        <p:spPr>
          <a:xfrm>
            <a:off x="8372856" y="1780032"/>
            <a:ext cx="347472" cy="88392"/>
          </a:xfrm>
          <a:prstGeom prst="rect">
            <a:avLst/>
          </a:prstGeom>
          <a:solidFill>
            <a:srgbClr val="FFFFFF"/>
          </a:solidFill>
        </p:spPr>
        <p:txBody>
          <a:bodyPr wrap="none" lIns="0" tIns="0" rIns="0" bIns="0">
            <a:noAutofit/>
          </a:bodyPr>
          <a:lstStyle/>
          <a:p>
            <a:pPr indent="0" algn="r">
              <a:defRPr sz="600">
                <a:latin typeface="Arial"/>
              </a:defRPr>
            </a:pPr>
            <a:r>
              <a:t>拉丁美洲</a:t>
            </a:r>
          </a:p>
        </p:txBody>
      </p:sp>
      <p:sp>
        <p:nvSpPr>
          <p:cNvPr id="20" name="矩形 19">
            <a:extLst>
              <a:ext uri="{FF2B5EF4-FFF2-40B4-BE49-F238E27FC236}">
                <a16:creationId xmlns:a16="http://schemas.microsoft.com/office/drawing/2014/main" id="{50DF2629-13EC-4BB4-19BB-F09F514AED71}"/>
              </a:ext>
            </a:extLst>
          </p:cNvPr>
          <p:cNvSpPr/>
          <p:nvPr/>
        </p:nvSpPr>
        <p:spPr>
          <a:xfrm>
            <a:off x="8235696" y="1911096"/>
            <a:ext cx="713232" cy="109728"/>
          </a:xfrm>
          <a:prstGeom prst="rect">
            <a:avLst/>
          </a:prstGeom>
          <a:solidFill>
            <a:srgbClr val="FFFFFF"/>
          </a:solidFill>
        </p:spPr>
        <p:txBody>
          <a:bodyPr wrap="none" lIns="0" tIns="0" rIns="0" bIns="0">
            <a:noAutofit/>
          </a:bodyPr>
          <a:lstStyle/>
          <a:p>
            <a:pPr indent="0">
              <a:defRPr sz="600">
                <a:latin typeface="Arial"/>
              </a:defRPr>
            </a:pPr>
            <a:r>
              <a:t>全部 (不含中国和印度)</a:t>
            </a:r>
          </a:p>
        </p:txBody>
      </p:sp>
      <p:sp>
        <p:nvSpPr>
          <p:cNvPr id="21" name="矩形 20">
            <a:extLst>
              <a:ext uri="{FF2B5EF4-FFF2-40B4-BE49-F238E27FC236}">
                <a16:creationId xmlns:a16="http://schemas.microsoft.com/office/drawing/2014/main" id="{15922585-E5DA-081B-5290-DF25320CC753}"/>
              </a:ext>
            </a:extLst>
          </p:cNvPr>
          <p:cNvSpPr/>
          <p:nvPr/>
        </p:nvSpPr>
        <p:spPr>
          <a:xfrm>
            <a:off x="7415784" y="3511296"/>
            <a:ext cx="1319784" cy="103632"/>
          </a:xfrm>
          <a:prstGeom prst="rect">
            <a:avLst/>
          </a:prstGeom>
          <a:solidFill>
            <a:srgbClr val="FFFFFF"/>
          </a:solidFill>
        </p:spPr>
        <p:txBody>
          <a:bodyPr wrap="none" lIns="0" tIns="0" rIns="0" bIns="0">
            <a:noAutofit/>
          </a:bodyPr>
          <a:lstStyle/>
          <a:p>
            <a:pPr indent="0">
              <a:defRPr sz="600">
                <a:latin typeface="Arial"/>
              </a:defRPr>
            </a:pPr>
            <a:r>
              <a:t>初始人均GDP (美国 = 100)</a:t>
            </a:r>
          </a:p>
        </p:txBody>
      </p:sp>
      <p:sp>
        <p:nvSpPr>
          <p:cNvPr id="22" name="矩形 21">
            <a:extLst>
              <a:ext uri="{FF2B5EF4-FFF2-40B4-BE49-F238E27FC236}">
                <a16:creationId xmlns:a16="http://schemas.microsoft.com/office/drawing/2014/main" id="{53672C90-C120-9141-5CB8-9B7170AD59ED}"/>
              </a:ext>
            </a:extLst>
          </p:cNvPr>
          <p:cNvSpPr/>
          <p:nvPr/>
        </p:nvSpPr>
        <p:spPr>
          <a:xfrm>
            <a:off x="496824" y="3913632"/>
            <a:ext cx="1078992" cy="109728"/>
          </a:xfrm>
          <a:prstGeom prst="rect">
            <a:avLst/>
          </a:prstGeom>
          <a:noFill/>
        </p:spPr>
        <p:txBody>
          <a:bodyPr wrap="none" lIns="0" tIns="0" rIns="0" bIns="0">
            <a:noAutofit/>
          </a:bodyPr>
          <a:lstStyle/>
          <a:p>
            <a:pPr indent="0">
              <a:defRPr sz="600">
                <a:latin typeface="Arial"/>
              </a:defRPr>
            </a:pPr>
            <a:r>
              <a:t>人均GDP增长率 (%)</a:t>
            </a:r>
          </a:p>
        </p:txBody>
      </p:sp>
      <p:sp>
        <p:nvSpPr>
          <p:cNvPr id="23" name="矩形 22">
            <a:extLst>
              <a:ext uri="{FF2B5EF4-FFF2-40B4-BE49-F238E27FC236}">
                <a16:creationId xmlns:a16="http://schemas.microsoft.com/office/drawing/2014/main" id="{481769EF-BA17-DA34-F901-8F676E2D15F0}"/>
              </a:ext>
            </a:extLst>
          </p:cNvPr>
          <p:cNvSpPr/>
          <p:nvPr/>
        </p:nvSpPr>
        <p:spPr>
          <a:xfrm>
            <a:off x="2977896" y="4078224"/>
            <a:ext cx="612648" cy="128016"/>
          </a:xfrm>
          <a:prstGeom prst="rect">
            <a:avLst/>
          </a:prstGeom>
          <a:solidFill>
            <a:srgbClr val="FFFFFF"/>
          </a:solidFill>
        </p:spPr>
        <p:txBody>
          <a:bodyPr wrap="none" lIns="0" tIns="0" rIns="0" bIns="0">
            <a:noAutofit/>
          </a:bodyPr>
          <a:lstStyle/>
          <a:p>
            <a:pPr indent="0">
              <a:defRPr sz="650">
                <a:latin typeface="Arial"/>
              </a:defRPr>
            </a:pPr>
            <a:r>
              <a:t>亚洲 (不含发达市场)</a:t>
            </a:r>
          </a:p>
        </p:txBody>
      </p:sp>
      <p:sp>
        <p:nvSpPr>
          <p:cNvPr id="24" name="矩形 23">
            <a:extLst>
              <a:ext uri="{FF2B5EF4-FFF2-40B4-BE49-F238E27FC236}">
                <a16:creationId xmlns:a16="http://schemas.microsoft.com/office/drawing/2014/main" id="{5348ED65-16E9-7783-E23C-4AE68B247795}"/>
              </a:ext>
            </a:extLst>
          </p:cNvPr>
          <p:cNvSpPr/>
          <p:nvPr/>
        </p:nvSpPr>
        <p:spPr>
          <a:xfrm>
            <a:off x="2965704" y="4261104"/>
            <a:ext cx="454152" cy="121920"/>
          </a:xfrm>
          <a:prstGeom prst="rect">
            <a:avLst/>
          </a:prstGeom>
          <a:solidFill>
            <a:srgbClr val="FFFFFF"/>
          </a:solidFill>
        </p:spPr>
        <p:txBody>
          <a:bodyPr wrap="none" lIns="0" tIns="0" rIns="0" bIns="0">
            <a:noAutofit/>
          </a:bodyPr>
          <a:lstStyle/>
          <a:p>
            <a:pPr indent="0">
              <a:defRPr sz="600">
                <a:latin typeface="Arial"/>
              </a:defRPr>
            </a:pPr>
            <a:r>
              <a:t>中东欧、中亚、中东和非洲</a:t>
            </a:r>
          </a:p>
        </p:txBody>
      </p:sp>
      <p:sp>
        <p:nvSpPr>
          <p:cNvPr id="25" name="矩形 24">
            <a:extLst>
              <a:ext uri="{FF2B5EF4-FFF2-40B4-BE49-F238E27FC236}">
                <a16:creationId xmlns:a16="http://schemas.microsoft.com/office/drawing/2014/main" id="{965281EB-2335-801B-8A1A-6F709BE9E43B}"/>
              </a:ext>
            </a:extLst>
          </p:cNvPr>
          <p:cNvSpPr/>
          <p:nvPr/>
        </p:nvSpPr>
        <p:spPr>
          <a:xfrm>
            <a:off x="3057144" y="4413504"/>
            <a:ext cx="158496" cy="91440"/>
          </a:xfrm>
          <a:prstGeom prst="rect">
            <a:avLst/>
          </a:prstGeom>
          <a:solidFill>
            <a:srgbClr val="FFFFFF"/>
          </a:solidFill>
        </p:spPr>
        <p:txBody>
          <a:bodyPr wrap="none" lIns="0" tIns="0" rIns="0" bIns="0">
            <a:noAutofit/>
          </a:bodyPr>
          <a:lstStyle/>
          <a:p>
            <a:pPr indent="0">
              <a:defRPr sz="600">
                <a:latin typeface="Arial"/>
              </a:defRPr>
            </a:pPr>
            <a:r>
              <a:t>全部</a:t>
            </a:r>
          </a:p>
        </p:txBody>
      </p:sp>
      <p:sp>
        <p:nvSpPr>
          <p:cNvPr id="26" name="矩形 25">
            <a:extLst>
              <a:ext uri="{FF2B5EF4-FFF2-40B4-BE49-F238E27FC236}">
                <a16:creationId xmlns:a16="http://schemas.microsoft.com/office/drawing/2014/main" id="{85CE0C59-F460-9176-1572-5DFEDF16931C}"/>
              </a:ext>
            </a:extLst>
          </p:cNvPr>
          <p:cNvSpPr/>
          <p:nvPr/>
        </p:nvSpPr>
        <p:spPr>
          <a:xfrm>
            <a:off x="3861816" y="4066032"/>
            <a:ext cx="216408" cy="115824"/>
          </a:xfrm>
          <a:prstGeom prst="rect">
            <a:avLst/>
          </a:prstGeom>
          <a:solidFill>
            <a:srgbClr val="FFFFFF"/>
          </a:solidFill>
        </p:spPr>
        <p:txBody>
          <a:bodyPr wrap="none" lIns="0" tIns="0" rIns="0" bIns="0">
            <a:noAutofit/>
          </a:bodyPr>
          <a:lstStyle/>
          <a:p>
            <a:pPr indent="0" algn="r">
              <a:defRPr sz="600">
                <a:latin typeface="Arial"/>
              </a:defRPr>
            </a:pPr>
            <a:r>
              <a:t>发达市场</a:t>
            </a:r>
          </a:p>
        </p:txBody>
      </p:sp>
      <p:sp>
        <p:nvSpPr>
          <p:cNvPr id="27" name="矩形 26">
            <a:extLst>
              <a:ext uri="{FF2B5EF4-FFF2-40B4-BE49-F238E27FC236}">
                <a16:creationId xmlns:a16="http://schemas.microsoft.com/office/drawing/2014/main" id="{7B20498E-BCAF-3076-695F-800F90F95709}"/>
              </a:ext>
            </a:extLst>
          </p:cNvPr>
          <p:cNvSpPr/>
          <p:nvPr/>
        </p:nvSpPr>
        <p:spPr>
          <a:xfrm>
            <a:off x="3867912" y="4273296"/>
            <a:ext cx="295656" cy="88392"/>
          </a:xfrm>
          <a:prstGeom prst="rect">
            <a:avLst/>
          </a:prstGeom>
          <a:solidFill>
            <a:srgbClr val="FFFFFF"/>
          </a:solidFill>
        </p:spPr>
        <p:txBody>
          <a:bodyPr wrap="none" lIns="0" tIns="0" rIns="0" bIns="0">
            <a:noAutofit/>
          </a:bodyPr>
          <a:lstStyle/>
          <a:p>
            <a:pPr indent="0">
              <a:defRPr sz="600">
                <a:latin typeface="Arial"/>
              </a:defRPr>
            </a:pPr>
            <a:r>
              <a:t>拉丁美洲</a:t>
            </a:r>
          </a:p>
        </p:txBody>
      </p:sp>
      <p:sp>
        <p:nvSpPr>
          <p:cNvPr id="28" name="矩形 27">
            <a:extLst>
              <a:ext uri="{FF2B5EF4-FFF2-40B4-BE49-F238E27FC236}">
                <a16:creationId xmlns:a16="http://schemas.microsoft.com/office/drawing/2014/main" id="{D1A46F26-94C8-4B3C-098F-C2D7A28E5890}"/>
              </a:ext>
            </a:extLst>
          </p:cNvPr>
          <p:cNvSpPr/>
          <p:nvPr/>
        </p:nvSpPr>
        <p:spPr>
          <a:xfrm>
            <a:off x="3706368" y="4413504"/>
            <a:ext cx="719328" cy="109728"/>
          </a:xfrm>
          <a:prstGeom prst="rect">
            <a:avLst/>
          </a:prstGeom>
          <a:solidFill>
            <a:srgbClr val="FFFFFF"/>
          </a:solidFill>
        </p:spPr>
        <p:txBody>
          <a:bodyPr wrap="none" lIns="0" tIns="0" rIns="0" bIns="0">
            <a:noAutofit/>
          </a:bodyPr>
          <a:lstStyle/>
          <a:p>
            <a:pPr indent="0">
              <a:defRPr sz="600">
                <a:latin typeface="Arial"/>
              </a:defRPr>
            </a:pPr>
            <a:r>
              <a:t>全部 (不含中国和印度)</a:t>
            </a:r>
          </a:p>
        </p:txBody>
      </p:sp>
      <p:sp>
        <p:nvSpPr>
          <p:cNvPr id="29" name="矩形 28">
            <a:extLst>
              <a:ext uri="{FF2B5EF4-FFF2-40B4-BE49-F238E27FC236}">
                <a16:creationId xmlns:a16="http://schemas.microsoft.com/office/drawing/2014/main" id="{B6037242-74E0-239F-B7B8-066D3F82CB5D}"/>
              </a:ext>
            </a:extLst>
          </p:cNvPr>
          <p:cNvSpPr/>
          <p:nvPr/>
        </p:nvSpPr>
        <p:spPr>
          <a:xfrm>
            <a:off x="2895600" y="5992368"/>
            <a:ext cx="1328928" cy="118872"/>
          </a:xfrm>
          <a:prstGeom prst="rect">
            <a:avLst/>
          </a:prstGeom>
          <a:solidFill>
            <a:srgbClr val="FFFFFF"/>
          </a:solidFill>
        </p:spPr>
        <p:txBody>
          <a:bodyPr wrap="none" lIns="0" tIns="0" rIns="0" bIns="0">
            <a:noAutofit/>
          </a:bodyPr>
          <a:lstStyle/>
          <a:p>
            <a:pPr indent="0">
              <a:defRPr sz="600">
                <a:latin typeface="Arial"/>
              </a:defRPr>
            </a:pPr>
            <a:r>
              <a:t>人均初始GDP（美国=</a:t>
            </a:r>
            <a:r>
              <a:rPr>
                <a:ea typeface="Arial"/>
              </a:rPr>
              <a:t> </a:t>
            </a:r>
            <a:r>
              <a:t>100）</a:t>
            </a:r>
          </a:p>
        </p:txBody>
      </p:sp>
      <p:sp>
        <p:nvSpPr>
          <p:cNvPr id="30" name="矩形 29">
            <a:extLst>
              <a:ext uri="{FF2B5EF4-FFF2-40B4-BE49-F238E27FC236}">
                <a16:creationId xmlns:a16="http://schemas.microsoft.com/office/drawing/2014/main" id="{0ECF0BCA-0680-98E7-41C8-46CA9B113B74}"/>
              </a:ext>
            </a:extLst>
          </p:cNvPr>
          <p:cNvSpPr/>
          <p:nvPr/>
        </p:nvSpPr>
        <p:spPr>
          <a:xfrm>
            <a:off x="5013960" y="3907536"/>
            <a:ext cx="1115568" cy="115824"/>
          </a:xfrm>
          <a:prstGeom prst="rect">
            <a:avLst/>
          </a:prstGeom>
          <a:solidFill>
            <a:srgbClr val="FFFFFF"/>
          </a:solidFill>
        </p:spPr>
        <p:txBody>
          <a:bodyPr wrap="none" lIns="0" tIns="0" rIns="0" bIns="0">
            <a:noAutofit/>
          </a:bodyPr>
          <a:lstStyle/>
          <a:p>
            <a:pPr indent="0">
              <a:defRPr sz="600">
                <a:latin typeface="Arial"/>
              </a:defRPr>
            </a:pPr>
            <a:r>
              <a:t>人均GDP增长率 (%)</a:t>
            </a:r>
          </a:p>
        </p:txBody>
      </p:sp>
      <p:sp>
        <p:nvSpPr>
          <p:cNvPr id="31" name="矩形 30">
            <a:extLst>
              <a:ext uri="{FF2B5EF4-FFF2-40B4-BE49-F238E27FC236}">
                <a16:creationId xmlns:a16="http://schemas.microsoft.com/office/drawing/2014/main" id="{74D939A6-3C96-26F9-AF8C-2E156098E02B}"/>
              </a:ext>
            </a:extLst>
          </p:cNvPr>
          <p:cNvSpPr/>
          <p:nvPr/>
        </p:nvSpPr>
        <p:spPr>
          <a:xfrm>
            <a:off x="7522464" y="4078224"/>
            <a:ext cx="582168" cy="128016"/>
          </a:xfrm>
          <a:prstGeom prst="rect">
            <a:avLst/>
          </a:prstGeom>
          <a:solidFill>
            <a:srgbClr val="FFFFFF"/>
          </a:solidFill>
        </p:spPr>
        <p:txBody>
          <a:bodyPr wrap="none" lIns="0" tIns="0" rIns="0" bIns="0">
            <a:noAutofit/>
          </a:bodyPr>
          <a:lstStyle/>
          <a:p>
            <a:pPr indent="0">
              <a:defRPr sz="650">
                <a:latin typeface="Arial"/>
              </a:defRPr>
            </a:pPr>
            <a:r>
              <a:t>亚洲 (不含发达市场)</a:t>
            </a:r>
          </a:p>
        </p:txBody>
      </p:sp>
      <p:sp>
        <p:nvSpPr>
          <p:cNvPr id="32" name="矩形 31">
            <a:extLst>
              <a:ext uri="{FF2B5EF4-FFF2-40B4-BE49-F238E27FC236}">
                <a16:creationId xmlns:a16="http://schemas.microsoft.com/office/drawing/2014/main" id="{EDE8CE46-C306-2B08-812A-D86C5A3CBE5F}"/>
              </a:ext>
            </a:extLst>
          </p:cNvPr>
          <p:cNvSpPr/>
          <p:nvPr/>
        </p:nvSpPr>
        <p:spPr>
          <a:xfrm>
            <a:off x="7501128" y="4273296"/>
            <a:ext cx="451104" cy="109728"/>
          </a:xfrm>
          <a:prstGeom prst="rect">
            <a:avLst/>
          </a:prstGeom>
          <a:solidFill>
            <a:srgbClr val="FFFFFF"/>
          </a:solidFill>
        </p:spPr>
        <p:txBody>
          <a:bodyPr wrap="none" lIns="0" tIns="0" rIns="0" bIns="0">
            <a:noAutofit/>
          </a:bodyPr>
          <a:lstStyle/>
          <a:p>
            <a:pPr indent="0" algn="r">
              <a:defRPr sz="600">
                <a:latin typeface="Arial"/>
              </a:defRPr>
            </a:pPr>
            <a:r>
              <a:t>中东欧、中亚、中东和非洲</a:t>
            </a:r>
          </a:p>
        </p:txBody>
      </p:sp>
      <p:sp>
        <p:nvSpPr>
          <p:cNvPr id="33" name="矩形 32">
            <a:extLst>
              <a:ext uri="{FF2B5EF4-FFF2-40B4-BE49-F238E27FC236}">
                <a16:creationId xmlns:a16="http://schemas.microsoft.com/office/drawing/2014/main" id="{973BDB61-3BEC-4EE5-D246-CF18F43DABF5}"/>
              </a:ext>
            </a:extLst>
          </p:cNvPr>
          <p:cNvSpPr/>
          <p:nvPr/>
        </p:nvSpPr>
        <p:spPr>
          <a:xfrm>
            <a:off x="7586472" y="4413504"/>
            <a:ext cx="179832" cy="103632"/>
          </a:xfrm>
          <a:prstGeom prst="rect">
            <a:avLst/>
          </a:prstGeom>
          <a:solidFill>
            <a:srgbClr val="FFFFFF"/>
          </a:solidFill>
        </p:spPr>
        <p:txBody>
          <a:bodyPr wrap="none" lIns="0" tIns="0" rIns="0" bIns="0">
            <a:noAutofit/>
          </a:bodyPr>
          <a:lstStyle/>
          <a:p>
            <a:pPr indent="0" algn="r">
              <a:defRPr sz="600">
                <a:latin typeface="Arial"/>
              </a:defRPr>
            </a:pPr>
            <a:r>
              <a:t>全部</a:t>
            </a:r>
          </a:p>
        </p:txBody>
      </p:sp>
      <p:sp>
        <p:nvSpPr>
          <p:cNvPr id="34" name="矩形 33">
            <a:extLst>
              <a:ext uri="{FF2B5EF4-FFF2-40B4-BE49-F238E27FC236}">
                <a16:creationId xmlns:a16="http://schemas.microsoft.com/office/drawing/2014/main" id="{5C2163CC-2E20-3CCB-E476-4FE95AB83D42}"/>
              </a:ext>
            </a:extLst>
          </p:cNvPr>
          <p:cNvSpPr/>
          <p:nvPr/>
        </p:nvSpPr>
        <p:spPr>
          <a:xfrm>
            <a:off x="8388096" y="4078224"/>
            <a:ext cx="195072" cy="112776"/>
          </a:xfrm>
          <a:prstGeom prst="rect">
            <a:avLst/>
          </a:prstGeom>
          <a:solidFill>
            <a:srgbClr val="FFFFFF"/>
          </a:solidFill>
        </p:spPr>
        <p:txBody>
          <a:bodyPr wrap="none" lIns="0" tIns="0" rIns="0" bIns="0">
            <a:noAutofit/>
          </a:bodyPr>
          <a:lstStyle/>
          <a:p>
            <a:pPr indent="0" algn="r">
              <a:defRPr sz="600">
                <a:latin typeface="Arial"/>
              </a:defRPr>
            </a:pPr>
            <a:r>
              <a:t>发达市场</a:t>
            </a:r>
          </a:p>
        </p:txBody>
      </p:sp>
      <p:sp>
        <p:nvSpPr>
          <p:cNvPr id="35" name="矩形 34">
            <a:extLst>
              <a:ext uri="{FF2B5EF4-FFF2-40B4-BE49-F238E27FC236}">
                <a16:creationId xmlns:a16="http://schemas.microsoft.com/office/drawing/2014/main" id="{716A61D3-8501-3287-3750-6C1A03F013E3}"/>
              </a:ext>
            </a:extLst>
          </p:cNvPr>
          <p:cNvSpPr/>
          <p:nvPr/>
        </p:nvSpPr>
        <p:spPr>
          <a:xfrm>
            <a:off x="8369808" y="4273296"/>
            <a:ext cx="344424" cy="97536"/>
          </a:xfrm>
          <a:prstGeom prst="rect">
            <a:avLst/>
          </a:prstGeom>
          <a:solidFill>
            <a:srgbClr val="FFFFFF"/>
          </a:solidFill>
        </p:spPr>
        <p:txBody>
          <a:bodyPr wrap="none" lIns="0" tIns="0" rIns="0" bIns="0">
            <a:noAutofit/>
          </a:bodyPr>
          <a:lstStyle/>
          <a:p>
            <a:pPr indent="0" algn="r">
              <a:defRPr sz="600">
                <a:latin typeface="Arial"/>
              </a:defRPr>
            </a:pPr>
            <a:r>
              <a:t>拉丁美洲</a:t>
            </a:r>
          </a:p>
        </p:txBody>
      </p:sp>
      <p:sp>
        <p:nvSpPr>
          <p:cNvPr id="36" name="矩形 35">
            <a:extLst>
              <a:ext uri="{FF2B5EF4-FFF2-40B4-BE49-F238E27FC236}">
                <a16:creationId xmlns:a16="http://schemas.microsoft.com/office/drawing/2014/main" id="{C5D4488D-412A-8A55-0A01-2B8B01853E11}"/>
              </a:ext>
            </a:extLst>
          </p:cNvPr>
          <p:cNvSpPr/>
          <p:nvPr/>
        </p:nvSpPr>
        <p:spPr>
          <a:xfrm>
            <a:off x="8235696" y="4413504"/>
            <a:ext cx="719328" cy="103632"/>
          </a:xfrm>
          <a:prstGeom prst="rect">
            <a:avLst/>
          </a:prstGeom>
          <a:solidFill>
            <a:srgbClr val="FFFFFF"/>
          </a:solidFill>
        </p:spPr>
        <p:txBody>
          <a:bodyPr wrap="none" lIns="0" tIns="0" rIns="0" bIns="0">
            <a:noAutofit/>
          </a:bodyPr>
          <a:lstStyle/>
          <a:p>
            <a:pPr indent="0">
              <a:defRPr sz="600">
                <a:latin typeface="Arial"/>
              </a:defRPr>
            </a:pPr>
            <a:r>
              <a:t>全部 (不含中国和印度)</a:t>
            </a:r>
          </a:p>
        </p:txBody>
      </p:sp>
      <p:sp>
        <p:nvSpPr>
          <p:cNvPr id="37" name="矩形 36">
            <a:extLst>
              <a:ext uri="{FF2B5EF4-FFF2-40B4-BE49-F238E27FC236}">
                <a16:creationId xmlns:a16="http://schemas.microsoft.com/office/drawing/2014/main" id="{762D4D90-E194-2850-06BD-63F3B5A01ADB}"/>
              </a:ext>
            </a:extLst>
          </p:cNvPr>
          <p:cNvSpPr/>
          <p:nvPr/>
        </p:nvSpPr>
        <p:spPr>
          <a:xfrm>
            <a:off x="7434072" y="5992368"/>
            <a:ext cx="1307592" cy="118872"/>
          </a:xfrm>
          <a:prstGeom prst="rect">
            <a:avLst/>
          </a:prstGeom>
          <a:solidFill>
            <a:srgbClr val="FFFFFF"/>
          </a:solidFill>
        </p:spPr>
        <p:txBody>
          <a:bodyPr wrap="none" lIns="0" tIns="0" rIns="0" bIns="0">
            <a:noAutofit/>
          </a:bodyPr>
          <a:lstStyle/>
          <a:p>
            <a:pPr indent="0">
              <a:defRPr sz="600">
                <a:latin typeface="Arial"/>
              </a:defRPr>
            </a:pPr>
            <a:r>
              <a:t>初始人均GDP (美国 = 100)</a:t>
            </a:r>
          </a:p>
        </p:txBody>
      </p:sp>
      <p:sp>
        <p:nvSpPr>
          <p:cNvPr id="38" name="矩形 37">
            <a:extLst>
              <a:ext uri="{FF2B5EF4-FFF2-40B4-BE49-F238E27FC236}">
                <a16:creationId xmlns:a16="http://schemas.microsoft.com/office/drawing/2014/main" id="{74D8098A-39D0-ECB0-A8E6-E2CCC23B9C10}"/>
              </a:ext>
            </a:extLst>
          </p:cNvPr>
          <p:cNvSpPr/>
          <p:nvPr/>
        </p:nvSpPr>
        <p:spPr>
          <a:xfrm>
            <a:off x="88392" y="6367272"/>
            <a:ext cx="2706624" cy="192024"/>
          </a:xfrm>
          <a:prstGeom prst="rect">
            <a:avLst/>
          </a:prstGeom>
          <a:solidFill>
            <a:srgbClr val="FFFFFF"/>
          </a:solidFill>
        </p:spPr>
        <p:txBody>
          <a:bodyPr wrap="none" lIns="0" tIns="0" rIns="0" bIns="0">
            <a:noAutofit/>
          </a:bodyPr>
          <a:lstStyle/>
          <a:p>
            <a:pPr indent="0">
              <a:defRPr sz="1000">
                <a:latin typeface="Arial Narrow"/>
              </a:defRPr>
            </a:pPr>
            <a:r>
              <a:t>来源：高盛全球投资研究</a:t>
            </a:r>
          </a:p>
        </p:txBody>
      </p:sp>
    </p:spTree>
    <p:extLst>
      <p:ext uri="{BB962C8B-B14F-4D97-AF65-F5344CB8AC3E}">
        <p14:creationId xmlns:p14="http://schemas.microsoft.com/office/powerpoint/2010/main" val="39537127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345AA-2B02-D4FE-7D15-4AD24FF7EEBA}"/>
              </a:ext>
            </a:extLst>
          </p:cNvPr>
          <p:cNvSpPr>
            <a:spLocks noGrp="1"/>
          </p:cNvSpPr>
          <p:nvPr>
            <p:ph type="title"/>
          </p:nvPr>
        </p:nvSpPr>
        <p:spPr/>
        <p:txBody>
          <a:bodyPr/>
          <a:lstStyle/>
          <a:p>
            <a:r>
              <a:t>国家间不平等</a:t>
            </a:r>
          </a:p>
        </p:txBody>
      </p:sp>
      <p:sp>
        <p:nvSpPr>
          <p:cNvPr id="4" name="Slide Number Placeholder 3">
            <a:extLst>
              <a:ext uri="{FF2B5EF4-FFF2-40B4-BE49-F238E27FC236}">
                <a16:creationId xmlns:a16="http://schemas.microsoft.com/office/drawing/2014/main" id="{818678D5-2D04-4685-7F26-BEE141DAA9E0}"/>
              </a:ext>
            </a:extLst>
          </p:cNvPr>
          <p:cNvSpPr>
            <a:spLocks noGrp="1"/>
          </p:cNvSpPr>
          <p:nvPr>
            <p:ph type="sldNum" sz="quarter" idx="11"/>
          </p:nvPr>
        </p:nvSpPr>
        <p:spPr/>
        <p:txBody>
          <a:bodyPr/>
          <a:lstStyle/>
          <a:p/>
          <a:p>
            <a:fld id="{FC96386F-C149-48D8-92C5-2CFDBA85534B}" type="slidenum">
              <a:rPr lang="en-GB" smtClean="0"/>
              <a:t>36</a:t>
            </a:fld>
          </a:p>
        </p:txBody>
      </p:sp>
      <p:pic>
        <p:nvPicPr>
          <p:cNvPr id="3" name="图片 2">
            <a:extLst>
              <a:ext uri="{FF2B5EF4-FFF2-40B4-BE49-F238E27FC236}">
                <a16:creationId xmlns:a16="http://schemas.microsoft.com/office/drawing/2014/main" id="{949B03BA-C0A0-082F-AEA9-108B41AACAF6}"/>
              </a:ext>
            </a:extLst>
          </p:cNvPr>
          <p:cNvPicPr>
            <a:picLocks noChangeAspect="1"/>
          </p:cNvPicPr>
          <p:nvPr/>
        </p:nvPicPr>
        <p:blipFill>
          <a:blip r:embed="rId2"/>
          <a:stretch>
            <a:fillRect/>
          </a:stretch>
        </p:blipFill>
        <p:spPr>
          <a:xfrm>
            <a:off x="1487424" y="1487424"/>
            <a:ext cx="6172200" cy="4236720"/>
          </a:xfrm>
          <a:prstGeom prst="rect">
            <a:avLst/>
          </a:prstGeom>
        </p:spPr>
      </p:pic>
      <p:sp>
        <p:nvSpPr>
          <p:cNvPr id="5" name="矩形 4">
            <a:extLst>
              <a:ext uri="{FF2B5EF4-FFF2-40B4-BE49-F238E27FC236}">
                <a16:creationId xmlns:a16="http://schemas.microsoft.com/office/drawing/2014/main" id="{CCB39105-FCA6-8C6C-0A83-77E743E18A41}"/>
              </a:ext>
            </a:extLst>
          </p:cNvPr>
          <p:cNvSpPr/>
          <p:nvPr/>
        </p:nvSpPr>
        <p:spPr>
          <a:xfrm>
            <a:off x="1645920" y="2517648"/>
            <a:ext cx="222504" cy="1819656"/>
          </a:xfrm>
          <a:prstGeom prst="rect">
            <a:avLst/>
          </a:prstGeom>
          <a:solidFill>
            <a:srgbClr val="FFFFFF"/>
          </a:solidFill>
        </p:spPr>
        <p:txBody>
          <a:bodyPr vert="vert270" wrap="none" lIns="0" tIns="0" rIns="0" bIns="0">
            <a:noAutofit/>
          </a:bodyPr>
          <a:lstStyle/>
          <a:p>
            <a:pPr indent="0">
              <a:defRPr sz="1200">
                <a:latin typeface="Arial"/>
              </a:defRPr>
            </a:pPr>
            <a:r>
              <a:rPr>
                <a:solidFill>
                  <a:srgbClr val="3B363F"/>
                </a:solidFill>
              </a:rPr>
              <a:t>占</a:t>
            </a:r>
            <a:r>
              <a:rPr>
                <a:solidFill>
                  <a:srgbClr val="3B363F"/>
                </a:solidFill>
              </a:rPr>
              <a:t>全球GDP的份额（%）</a:t>
            </a:r>
          </a:p>
        </p:txBody>
      </p:sp>
      <p:sp>
        <p:nvSpPr>
          <p:cNvPr id="8" name="矩形 7">
            <a:extLst>
              <a:ext uri="{FF2B5EF4-FFF2-40B4-BE49-F238E27FC236}">
                <a16:creationId xmlns:a16="http://schemas.microsoft.com/office/drawing/2014/main" id="{64196B52-C35B-08B1-AA82-D302F38C259C}"/>
              </a:ext>
            </a:extLst>
          </p:cNvPr>
          <p:cNvSpPr/>
          <p:nvPr/>
        </p:nvSpPr>
        <p:spPr>
          <a:xfrm>
            <a:off x="4041648" y="5367528"/>
            <a:ext cx="1560576" cy="259080"/>
          </a:xfrm>
          <a:prstGeom prst="rect">
            <a:avLst/>
          </a:prstGeom>
          <a:solidFill>
            <a:srgbClr val="FFFFFF"/>
          </a:solidFill>
        </p:spPr>
        <p:txBody>
          <a:bodyPr wrap="none" lIns="0" tIns="0" rIns="0" bIns="0">
            <a:noAutofit/>
          </a:bodyPr>
          <a:lstStyle/>
          <a:p>
            <a:pPr indent="0">
              <a:defRPr sz="1200">
                <a:latin typeface="Arial"/>
              </a:defRPr>
            </a:pPr>
            <a:r>
              <a:rPr>
                <a:solidFill>
                  <a:srgbClr val="3B363F"/>
                </a:solidFill>
              </a:rPr>
              <a:t>人口份额</a:t>
            </a:r>
            <a:r>
              <a:rPr>
                <a:solidFill>
                  <a:srgbClr val="625A61"/>
                </a:solidFill>
              </a:rPr>
              <a:t>(%)</a:t>
            </a:r>
          </a:p>
        </p:txBody>
      </p:sp>
      <p:sp>
        <p:nvSpPr>
          <p:cNvPr id="9" name="矩形 8">
            <a:extLst>
              <a:ext uri="{FF2B5EF4-FFF2-40B4-BE49-F238E27FC236}">
                <a16:creationId xmlns:a16="http://schemas.microsoft.com/office/drawing/2014/main" id="{3EEC9376-3453-DFDD-8B1A-ABB836AA00C5}"/>
              </a:ext>
            </a:extLst>
          </p:cNvPr>
          <p:cNvSpPr/>
          <p:nvPr/>
        </p:nvSpPr>
        <p:spPr>
          <a:xfrm>
            <a:off x="1508760" y="5745480"/>
            <a:ext cx="2679192" cy="207264"/>
          </a:xfrm>
          <a:prstGeom prst="rect">
            <a:avLst/>
          </a:prstGeom>
          <a:solidFill>
            <a:srgbClr val="FFFFFF"/>
          </a:solidFill>
        </p:spPr>
        <p:txBody>
          <a:bodyPr wrap="none" lIns="0" tIns="0" rIns="0" bIns="0">
            <a:noAutofit/>
          </a:bodyPr>
          <a:lstStyle/>
          <a:p>
            <a:pPr indent="0">
              <a:defRPr sz="1000">
                <a:solidFill>
                  <a:srgbClr val="625A61"/>
                </a:solidFill>
                <a:latin typeface="Arial Narrow"/>
              </a:defRPr>
            </a:pPr>
            <a:r>
              <a:t>来源：高盛全球投资研究</a:t>
            </a:r>
          </a:p>
        </p:txBody>
      </p:sp>
    </p:spTree>
    <p:extLst>
      <p:ext uri="{BB962C8B-B14F-4D97-AF65-F5344CB8AC3E}">
        <p14:creationId xmlns:p14="http://schemas.microsoft.com/office/powerpoint/2010/main" val="23298864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07131-B5D0-E35A-6582-E977BFA627A5}"/>
              </a:ext>
            </a:extLst>
          </p:cNvPr>
          <p:cNvSpPr>
            <a:spLocks noGrp="1"/>
          </p:cNvSpPr>
          <p:nvPr>
            <p:ph type="title"/>
          </p:nvPr>
        </p:nvSpPr>
        <p:spPr/>
        <p:txBody>
          <a:bodyPr/>
          <a:lstStyle/>
          <a:p>
            <a:r>
              <a:t>国家内部不平等</a:t>
            </a:r>
          </a:p>
        </p:txBody>
      </p:sp>
      <p:sp>
        <p:nvSpPr>
          <p:cNvPr id="4" name="Slide Number Placeholder 3">
            <a:extLst>
              <a:ext uri="{FF2B5EF4-FFF2-40B4-BE49-F238E27FC236}">
                <a16:creationId xmlns:a16="http://schemas.microsoft.com/office/drawing/2014/main" id="{CAC27E03-8310-9903-5E66-7D47318655F2}"/>
              </a:ext>
            </a:extLst>
          </p:cNvPr>
          <p:cNvSpPr>
            <a:spLocks noGrp="1"/>
          </p:cNvSpPr>
          <p:nvPr>
            <p:ph type="sldNum" sz="quarter" idx="11"/>
          </p:nvPr>
        </p:nvSpPr>
        <p:spPr/>
        <p:txBody>
          <a:bodyPr/>
          <a:lstStyle/>
          <a:p/>
          <a:p>
            <a:fld id="{FC96386F-C149-48D8-92C5-2CFDBA85534B}" type="slidenum">
              <a:rPr lang="en-GB" smtClean="0"/>
              <a:t>37</a:t>
            </a:fld>
          </a:p>
        </p:txBody>
      </p:sp>
      <p:pic>
        <p:nvPicPr>
          <p:cNvPr id="3" name="图片 2">
            <a:extLst>
              <a:ext uri="{FF2B5EF4-FFF2-40B4-BE49-F238E27FC236}">
                <a16:creationId xmlns:a16="http://schemas.microsoft.com/office/drawing/2014/main" id="{439C712E-9AC0-0AD6-51D0-1406E05F6092}"/>
              </a:ext>
            </a:extLst>
          </p:cNvPr>
          <p:cNvPicPr>
            <a:picLocks noChangeAspect="1"/>
          </p:cNvPicPr>
          <p:nvPr/>
        </p:nvPicPr>
        <p:blipFill>
          <a:blip r:embed="rId2"/>
          <a:stretch>
            <a:fillRect/>
          </a:stretch>
        </p:blipFill>
        <p:spPr>
          <a:xfrm>
            <a:off x="1008888" y="1304544"/>
            <a:ext cx="7135368" cy="4840224"/>
          </a:xfrm>
          <a:prstGeom prst="rect">
            <a:avLst/>
          </a:prstGeom>
        </p:spPr>
      </p:pic>
      <p:sp>
        <p:nvSpPr>
          <p:cNvPr id="7" name="矩形 6">
            <a:extLst>
              <a:ext uri="{FF2B5EF4-FFF2-40B4-BE49-F238E27FC236}">
                <a16:creationId xmlns:a16="http://schemas.microsoft.com/office/drawing/2014/main" id="{D09BDD00-C58D-E000-6C7B-CA7812CA884E}"/>
              </a:ext>
            </a:extLst>
          </p:cNvPr>
          <p:cNvSpPr/>
          <p:nvPr/>
        </p:nvSpPr>
        <p:spPr>
          <a:xfrm>
            <a:off x="1685544" y="1551432"/>
            <a:ext cx="1197864" cy="222504"/>
          </a:xfrm>
          <a:prstGeom prst="rect">
            <a:avLst/>
          </a:prstGeom>
          <a:solidFill>
            <a:srgbClr val="FFFFFF"/>
          </a:solidFill>
        </p:spPr>
        <p:txBody>
          <a:bodyPr wrap="none" lIns="0" tIns="0" rIns="0" bIns="0">
            <a:noAutofit/>
          </a:bodyPr>
          <a:lstStyle/>
          <a:p>
            <a:pPr indent="0">
              <a:defRPr sz="1200">
                <a:latin typeface="Arial"/>
              </a:defRPr>
            </a:pPr>
            <a:r>
              <a:t>基尼系数</a:t>
            </a:r>
          </a:p>
        </p:txBody>
      </p:sp>
      <p:sp>
        <p:nvSpPr>
          <p:cNvPr id="8" name="矩形 7">
            <a:extLst>
              <a:ext uri="{FF2B5EF4-FFF2-40B4-BE49-F238E27FC236}">
                <a16:creationId xmlns:a16="http://schemas.microsoft.com/office/drawing/2014/main" id="{8A92BDB0-B04E-D961-5FF1-1CB6A0951B37}"/>
              </a:ext>
            </a:extLst>
          </p:cNvPr>
          <p:cNvSpPr/>
          <p:nvPr/>
        </p:nvSpPr>
        <p:spPr>
          <a:xfrm>
            <a:off x="2316480" y="1898904"/>
            <a:ext cx="292608" cy="188976"/>
          </a:xfrm>
          <a:prstGeom prst="rect">
            <a:avLst/>
          </a:prstGeom>
          <a:solidFill>
            <a:srgbClr val="FFFFFF"/>
          </a:solidFill>
        </p:spPr>
        <p:txBody>
          <a:bodyPr wrap="none" lIns="0" tIns="0" rIns="0" bIns="0">
            <a:noAutofit/>
          </a:bodyPr>
          <a:lstStyle/>
          <a:p>
            <a:pPr indent="0">
              <a:defRPr sz="1200">
                <a:latin typeface="Arial"/>
              </a:defRPr>
            </a:pPr>
            <a:r>
              <a:t>英国</a:t>
            </a:r>
          </a:p>
        </p:txBody>
      </p:sp>
      <p:sp>
        <p:nvSpPr>
          <p:cNvPr id="9" name="矩形 8">
            <a:extLst>
              <a:ext uri="{FF2B5EF4-FFF2-40B4-BE49-F238E27FC236}">
                <a16:creationId xmlns:a16="http://schemas.microsoft.com/office/drawing/2014/main" id="{5D9AC264-C191-FD0A-9B4F-7E112C81BDAF}"/>
              </a:ext>
            </a:extLst>
          </p:cNvPr>
          <p:cNvSpPr/>
          <p:nvPr/>
        </p:nvSpPr>
        <p:spPr>
          <a:xfrm>
            <a:off x="2325624" y="2249424"/>
            <a:ext cx="463296" cy="207264"/>
          </a:xfrm>
          <a:prstGeom prst="rect">
            <a:avLst/>
          </a:prstGeom>
          <a:solidFill>
            <a:srgbClr val="FFFFFF"/>
          </a:solidFill>
        </p:spPr>
        <p:txBody>
          <a:bodyPr wrap="none" lIns="0" tIns="0" rIns="0" bIns="0">
            <a:noAutofit/>
          </a:bodyPr>
          <a:lstStyle/>
          <a:p>
            <a:pPr indent="0">
              <a:defRPr sz="1025">
                <a:latin typeface="Arial"/>
              </a:defRPr>
            </a:pPr>
            <a:r>
              <a:t>中国</a:t>
            </a:r>
          </a:p>
        </p:txBody>
      </p:sp>
      <p:sp>
        <p:nvSpPr>
          <p:cNvPr id="10" name="矩形 9">
            <a:extLst>
              <a:ext uri="{FF2B5EF4-FFF2-40B4-BE49-F238E27FC236}">
                <a16:creationId xmlns:a16="http://schemas.microsoft.com/office/drawing/2014/main" id="{B7954036-9EA1-55B8-4569-95529C6013B0}"/>
              </a:ext>
            </a:extLst>
          </p:cNvPr>
          <p:cNvSpPr/>
          <p:nvPr/>
        </p:nvSpPr>
        <p:spPr>
          <a:xfrm>
            <a:off x="2325624" y="2569464"/>
            <a:ext cx="719328" cy="213360"/>
          </a:xfrm>
          <a:prstGeom prst="rect">
            <a:avLst/>
          </a:prstGeom>
          <a:solidFill>
            <a:srgbClr val="FFFFFF"/>
          </a:solidFill>
        </p:spPr>
        <p:txBody>
          <a:bodyPr wrap="none" lIns="0" tIns="0" rIns="0" bIns="0">
            <a:noAutofit/>
          </a:bodyPr>
          <a:lstStyle/>
          <a:p>
            <a:pPr indent="0">
              <a:defRPr sz="1200">
                <a:latin typeface="Arial"/>
              </a:defRPr>
            </a:pPr>
            <a:r>
              <a:t>德国</a:t>
            </a:r>
          </a:p>
        </p:txBody>
      </p:sp>
      <p:sp>
        <p:nvSpPr>
          <p:cNvPr id="11" name="矩形 10">
            <a:extLst>
              <a:ext uri="{FF2B5EF4-FFF2-40B4-BE49-F238E27FC236}">
                <a16:creationId xmlns:a16="http://schemas.microsoft.com/office/drawing/2014/main" id="{95822CF8-D6E9-BA41-DEB8-5A2263EB468D}"/>
              </a:ext>
            </a:extLst>
          </p:cNvPr>
          <p:cNvSpPr/>
          <p:nvPr/>
        </p:nvSpPr>
        <p:spPr>
          <a:xfrm>
            <a:off x="2316480" y="2919984"/>
            <a:ext cx="414528" cy="204216"/>
          </a:xfrm>
          <a:prstGeom prst="rect">
            <a:avLst/>
          </a:prstGeom>
          <a:solidFill>
            <a:srgbClr val="FFFFFF"/>
          </a:solidFill>
        </p:spPr>
        <p:txBody>
          <a:bodyPr wrap="none" lIns="0" tIns="0" rIns="0" bIns="0">
            <a:noAutofit/>
          </a:bodyPr>
          <a:lstStyle/>
          <a:p>
            <a:pPr indent="0">
              <a:defRPr sz="1200">
                <a:latin typeface="Arial"/>
              </a:defRPr>
            </a:pPr>
            <a:r>
              <a:t>印度</a:t>
            </a:r>
          </a:p>
        </p:txBody>
      </p:sp>
      <p:sp>
        <p:nvSpPr>
          <p:cNvPr id="12" name="矩形 11">
            <a:extLst>
              <a:ext uri="{FF2B5EF4-FFF2-40B4-BE49-F238E27FC236}">
                <a16:creationId xmlns:a16="http://schemas.microsoft.com/office/drawing/2014/main" id="{6C4A39E0-71C5-BA24-D55B-EC13127A99F7}"/>
              </a:ext>
            </a:extLst>
          </p:cNvPr>
          <p:cNvSpPr/>
          <p:nvPr/>
        </p:nvSpPr>
        <p:spPr>
          <a:xfrm>
            <a:off x="2316480" y="3255264"/>
            <a:ext cx="292608" cy="210312"/>
          </a:xfrm>
          <a:prstGeom prst="rect">
            <a:avLst/>
          </a:prstGeom>
          <a:solidFill>
            <a:srgbClr val="FFFFFF"/>
          </a:solidFill>
        </p:spPr>
        <p:txBody>
          <a:bodyPr wrap="none" lIns="0" tIns="0" rIns="0" bIns="0">
            <a:noAutofit/>
          </a:bodyPr>
          <a:lstStyle/>
          <a:p>
            <a:pPr indent="0">
              <a:defRPr sz="1200">
                <a:latin typeface="Arial"/>
              </a:defRPr>
            </a:pPr>
            <a:r>
              <a:t>美国</a:t>
            </a:r>
          </a:p>
        </p:txBody>
      </p:sp>
      <p:sp>
        <p:nvSpPr>
          <p:cNvPr id="13" name="矩形 12">
            <a:extLst>
              <a:ext uri="{FF2B5EF4-FFF2-40B4-BE49-F238E27FC236}">
                <a16:creationId xmlns:a16="http://schemas.microsoft.com/office/drawing/2014/main" id="{21587C00-5D14-872E-9911-EDD7B6509CCC}"/>
              </a:ext>
            </a:extLst>
          </p:cNvPr>
          <p:cNvSpPr/>
          <p:nvPr/>
        </p:nvSpPr>
        <p:spPr>
          <a:xfrm>
            <a:off x="1027176" y="6172200"/>
            <a:ext cx="2712720" cy="195072"/>
          </a:xfrm>
          <a:prstGeom prst="rect">
            <a:avLst/>
          </a:prstGeom>
          <a:solidFill>
            <a:srgbClr val="FFFFFF"/>
          </a:solidFill>
        </p:spPr>
        <p:txBody>
          <a:bodyPr wrap="none" lIns="0" tIns="0" rIns="0" bIns="0">
            <a:noAutofit/>
          </a:bodyPr>
          <a:lstStyle/>
          <a:p>
            <a:pPr indent="0">
              <a:defRPr sz="1000">
                <a:latin typeface="Arial Narrow"/>
              </a:defRPr>
            </a:pPr>
            <a:r>
              <a:t>来源：高盛全球投资研究</a:t>
            </a:r>
          </a:p>
        </p:txBody>
      </p:sp>
    </p:spTree>
    <p:extLst>
      <p:ext uri="{BB962C8B-B14F-4D97-AF65-F5344CB8AC3E}">
        <p14:creationId xmlns:p14="http://schemas.microsoft.com/office/powerpoint/2010/main" val="36394944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谢谢！</a:t>
            </a:r>
          </a:p>
        </p:txBody>
      </p:sp>
      <p:sp>
        <p:nvSpPr>
          <p:cNvPr id="3" name="Slide Number Placeholder 2"/>
          <p:cNvSpPr>
            <a:spLocks noGrp="1"/>
          </p:cNvSpPr>
          <p:nvPr>
            <p:ph type="sldNum" sz="quarter" idx="11"/>
          </p:nvPr>
        </p:nvSpPr>
        <p:spPr/>
        <p:txBody>
          <a:bodyPr/>
          <a:lstStyle/>
          <a:p/>
          <a:p>
            <a:fld id="{B18DCB8B-D2FE-45D5-9D77-2EAE87C4CC26}" type="slidenum">
              <a:rPr lang="en-GB" smtClean="0"/>
              <a:t>38</a:t>
            </a:fld>
          </a:p>
        </p:txBody>
      </p:sp>
    </p:spTree>
    <p:extLst>
      <p:ext uri="{BB962C8B-B14F-4D97-AF65-F5344CB8AC3E}">
        <p14:creationId xmlns:p14="http://schemas.microsoft.com/office/powerpoint/2010/main" val="35158503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826C0-6E9B-10CE-9CF5-1A2F3017EA1B}"/>
              </a:ext>
            </a:extLst>
          </p:cNvPr>
          <p:cNvSpPr>
            <a:spLocks noGrp="1"/>
          </p:cNvSpPr>
          <p:nvPr>
            <p:ph type="title"/>
          </p:nvPr>
        </p:nvSpPr>
        <p:spPr/>
        <p:txBody>
          <a:bodyPr/>
          <a:lstStyle/>
          <a:p>
            <a:r>
              <a:t>附录：大衰退的持续影响</a:t>
            </a:r>
          </a:p>
        </p:txBody>
      </p:sp>
      <p:sp>
        <p:nvSpPr>
          <p:cNvPr id="3" name="Slide Number Placeholder 2">
            <a:extLst>
              <a:ext uri="{FF2B5EF4-FFF2-40B4-BE49-F238E27FC236}">
                <a16:creationId xmlns:a16="http://schemas.microsoft.com/office/drawing/2014/main" id="{F907260C-300E-B3F0-CF25-D7D4DF378C4C}"/>
              </a:ext>
            </a:extLst>
          </p:cNvPr>
          <p:cNvSpPr>
            <a:spLocks noGrp="1"/>
          </p:cNvSpPr>
          <p:nvPr>
            <p:ph type="sldNum" sz="quarter" idx="11"/>
          </p:nvPr>
        </p:nvSpPr>
        <p:spPr/>
        <p:txBody>
          <a:bodyPr/>
          <a:lstStyle/>
          <a:p/>
          <a:p>
            <a:fld id="{B18DCB8B-D2FE-45D5-9D77-2EAE87C4CC26}" type="slidenum">
              <a:rPr lang="en-GB" smtClean="0"/>
              <a:t>39</a:t>
            </a:fld>
          </a:p>
        </p:txBody>
      </p:sp>
    </p:spTree>
    <p:extLst>
      <p:ext uri="{BB962C8B-B14F-4D97-AF65-F5344CB8AC3E}">
        <p14:creationId xmlns:p14="http://schemas.microsoft.com/office/powerpoint/2010/main" val="453040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FD53579-A0CA-EF78-930C-A8A376F6F2B7}"/>
              </a:ext>
            </a:extLst>
          </p:cNvPr>
          <p:cNvGrpSpPr/>
          <p:nvPr/>
        </p:nvGrpSpPr>
        <p:grpSpPr>
          <a:xfrm>
            <a:off x="1719429" y="2188832"/>
            <a:ext cx="5705141" cy="1286715"/>
            <a:chOff x="1517846" y="2908276"/>
            <a:chExt cx="5705141" cy="1286715"/>
          </a:xfrm>
        </p:grpSpPr>
        <p:pic>
          <p:nvPicPr>
            <p:cNvPr id="11" name="Picture 4"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17846" y="2908313"/>
              <a:ext cx="1928219" cy="1286484"/>
            </a:xfrm>
            <a:prstGeom prst="rect">
              <a:avLst/>
            </a:prstGeom>
            <a:noFill/>
            <a:ln w="38100">
              <a:noFill/>
            </a:ln>
            <a:extLst>
              <a:ext uri="{909E8E84-426E-40DD-AFC4-6F175D3DCCD1}">
                <a14:hiddenFill xmlns:a14="http://schemas.microsoft.com/office/drawing/2010/main">
                  <a:solidFill>
                    <a:srgbClr val="FFFFFF"/>
                  </a:solidFill>
                </a14:hiddenFill>
              </a:ext>
            </a:extLst>
          </p:spPr>
        </p:pic>
        <p:pic>
          <p:nvPicPr>
            <p:cNvPr id="12" name="Picture 12" descr="https://upload.wikimedia.org/wikipedia/commons/thumb/b/bb/W54_Special_%28CA-San_Ysidro%29_-vector.svg/700px-W54_Special_%28CA-San_Ysidro%29_-vector.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21586" y="2908276"/>
              <a:ext cx="1801401" cy="128671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shipping contain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469716" y="2908276"/>
              <a:ext cx="1928219" cy="1286715"/>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AutoShape 8" descr="Image result for angela merkel"/>
          <p:cNvSpPr>
            <a:spLocks noChangeAspect="1" noChangeArrowheads="1"/>
          </p:cNvSpPr>
          <p:nvPr/>
        </p:nvSpPr>
        <p:spPr bwMode="auto">
          <a:xfrm>
            <a:off x="328344" y="-15949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p:txBody>
      </p:sp>
      <p:sp>
        <p:nvSpPr>
          <p:cNvPr id="2" name="AutoShape 2" descr="Image result for north korean leader\"/>
          <p:cNvSpPr>
            <a:spLocks noChangeAspect="1" noChangeArrowheads="1"/>
          </p:cNvSpPr>
          <p:nvPr/>
        </p:nvSpPr>
        <p:spPr bwMode="auto">
          <a:xfrm>
            <a:off x="0" y="-161406"/>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p:txBody>
      </p:sp>
      <p:grpSp>
        <p:nvGrpSpPr>
          <p:cNvPr id="8" name="Group 7">
            <a:extLst>
              <a:ext uri="{FF2B5EF4-FFF2-40B4-BE49-F238E27FC236}">
                <a16:creationId xmlns:a16="http://schemas.microsoft.com/office/drawing/2014/main" id="{B5BE6FDB-9209-3771-CCC2-00B28E7BDD67}"/>
              </a:ext>
            </a:extLst>
          </p:cNvPr>
          <p:cNvGrpSpPr/>
          <p:nvPr/>
        </p:nvGrpSpPr>
        <p:grpSpPr>
          <a:xfrm>
            <a:off x="667610" y="483060"/>
            <a:ext cx="7808780" cy="1435272"/>
            <a:chOff x="826945" y="485571"/>
            <a:chExt cx="7808780" cy="1435272"/>
          </a:xfrm>
        </p:grpSpPr>
        <p:pic>
          <p:nvPicPr>
            <p:cNvPr id="1038" name="Picture 14" descr="Image result for macron"/>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0848" r="17484"/>
            <a:stretch/>
          </p:blipFill>
          <p:spPr bwMode="auto">
            <a:xfrm>
              <a:off x="4954356" y="485571"/>
              <a:ext cx="1318342" cy="143527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Image result for xi jinping"/>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25554" r="30510" b="14518"/>
            <a:stretch/>
          </p:blipFill>
          <p:spPr bwMode="auto">
            <a:xfrm>
              <a:off x="7465559" y="499511"/>
              <a:ext cx="1170166" cy="142111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Joe Biden's Big Month | The New Yorker">
              <a:extLst>
                <a:ext uri="{FF2B5EF4-FFF2-40B4-BE49-F238E27FC236}">
                  <a16:creationId xmlns:a16="http://schemas.microsoft.com/office/drawing/2014/main" id="{6BAD31F6-08E4-A8BC-A90F-CA76A3D52F3D}"/>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21435" t="4111" r="27749" b="19021"/>
            <a:stretch/>
          </p:blipFill>
          <p:spPr bwMode="auto">
            <a:xfrm>
              <a:off x="826945" y="486465"/>
              <a:ext cx="1369172" cy="141669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E135C678-CADA-9D98-6E93-4E3DFC311F1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30044"/>
            <a:stretch/>
          </p:blipFill>
          <p:spPr bwMode="auto">
            <a:xfrm>
              <a:off x="3368447" y="486576"/>
              <a:ext cx="1541866" cy="142377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E915059-2AF4-CDD9-A195-B0F3482CD14E}"/>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1108" t="-801" r="11108" b="22046"/>
            <a:stretch/>
          </p:blipFill>
          <p:spPr bwMode="auto">
            <a:xfrm>
              <a:off x="6308771" y="489124"/>
              <a:ext cx="1098960" cy="14212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49B25619-D11A-4688-6C15-237E93D22856}"/>
              </a:ext>
            </a:extLst>
          </p:cNvPr>
          <p:cNvGrpSpPr/>
          <p:nvPr/>
        </p:nvGrpSpPr>
        <p:grpSpPr>
          <a:xfrm>
            <a:off x="2416886" y="3751163"/>
            <a:ext cx="4310227" cy="1303350"/>
            <a:chOff x="4572001" y="4674721"/>
            <a:chExt cx="4310227" cy="1303350"/>
          </a:xfrm>
        </p:grpSpPr>
        <p:pic>
          <p:nvPicPr>
            <p:cNvPr id="4" name="Picture 4" descr="Image result for north korean leade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174965" y="4674721"/>
              <a:ext cx="1707263" cy="128044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upload.wikimedia.org/wikipedia/commons/0/07/Senkaku_Diaoyu_Tiaoyu_Islands.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823387" y="4674721"/>
              <a:ext cx="1303350" cy="13033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0995246-58C2-FA4F-7E11-400A0674DFEB}"/>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9187" t="2262" r="3521" b="28792"/>
            <a:stretch/>
          </p:blipFill>
          <p:spPr bwMode="auto">
            <a:xfrm>
              <a:off x="4572001" y="4674722"/>
              <a:ext cx="1203158" cy="12915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423A6E73-32F6-AC88-0F57-D89014D9DC4E}"/>
              </a:ext>
            </a:extLst>
          </p:cNvPr>
          <p:cNvGrpSpPr/>
          <p:nvPr/>
        </p:nvGrpSpPr>
        <p:grpSpPr>
          <a:xfrm>
            <a:off x="3084784" y="5308378"/>
            <a:ext cx="2974431" cy="1282344"/>
            <a:chOff x="2816403" y="5331109"/>
            <a:chExt cx="2974431" cy="1282344"/>
          </a:xfrm>
        </p:grpSpPr>
        <p:pic>
          <p:nvPicPr>
            <p:cNvPr id="26" name="Picture 4" descr="Image result">
              <a:extLst>
                <a:ext uri="{FF2B5EF4-FFF2-40B4-BE49-F238E27FC236}">
                  <a16:creationId xmlns:a16="http://schemas.microsoft.com/office/drawing/2014/main" id="{4634AF60-5113-C00A-3404-F056C3E4002A}"/>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816403" y="5331109"/>
              <a:ext cx="1709792" cy="128234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CC3BE0D5-6E87-2136-A6CA-02AA33657D26}"/>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1605" r="7984" b="34300"/>
            <a:stretch/>
          </p:blipFill>
          <p:spPr bwMode="auto">
            <a:xfrm>
              <a:off x="4587676" y="5331109"/>
              <a:ext cx="1203158" cy="1277957"/>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Picture 2" descr="Image result for british prime minister">
            <a:extLst>
              <a:ext uri="{FF2B5EF4-FFF2-40B4-BE49-F238E27FC236}">
                <a16:creationId xmlns:a16="http://schemas.microsoft.com/office/drawing/2014/main" id="{71B23A30-38BA-FF37-C7CC-E038E516ABB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49070" y="483060"/>
            <a:ext cx="1061549" cy="1427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01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世界GDP增长</a:t>
            </a:r>
            <a:br>
              <a:rPr lang="en-US" dirty="0"/>
            </a:br>
            <a:r>
              <a:rPr sz="1400"/>
              <a:t>1997-2021</a:t>
            </a:r>
          </a:p>
        </p:txBody>
      </p:sp>
      <p:sp>
        <p:nvSpPr>
          <p:cNvPr id="3" name="Slide Number Placeholder 2"/>
          <p:cNvSpPr>
            <a:spLocks noGrp="1"/>
          </p:cNvSpPr>
          <p:nvPr>
            <p:ph type="sldNum" sz="quarter" idx="11"/>
          </p:nvPr>
        </p:nvSpPr>
        <p:spPr/>
        <p:txBody>
          <a:bodyPr/>
          <a:lstStyle/>
          <a:p/>
          <a:p>
            <a:fld id="{B18DCB8B-D2FE-45D5-9D77-2EAE87C4CC26}" type="slidenum">
              <a:rPr lang="en-GB" smtClean="0"/>
              <a:t>40</a:t>
            </a:fld>
          </a:p>
        </p:txBody>
      </p:sp>
      <p:pic>
        <p:nvPicPr>
          <p:cNvPr id="4" name="图片 3">
            <a:extLst>
              <a:ext uri="{FF2B5EF4-FFF2-40B4-BE49-F238E27FC236}">
                <a16:creationId xmlns:a16="http://schemas.microsoft.com/office/drawing/2014/main" id="{7B39BB66-2AF0-C88D-7885-1227E50B25D9}"/>
              </a:ext>
            </a:extLst>
          </p:cNvPr>
          <p:cNvPicPr>
            <a:picLocks noChangeAspect="1"/>
          </p:cNvPicPr>
          <p:nvPr/>
        </p:nvPicPr>
        <p:blipFill>
          <a:blip r:embed="rId3"/>
          <a:stretch>
            <a:fillRect/>
          </a:stretch>
        </p:blipFill>
        <p:spPr>
          <a:xfrm>
            <a:off x="771144" y="1219200"/>
            <a:ext cx="7583424" cy="5172456"/>
          </a:xfrm>
          <a:prstGeom prst="rect">
            <a:avLst/>
          </a:prstGeom>
        </p:spPr>
      </p:pic>
      <p:sp>
        <p:nvSpPr>
          <p:cNvPr id="7" name="矩形 6">
            <a:extLst>
              <a:ext uri="{FF2B5EF4-FFF2-40B4-BE49-F238E27FC236}">
                <a16:creationId xmlns:a16="http://schemas.microsoft.com/office/drawing/2014/main" id="{5228B393-72A2-7E96-68A0-8C6A0FF0E8D3}"/>
              </a:ext>
            </a:extLst>
          </p:cNvPr>
          <p:cNvSpPr/>
          <p:nvPr/>
        </p:nvSpPr>
        <p:spPr>
          <a:xfrm>
            <a:off x="2621280" y="1304544"/>
            <a:ext cx="4157472" cy="310896"/>
          </a:xfrm>
          <a:prstGeom prst="rect">
            <a:avLst/>
          </a:prstGeom>
          <a:solidFill>
            <a:srgbClr val="FFFFFF"/>
          </a:solidFill>
        </p:spPr>
        <p:txBody>
          <a:bodyPr wrap="none" lIns="0" tIns="0" rIns="0" bIns="0">
            <a:noAutofit/>
          </a:bodyPr>
          <a:lstStyle/>
          <a:p>
            <a:pPr indent="0" algn="ctr">
              <a:defRPr sz="2000">
                <a:latin typeface="Arial"/>
              </a:defRPr>
            </a:pPr>
            <a:r>
              <a:t>对世界GDP增长的贡献</a:t>
            </a:r>
          </a:p>
        </p:txBody>
      </p:sp>
      <p:sp>
        <p:nvSpPr>
          <p:cNvPr id="8" name="矩形 7">
            <a:extLst>
              <a:ext uri="{FF2B5EF4-FFF2-40B4-BE49-F238E27FC236}">
                <a16:creationId xmlns:a16="http://schemas.microsoft.com/office/drawing/2014/main" id="{4F022A5D-789F-9961-AE88-A42A23DF3923}"/>
              </a:ext>
            </a:extLst>
          </p:cNvPr>
          <p:cNvSpPr/>
          <p:nvPr/>
        </p:nvSpPr>
        <p:spPr>
          <a:xfrm>
            <a:off x="856488" y="2929128"/>
            <a:ext cx="228600" cy="1365504"/>
          </a:xfrm>
          <a:prstGeom prst="rect">
            <a:avLst/>
          </a:prstGeom>
          <a:solidFill>
            <a:srgbClr val="FFFFFF"/>
          </a:solidFill>
        </p:spPr>
        <p:txBody>
          <a:bodyPr vert="vert270" wrap="none" lIns="0" tIns="0" rIns="0" bIns="0">
            <a:noAutofit/>
          </a:bodyPr>
          <a:lstStyle/>
          <a:p>
            <a:pPr indent="0">
              <a:defRPr sz="1400">
                <a:latin typeface="Arial"/>
              </a:defRPr>
            </a:pPr>
            <a:r>
              <a:t>增长百分比</a:t>
            </a:r>
          </a:p>
        </p:txBody>
      </p:sp>
      <p:sp>
        <p:nvSpPr>
          <p:cNvPr id="10" name="矩形 9">
            <a:extLst>
              <a:ext uri="{FF2B5EF4-FFF2-40B4-BE49-F238E27FC236}">
                <a16:creationId xmlns:a16="http://schemas.microsoft.com/office/drawing/2014/main" id="{3D8A624F-F2CD-6019-F0B5-EF6FCF85A606}"/>
              </a:ext>
            </a:extLst>
          </p:cNvPr>
          <p:cNvSpPr/>
          <p:nvPr/>
        </p:nvSpPr>
        <p:spPr>
          <a:xfrm>
            <a:off x="4831080" y="4413504"/>
            <a:ext cx="640080" cy="335280"/>
          </a:xfrm>
          <a:prstGeom prst="rect">
            <a:avLst/>
          </a:prstGeom>
          <a:solidFill>
            <a:srgbClr val="FFFFFF"/>
          </a:solidFill>
        </p:spPr>
        <p:txBody>
          <a:bodyPr lIns="0" tIns="0" rIns="0" bIns="0">
            <a:noAutofit/>
          </a:bodyPr>
          <a:lstStyle/>
          <a:p>
            <a:pPr indent="0" algn="ctr">
              <a:lnSpc>
                <a:spcPct val="105000"/>
              </a:lnSpc>
              <a:defRPr sz="1000">
                <a:latin typeface="Arial"/>
              </a:defRPr>
            </a:pPr>
            <a:r>
              <a:t>大衰退</a:t>
            </a:r>
          </a:p>
        </p:txBody>
      </p:sp>
      <p:sp>
        <p:nvSpPr>
          <p:cNvPr id="11" name="矩形 10">
            <a:extLst>
              <a:ext uri="{FF2B5EF4-FFF2-40B4-BE49-F238E27FC236}">
                <a16:creationId xmlns:a16="http://schemas.microsoft.com/office/drawing/2014/main" id="{6145DF75-A023-4451-153F-624ADFEC1BAC}"/>
              </a:ext>
            </a:extLst>
          </p:cNvPr>
          <p:cNvSpPr/>
          <p:nvPr/>
        </p:nvSpPr>
        <p:spPr>
          <a:xfrm>
            <a:off x="1234440" y="6053328"/>
            <a:ext cx="472440" cy="188976"/>
          </a:xfrm>
          <a:prstGeom prst="rect">
            <a:avLst/>
          </a:prstGeom>
          <a:solidFill>
            <a:srgbClr val="FFFFFF"/>
          </a:solidFill>
        </p:spPr>
        <p:txBody>
          <a:bodyPr wrap="none" lIns="0" tIns="0" rIns="0" bIns="0">
            <a:noAutofit/>
          </a:bodyPr>
          <a:lstStyle/>
          <a:p>
            <a:pPr indent="0">
              <a:defRPr sz="1400">
                <a:latin typeface="Arial"/>
              </a:defRPr>
            </a:pPr>
            <a:r>
              <a:t>美国</a:t>
            </a:r>
          </a:p>
        </p:txBody>
      </p:sp>
      <p:sp>
        <p:nvSpPr>
          <p:cNvPr id="12" name="矩形 11">
            <a:extLst>
              <a:ext uri="{FF2B5EF4-FFF2-40B4-BE49-F238E27FC236}">
                <a16:creationId xmlns:a16="http://schemas.microsoft.com/office/drawing/2014/main" id="{B2736D91-DC46-51D1-DB44-EA3B347FD3E0}"/>
              </a:ext>
            </a:extLst>
          </p:cNvPr>
          <p:cNvSpPr/>
          <p:nvPr/>
        </p:nvSpPr>
        <p:spPr>
          <a:xfrm>
            <a:off x="2112264" y="6053328"/>
            <a:ext cx="518160" cy="201168"/>
          </a:xfrm>
          <a:prstGeom prst="rect">
            <a:avLst/>
          </a:prstGeom>
          <a:solidFill>
            <a:srgbClr val="FFFFFF"/>
          </a:solidFill>
        </p:spPr>
        <p:txBody>
          <a:bodyPr wrap="none" lIns="0" tIns="0" rIns="0" bIns="0">
            <a:noAutofit/>
          </a:bodyPr>
          <a:lstStyle/>
          <a:p>
            <a:pPr indent="0">
              <a:defRPr sz="1400">
                <a:latin typeface="Arial"/>
              </a:defRPr>
            </a:pPr>
            <a:r>
              <a:t>中国</a:t>
            </a:r>
          </a:p>
        </p:txBody>
      </p:sp>
      <p:sp>
        <p:nvSpPr>
          <p:cNvPr id="13" name="矩形 12">
            <a:extLst>
              <a:ext uri="{FF2B5EF4-FFF2-40B4-BE49-F238E27FC236}">
                <a16:creationId xmlns:a16="http://schemas.microsoft.com/office/drawing/2014/main" id="{642DD257-F346-181F-F9BA-118155BE2376}"/>
              </a:ext>
            </a:extLst>
          </p:cNvPr>
          <p:cNvSpPr/>
          <p:nvPr/>
        </p:nvSpPr>
        <p:spPr>
          <a:xfrm>
            <a:off x="3041904" y="6053328"/>
            <a:ext cx="481584" cy="207264"/>
          </a:xfrm>
          <a:prstGeom prst="rect">
            <a:avLst/>
          </a:prstGeom>
          <a:solidFill>
            <a:srgbClr val="FFFFFF"/>
          </a:solidFill>
        </p:spPr>
        <p:txBody>
          <a:bodyPr wrap="none" lIns="0" tIns="0" rIns="0" bIns="0">
            <a:noAutofit/>
          </a:bodyPr>
          <a:lstStyle/>
          <a:p>
            <a:pPr indent="0">
              <a:defRPr sz="1400">
                <a:latin typeface="Arial"/>
              </a:defRPr>
            </a:pPr>
            <a:r>
              <a:t>印度</a:t>
            </a:r>
          </a:p>
        </p:txBody>
      </p:sp>
      <p:sp>
        <p:nvSpPr>
          <p:cNvPr id="14" name="矩形 13">
            <a:extLst>
              <a:ext uri="{FF2B5EF4-FFF2-40B4-BE49-F238E27FC236}">
                <a16:creationId xmlns:a16="http://schemas.microsoft.com/office/drawing/2014/main" id="{700A39C2-3650-DC39-AEE1-883693452F2C}"/>
              </a:ext>
            </a:extLst>
          </p:cNvPr>
          <p:cNvSpPr/>
          <p:nvPr/>
        </p:nvSpPr>
        <p:spPr>
          <a:xfrm>
            <a:off x="3925824" y="6053328"/>
            <a:ext cx="810768" cy="207264"/>
          </a:xfrm>
          <a:prstGeom prst="rect">
            <a:avLst/>
          </a:prstGeom>
          <a:solidFill>
            <a:srgbClr val="FFFFFF"/>
          </a:solidFill>
        </p:spPr>
        <p:txBody>
          <a:bodyPr wrap="none" lIns="0" tIns="0" rIns="0" bIns="0">
            <a:noAutofit/>
          </a:bodyPr>
          <a:lstStyle/>
          <a:p>
            <a:pPr indent="0">
              <a:defRPr sz="1400">
                <a:latin typeface="Arial"/>
              </a:defRPr>
            </a:pPr>
            <a:r>
              <a:t>非洲号</a:t>
            </a:r>
          </a:p>
        </p:txBody>
      </p:sp>
      <p:sp>
        <p:nvSpPr>
          <p:cNvPr id="15" name="矩形 14">
            <a:extLst>
              <a:ext uri="{FF2B5EF4-FFF2-40B4-BE49-F238E27FC236}">
                <a16:creationId xmlns:a16="http://schemas.microsoft.com/office/drawing/2014/main" id="{AB09C56C-84DE-4D88-4D6F-8024981E7731}"/>
              </a:ext>
            </a:extLst>
          </p:cNvPr>
          <p:cNvSpPr/>
          <p:nvPr/>
        </p:nvSpPr>
        <p:spPr>
          <a:xfrm>
            <a:off x="5148072" y="6035040"/>
            <a:ext cx="1514856" cy="234696"/>
          </a:xfrm>
          <a:prstGeom prst="rect">
            <a:avLst/>
          </a:prstGeom>
          <a:solidFill>
            <a:srgbClr val="FFFFFF"/>
          </a:solidFill>
        </p:spPr>
        <p:txBody>
          <a:bodyPr wrap="none" lIns="0" tIns="0" rIns="0" bIns="0">
            <a:noAutofit/>
          </a:bodyPr>
          <a:lstStyle/>
          <a:p>
            <a:pPr indent="0" algn="ctr">
              <a:defRPr sz="1400">
                <a:latin typeface="Arial"/>
              </a:defRPr>
            </a:pPr>
            <a:r>
              <a:t>其他发展中国家</a:t>
            </a:r>
          </a:p>
        </p:txBody>
      </p:sp>
      <p:sp>
        <p:nvSpPr>
          <p:cNvPr id="16" name="矩形 15">
            <a:extLst>
              <a:ext uri="{FF2B5EF4-FFF2-40B4-BE49-F238E27FC236}">
                <a16:creationId xmlns:a16="http://schemas.microsoft.com/office/drawing/2014/main" id="{EA0E8F5F-FE36-B822-A58C-8D7D193586FC}"/>
              </a:ext>
            </a:extLst>
          </p:cNvPr>
          <p:cNvSpPr/>
          <p:nvPr/>
        </p:nvSpPr>
        <p:spPr>
          <a:xfrm>
            <a:off x="6989064" y="6053328"/>
            <a:ext cx="914400" cy="207264"/>
          </a:xfrm>
          <a:prstGeom prst="rect">
            <a:avLst/>
          </a:prstGeom>
          <a:solidFill>
            <a:srgbClr val="FFFFFF"/>
          </a:solidFill>
        </p:spPr>
        <p:txBody>
          <a:bodyPr wrap="none" lIns="0" tIns="0" rIns="0" bIns="0">
            <a:noAutofit/>
          </a:bodyPr>
          <a:lstStyle/>
          <a:p>
            <a:pPr indent="0" algn="r">
              <a:defRPr sz="1400">
                <a:latin typeface="Arial"/>
              </a:defRPr>
            </a:pPr>
            <a:r>
              <a:t>其他富人</a:t>
            </a:r>
          </a:p>
        </p:txBody>
      </p:sp>
    </p:spTree>
    <p:extLst>
      <p:ext uri="{BB962C8B-B14F-4D97-AF65-F5344CB8AC3E}">
        <p14:creationId xmlns:p14="http://schemas.microsoft.com/office/powerpoint/2010/main" val="873401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美国GDP</a:t>
            </a:r>
          </a:p>
        </p:txBody>
      </p:sp>
      <p:sp>
        <p:nvSpPr>
          <p:cNvPr id="3" name="Slide Number Placeholder 2"/>
          <p:cNvSpPr>
            <a:spLocks noGrp="1"/>
          </p:cNvSpPr>
          <p:nvPr>
            <p:ph type="sldNum" sz="quarter" idx="11"/>
          </p:nvPr>
        </p:nvSpPr>
        <p:spPr/>
        <p:txBody>
          <a:bodyPr/>
          <a:lstStyle/>
          <a:p/>
          <a:p>
            <a:fld id="{B18DCB8B-D2FE-45D5-9D77-2EAE87C4CC26}" type="slidenum">
              <a:rPr lang="en-GB" smtClean="0"/>
              <a:t>41</a:t>
            </a:fld>
          </a:p>
        </p:txBody>
      </p:sp>
      <p:pic>
        <p:nvPicPr>
          <p:cNvPr id="4" name="图片 3">
            <a:extLst>
              <a:ext uri="{FF2B5EF4-FFF2-40B4-BE49-F238E27FC236}">
                <a16:creationId xmlns:a16="http://schemas.microsoft.com/office/drawing/2014/main" id="{CCCF7BA9-81A5-7991-AB61-02F661183BE7}"/>
              </a:ext>
            </a:extLst>
          </p:cNvPr>
          <p:cNvPicPr>
            <a:picLocks noChangeAspect="1"/>
          </p:cNvPicPr>
          <p:nvPr/>
        </p:nvPicPr>
        <p:blipFill>
          <a:blip r:embed="rId2"/>
          <a:stretch>
            <a:fillRect/>
          </a:stretch>
        </p:blipFill>
        <p:spPr>
          <a:xfrm>
            <a:off x="1048512" y="1170432"/>
            <a:ext cx="7037832" cy="4791456"/>
          </a:xfrm>
          <a:prstGeom prst="rect">
            <a:avLst/>
          </a:prstGeom>
          <a:noFill/>
        </p:spPr>
      </p:pic>
      <p:sp>
        <p:nvSpPr>
          <p:cNvPr id="5" name="矩形 4">
            <a:extLst>
              <a:ext uri="{FF2B5EF4-FFF2-40B4-BE49-F238E27FC236}">
                <a16:creationId xmlns:a16="http://schemas.microsoft.com/office/drawing/2014/main" id="{ACA8F04A-AA5A-1C15-DB1B-55BB076D6964}"/>
              </a:ext>
            </a:extLst>
          </p:cNvPr>
          <p:cNvSpPr/>
          <p:nvPr/>
        </p:nvSpPr>
        <p:spPr>
          <a:xfrm>
            <a:off x="2243011" y="1325246"/>
            <a:ext cx="1395984" cy="170688"/>
          </a:xfrm>
          <a:prstGeom prst="rect">
            <a:avLst/>
          </a:prstGeom>
          <a:noFill/>
        </p:spPr>
        <p:txBody>
          <a:bodyPr wrap="none" lIns="0" tIns="0" rIns="0" bIns="0">
            <a:noAutofit/>
          </a:bodyPr>
          <a:lstStyle/>
          <a:p>
            <a:pPr indent="0">
              <a:defRPr sz="650">
                <a:latin typeface="Arial"/>
              </a:defRPr>
            </a:pPr>
            <a:r>
              <a:t>实际国内生产总值</a:t>
            </a:r>
          </a:p>
        </p:txBody>
      </p:sp>
      <p:sp>
        <p:nvSpPr>
          <p:cNvPr id="10" name="矩形 9">
            <a:extLst>
              <a:ext uri="{FF2B5EF4-FFF2-40B4-BE49-F238E27FC236}">
                <a16:creationId xmlns:a16="http://schemas.microsoft.com/office/drawing/2014/main" id="{30DC1115-20B8-80A9-991B-09CBCBF26A22}"/>
              </a:ext>
            </a:extLst>
          </p:cNvPr>
          <p:cNvSpPr/>
          <p:nvPr/>
        </p:nvSpPr>
        <p:spPr>
          <a:xfrm>
            <a:off x="1182624" y="2764536"/>
            <a:ext cx="179832" cy="1481328"/>
          </a:xfrm>
          <a:prstGeom prst="rect">
            <a:avLst/>
          </a:prstGeom>
          <a:noFill/>
        </p:spPr>
        <p:txBody>
          <a:bodyPr vert="vert270" wrap="none" lIns="0" tIns="0" rIns="0" bIns="0">
            <a:noAutofit/>
          </a:bodyPr>
          <a:lstStyle/>
          <a:p>
            <a:pPr indent="0">
              <a:defRPr sz="650">
                <a:latin typeface="Arial"/>
              </a:defRPr>
            </a:pPr>
            <a:r>
              <a:t>十亿美元（2012年不变价）</a:t>
            </a:r>
          </a:p>
        </p:txBody>
      </p:sp>
      <p:sp>
        <p:nvSpPr>
          <p:cNvPr id="11" name="矩形 10">
            <a:extLst>
              <a:ext uri="{FF2B5EF4-FFF2-40B4-BE49-F238E27FC236}">
                <a16:creationId xmlns:a16="http://schemas.microsoft.com/office/drawing/2014/main" id="{69D85B70-04BF-7EC0-7F20-52E6A125C059}"/>
              </a:ext>
            </a:extLst>
          </p:cNvPr>
          <p:cNvSpPr/>
          <p:nvPr/>
        </p:nvSpPr>
        <p:spPr>
          <a:xfrm>
            <a:off x="1905000" y="5775960"/>
            <a:ext cx="1941576" cy="155448"/>
          </a:xfrm>
          <a:prstGeom prst="rect">
            <a:avLst/>
          </a:prstGeom>
          <a:noFill/>
        </p:spPr>
        <p:txBody>
          <a:bodyPr wrap="none" lIns="0" tIns="0" rIns="0" bIns="0">
            <a:noAutofit/>
          </a:bodyPr>
          <a:lstStyle/>
          <a:p>
            <a:pPr indent="0">
              <a:defRPr sz="650">
                <a:latin typeface="Arial"/>
              </a:defRPr>
            </a:pPr>
            <a:r>
              <a:t>来源：我们。经济分析局</a:t>
            </a:r>
            <a:endParaRPr sz="650" b="0" u="none">
              <a:latin typeface="Arial"/>
              <a:hlinkClick r:id="rId3">
                <a:extLst>
                  <a:ext uri="{A12FA001-AC4F-418D-AE19-62706E023703}">
                    <ahyp:hlinkClr xmlns:ahyp="http://schemas.microsoft.com/office/drawing/2018/hyperlinkcolor" val="tx"/>
                  </a:ext>
                </a:extLst>
              </a:hlinkClick>
            </a:endParaRPr>
          </a:p>
        </p:txBody>
      </p:sp>
      <p:sp>
        <p:nvSpPr>
          <p:cNvPr id="13" name="矩形 12">
            <a:extLst>
              <a:ext uri="{FF2B5EF4-FFF2-40B4-BE49-F238E27FC236}">
                <a16:creationId xmlns:a16="http://schemas.microsoft.com/office/drawing/2014/main" id="{C9E465F6-DAE0-B7ED-FBFD-AC6A5D80970E}"/>
              </a:ext>
            </a:extLst>
          </p:cNvPr>
          <p:cNvSpPr/>
          <p:nvPr/>
        </p:nvSpPr>
        <p:spPr>
          <a:xfrm>
            <a:off x="5891784" y="5760720"/>
            <a:ext cx="777240" cy="176784"/>
          </a:xfrm>
          <a:prstGeom prst="rect">
            <a:avLst/>
          </a:prstGeom>
          <a:noFill/>
        </p:spPr>
        <p:txBody>
          <a:bodyPr wrap="none" lIns="0" tIns="0" rIns="0" bIns="0">
            <a:noAutofit/>
          </a:bodyPr>
          <a:lstStyle/>
          <a:p>
            <a:pPr indent="0" algn="r">
              <a:defRPr sz="650">
                <a:latin typeface="Arial"/>
              </a:defRPr>
            </a:pPr>
            <a:r>
              <a:t>myf.red/g/T6zv</a:t>
            </a:r>
          </a:p>
        </p:txBody>
      </p:sp>
    </p:spTree>
    <p:extLst>
      <p:ext uri="{BB962C8B-B14F-4D97-AF65-F5344CB8AC3E}">
        <p14:creationId xmlns:p14="http://schemas.microsoft.com/office/powerpoint/2010/main" val="1795960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大衰退是极端的！</a:t>
            </a:r>
          </a:p>
        </p:txBody>
      </p:sp>
      <p:sp>
        <p:nvSpPr>
          <p:cNvPr id="3" name="Slide Number Placeholder 2"/>
          <p:cNvSpPr>
            <a:spLocks noGrp="1"/>
          </p:cNvSpPr>
          <p:nvPr>
            <p:ph type="sldNum" sz="quarter" idx="11"/>
          </p:nvPr>
        </p:nvSpPr>
        <p:spPr/>
        <p:txBody>
          <a:bodyPr/>
          <a:lstStyle/>
          <a:p/>
          <a:p>
            <a:fld id="{B18DCB8B-D2FE-45D5-9D77-2EAE87C4CC26}" type="slidenum">
              <a:rPr lang="en-GB" smtClean="0"/>
              <a:t>42</a:t>
            </a:fld>
          </a:p>
        </p:txBody>
      </p:sp>
      <p:pic>
        <p:nvPicPr>
          <p:cNvPr id="6" name="图片 5">
            <a:extLst>
              <a:ext uri="{FF2B5EF4-FFF2-40B4-BE49-F238E27FC236}">
                <a16:creationId xmlns:a16="http://schemas.microsoft.com/office/drawing/2014/main" id="{52CDDA9A-C19E-579B-1E2B-D2C858237A24}"/>
              </a:ext>
            </a:extLst>
          </p:cNvPr>
          <p:cNvPicPr>
            <a:picLocks noChangeAspect="1"/>
          </p:cNvPicPr>
          <p:nvPr/>
        </p:nvPicPr>
        <p:blipFill>
          <a:blip r:embed="rId2"/>
          <a:stretch>
            <a:fillRect/>
          </a:stretch>
        </p:blipFill>
        <p:spPr>
          <a:xfrm>
            <a:off x="1456944" y="1837944"/>
            <a:ext cx="6233160" cy="3596640"/>
          </a:xfrm>
          <a:prstGeom prst="rect">
            <a:avLst/>
          </a:prstGeom>
          <a:noFill/>
        </p:spPr>
      </p:pic>
      <p:sp>
        <p:nvSpPr>
          <p:cNvPr id="7" name="矩形 6">
            <a:extLst>
              <a:ext uri="{FF2B5EF4-FFF2-40B4-BE49-F238E27FC236}">
                <a16:creationId xmlns:a16="http://schemas.microsoft.com/office/drawing/2014/main" id="{6EAA7D3E-7893-F8FF-0E50-D838DF7639A9}"/>
              </a:ext>
            </a:extLst>
          </p:cNvPr>
          <p:cNvSpPr/>
          <p:nvPr/>
        </p:nvSpPr>
        <p:spPr>
          <a:xfrm>
            <a:off x="1682496" y="2008632"/>
            <a:ext cx="2039112" cy="195072"/>
          </a:xfrm>
          <a:prstGeom prst="rect">
            <a:avLst/>
          </a:prstGeom>
          <a:noFill/>
        </p:spPr>
        <p:txBody>
          <a:bodyPr wrap="none" lIns="0" tIns="0" rIns="0" bIns="0">
            <a:noAutofit/>
          </a:bodyPr>
          <a:lstStyle/>
          <a:p>
            <a:pPr indent="0">
              <a:defRPr sz="1100">
                <a:latin typeface="Arial"/>
              </a:defRPr>
            </a:pPr>
            <a:r>
              <a:t>美国经济衰退与复苏</a:t>
            </a:r>
          </a:p>
        </p:txBody>
      </p:sp>
      <p:sp>
        <p:nvSpPr>
          <p:cNvPr id="8" name="矩形 7">
            <a:extLst>
              <a:ext uri="{FF2B5EF4-FFF2-40B4-BE49-F238E27FC236}">
                <a16:creationId xmlns:a16="http://schemas.microsoft.com/office/drawing/2014/main" id="{BCA5677D-0CB3-A003-B55C-9314F391431D}"/>
              </a:ext>
            </a:extLst>
          </p:cNvPr>
          <p:cNvSpPr/>
          <p:nvPr/>
        </p:nvSpPr>
        <p:spPr>
          <a:xfrm>
            <a:off x="1703832" y="2258568"/>
            <a:ext cx="1377696" cy="201168"/>
          </a:xfrm>
          <a:prstGeom prst="rect">
            <a:avLst/>
          </a:prstGeom>
          <a:noFill/>
        </p:spPr>
        <p:txBody>
          <a:bodyPr wrap="none" lIns="0" tIns="0" rIns="0" bIns="0">
            <a:noAutofit/>
          </a:bodyPr>
          <a:lstStyle/>
          <a:p>
            <a:pPr indent="0">
              <a:defRPr sz="800">
                <a:latin typeface="Arial"/>
              </a:defRPr>
            </a:pPr>
            <a:r>
              <a:t>GDP，较峰值变化百分比</a:t>
            </a:r>
          </a:p>
        </p:txBody>
      </p:sp>
      <p:sp>
        <p:nvSpPr>
          <p:cNvPr id="10" name="矩形 9">
            <a:extLst>
              <a:ext uri="{FF2B5EF4-FFF2-40B4-BE49-F238E27FC236}">
                <a16:creationId xmlns:a16="http://schemas.microsoft.com/office/drawing/2014/main" id="{9161655F-6574-C36F-2185-CC728F849CA8}"/>
              </a:ext>
            </a:extLst>
          </p:cNvPr>
          <p:cNvSpPr/>
          <p:nvPr/>
        </p:nvSpPr>
        <p:spPr>
          <a:xfrm>
            <a:off x="1709928" y="4855464"/>
            <a:ext cx="509016" cy="137160"/>
          </a:xfrm>
          <a:prstGeom prst="rect">
            <a:avLst/>
          </a:prstGeom>
          <a:noFill/>
        </p:spPr>
        <p:txBody>
          <a:bodyPr wrap="none" lIns="0" tIns="0" rIns="0" bIns="0">
            <a:noAutofit/>
          </a:bodyPr>
          <a:lstStyle/>
          <a:p>
            <a:pPr indent="0">
              <a:defRPr sz="800">
                <a:latin typeface="Arial"/>
              </a:defRPr>
            </a:pPr>
            <a:r>
              <a:t>季度</a:t>
            </a:r>
          </a:p>
        </p:txBody>
      </p:sp>
    </p:spTree>
    <p:extLst>
      <p:ext uri="{BB962C8B-B14F-4D97-AF65-F5344CB8AC3E}">
        <p14:creationId xmlns:p14="http://schemas.microsoft.com/office/powerpoint/2010/main" val="20553189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美国产出缺口</a:t>
            </a:r>
          </a:p>
        </p:txBody>
      </p:sp>
      <p:sp>
        <p:nvSpPr>
          <p:cNvPr id="3" name="Slide Number Placeholder 2"/>
          <p:cNvSpPr>
            <a:spLocks noGrp="1"/>
          </p:cNvSpPr>
          <p:nvPr>
            <p:ph type="sldNum" sz="quarter" idx="11"/>
          </p:nvPr>
        </p:nvSpPr>
        <p:spPr/>
        <p:txBody>
          <a:bodyPr/>
          <a:lstStyle/>
          <a:p/>
          <a:p>
            <a:fld id="{B18DCB8B-D2FE-45D5-9D77-2EAE87C4CC26}" type="slidenum">
              <a:rPr lang="en-GB" smtClean="0"/>
              <a:t>43</a:t>
            </a:fld>
          </a:p>
        </p:txBody>
      </p:sp>
      <p:sp>
        <p:nvSpPr>
          <p:cNvPr id="5" name="Content Placeholder 2"/>
          <p:cNvSpPr txBox="1">
            <a:spLocks/>
          </p:cNvSpPr>
          <p:nvPr/>
        </p:nvSpPr>
        <p:spPr>
          <a:xfrm>
            <a:off x="4798320" y="1089025"/>
            <a:ext cx="3993255" cy="5768975"/>
          </a:xfrm>
          <a:prstGeom prst="rect">
            <a:avLst/>
          </a:prstGeom>
        </p:spPr>
        <p:txBody>
          <a:bodyPr/>
          <a:lstStyle>
            <a:lvl1pPr marL="342900" indent="-342900" algn="l" rtl="0" eaLnBrk="0" fontAlgn="base" hangingPunct="0">
              <a:spcBef>
                <a:spcPct val="20000"/>
              </a:spcBef>
              <a:spcAft>
                <a:spcPct val="0"/>
              </a:spcAft>
              <a:buChar char="•"/>
              <a:defRPr sz="2000">
                <a:solidFill>
                  <a:schemeClr val="accent2"/>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accent2"/>
                </a:solidFill>
                <a:latin typeface="+mn-lt"/>
                <a:cs typeface="+mn-cs"/>
              </a:defRPr>
            </a:lvl6pPr>
            <a:lvl7pPr marL="2971800" indent="-228600" algn="l" rtl="0" fontAlgn="base">
              <a:spcBef>
                <a:spcPct val="20000"/>
              </a:spcBef>
              <a:spcAft>
                <a:spcPct val="0"/>
              </a:spcAft>
              <a:buChar char="»"/>
              <a:defRPr sz="2000">
                <a:solidFill>
                  <a:schemeClr val="accent2"/>
                </a:solidFill>
                <a:latin typeface="+mn-lt"/>
                <a:cs typeface="+mn-cs"/>
              </a:defRPr>
            </a:lvl7pPr>
            <a:lvl8pPr marL="3429000" indent="-228600" algn="l" rtl="0" fontAlgn="base">
              <a:spcBef>
                <a:spcPct val="20000"/>
              </a:spcBef>
              <a:spcAft>
                <a:spcPct val="0"/>
              </a:spcAft>
              <a:buChar char="»"/>
              <a:defRPr sz="2000">
                <a:solidFill>
                  <a:schemeClr val="accent2"/>
                </a:solidFill>
                <a:latin typeface="+mn-lt"/>
                <a:cs typeface="+mn-cs"/>
              </a:defRPr>
            </a:lvl8pPr>
            <a:lvl9pPr marL="3886200" indent="-228600" algn="l" rtl="0" fontAlgn="base">
              <a:spcBef>
                <a:spcPct val="20000"/>
              </a:spcBef>
              <a:spcAft>
                <a:spcPct val="0"/>
              </a:spcAft>
              <a:buChar char="»"/>
              <a:defRPr sz="2000">
                <a:solidFill>
                  <a:schemeClr val="accent2"/>
                </a:solidFill>
                <a:latin typeface="+mn-lt"/>
                <a:cs typeface="+mn-cs"/>
              </a:defRPr>
            </a:lvl9pPr>
          </a:lstStyle>
          <a:p>
            <a:pPr lvl="1"/>
            <a:endParaRPr sz="1600" b="0" u="none" kern="0"/>
          </a:p>
          <a:p>
            <a:pPr lvl="1"/>
            <a:endParaRPr sz="1600" b="0" u="none" kern="0"/>
          </a:p>
          <a:p>
            <a:pPr>
              <a:defRPr sz="1600"/>
            </a:pPr>
            <a:r>
              <a:t>“产出缺口”是实际GDP与潜在GDP之间的差额</a:t>
            </a:r>
          </a:p>
          <a:p>
            <a:endParaRPr sz="1600" b="0" u="none" kern="0"/>
          </a:p>
          <a:p>
            <a:pPr>
              <a:defRPr sz="1600"/>
            </a:pPr>
            <a:r>
              <a:t>它衡量经济衰退的严重程度</a:t>
            </a:r>
          </a:p>
        </p:txBody>
      </p:sp>
      <p:sp>
        <p:nvSpPr>
          <p:cNvPr id="7" name="TextBox 6"/>
          <p:cNvSpPr txBox="1"/>
          <p:nvPr/>
        </p:nvSpPr>
        <p:spPr>
          <a:xfrm>
            <a:off x="586698" y="6340222"/>
            <a:ext cx="4133565" cy="415498"/>
          </a:xfrm>
          <a:prstGeom prst="rect">
            <a:avLst/>
          </a:prstGeom>
          <a:solidFill>
            <a:schemeClr val="bg1"/>
          </a:solidFill>
        </p:spPr>
        <p:txBody>
          <a:bodyPr wrap="square">
            <a:spAutoFit/>
          </a:bodyPr>
          <a:lstStyle/>
          <a:p>
            <a:pPr>
              <a:defRPr sz="1050">
                <a:latin typeface="Arial" pitchFamily="34" charset="0"/>
                <a:cs typeface="Arial" pitchFamily="34" charset="0"/>
              </a:defRPr>
            </a:pPr>
            <a:r>
              <a:t>来源：经济分析局。请注意对数刻度：恒定斜率意味着恒定增长率。</a:t>
            </a:r>
          </a:p>
        </p:txBody>
      </p:sp>
      <p:cxnSp>
        <p:nvCxnSpPr>
          <p:cNvPr id="9" name="Straight Connector 8"/>
          <p:cNvCxnSpPr/>
          <p:nvPr/>
        </p:nvCxnSpPr>
        <p:spPr bwMode="auto">
          <a:xfrm>
            <a:off x="664755" y="6340222"/>
            <a:ext cx="3907245" cy="0"/>
          </a:xfrm>
          <a:prstGeom prst="line">
            <a:avLst/>
          </a:prstGeom>
          <a:solidFill>
            <a:schemeClr val="accent1"/>
          </a:solidFill>
          <a:ln w="19050" cap="flat" cmpd="sng" algn="ctr">
            <a:solidFill>
              <a:schemeClr val="bg1">
                <a:lumMod val="75000"/>
              </a:schemeClr>
            </a:solidFill>
            <a:prstDash val="solid"/>
            <a:round/>
            <a:headEnd type="none" w="med" len="med"/>
            <a:tailEnd type="none" w="med" len="med"/>
          </a:ln>
          <a:effectLst/>
        </p:spPr>
      </p:cxnSp>
      <p:sp>
        <p:nvSpPr>
          <p:cNvPr id="8" name="TextBox 7"/>
          <p:cNvSpPr txBox="1"/>
          <p:nvPr/>
        </p:nvSpPr>
        <p:spPr>
          <a:xfrm>
            <a:off x="4822631" y="3834679"/>
            <a:ext cx="1599138" cy="430887"/>
          </a:xfrm>
          <a:prstGeom prst="rect">
            <a:avLst/>
          </a:prstGeom>
          <a:noFill/>
        </p:spPr>
        <p:txBody>
          <a:bodyPr wrap="square">
            <a:spAutoFit/>
          </a:bodyPr>
          <a:lstStyle/>
          <a:p>
            <a:pPr>
              <a:defRPr sz="1100">
                <a:solidFill>
                  <a:srgbClr val="00B050"/>
                </a:solidFill>
                <a:latin typeface="Arial" pitchFamily="34" charset="0"/>
                <a:cs typeface="Arial" pitchFamily="34" charset="0"/>
              </a:defRPr>
            </a:pPr>
            <a:r>
              <a:t>GDP恢复到旧水平所需的时间</a:t>
            </a:r>
          </a:p>
        </p:txBody>
      </p:sp>
      <p:sp>
        <p:nvSpPr>
          <p:cNvPr id="14" name="TextBox 13"/>
          <p:cNvSpPr txBox="1"/>
          <p:nvPr/>
        </p:nvSpPr>
        <p:spPr>
          <a:xfrm>
            <a:off x="4822631" y="4381579"/>
            <a:ext cx="1599138" cy="600164"/>
          </a:xfrm>
          <a:prstGeom prst="rect">
            <a:avLst/>
          </a:prstGeom>
          <a:noFill/>
        </p:spPr>
        <p:txBody>
          <a:bodyPr wrap="square">
            <a:spAutoFit/>
          </a:bodyPr>
          <a:lstStyle/>
          <a:p>
            <a:pPr>
              <a:defRPr sz="1100">
                <a:solidFill>
                  <a:srgbClr val="7030A0"/>
                </a:solidFill>
                <a:latin typeface="Arial" pitchFamily="34" charset="0"/>
                <a:cs typeface="Arial" pitchFamily="34" charset="0"/>
              </a:defRPr>
            </a:pPr>
            <a:r>
              <a:t>GDP恢复到潜在GDP所需的时间</a:t>
            </a:r>
          </a:p>
        </p:txBody>
      </p:sp>
      <p:pic>
        <p:nvPicPr>
          <p:cNvPr id="19" name="图片 18">
            <a:extLst>
              <a:ext uri="{FF2B5EF4-FFF2-40B4-BE49-F238E27FC236}">
                <a16:creationId xmlns:a16="http://schemas.microsoft.com/office/drawing/2014/main" id="{DE8411A0-CC0D-4230-B37A-EF6765491751}"/>
              </a:ext>
            </a:extLst>
          </p:cNvPr>
          <p:cNvPicPr>
            <a:picLocks noChangeAspect="1"/>
          </p:cNvPicPr>
          <p:nvPr/>
        </p:nvPicPr>
        <p:blipFill>
          <a:blip r:embed="rId2"/>
          <a:stretch>
            <a:fillRect/>
          </a:stretch>
        </p:blipFill>
        <p:spPr>
          <a:xfrm>
            <a:off x="560832" y="1124712"/>
            <a:ext cx="4069080" cy="5263896"/>
          </a:xfrm>
          <a:prstGeom prst="rect">
            <a:avLst/>
          </a:prstGeom>
        </p:spPr>
      </p:pic>
      <p:sp>
        <p:nvSpPr>
          <p:cNvPr id="21" name="矩形 20">
            <a:extLst>
              <a:ext uri="{FF2B5EF4-FFF2-40B4-BE49-F238E27FC236}">
                <a16:creationId xmlns:a16="http://schemas.microsoft.com/office/drawing/2014/main" id="{10AC33ED-EB83-1C02-2C05-68EBC2A55BAE}"/>
              </a:ext>
            </a:extLst>
          </p:cNvPr>
          <p:cNvSpPr/>
          <p:nvPr/>
        </p:nvSpPr>
        <p:spPr>
          <a:xfrm>
            <a:off x="643128" y="1353312"/>
            <a:ext cx="3620114" cy="249932"/>
          </a:xfrm>
          <a:prstGeom prst="rect">
            <a:avLst/>
          </a:prstGeom>
          <a:solidFill>
            <a:srgbClr val="FFFFFF"/>
          </a:solidFill>
        </p:spPr>
        <p:txBody>
          <a:bodyPr wrap="none" lIns="0" tIns="0" rIns="0" bIns="0">
            <a:noAutofit/>
          </a:bodyPr>
          <a:lstStyle/>
          <a:p>
            <a:pPr indent="0">
              <a:defRPr sz="1400" b="1">
                <a:latin typeface="Arial"/>
              </a:defRPr>
            </a:pPr>
            <a:r>
              <a:t>国内生产总值，美国</a:t>
            </a:r>
            <a:endParaRPr sz="1400" b="1" u="none">
              <a:latin typeface="Arial"/>
              <a:hlinkClick r:id="rId3"/>
            </a:endParaRPr>
          </a:p>
        </p:txBody>
      </p:sp>
      <p:sp>
        <p:nvSpPr>
          <p:cNvPr id="22" name="矩形 21">
            <a:extLst>
              <a:ext uri="{FF2B5EF4-FFF2-40B4-BE49-F238E27FC236}">
                <a16:creationId xmlns:a16="http://schemas.microsoft.com/office/drawing/2014/main" id="{19EC2D79-AC00-185D-5884-9A9B38EC040C}"/>
              </a:ext>
            </a:extLst>
          </p:cNvPr>
          <p:cNvSpPr/>
          <p:nvPr/>
        </p:nvSpPr>
        <p:spPr>
          <a:xfrm>
            <a:off x="637032" y="1606296"/>
            <a:ext cx="1255776" cy="188976"/>
          </a:xfrm>
          <a:prstGeom prst="rect">
            <a:avLst/>
          </a:prstGeom>
          <a:solidFill>
            <a:srgbClr val="FFFFFF"/>
          </a:solidFill>
        </p:spPr>
        <p:txBody>
          <a:bodyPr wrap="none" lIns="0" tIns="0" rIns="0" bIns="0">
            <a:noAutofit/>
          </a:bodyPr>
          <a:lstStyle/>
          <a:p>
            <a:pPr indent="0">
              <a:defRPr sz="900">
                <a:solidFill>
                  <a:srgbClr val="625A61"/>
                </a:solidFill>
                <a:latin typeface="Arial"/>
              </a:defRPr>
            </a:pPr>
            <a:r>
              <a:t>十亿美元（2009年不变价）</a:t>
            </a:r>
          </a:p>
        </p:txBody>
      </p:sp>
      <p:sp>
        <p:nvSpPr>
          <p:cNvPr id="23" name="矩形 22">
            <a:extLst>
              <a:ext uri="{FF2B5EF4-FFF2-40B4-BE49-F238E27FC236}">
                <a16:creationId xmlns:a16="http://schemas.microsoft.com/office/drawing/2014/main" id="{1485CFCC-580D-CAD5-8864-D80B767FC883}"/>
              </a:ext>
            </a:extLst>
          </p:cNvPr>
          <p:cNvSpPr/>
          <p:nvPr/>
        </p:nvSpPr>
        <p:spPr>
          <a:xfrm>
            <a:off x="2596896" y="2270760"/>
            <a:ext cx="743712" cy="179832"/>
          </a:xfrm>
          <a:prstGeom prst="rect">
            <a:avLst/>
          </a:prstGeom>
          <a:solidFill>
            <a:srgbClr val="FFFFFF"/>
          </a:solidFill>
        </p:spPr>
        <p:txBody>
          <a:bodyPr wrap="none" lIns="0" tIns="0" rIns="0" bIns="0">
            <a:noAutofit/>
          </a:bodyPr>
          <a:lstStyle/>
          <a:p>
            <a:pPr indent="0">
              <a:defRPr sz="900">
                <a:solidFill>
                  <a:srgbClr val="3B363F"/>
                </a:solidFill>
                <a:latin typeface="Arial"/>
              </a:defRPr>
            </a:pPr>
            <a:r>
              <a:t>潜在GDP</a:t>
            </a:r>
          </a:p>
        </p:txBody>
      </p:sp>
      <p:sp>
        <p:nvSpPr>
          <p:cNvPr id="24" name="矩形 23">
            <a:extLst>
              <a:ext uri="{FF2B5EF4-FFF2-40B4-BE49-F238E27FC236}">
                <a16:creationId xmlns:a16="http://schemas.microsoft.com/office/drawing/2014/main" id="{F47ECE5F-E67B-6F60-29E5-A2289C5F06DD}"/>
              </a:ext>
            </a:extLst>
          </p:cNvPr>
          <p:cNvSpPr/>
          <p:nvPr/>
        </p:nvSpPr>
        <p:spPr>
          <a:xfrm>
            <a:off x="2590800" y="2453640"/>
            <a:ext cx="658368" cy="152400"/>
          </a:xfrm>
          <a:prstGeom prst="rect">
            <a:avLst/>
          </a:prstGeom>
          <a:solidFill>
            <a:srgbClr val="FFFFFF"/>
          </a:solidFill>
        </p:spPr>
        <p:txBody>
          <a:bodyPr wrap="none" lIns="0" tIns="0" rIns="0" bIns="0">
            <a:noAutofit/>
          </a:bodyPr>
          <a:lstStyle/>
          <a:p>
            <a:pPr indent="0">
              <a:defRPr sz="900">
                <a:solidFill>
                  <a:srgbClr val="3B363F"/>
                </a:solidFill>
                <a:latin typeface="Arial"/>
              </a:defRPr>
            </a:pPr>
            <a:r>
              <a:t>实际GDP</a:t>
            </a:r>
          </a:p>
        </p:txBody>
      </p:sp>
      <p:cxnSp>
        <p:nvCxnSpPr>
          <p:cNvPr id="12" name="Straight Arrow Connector 11"/>
          <p:cNvCxnSpPr/>
          <p:nvPr/>
        </p:nvCxnSpPr>
        <p:spPr bwMode="auto">
          <a:xfrm>
            <a:off x="3323063" y="5151863"/>
            <a:ext cx="401444" cy="0"/>
          </a:xfrm>
          <a:prstGeom prst="straightConnector1">
            <a:avLst/>
          </a:prstGeom>
          <a:solidFill>
            <a:schemeClr val="accent1"/>
          </a:solidFill>
          <a:ln w="57150" cap="flat" cmpd="sng" algn="ctr">
            <a:solidFill>
              <a:srgbClr val="33CC33"/>
            </a:solidFill>
            <a:prstDash val="solid"/>
            <a:round/>
            <a:headEnd type="none" w="med" len="med"/>
            <a:tailEnd type="triangle"/>
          </a:ln>
          <a:effectLst/>
        </p:spPr>
      </p:cxnSp>
      <p:cxnSp>
        <p:nvCxnSpPr>
          <p:cNvPr id="13" name="Straight Arrow Connector 12"/>
          <p:cNvCxnSpPr/>
          <p:nvPr/>
        </p:nvCxnSpPr>
        <p:spPr bwMode="auto">
          <a:xfrm>
            <a:off x="3741172" y="5151863"/>
            <a:ext cx="663560" cy="0"/>
          </a:xfrm>
          <a:prstGeom prst="straightConnector1">
            <a:avLst/>
          </a:prstGeom>
          <a:solidFill>
            <a:schemeClr val="accent1"/>
          </a:solidFill>
          <a:ln w="57150" cap="flat" cmpd="sng" algn="ctr">
            <a:solidFill>
              <a:srgbClr val="7030A0"/>
            </a:solidFill>
            <a:prstDash val="solid"/>
            <a:round/>
            <a:headEnd type="none" w="med" len="med"/>
            <a:tailEnd type="triangle"/>
          </a:ln>
          <a:effectLst/>
        </p:spPr>
      </p:cxnSp>
      <p:cxnSp>
        <p:nvCxnSpPr>
          <p:cNvPr id="11" name="Curved Connector 10"/>
          <p:cNvCxnSpPr>
            <a:cxnSpLocks/>
            <a:stCxn id="8" idx="1"/>
          </p:cNvCxnSpPr>
          <p:nvPr/>
        </p:nvCxnSpPr>
        <p:spPr bwMode="auto">
          <a:xfrm rot="10800000" flipV="1">
            <a:off x="3748817" y="4050123"/>
            <a:ext cx="1073814" cy="1101740"/>
          </a:xfrm>
          <a:prstGeom prst="curvedConnector2">
            <a:avLst/>
          </a:prstGeom>
          <a:solidFill>
            <a:schemeClr val="accent1"/>
          </a:solidFill>
          <a:ln w="9525" cap="flat" cmpd="sng" algn="ctr">
            <a:solidFill>
              <a:srgbClr val="00B050"/>
            </a:solidFill>
            <a:prstDash val="solid"/>
            <a:round/>
            <a:headEnd type="none" w="med" len="med"/>
            <a:tailEnd type="triangle"/>
          </a:ln>
          <a:effectLst/>
        </p:spPr>
      </p:cxnSp>
      <p:cxnSp>
        <p:nvCxnSpPr>
          <p:cNvPr id="20" name="Curved Connector 19"/>
          <p:cNvCxnSpPr>
            <a:cxnSpLocks/>
            <a:stCxn id="14" idx="1"/>
          </p:cNvCxnSpPr>
          <p:nvPr/>
        </p:nvCxnSpPr>
        <p:spPr bwMode="auto">
          <a:xfrm rot="10800000" flipV="1">
            <a:off x="4373889" y="4681660"/>
            <a:ext cx="448743" cy="482271"/>
          </a:xfrm>
          <a:prstGeom prst="curvedConnector2">
            <a:avLst/>
          </a:prstGeom>
          <a:solidFill>
            <a:schemeClr val="accent1"/>
          </a:solidFill>
          <a:ln w="9525" cap="flat" cmpd="sng" algn="ctr">
            <a:solidFill>
              <a:srgbClr val="7030A0"/>
            </a:solidFill>
            <a:prstDash val="solid"/>
            <a:round/>
            <a:headEnd type="none" w="med" len="med"/>
            <a:tailEnd type="triangle"/>
          </a:ln>
          <a:effectLst/>
        </p:spPr>
      </p:cxnSp>
    </p:spTree>
    <p:extLst>
      <p:ext uri="{BB962C8B-B14F-4D97-AF65-F5344CB8AC3E}">
        <p14:creationId xmlns:p14="http://schemas.microsoft.com/office/powerpoint/2010/main" val="58286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美国GDP</a:t>
            </a:r>
          </a:p>
        </p:txBody>
      </p:sp>
      <p:sp>
        <p:nvSpPr>
          <p:cNvPr id="3" name="Slide Number Placeholder 2"/>
          <p:cNvSpPr>
            <a:spLocks noGrp="1"/>
          </p:cNvSpPr>
          <p:nvPr>
            <p:ph type="sldNum" sz="quarter" idx="11"/>
          </p:nvPr>
        </p:nvSpPr>
        <p:spPr/>
        <p:txBody>
          <a:bodyPr/>
          <a:lstStyle/>
          <a:p/>
          <a:p>
            <a:fld id="{B18DCB8B-D2FE-45D5-9D77-2EAE87C4CC26}" type="slidenum">
              <a:rPr lang="en-GB" smtClean="0"/>
              <a:t>44</a:t>
            </a:fld>
          </a:p>
        </p:txBody>
      </p:sp>
      <p:pic>
        <p:nvPicPr>
          <p:cNvPr id="4" name="图片 3">
            <a:extLst>
              <a:ext uri="{FF2B5EF4-FFF2-40B4-BE49-F238E27FC236}">
                <a16:creationId xmlns:a16="http://schemas.microsoft.com/office/drawing/2014/main" id="{122220B6-5C7F-9DF3-0975-78F0BEDE7742}"/>
              </a:ext>
            </a:extLst>
          </p:cNvPr>
          <p:cNvPicPr>
            <a:picLocks noChangeAspect="1"/>
          </p:cNvPicPr>
          <p:nvPr/>
        </p:nvPicPr>
        <p:blipFill>
          <a:blip r:embed="rId2"/>
          <a:stretch>
            <a:fillRect/>
          </a:stretch>
        </p:blipFill>
        <p:spPr>
          <a:xfrm>
            <a:off x="1030224" y="1170432"/>
            <a:ext cx="7074408" cy="4791456"/>
          </a:xfrm>
          <a:prstGeom prst="rect">
            <a:avLst/>
          </a:prstGeom>
          <a:noFill/>
        </p:spPr>
      </p:pic>
      <p:sp>
        <p:nvSpPr>
          <p:cNvPr id="5" name="矩形 4">
            <a:extLst>
              <a:ext uri="{FF2B5EF4-FFF2-40B4-BE49-F238E27FC236}">
                <a16:creationId xmlns:a16="http://schemas.microsoft.com/office/drawing/2014/main" id="{0241B7C6-7230-F4D3-403B-EA19F83953F3}"/>
              </a:ext>
            </a:extLst>
          </p:cNvPr>
          <p:cNvSpPr/>
          <p:nvPr/>
        </p:nvSpPr>
        <p:spPr>
          <a:xfrm>
            <a:off x="2249424" y="1316736"/>
            <a:ext cx="1377696" cy="146304"/>
          </a:xfrm>
          <a:prstGeom prst="rect">
            <a:avLst/>
          </a:prstGeom>
          <a:noFill/>
        </p:spPr>
        <p:txBody>
          <a:bodyPr wrap="none" lIns="0" tIns="0" rIns="0" bIns="0">
            <a:noAutofit/>
          </a:bodyPr>
          <a:lstStyle/>
          <a:p>
            <a:pPr indent="0">
              <a:defRPr sz="650">
                <a:latin typeface="Arial"/>
              </a:defRPr>
            </a:pPr>
            <a:r>
              <a:t>实际国内生产总值</a:t>
            </a:r>
          </a:p>
        </p:txBody>
      </p:sp>
      <p:sp>
        <p:nvSpPr>
          <p:cNvPr id="11" name="矩形 10">
            <a:extLst>
              <a:ext uri="{FF2B5EF4-FFF2-40B4-BE49-F238E27FC236}">
                <a16:creationId xmlns:a16="http://schemas.microsoft.com/office/drawing/2014/main" id="{FD500970-5504-F267-121F-A4E3A934E341}"/>
              </a:ext>
            </a:extLst>
          </p:cNvPr>
          <p:cNvSpPr/>
          <p:nvPr/>
        </p:nvSpPr>
        <p:spPr>
          <a:xfrm>
            <a:off x="1182624" y="2764536"/>
            <a:ext cx="179832" cy="1481328"/>
          </a:xfrm>
          <a:prstGeom prst="rect">
            <a:avLst/>
          </a:prstGeom>
          <a:noFill/>
        </p:spPr>
        <p:txBody>
          <a:bodyPr vert="vert270" wrap="none" lIns="0" tIns="0" rIns="0" bIns="0">
            <a:noAutofit/>
          </a:bodyPr>
          <a:lstStyle/>
          <a:p>
            <a:pPr indent="0">
              <a:defRPr sz="650">
                <a:latin typeface="Arial"/>
              </a:defRPr>
            </a:pPr>
            <a:r>
              <a:t>十亿美元（2012年不变价）</a:t>
            </a:r>
          </a:p>
        </p:txBody>
      </p:sp>
      <p:sp>
        <p:nvSpPr>
          <p:cNvPr id="13" name="矩形 12">
            <a:extLst>
              <a:ext uri="{FF2B5EF4-FFF2-40B4-BE49-F238E27FC236}">
                <a16:creationId xmlns:a16="http://schemas.microsoft.com/office/drawing/2014/main" id="{62F73FEF-D084-BC8F-9AA3-B51F3479638C}"/>
              </a:ext>
            </a:extLst>
          </p:cNvPr>
          <p:cNvSpPr/>
          <p:nvPr/>
        </p:nvSpPr>
        <p:spPr>
          <a:xfrm>
            <a:off x="1905000" y="5766816"/>
            <a:ext cx="1941576" cy="167640"/>
          </a:xfrm>
          <a:prstGeom prst="rect">
            <a:avLst/>
          </a:prstGeom>
          <a:noFill/>
        </p:spPr>
        <p:txBody>
          <a:bodyPr wrap="none" lIns="0" tIns="0" rIns="0" bIns="0">
            <a:noAutofit/>
          </a:bodyPr>
          <a:lstStyle/>
          <a:p>
            <a:pPr indent="0">
              <a:defRPr sz="650">
                <a:latin typeface="Arial"/>
              </a:defRPr>
            </a:pPr>
            <a:r>
              <a:t>来源：我们。经济分析局</a:t>
            </a:r>
          </a:p>
        </p:txBody>
      </p:sp>
      <p:sp>
        <p:nvSpPr>
          <p:cNvPr id="14" name="矩形 13">
            <a:extLst>
              <a:ext uri="{FF2B5EF4-FFF2-40B4-BE49-F238E27FC236}">
                <a16:creationId xmlns:a16="http://schemas.microsoft.com/office/drawing/2014/main" id="{617A7A6D-A8EA-F2B2-99A8-BA31DDE1CD6D}"/>
              </a:ext>
            </a:extLst>
          </p:cNvPr>
          <p:cNvSpPr/>
          <p:nvPr/>
        </p:nvSpPr>
        <p:spPr>
          <a:xfrm>
            <a:off x="5891784" y="5763768"/>
            <a:ext cx="777240" cy="170688"/>
          </a:xfrm>
          <a:prstGeom prst="rect">
            <a:avLst/>
          </a:prstGeom>
          <a:noFill/>
        </p:spPr>
        <p:txBody>
          <a:bodyPr wrap="none" lIns="0" tIns="0" rIns="0" bIns="0">
            <a:noAutofit/>
          </a:bodyPr>
          <a:lstStyle/>
          <a:p>
            <a:pPr indent="0" algn="r">
              <a:defRPr sz="650">
                <a:latin typeface="Arial"/>
              </a:defRPr>
            </a:pPr>
            <a:r>
              <a:t>myf.red/g/T6zv</a:t>
            </a:r>
          </a:p>
        </p:txBody>
      </p:sp>
    </p:spTree>
    <p:extLst>
      <p:ext uri="{BB962C8B-B14F-4D97-AF65-F5344CB8AC3E}">
        <p14:creationId xmlns:p14="http://schemas.microsoft.com/office/powerpoint/2010/main" val="41810789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产出缺口</a:t>
            </a:r>
            <a:r>
              <a:rPr u="sng"/>
              <a:t>10年后</a:t>
            </a:r>
            <a:br>
              <a:rPr lang="en-US" dirty="0"/>
            </a:br>
            <a:r>
              <a:rPr sz="1400"/>
              <a:t>来源：国际货币基金组织</a:t>
            </a:r>
          </a:p>
        </p:txBody>
      </p:sp>
      <p:sp>
        <p:nvSpPr>
          <p:cNvPr id="3" name="Slide Number Placeholder 2"/>
          <p:cNvSpPr>
            <a:spLocks noGrp="1"/>
          </p:cNvSpPr>
          <p:nvPr>
            <p:ph type="sldNum" sz="quarter" idx="11"/>
          </p:nvPr>
        </p:nvSpPr>
        <p:spPr/>
        <p:txBody>
          <a:bodyPr/>
          <a:lstStyle/>
          <a:p/>
          <a:p>
            <a:fld id="{B18DCB8B-D2FE-45D5-9D77-2EAE87C4CC26}" type="slidenum">
              <a:rPr lang="en-GB" smtClean="0"/>
              <a:t>45</a:t>
            </a:fld>
          </a:p>
        </p:txBody>
      </p:sp>
      <p:grpSp>
        <p:nvGrpSpPr>
          <p:cNvPr id="7" name="Group 6"/>
          <p:cNvGrpSpPr/>
          <p:nvPr/>
        </p:nvGrpSpPr>
        <p:grpSpPr>
          <a:xfrm>
            <a:off x="264805" y="1831303"/>
            <a:ext cx="8480746" cy="2986024"/>
            <a:chOff x="264805" y="1831303"/>
            <a:chExt cx="8480746" cy="2986024"/>
          </a:xfrm>
        </p:grpSpPr>
        <p:pic>
          <p:nvPicPr>
            <p:cNvPr id="10" name="Picture 9"/>
            <p:cNvPicPr>
              <a:picLocks noChangeAspect="1"/>
            </p:cNvPicPr>
            <p:nvPr/>
          </p:nvPicPr>
          <p:blipFill rotWithShape="1">
            <a:blip r:embed="rId2"/>
            <a:srcRect l="47049" t="68436" r="31650" b="25757"/>
            <a:stretch/>
          </p:blipFill>
          <p:spPr>
            <a:xfrm>
              <a:off x="4935060" y="4114799"/>
              <a:ext cx="3674758" cy="702528"/>
            </a:xfrm>
            <a:prstGeom prst="rect">
              <a:avLst/>
            </a:prstGeom>
            <a:ln>
              <a:solidFill>
                <a:schemeClr val="bg1"/>
              </a:solidFill>
            </a:ln>
          </p:spPr>
        </p:pic>
        <p:sp>
          <p:nvSpPr>
            <p:cNvPr id="6" name="Rectangle 5"/>
            <p:cNvSpPr/>
            <p:nvPr/>
          </p:nvSpPr>
          <p:spPr>
            <a:xfrm>
              <a:off x="4719638" y="2996892"/>
              <a:ext cx="2339084" cy="426140"/>
            </a:xfrm>
            <a:prstGeom prst="rect">
              <a:avLst/>
            </a:prstGeom>
            <a:solidFill>
              <a:schemeClr val="bg1"/>
            </a:solidFill>
            <a:ln>
              <a:solidFill>
                <a:schemeClr val="bg1"/>
              </a:solidFill>
            </a:ln>
          </p:spPr>
          <p:txBody>
            <a:bodyPr wrap="square" anchor="ctr">
              <a:spAutoFit/>
            </a:bodyPr>
            <a:lstStyle/>
            <a:p>
              <a:pPr algn="ctr"/>
              <a:endParaRPr sz="1800" b="0" u="none">
                <a:solidFill>
                  <a:schemeClr val="accent6"/>
                </a:solidFill>
                <a:latin typeface="Arial" pitchFamily="34" charset="0"/>
                <a:cs typeface="Arial" pitchFamily="34" charset="0"/>
              </a:endParaRPr>
            </a:p>
          </p:txBody>
        </p:sp>
        <p:sp>
          <p:nvSpPr>
            <p:cNvPr id="4" name="Rectangle 3"/>
            <p:cNvSpPr/>
            <p:nvPr/>
          </p:nvSpPr>
          <p:spPr>
            <a:xfrm>
              <a:off x="264805" y="1831303"/>
              <a:ext cx="3574611" cy="276999"/>
            </a:xfrm>
            <a:prstGeom prst="rect">
              <a:avLst/>
            </a:prstGeom>
            <a:solidFill>
              <a:schemeClr val="bg1"/>
            </a:solidFill>
            <a:ln>
              <a:noFill/>
            </a:ln>
          </p:spPr>
          <p:txBody>
            <a:bodyPr wrap="square" anchor="ctr">
              <a:spAutoFit/>
            </a:bodyPr>
            <a:lstStyle/>
            <a:p>
              <a:pPr>
                <a:defRPr sz="1200">
                  <a:latin typeface="Arial" pitchFamily="34" charset="0"/>
                  <a:cs typeface="Arial" pitchFamily="34" charset="0"/>
                </a:defRPr>
              </a:pPr>
              <a:r>
                <a:t>产出缺口（占潜在GDP的百分比）</a:t>
              </a:r>
            </a:p>
          </p:txBody>
        </p:sp>
        <p:sp>
          <p:nvSpPr>
            <p:cNvPr id="12" name="Rectangle 11"/>
            <p:cNvSpPr/>
            <p:nvPr/>
          </p:nvSpPr>
          <p:spPr>
            <a:xfrm>
              <a:off x="5811123" y="4165760"/>
              <a:ext cx="2058366" cy="276999"/>
            </a:xfrm>
            <a:prstGeom prst="rect">
              <a:avLst/>
            </a:prstGeom>
            <a:solidFill>
              <a:schemeClr val="bg1"/>
            </a:solidFill>
            <a:ln>
              <a:noFill/>
            </a:ln>
          </p:spPr>
          <p:txBody>
            <a:bodyPr wrap="square" anchor="ctr">
              <a:spAutoFit/>
            </a:bodyPr>
            <a:lstStyle/>
            <a:p>
              <a:pPr>
                <a:defRPr sz="1200">
                  <a:latin typeface="Arial" pitchFamily="34" charset="0"/>
                  <a:cs typeface="Arial" pitchFamily="34" charset="0"/>
                </a:defRPr>
              </a:pPr>
              <a:r>
                <a:t>2016年产出缺口</a:t>
              </a:r>
            </a:p>
          </p:txBody>
        </p:sp>
        <p:sp>
          <p:nvSpPr>
            <p:cNvPr id="13" name="Rectangle 12"/>
            <p:cNvSpPr/>
            <p:nvPr/>
          </p:nvSpPr>
          <p:spPr>
            <a:xfrm>
              <a:off x="5811122" y="4434050"/>
              <a:ext cx="2934429" cy="276999"/>
            </a:xfrm>
            <a:prstGeom prst="rect">
              <a:avLst/>
            </a:prstGeom>
            <a:solidFill>
              <a:schemeClr val="bg1"/>
            </a:solidFill>
            <a:ln>
              <a:noFill/>
            </a:ln>
          </p:spPr>
          <p:txBody>
            <a:bodyPr wrap="square" anchor="ctr">
              <a:spAutoFit/>
            </a:bodyPr>
            <a:lstStyle/>
            <a:p>
              <a:pPr>
                <a:defRPr sz="1200">
                  <a:latin typeface="Arial" pitchFamily="34" charset="0"/>
                  <a:cs typeface="Arial" pitchFamily="34" charset="0"/>
                </a:defRPr>
              </a:pPr>
              <a:r>
                <a:t>2008-16年最大产出缺口</a:t>
              </a:r>
            </a:p>
          </p:txBody>
        </p:sp>
      </p:grpSp>
      <p:pic>
        <p:nvPicPr>
          <p:cNvPr id="8" name="图片 7">
            <a:extLst>
              <a:ext uri="{FF2B5EF4-FFF2-40B4-BE49-F238E27FC236}">
                <a16:creationId xmlns:a16="http://schemas.microsoft.com/office/drawing/2014/main" id="{FE53AB57-FD7B-E94D-9500-68A80351AADB}"/>
              </a:ext>
            </a:extLst>
          </p:cNvPr>
          <p:cNvPicPr>
            <a:picLocks noChangeAspect="1"/>
          </p:cNvPicPr>
          <p:nvPr/>
        </p:nvPicPr>
        <p:blipFill>
          <a:blip r:embed="rId3"/>
          <a:stretch>
            <a:fillRect/>
          </a:stretch>
        </p:blipFill>
        <p:spPr>
          <a:xfrm>
            <a:off x="39624" y="2042160"/>
            <a:ext cx="8967216" cy="1844040"/>
          </a:xfrm>
          <a:prstGeom prst="rect">
            <a:avLst/>
          </a:prstGeom>
        </p:spPr>
      </p:pic>
      <p:sp>
        <p:nvSpPr>
          <p:cNvPr id="9" name="矩形 8">
            <a:extLst>
              <a:ext uri="{FF2B5EF4-FFF2-40B4-BE49-F238E27FC236}">
                <a16:creationId xmlns:a16="http://schemas.microsoft.com/office/drawing/2014/main" id="{8162E16A-D3CF-BA1B-4AAA-F31C6A6D5ACF}"/>
              </a:ext>
            </a:extLst>
          </p:cNvPr>
          <p:cNvSpPr/>
          <p:nvPr/>
        </p:nvSpPr>
        <p:spPr>
          <a:xfrm>
            <a:off x="365760" y="3648456"/>
            <a:ext cx="301752" cy="161544"/>
          </a:xfrm>
          <a:prstGeom prst="rect">
            <a:avLst/>
          </a:prstGeom>
          <a:solidFill>
            <a:srgbClr val="FFFFFF"/>
          </a:solidFill>
        </p:spPr>
        <p:txBody>
          <a:bodyPr wrap="none" lIns="0" tIns="0" rIns="0" bIns="0">
            <a:noAutofit/>
          </a:bodyPr>
          <a:lstStyle/>
          <a:p>
            <a:pPr indent="0">
              <a:defRPr sz="1000">
                <a:solidFill>
                  <a:srgbClr val="3B363F"/>
                </a:solidFill>
                <a:latin typeface="Arial Narrow"/>
              </a:defRPr>
            </a:pPr>
            <a:r>
              <a:t>波罗的海国家</a:t>
            </a:r>
          </a:p>
        </p:txBody>
      </p:sp>
      <p:sp>
        <p:nvSpPr>
          <p:cNvPr id="11" name="矩形 10">
            <a:extLst>
              <a:ext uri="{FF2B5EF4-FFF2-40B4-BE49-F238E27FC236}">
                <a16:creationId xmlns:a16="http://schemas.microsoft.com/office/drawing/2014/main" id="{BD983B66-6799-4B45-5AD6-2DAA354A4470}"/>
              </a:ext>
            </a:extLst>
          </p:cNvPr>
          <p:cNvSpPr/>
          <p:nvPr/>
        </p:nvSpPr>
        <p:spPr>
          <a:xfrm>
            <a:off x="810768" y="3651504"/>
            <a:ext cx="298704" cy="149352"/>
          </a:xfrm>
          <a:prstGeom prst="rect">
            <a:avLst/>
          </a:prstGeom>
          <a:solidFill>
            <a:srgbClr val="FFFFFF"/>
          </a:solidFill>
        </p:spPr>
        <p:txBody>
          <a:bodyPr wrap="none" lIns="0" tIns="0" rIns="0" bIns="0">
            <a:noAutofit/>
          </a:bodyPr>
          <a:lstStyle/>
          <a:p>
            <a:pPr indent="0">
              <a:defRPr sz="1000">
                <a:solidFill>
                  <a:srgbClr val="3B363F"/>
                </a:solidFill>
                <a:latin typeface="Arial Narrow"/>
              </a:defRPr>
            </a:pPr>
            <a:r>
              <a:t>希腊</a:t>
            </a:r>
          </a:p>
        </p:txBody>
      </p:sp>
      <p:sp>
        <p:nvSpPr>
          <p:cNvPr id="14" name="矩形 13">
            <a:extLst>
              <a:ext uri="{FF2B5EF4-FFF2-40B4-BE49-F238E27FC236}">
                <a16:creationId xmlns:a16="http://schemas.microsoft.com/office/drawing/2014/main" id="{E94E7739-7B73-CF3E-FA97-6D4DB2E4037C}"/>
              </a:ext>
            </a:extLst>
          </p:cNvPr>
          <p:cNvSpPr/>
          <p:nvPr/>
        </p:nvSpPr>
        <p:spPr>
          <a:xfrm>
            <a:off x="1289304" y="3657600"/>
            <a:ext cx="280416" cy="158496"/>
          </a:xfrm>
          <a:prstGeom prst="rect">
            <a:avLst/>
          </a:prstGeom>
          <a:solidFill>
            <a:srgbClr val="FFFFFF"/>
          </a:solidFill>
        </p:spPr>
        <p:txBody>
          <a:bodyPr wrap="none" lIns="0" tIns="0" rIns="0" bIns="0">
            <a:noAutofit/>
          </a:bodyPr>
          <a:lstStyle/>
          <a:p>
            <a:pPr indent="0">
              <a:defRPr sz="1000">
                <a:solidFill>
                  <a:srgbClr val="3B363F"/>
                </a:solidFill>
                <a:latin typeface="Arial Narrow"/>
              </a:defRPr>
            </a:pPr>
            <a:r>
              <a:t>日本</a:t>
            </a:r>
          </a:p>
        </p:txBody>
      </p:sp>
      <p:sp>
        <p:nvSpPr>
          <p:cNvPr id="15" name="矩形 14">
            <a:extLst>
              <a:ext uri="{FF2B5EF4-FFF2-40B4-BE49-F238E27FC236}">
                <a16:creationId xmlns:a16="http://schemas.microsoft.com/office/drawing/2014/main" id="{01617643-BC34-11D6-8E01-F0F2402065BB}"/>
              </a:ext>
            </a:extLst>
          </p:cNvPr>
          <p:cNvSpPr/>
          <p:nvPr/>
        </p:nvSpPr>
        <p:spPr>
          <a:xfrm>
            <a:off x="1737360" y="3648456"/>
            <a:ext cx="292608" cy="155448"/>
          </a:xfrm>
          <a:prstGeom prst="rect">
            <a:avLst/>
          </a:prstGeom>
          <a:solidFill>
            <a:srgbClr val="FFFFFF"/>
          </a:solidFill>
        </p:spPr>
        <p:txBody>
          <a:bodyPr wrap="none" lIns="0" tIns="0" rIns="0" bIns="0">
            <a:noAutofit/>
          </a:bodyPr>
          <a:lstStyle/>
          <a:p>
            <a:pPr indent="0">
              <a:defRPr sz="1000">
                <a:solidFill>
                  <a:srgbClr val="3B363F"/>
                </a:solidFill>
                <a:latin typeface="Arial Narrow"/>
              </a:defRPr>
            </a:pPr>
            <a:r>
              <a:t>西班牙</a:t>
            </a:r>
          </a:p>
        </p:txBody>
      </p:sp>
      <p:sp>
        <p:nvSpPr>
          <p:cNvPr id="16" name="矩形 15">
            <a:extLst>
              <a:ext uri="{FF2B5EF4-FFF2-40B4-BE49-F238E27FC236}">
                <a16:creationId xmlns:a16="http://schemas.microsoft.com/office/drawing/2014/main" id="{703CA3C6-EDCA-BF07-90D9-2BC3ED0F5504}"/>
              </a:ext>
            </a:extLst>
          </p:cNvPr>
          <p:cNvSpPr/>
          <p:nvPr/>
        </p:nvSpPr>
        <p:spPr>
          <a:xfrm>
            <a:off x="2185416" y="3648456"/>
            <a:ext cx="304800" cy="152400"/>
          </a:xfrm>
          <a:prstGeom prst="rect">
            <a:avLst/>
          </a:prstGeom>
          <a:solidFill>
            <a:srgbClr val="FFFFFF"/>
          </a:solidFill>
        </p:spPr>
        <p:txBody>
          <a:bodyPr wrap="none" lIns="0" tIns="0" rIns="0" bIns="0">
            <a:noAutofit/>
          </a:bodyPr>
          <a:lstStyle/>
          <a:p>
            <a:pPr indent="0">
              <a:defRPr sz="1000">
                <a:solidFill>
                  <a:srgbClr val="3B363F"/>
                </a:solidFill>
                <a:latin typeface="Arial Narrow"/>
              </a:defRPr>
            </a:pPr>
            <a:r>
              <a:t>葡萄牙</a:t>
            </a:r>
          </a:p>
        </p:txBody>
      </p:sp>
      <p:sp>
        <p:nvSpPr>
          <p:cNvPr id="17" name="矩形 16">
            <a:extLst>
              <a:ext uri="{FF2B5EF4-FFF2-40B4-BE49-F238E27FC236}">
                <a16:creationId xmlns:a16="http://schemas.microsoft.com/office/drawing/2014/main" id="{2507F3A6-132A-540E-C823-87595A2B3684}"/>
              </a:ext>
            </a:extLst>
          </p:cNvPr>
          <p:cNvSpPr/>
          <p:nvPr/>
        </p:nvSpPr>
        <p:spPr>
          <a:xfrm>
            <a:off x="2685288" y="3648456"/>
            <a:ext cx="225552" cy="155448"/>
          </a:xfrm>
          <a:prstGeom prst="rect">
            <a:avLst/>
          </a:prstGeom>
          <a:solidFill>
            <a:srgbClr val="FFFFFF"/>
          </a:solidFill>
        </p:spPr>
        <p:txBody>
          <a:bodyPr wrap="none" lIns="0" tIns="0" rIns="0" bIns="0">
            <a:noAutofit/>
          </a:bodyPr>
          <a:lstStyle/>
          <a:p>
            <a:pPr indent="0">
              <a:defRPr sz="1000">
                <a:solidFill>
                  <a:srgbClr val="3B363F"/>
                </a:solidFill>
                <a:latin typeface="Arial Narrow"/>
              </a:defRPr>
            </a:pPr>
            <a:r>
              <a:t>爱尔兰</a:t>
            </a:r>
          </a:p>
        </p:txBody>
      </p:sp>
      <p:sp>
        <p:nvSpPr>
          <p:cNvPr id="18" name="矩形 17">
            <a:extLst>
              <a:ext uri="{FF2B5EF4-FFF2-40B4-BE49-F238E27FC236}">
                <a16:creationId xmlns:a16="http://schemas.microsoft.com/office/drawing/2014/main" id="{018BFBB4-B057-7EB0-3BAC-2BFEC7E5AD31}"/>
              </a:ext>
            </a:extLst>
          </p:cNvPr>
          <p:cNvSpPr/>
          <p:nvPr/>
        </p:nvSpPr>
        <p:spPr>
          <a:xfrm>
            <a:off x="3087624" y="3657600"/>
            <a:ext cx="323088" cy="146304"/>
          </a:xfrm>
          <a:prstGeom prst="rect">
            <a:avLst/>
          </a:prstGeom>
          <a:solidFill>
            <a:srgbClr val="FFFFFF"/>
          </a:solidFill>
        </p:spPr>
        <p:txBody>
          <a:bodyPr wrap="none" lIns="0" tIns="0" rIns="0" bIns="0">
            <a:noAutofit/>
          </a:bodyPr>
          <a:lstStyle/>
          <a:p>
            <a:pPr indent="0">
              <a:defRPr sz="1000">
                <a:solidFill>
                  <a:srgbClr val="3B363F"/>
                </a:solidFill>
                <a:latin typeface="Arial Narrow"/>
              </a:defRPr>
            </a:pPr>
            <a:r>
              <a:t>中国台湾</a:t>
            </a:r>
          </a:p>
        </p:txBody>
      </p:sp>
      <p:sp>
        <p:nvSpPr>
          <p:cNvPr id="19" name="矩形 18">
            <a:extLst>
              <a:ext uri="{FF2B5EF4-FFF2-40B4-BE49-F238E27FC236}">
                <a16:creationId xmlns:a16="http://schemas.microsoft.com/office/drawing/2014/main" id="{4E9090C0-E925-196D-CF7A-07EF8D211354}"/>
              </a:ext>
            </a:extLst>
          </p:cNvPr>
          <p:cNvSpPr/>
          <p:nvPr/>
        </p:nvSpPr>
        <p:spPr>
          <a:xfrm>
            <a:off x="3566160" y="3657600"/>
            <a:ext cx="283464" cy="143256"/>
          </a:xfrm>
          <a:prstGeom prst="rect">
            <a:avLst/>
          </a:prstGeom>
          <a:solidFill>
            <a:srgbClr val="FFFFFF"/>
          </a:solidFill>
        </p:spPr>
        <p:txBody>
          <a:bodyPr wrap="none" lIns="0" tIns="0" rIns="0" bIns="0">
            <a:noAutofit/>
          </a:bodyPr>
          <a:lstStyle/>
          <a:p>
            <a:pPr indent="0">
              <a:defRPr sz="1000">
                <a:solidFill>
                  <a:srgbClr val="3B363F"/>
                </a:solidFill>
                <a:latin typeface="Arial Narrow"/>
              </a:defRPr>
            </a:pPr>
            <a:r>
              <a:t>美国</a:t>
            </a:r>
          </a:p>
        </p:txBody>
      </p:sp>
      <p:sp>
        <p:nvSpPr>
          <p:cNvPr id="20" name="矩形 19">
            <a:extLst>
              <a:ext uri="{FF2B5EF4-FFF2-40B4-BE49-F238E27FC236}">
                <a16:creationId xmlns:a16="http://schemas.microsoft.com/office/drawing/2014/main" id="{E4726D3B-1843-EE67-640F-E19B6B6099C2}"/>
              </a:ext>
            </a:extLst>
          </p:cNvPr>
          <p:cNvSpPr/>
          <p:nvPr/>
        </p:nvSpPr>
        <p:spPr>
          <a:xfrm>
            <a:off x="4044696" y="3657600"/>
            <a:ext cx="222504" cy="152400"/>
          </a:xfrm>
          <a:prstGeom prst="rect">
            <a:avLst/>
          </a:prstGeom>
          <a:solidFill>
            <a:srgbClr val="FFFFFF"/>
          </a:solidFill>
        </p:spPr>
        <p:txBody>
          <a:bodyPr wrap="none" lIns="0" tIns="0" rIns="0" bIns="0">
            <a:noAutofit/>
          </a:bodyPr>
          <a:lstStyle/>
          <a:p>
            <a:pPr indent="0">
              <a:defRPr sz="1000">
                <a:solidFill>
                  <a:srgbClr val="3B363F"/>
                </a:solidFill>
                <a:latin typeface="Arial Narrow"/>
              </a:defRPr>
            </a:pPr>
            <a:r>
              <a:t>意大利</a:t>
            </a:r>
          </a:p>
        </p:txBody>
      </p:sp>
      <p:sp>
        <p:nvSpPr>
          <p:cNvPr id="21" name="矩形 20">
            <a:extLst>
              <a:ext uri="{FF2B5EF4-FFF2-40B4-BE49-F238E27FC236}">
                <a16:creationId xmlns:a16="http://schemas.microsoft.com/office/drawing/2014/main" id="{6CA3BE0A-1723-A6A2-A68B-EC727B1AD658}"/>
              </a:ext>
            </a:extLst>
          </p:cNvPr>
          <p:cNvSpPr/>
          <p:nvPr/>
        </p:nvSpPr>
        <p:spPr>
          <a:xfrm>
            <a:off x="4468368" y="3657600"/>
            <a:ext cx="280416" cy="146304"/>
          </a:xfrm>
          <a:prstGeom prst="rect">
            <a:avLst/>
          </a:prstGeom>
          <a:solidFill>
            <a:srgbClr val="FFFFFF"/>
          </a:solidFill>
        </p:spPr>
        <p:txBody>
          <a:bodyPr wrap="none" lIns="0" tIns="0" rIns="0" bIns="0">
            <a:noAutofit/>
          </a:bodyPr>
          <a:lstStyle/>
          <a:p>
            <a:pPr indent="0" algn="ctr">
              <a:defRPr sz="1000">
                <a:solidFill>
                  <a:srgbClr val="3B363F"/>
                </a:solidFill>
                <a:latin typeface="Arial Narrow"/>
              </a:defRPr>
            </a:pPr>
            <a:r>
              <a:t>德国</a:t>
            </a:r>
          </a:p>
        </p:txBody>
      </p:sp>
      <p:sp>
        <p:nvSpPr>
          <p:cNvPr id="22" name="矩形 21">
            <a:extLst>
              <a:ext uri="{FF2B5EF4-FFF2-40B4-BE49-F238E27FC236}">
                <a16:creationId xmlns:a16="http://schemas.microsoft.com/office/drawing/2014/main" id="{7C5DA6B6-0BB4-8A6A-FD56-FEC72C808066}"/>
              </a:ext>
            </a:extLst>
          </p:cNvPr>
          <p:cNvSpPr/>
          <p:nvPr/>
        </p:nvSpPr>
        <p:spPr>
          <a:xfrm>
            <a:off x="4919472" y="3657600"/>
            <a:ext cx="301752" cy="146304"/>
          </a:xfrm>
          <a:prstGeom prst="rect">
            <a:avLst/>
          </a:prstGeom>
          <a:solidFill>
            <a:srgbClr val="FFFFFF"/>
          </a:solidFill>
        </p:spPr>
        <p:txBody>
          <a:bodyPr wrap="none" lIns="0" tIns="0" rIns="0" bIns="0">
            <a:noAutofit/>
          </a:bodyPr>
          <a:lstStyle/>
          <a:p>
            <a:pPr indent="0">
              <a:defRPr sz="1000">
                <a:solidFill>
                  <a:srgbClr val="3B363F"/>
                </a:solidFill>
                <a:latin typeface="Arial Narrow"/>
              </a:defRPr>
            </a:pPr>
            <a:r>
              <a:t>加拿大</a:t>
            </a:r>
          </a:p>
        </p:txBody>
      </p:sp>
      <p:sp>
        <p:nvSpPr>
          <p:cNvPr id="23" name="矩形 22">
            <a:extLst>
              <a:ext uri="{FF2B5EF4-FFF2-40B4-BE49-F238E27FC236}">
                <a16:creationId xmlns:a16="http://schemas.microsoft.com/office/drawing/2014/main" id="{CC50B971-CAD6-D261-78B3-1B8842C8BF32}"/>
              </a:ext>
            </a:extLst>
          </p:cNvPr>
          <p:cNvSpPr/>
          <p:nvPr/>
        </p:nvSpPr>
        <p:spPr>
          <a:xfrm>
            <a:off x="5394960" y="3657600"/>
            <a:ext cx="271272" cy="152400"/>
          </a:xfrm>
          <a:prstGeom prst="rect">
            <a:avLst/>
          </a:prstGeom>
          <a:solidFill>
            <a:srgbClr val="FFFFFF"/>
          </a:solidFill>
        </p:spPr>
        <p:txBody>
          <a:bodyPr wrap="none" lIns="0" tIns="0" rIns="0" bIns="0">
            <a:noAutofit/>
          </a:bodyPr>
          <a:lstStyle/>
          <a:p>
            <a:pPr indent="0" algn="r">
              <a:defRPr sz="1000">
                <a:solidFill>
                  <a:srgbClr val="3B363F"/>
                </a:solidFill>
                <a:latin typeface="Arial Narrow"/>
              </a:defRPr>
            </a:pPr>
            <a:r>
              <a:t>斯堪的纳维亚国家</a:t>
            </a:r>
          </a:p>
        </p:txBody>
      </p:sp>
      <p:sp>
        <p:nvSpPr>
          <p:cNvPr id="24" name="矩形 23">
            <a:extLst>
              <a:ext uri="{FF2B5EF4-FFF2-40B4-BE49-F238E27FC236}">
                <a16:creationId xmlns:a16="http://schemas.microsoft.com/office/drawing/2014/main" id="{3EA1DA0D-4D96-47EA-F537-3D20258EF7A7}"/>
              </a:ext>
            </a:extLst>
          </p:cNvPr>
          <p:cNvSpPr/>
          <p:nvPr/>
        </p:nvSpPr>
        <p:spPr>
          <a:xfrm>
            <a:off x="5852160" y="3663696"/>
            <a:ext cx="286512" cy="146304"/>
          </a:xfrm>
          <a:prstGeom prst="rect">
            <a:avLst/>
          </a:prstGeom>
          <a:solidFill>
            <a:srgbClr val="FFFFFF"/>
          </a:solidFill>
        </p:spPr>
        <p:txBody>
          <a:bodyPr wrap="none" lIns="0" tIns="0" rIns="0" bIns="0">
            <a:noAutofit/>
          </a:bodyPr>
          <a:lstStyle/>
          <a:p>
            <a:pPr indent="0" algn="r">
              <a:defRPr sz="1000">
                <a:solidFill>
                  <a:srgbClr val="3B363F"/>
                </a:solidFill>
                <a:latin typeface="Arial Narrow"/>
              </a:defRPr>
            </a:pPr>
            <a:r>
              <a:t>英国</a:t>
            </a:r>
          </a:p>
        </p:txBody>
      </p:sp>
      <p:sp>
        <p:nvSpPr>
          <p:cNvPr id="25" name="矩形 24">
            <a:extLst>
              <a:ext uri="{FF2B5EF4-FFF2-40B4-BE49-F238E27FC236}">
                <a16:creationId xmlns:a16="http://schemas.microsoft.com/office/drawing/2014/main" id="{D0693C24-86E5-B3AA-929D-D891E672AEB3}"/>
              </a:ext>
            </a:extLst>
          </p:cNvPr>
          <p:cNvSpPr/>
          <p:nvPr/>
        </p:nvSpPr>
        <p:spPr>
          <a:xfrm>
            <a:off x="6297168" y="3642360"/>
            <a:ext cx="295656" cy="158496"/>
          </a:xfrm>
          <a:prstGeom prst="rect">
            <a:avLst/>
          </a:prstGeom>
          <a:solidFill>
            <a:srgbClr val="FFFFFF"/>
          </a:solidFill>
        </p:spPr>
        <p:txBody>
          <a:bodyPr wrap="none" lIns="0" tIns="0" rIns="0" bIns="0">
            <a:noAutofit/>
          </a:bodyPr>
          <a:lstStyle/>
          <a:p>
            <a:pPr indent="0" algn="r">
              <a:defRPr sz="1000">
                <a:solidFill>
                  <a:srgbClr val="3B363F"/>
                </a:solidFill>
                <a:latin typeface="Arial Narrow"/>
              </a:defRPr>
            </a:pPr>
            <a:r>
              <a:t>法国</a:t>
            </a:r>
          </a:p>
        </p:txBody>
      </p:sp>
      <p:sp>
        <p:nvSpPr>
          <p:cNvPr id="26" name="矩形 25">
            <a:extLst>
              <a:ext uri="{FF2B5EF4-FFF2-40B4-BE49-F238E27FC236}">
                <a16:creationId xmlns:a16="http://schemas.microsoft.com/office/drawing/2014/main" id="{B6BF808E-1185-918E-0E6E-C30AA54B9E3F}"/>
              </a:ext>
            </a:extLst>
          </p:cNvPr>
          <p:cNvSpPr/>
          <p:nvPr/>
        </p:nvSpPr>
        <p:spPr>
          <a:xfrm>
            <a:off x="6745224" y="3651504"/>
            <a:ext cx="280416" cy="149352"/>
          </a:xfrm>
          <a:prstGeom prst="rect">
            <a:avLst/>
          </a:prstGeom>
          <a:solidFill>
            <a:srgbClr val="FFFFFF"/>
          </a:solidFill>
        </p:spPr>
        <p:txBody>
          <a:bodyPr wrap="none" lIns="0" tIns="0" rIns="0" bIns="0">
            <a:noAutofit/>
          </a:bodyPr>
          <a:lstStyle/>
          <a:p>
            <a:pPr indent="0" algn="r">
              <a:defRPr sz="1000">
                <a:solidFill>
                  <a:srgbClr val="3B363F"/>
                </a:solidFill>
                <a:latin typeface="Arial Narrow"/>
              </a:defRPr>
            </a:pPr>
            <a:r>
              <a:t>荷兰</a:t>
            </a:r>
          </a:p>
        </p:txBody>
      </p:sp>
      <p:sp>
        <p:nvSpPr>
          <p:cNvPr id="27" name="矩形 26">
            <a:extLst>
              <a:ext uri="{FF2B5EF4-FFF2-40B4-BE49-F238E27FC236}">
                <a16:creationId xmlns:a16="http://schemas.microsoft.com/office/drawing/2014/main" id="{D84C7601-0525-2151-83A7-52216FBEB72C}"/>
              </a:ext>
            </a:extLst>
          </p:cNvPr>
          <p:cNvSpPr/>
          <p:nvPr/>
        </p:nvSpPr>
        <p:spPr>
          <a:xfrm>
            <a:off x="7202424" y="3648456"/>
            <a:ext cx="283464" cy="152400"/>
          </a:xfrm>
          <a:prstGeom prst="rect">
            <a:avLst/>
          </a:prstGeom>
          <a:solidFill>
            <a:srgbClr val="FFFFFF"/>
          </a:solidFill>
        </p:spPr>
        <p:txBody>
          <a:bodyPr wrap="none" lIns="0" tIns="0" rIns="0" bIns="0">
            <a:noAutofit/>
          </a:bodyPr>
          <a:lstStyle/>
          <a:p>
            <a:pPr indent="0" algn="r">
              <a:defRPr sz="1000">
                <a:solidFill>
                  <a:srgbClr val="3B363F"/>
                </a:solidFill>
                <a:latin typeface="Arial Narrow"/>
              </a:defRPr>
            </a:pPr>
            <a:r>
              <a:t>韩国</a:t>
            </a:r>
          </a:p>
        </p:txBody>
      </p:sp>
      <p:sp>
        <p:nvSpPr>
          <p:cNvPr id="28" name="矩形 27">
            <a:extLst>
              <a:ext uri="{FF2B5EF4-FFF2-40B4-BE49-F238E27FC236}">
                <a16:creationId xmlns:a16="http://schemas.microsoft.com/office/drawing/2014/main" id="{1F16BED4-7CF4-B911-D14A-48ACFEE17CF0}"/>
              </a:ext>
            </a:extLst>
          </p:cNvPr>
          <p:cNvSpPr/>
          <p:nvPr/>
        </p:nvSpPr>
        <p:spPr>
          <a:xfrm>
            <a:off x="7680960" y="3651504"/>
            <a:ext cx="249936" cy="152400"/>
          </a:xfrm>
          <a:prstGeom prst="rect">
            <a:avLst/>
          </a:prstGeom>
          <a:solidFill>
            <a:srgbClr val="FFFFFF"/>
          </a:solidFill>
        </p:spPr>
        <p:txBody>
          <a:bodyPr wrap="none" lIns="0" tIns="0" rIns="0" bIns="0">
            <a:noAutofit/>
          </a:bodyPr>
          <a:lstStyle/>
          <a:p>
            <a:pPr indent="0" algn="r">
              <a:defRPr sz="1000">
                <a:solidFill>
                  <a:srgbClr val="3B363F"/>
                </a:solidFill>
                <a:latin typeface="Arial Narrow"/>
              </a:defRPr>
            </a:pPr>
            <a:r>
              <a:t>比利时</a:t>
            </a:r>
          </a:p>
        </p:txBody>
      </p:sp>
      <p:sp>
        <p:nvSpPr>
          <p:cNvPr id="29" name="矩形 28">
            <a:extLst>
              <a:ext uri="{FF2B5EF4-FFF2-40B4-BE49-F238E27FC236}">
                <a16:creationId xmlns:a16="http://schemas.microsoft.com/office/drawing/2014/main" id="{C0CFCF82-7024-0228-EDAE-05EACC2AF0E5}"/>
              </a:ext>
            </a:extLst>
          </p:cNvPr>
          <p:cNvSpPr/>
          <p:nvPr/>
        </p:nvSpPr>
        <p:spPr>
          <a:xfrm>
            <a:off x="8125968" y="3651504"/>
            <a:ext cx="271272" cy="164592"/>
          </a:xfrm>
          <a:prstGeom prst="rect">
            <a:avLst/>
          </a:prstGeom>
          <a:solidFill>
            <a:srgbClr val="FFFFFF"/>
          </a:solidFill>
        </p:spPr>
        <p:txBody>
          <a:bodyPr wrap="none" lIns="0" tIns="0" rIns="0" bIns="0">
            <a:noAutofit/>
          </a:bodyPr>
          <a:lstStyle/>
          <a:p>
            <a:pPr indent="0" algn="r">
              <a:defRPr sz="1000">
                <a:solidFill>
                  <a:srgbClr val="3B363F"/>
                </a:solidFill>
                <a:latin typeface="Arial Narrow"/>
              </a:defRPr>
            </a:pPr>
            <a:r>
              <a:t>澳大利亚</a:t>
            </a:r>
          </a:p>
        </p:txBody>
      </p:sp>
      <p:sp>
        <p:nvSpPr>
          <p:cNvPr id="30" name="矩形 29">
            <a:extLst>
              <a:ext uri="{FF2B5EF4-FFF2-40B4-BE49-F238E27FC236}">
                <a16:creationId xmlns:a16="http://schemas.microsoft.com/office/drawing/2014/main" id="{C14F8A3D-AE86-3975-8193-4715C017BD52}"/>
              </a:ext>
            </a:extLst>
          </p:cNvPr>
          <p:cNvSpPr/>
          <p:nvPr/>
        </p:nvSpPr>
        <p:spPr>
          <a:xfrm>
            <a:off x="8592312" y="3651504"/>
            <a:ext cx="277368" cy="158496"/>
          </a:xfrm>
          <a:prstGeom prst="rect">
            <a:avLst/>
          </a:prstGeom>
          <a:solidFill>
            <a:srgbClr val="FFFFFF"/>
          </a:solidFill>
        </p:spPr>
        <p:txBody>
          <a:bodyPr wrap="none" lIns="0" tIns="0" rIns="0" bIns="0">
            <a:noAutofit/>
          </a:bodyPr>
          <a:lstStyle/>
          <a:p>
            <a:pPr indent="0" algn="r">
              <a:defRPr sz="1000">
                <a:solidFill>
                  <a:srgbClr val="3B363F"/>
                </a:solidFill>
                <a:latin typeface="Arial Narrow"/>
              </a:defRPr>
            </a:pPr>
            <a:r>
              <a:t>瑞士</a:t>
            </a:r>
          </a:p>
        </p:txBody>
      </p:sp>
    </p:spTree>
    <p:extLst>
      <p:ext uri="{BB962C8B-B14F-4D97-AF65-F5344CB8AC3E}">
        <p14:creationId xmlns:p14="http://schemas.microsoft.com/office/powerpoint/2010/main" val="828453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美国就业</a:t>
            </a:r>
          </a:p>
        </p:txBody>
      </p:sp>
      <p:sp>
        <p:nvSpPr>
          <p:cNvPr id="3" name="Slide Number Placeholder 2"/>
          <p:cNvSpPr>
            <a:spLocks noGrp="1"/>
          </p:cNvSpPr>
          <p:nvPr>
            <p:ph type="sldNum" sz="quarter" idx="11"/>
          </p:nvPr>
        </p:nvSpPr>
        <p:spPr/>
        <p:txBody>
          <a:bodyPr/>
          <a:lstStyle/>
          <a:p/>
          <a:p>
            <a:fld id="{B18DCB8B-D2FE-45D5-9D77-2EAE87C4CC26}" type="slidenum">
              <a:rPr lang="en-GB" smtClean="0"/>
              <a:t>46</a:t>
            </a:fld>
          </a:p>
        </p:txBody>
      </p:sp>
      <p:pic>
        <p:nvPicPr>
          <p:cNvPr id="4" name="图片 3">
            <a:extLst>
              <a:ext uri="{FF2B5EF4-FFF2-40B4-BE49-F238E27FC236}">
                <a16:creationId xmlns:a16="http://schemas.microsoft.com/office/drawing/2014/main" id="{42D3BCCE-494A-496A-6788-BFF082B5C602}"/>
              </a:ext>
            </a:extLst>
          </p:cNvPr>
          <p:cNvPicPr>
            <a:picLocks noChangeAspect="1"/>
          </p:cNvPicPr>
          <p:nvPr/>
        </p:nvPicPr>
        <p:blipFill>
          <a:blip r:embed="rId3"/>
          <a:stretch>
            <a:fillRect/>
          </a:stretch>
        </p:blipFill>
        <p:spPr>
          <a:xfrm>
            <a:off x="1018032" y="1362456"/>
            <a:ext cx="7107936" cy="4837176"/>
          </a:xfrm>
          <a:prstGeom prst="rect">
            <a:avLst/>
          </a:prstGeom>
        </p:spPr>
      </p:pic>
      <p:sp>
        <p:nvSpPr>
          <p:cNvPr id="6" name="矩形 5">
            <a:extLst>
              <a:ext uri="{FF2B5EF4-FFF2-40B4-BE49-F238E27FC236}">
                <a16:creationId xmlns:a16="http://schemas.microsoft.com/office/drawing/2014/main" id="{F35414B5-2791-EF60-65CA-4B77CC056677}"/>
              </a:ext>
            </a:extLst>
          </p:cNvPr>
          <p:cNvSpPr/>
          <p:nvPr/>
        </p:nvSpPr>
        <p:spPr>
          <a:xfrm>
            <a:off x="3621024" y="1554480"/>
            <a:ext cx="3297936" cy="182880"/>
          </a:xfrm>
          <a:prstGeom prst="rect">
            <a:avLst/>
          </a:prstGeom>
          <a:noFill/>
        </p:spPr>
        <p:txBody>
          <a:bodyPr wrap="none" lIns="0" tIns="0" rIns="0" bIns="0">
            <a:noAutofit/>
          </a:bodyPr>
          <a:lstStyle/>
          <a:p>
            <a:pPr indent="0">
              <a:defRPr sz="1000">
                <a:solidFill>
                  <a:srgbClr val="3B363F"/>
                </a:solidFill>
                <a:latin typeface="Arial"/>
              </a:defRPr>
            </a:pPr>
            <a:r>
              <a:t>（所有雇员：非农就业总人数），1970年1月=100</a:t>
            </a:r>
            <a:endParaRPr sz="1000" b="0" u="none">
              <a:solidFill>
                <a:srgbClr val="3B363F"/>
              </a:solidFill>
              <a:latin typeface="Arial"/>
              <a:hlinkClick r:id="rId4"/>
            </a:endParaRPr>
          </a:p>
        </p:txBody>
      </p:sp>
      <p:sp>
        <p:nvSpPr>
          <p:cNvPr id="7" name="矩形 6">
            <a:extLst>
              <a:ext uri="{FF2B5EF4-FFF2-40B4-BE49-F238E27FC236}">
                <a16:creationId xmlns:a16="http://schemas.microsoft.com/office/drawing/2014/main" id="{8AFF9D63-7173-34CB-33F8-548088292707}"/>
              </a:ext>
            </a:extLst>
          </p:cNvPr>
          <p:cNvSpPr/>
          <p:nvPr/>
        </p:nvSpPr>
        <p:spPr>
          <a:xfrm>
            <a:off x="3611880" y="1746504"/>
            <a:ext cx="2721864" cy="167640"/>
          </a:xfrm>
          <a:prstGeom prst="rect">
            <a:avLst/>
          </a:prstGeom>
          <a:noFill/>
        </p:spPr>
        <p:txBody>
          <a:bodyPr wrap="none" lIns="0" tIns="0" rIns="0" bIns="0">
            <a:noAutofit/>
          </a:bodyPr>
          <a:lstStyle/>
          <a:p>
            <a:pPr indent="0">
              <a:defRPr sz="1000">
                <a:solidFill>
                  <a:srgbClr val="3B363F"/>
                </a:solidFill>
                <a:latin typeface="Arial"/>
              </a:defRPr>
            </a:pPr>
            <a:r>
              <a:t>（实际国内生产总值），1970年第一季度=100</a:t>
            </a:r>
          </a:p>
        </p:txBody>
      </p:sp>
      <p:sp>
        <p:nvSpPr>
          <p:cNvPr id="8" name="矩形 7">
            <a:extLst>
              <a:ext uri="{FF2B5EF4-FFF2-40B4-BE49-F238E27FC236}">
                <a16:creationId xmlns:a16="http://schemas.microsoft.com/office/drawing/2014/main" id="{BE7C4DD7-C065-5EA4-07B7-D21C705BEF83}"/>
              </a:ext>
            </a:extLst>
          </p:cNvPr>
          <p:cNvSpPr/>
          <p:nvPr/>
        </p:nvSpPr>
        <p:spPr>
          <a:xfrm>
            <a:off x="1402080" y="2292096"/>
            <a:ext cx="350520" cy="3069336"/>
          </a:xfrm>
          <a:prstGeom prst="rect">
            <a:avLst/>
          </a:prstGeom>
          <a:noFill/>
        </p:spPr>
        <p:txBody>
          <a:bodyPr vert="vert270" lIns="0" tIns="0" rIns="0" bIns="0">
            <a:noAutofit/>
          </a:bodyPr>
          <a:lstStyle/>
          <a:p>
            <a:pPr indent="0">
              <a:lnSpc>
                <a:spcPct val="119000"/>
              </a:lnSpc>
              <a:defRPr sz="1000">
                <a:solidFill>
                  <a:srgbClr val="625A61"/>
                </a:solidFill>
                <a:latin typeface="Arial"/>
              </a:defRPr>
            </a:pPr>
            <a:r>
              <a:t>（千人）指数，（2009年不变价美元，十亿美元）指数</a:t>
            </a:r>
          </a:p>
        </p:txBody>
      </p:sp>
      <p:sp>
        <p:nvSpPr>
          <p:cNvPr id="9" name="矩形 8">
            <a:extLst>
              <a:ext uri="{FF2B5EF4-FFF2-40B4-BE49-F238E27FC236}">
                <a16:creationId xmlns:a16="http://schemas.microsoft.com/office/drawing/2014/main" id="{9B737880-CB1C-2D0C-56CD-918360C41EC4}"/>
              </a:ext>
            </a:extLst>
          </p:cNvPr>
          <p:cNvSpPr/>
          <p:nvPr/>
        </p:nvSpPr>
        <p:spPr>
          <a:xfrm>
            <a:off x="6096000" y="2337816"/>
            <a:ext cx="502920" cy="207264"/>
          </a:xfrm>
          <a:prstGeom prst="rect">
            <a:avLst/>
          </a:prstGeom>
          <a:solidFill>
            <a:srgbClr val="FFFFFF"/>
          </a:solidFill>
        </p:spPr>
        <p:txBody>
          <a:bodyPr wrap="none" lIns="0" tIns="0" rIns="0" bIns="0">
            <a:noAutofit/>
          </a:bodyPr>
          <a:lstStyle/>
          <a:p>
            <a:pPr indent="0" algn="r">
              <a:defRPr sz="1300">
                <a:solidFill>
                  <a:srgbClr val="AA4744"/>
                </a:solidFill>
                <a:latin typeface="Verdana"/>
              </a:defRPr>
            </a:pPr>
            <a:r>
              <a:t>GDP</a:t>
            </a:r>
          </a:p>
        </p:txBody>
      </p:sp>
      <p:sp>
        <p:nvSpPr>
          <p:cNvPr id="12" name="矩形 11">
            <a:extLst>
              <a:ext uri="{FF2B5EF4-FFF2-40B4-BE49-F238E27FC236}">
                <a16:creationId xmlns:a16="http://schemas.microsoft.com/office/drawing/2014/main" id="{15CA0140-25A0-A1FD-83CC-ABE5AAF366D1}"/>
              </a:ext>
            </a:extLst>
          </p:cNvPr>
          <p:cNvSpPr/>
          <p:nvPr/>
        </p:nvSpPr>
        <p:spPr>
          <a:xfrm>
            <a:off x="6553200" y="3544824"/>
            <a:ext cx="1197864" cy="249936"/>
          </a:xfrm>
          <a:prstGeom prst="rect">
            <a:avLst/>
          </a:prstGeom>
          <a:noFill/>
        </p:spPr>
        <p:txBody>
          <a:bodyPr wrap="none" lIns="0" tIns="0" rIns="0" bIns="0">
            <a:noAutofit/>
          </a:bodyPr>
          <a:lstStyle/>
          <a:p>
            <a:pPr indent="0">
              <a:defRPr sz="1300">
                <a:solidFill>
                  <a:srgbClr val="4572A7"/>
                </a:solidFill>
                <a:latin typeface="Verdana"/>
              </a:defRPr>
            </a:pPr>
            <a:r>
              <a:t>就业</a:t>
            </a:r>
          </a:p>
        </p:txBody>
      </p:sp>
      <p:sp>
        <p:nvSpPr>
          <p:cNvPr id="13" name="矩形 12">
            <a:extLst>
              <a:ext uri="{FF2B5EF4-FFF2-40B4-BE49-F238E27FC236}">
                <a16:creationId xmlns:a16="http://schemas.microsoft.com/office/drawing/2014/main" id="{150F6C98-E2FB-7DCC-F8E3-EB07F25AEF3F}"/>
              </a:ext>
            </a:extLst>
          </p:cNvPr>
          <p:cNvSpPr/>
          <p:nvPr/>
        </p:nvSpPr>
        <p:spPr>
          <a:xfrm>
            <a:off x="1264920" y="5769864"/>
            <a:ext cx="938784" cy="152400"/>
          </a:xfrm>
          <a:prstGeom prst="rect">
            <a:avLst/>
          </a:prstGeom>
          <a:noFill/>
        </p:spPr>
        <p:txBody>
          <a:bodyPr wrap="none" lIns="0" tIns="0" rIns="0" bIns="0">
            <a:noAutofit/>
          </a:bodyPr>
          <a:lstStyle/>
          <a:p>
            <a:pPr indent="0">
              <a:defRPr sz="700">
                <a:solidFill>
                  <a:srgbClr val="625A61"/>
                </a:solidFill>
                <a:latin typeface="Arial"/>
              </a:defRPr>
            </a:pPr>
            <a:r>
              <a:t>资料来源：经济分析局，劳工统计局</a:t>
            </a:r>
          </a:p>
        </p:txBody>
      </p:sp>
      <p:sp>
        <p:nvSpPr>
          <p:cNvPr id="14" name="矩形 13">
            <a:extLst>
              <a:ext uri="{FF2B5EF4-FFF2-40B4-BE49-F238E27FC236}">
                <a16:creationId xmlns:a16="http://schemas.microsoft.com/office/drawing/2014/main" id="{C079491E-6813-1CD6-528D-3BEFF44A41BF}"/>
              </a:ext>
            </a:extLst>
          </p:cNvPr>
          <p:cNvSpPr/>
          <p:nvPr/>
        </p:nvSpPr>
        <p:spPr>
          <a:xfrm>
            <a:off x="1274064" y="5928360"/>
            <a:ext cx="1170432" cy="188976"/>
          </a:xfrm>
          <a:prstGeom prst="rect">
            <a:avLst/>
          </a:prstGeom>
          <a:noFill/>
        </p:spPr>
        <p:txBody>
          <a:bodyPr wrap="none" lIns="0" tIns="0" rIns="0" bIns="0">
            <a:noAutofit/>
          </a:bodyPr>
          <a:lstStyle/>
          <a:p>
            <a:pPr indent="0">
              <a:defRPr sz="1000">
                <a:solidFill>
                  <a:srgbClr val="625A61"/>
                </a:solidFill>
                <a:latin typeface="Arial"/>
              </a:defRPr>
            </a:pPr>
            <a:r>
              <a:t>fred.stlouisfed.org</a:t>
            </a:r>
          </a:p>
        </p:txBody>
      </p:sp>
      <p:sp>
        <p:nvSpPr>
          <p:cNvPr id="15" name="矩形 14">
            <a:extLst>
              <a:ext uri="{FF2B5EF4-FFF2-40B4-BE49-F238E27FC236}">
                <a16:creationId xmlns:a16="http://schemas.microsoft.com/office/drawing/2014/main" id="{2914DE99-A560-1953-8829-A082D55D7CA7}"/>
              </a:ext>
            </a:extLst>
          </p:cNvPr>
          <p:cNvSpPr/>
          <p:nvPr/>
        </p:nvSpPr>
        <p:spPr>
          <a:xfrm>
            <a:off x="6973824" y="5937504"/>
            <a:ext cx="1057656" cy="210312"/>
          </a:xfrm>
          <a:prstGeom prst="rect">
            <a:avLst/>
          </a:prstGeom>
          <a:noFill/>
        </p:spPr>
        <p:txBody>
          <a:bodyPr wrap="none" lIns="0" tIns="0" rIns="0" bIns="0">
            <a:noAutofit/>
          </a:bodyPr>
          <a:lstStyle/>
          <a:p>
            <a:pPr indent="0" algn="r">
              <a:defRPr sz="1000">
                <a:solidFill>
                  <a:srgbClr val="3B363F"/>
                </a:solidFill>
                <a:latin typeface="Arial"/>
              </a:defRPr>
            </a:pPr>
            <a:r>
              <a:t>myf.red/g/ehaM</a:t>
            </a:r>
          </a:p>
        </p:txBody>
      </p:sp>
    </p:spTree>
    <p:extLst>
      <p:ext uri="{BB962C8B-B14F-4D97-AF65-F5344CB8AC3E}">
        <p14:creationId xmlns:p14="http://schemas.microsoft.com/office/powerpoint/2010/main" val="31937338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美国经济复苏日益“无就业”</a:t>
            </a:r>
          </a:p>
        </p:txBody>
      </p:sp>
      <p:sp>
        <p:nvSpPr>
          <p:cNvPr id="3" name="Slide Number Placeholder 2"/>
          <p:cNvSpPr>
            <a:spLocks noGrp="1"/>
          </p:cNvSpPr>
          <p:nvPr>
            <p:ph type="sldNum" sz="quarter" idx="11"/>
          </p:nvPr>
        </p:nvSpPr>
        <p:spPr/>
        <p:txBody>
          <a:bodyPr/>
          <a:lstStyle/>
          <a:p/>
          <a:p>
            <a:fld id="{B18DCB8B-D2FE-45D5-9D77-2EAE87C4CC26}" type="slidenum">
              <a:rPr lang="en-GB" smtClean="0"/>
              <a:t>47</a:t>
            </a:fld>
          </a:p>
        </p:txBody>
      </p:sp>
      <p:pic>
        <p:nvPicPr>
          <p:cNvPr id="4" name="图片 3">
            <a:extLst>
              <a:ext uri="{FF2B5EF4-FFF2-40B4-BE49-F238E27FC236}">
                <a16:creationId xmlns:a16="http://schemas.microsoft.com/office/drawing/2014/main" id="{FCEBE4AA-171B-3071-4E75-BF80E6D9B802}"/>
              </a:ext>
            </a:extLst>
          </p:cNvPr>
          <p:cNvPicPr>
            <a:picLocks noChangeAspect="1"/>
          </p:cNvPicPr>
          <p:nvPr/>
        </p:nvPicPr>
        <p:blipFill>
          <a:blip r:embed="rId2"/>
          <a:stretch>
            <a:fillRect/>
          </a:stretch>
        </p:blipFill>
        <p:spPr>
          <a:xfrm>
            <a:off x="1600200" y="1319784"/>
            <a:ext cx="5943600" cy="4639056"/>
          </a:xfrm>
          <a:prstGeom prst="rect">
            <a:avLst/>
          </a:prstGeom>
        </p:spPr>
      </p:pic>
      <p:sp>
        <p:nvSpPr>
          <p:cNvPr id="5" name="矩形 4">
            <a:extLst>
              <a:ext uri="{FF2B5EF4-FFF2-40B4-BE49-F238E27FC236}">
                <a16:creationId xmlns:a16="http://schemas.microsoft.com/office/drawing/2014/main" id="{33999268-AD6A-1046-9028-7693F2579CEE}"/>
              </a:ext>
            </a:extLst>
          </p:cNvPr>
          <p:cNvSpPr/>
          <p:nvPr/>
        </p:nvSpPr>
        <p:spPr>
          <a:xfrm>
            <a:off x="1743456" y="1450848"/>
            <a:ext cx="4440936" cy="585216"/>
          </a:xfrm>
          <a:prstGeom prst="rect">
            <a:avLst/>
          </a:prstGeom>
          <a:solidFill>
            <a:srgbClr val="FFFFFF"/>
          </a:solidFill>
        </p:spPr>
        <p:txBody>
          <a:bodyPr lIns="0" tIns="0" rIns="0" bIns="0">
            <a:noAutofit/>
          </a:bodyPr>
          <a:lstStyle/>
          <a:p>
            <a:pPr indent="0">
              <a:defRPr sz="1900">
                <a:latin typeface="Arial"/>
              </a:defRPr>
            </a:pPr>
            <a:r>
              <a:t>经济衰退以来非农就业人数变化百分比</a:t>
            </a:r>
          </a:p>
        </p:txBody>
      </p:sp>
      <p:sp>
        <p:nvSpPr>
          <p:cNvPr id="6" name="矩形 5">
            <a:extLst>
              <a:ext uri="{FF2B5EF4-FFF2-40B4-BE49-F238E27FC236}">
                <a16:creationId xmlns:a16="http://schemas.microsoft.com/office/drawing/2014/main" id="{581AE5C2-4B79-24FA-4254-83FC51794BC3}"/>
              </a:ext>
            </a:extLst>
          </p:cNvPr>
          <p:cNvSpPr/>
          <p:nvPr/>
        </p:nvSpPr>
        <p:spPr>
          <a:xfrm>
            <a:off x="2599944" y="4800600"/>
            <a:ext cx="2246376" cy="222504"/>
          </a:xfrm>
          <a:prstGeom prst="rect">
            <a:avLst/>
          </a:prstGeom>
          <a:solidFill>
            <a:srgbClr val="FFFFFF"/>
          </a:solidFill>
        </p:spPr>
        <p:txBody>
          <a:bodyPr wrap="none" lIns="0" tIns="0" rIns="0" bIns="0">
            <a:noAutofit/>
          </a:bodyPr>
          <a:lstStyle/>
          <a:p>
            <a:pPr indent="0">
              <a:defRPr sz="1025">
                <a:latin typeface="Arial"/>
              </a:defRPr>
            </a:pPr>
            <a:r>
              <a:t>2009年6月：经济衰退结束</a:t>
            </a:r>
          </a:p>
        </p:txBody>
      </p:sp>
      <p:sp>
        <p:nvSpPr>
          <p:cNvPr id="11" name="矩形 10">
            <a:extLst>
              <a:ext uri="{FF2B5EF4-FFF2-40B4-BE49-F238E27FC236}">
                <a16:creationId xmlns:a16="http://schemas.microsoft.com/office/drawing/2014/main" id="{D4BCA26E-3450-4BA2-0FE6-9C1BAC7A1180}"/>
              </a:ext>
            </a:extLst>
          </p:cNvPr>
          <p:cNvSpPr/>
          <p:nvPr/>
        </p:nvSpPr>
        <p:spPr>
          <a:xfrm>
            <a:off x="3636264" y="5303520"/>
            <a:ext cx="2066544" cy="192024"/>
          </a:xfrm>
          <a:prstGeom prst="rect">
            <a:avLst/>
          </a:prstGeom>
          <a:noFill/>
        </p:spPr>
        <p:txBody>
          <a:bodyPr wrap="none" lIns="0" tIns="0" rIns="0" bIns="0">
            <a:noAutofit/>
          </a:bodyPr>
          <a:lstStyle/>
          <a:p>
            <a:pPr indent="0" algn="ctr">
              <a:defRPr sz="1200">
                <a:latin typeface="Arial"/>
              </a:defRPr>
            </a:pPr>
            <a:r>
              <a:t>经济衰退开始后的年数</a:t>
            </a:r>
          </a:p>
        </p:txBody>
      </p:sp>
      <p:sp>
        <p:nvSpPr>
          <p:cNvPr id="12" name="矩形 11">
            <a:extLst>
              <a:ext uri="{FF2B5EF4-FFF2-40B4-BE49-F238E27FC236}">
                <a16:creationId xmlns:a16="http://schemas.microsoft.com/office/drawing/2014/main" id="{20E81A45-32E2-A12B-5F86-5DB704CF5726}"/>
              </a:ext>
            </a:extLst>
          </p:cNvPr>
          <p:cNvSpPr/>
          <p:nvPr/>
        </p:nvSpPr>
        <p:spPr>
          <a:xfrm>
            <a:off x="1737360" y="5654040"/>
            <a:ext cx="3840480" cy="195072"/>
          </a:xfrm>
          <a:prstGeom prst="rect">
            <a:avLst/>
          </a:prstGeom>
          <a:solidFill>
            <a:srgbClr val="FFFFFF"/>
          </a:solidFill>
        </p:spPr>
        <p:txBody>
          <a:bodyPr wrap="none" lIns="0" tIns="0" rIns="0" bIns="0">
            <a:noAutofit/>
          </a:bodyPr>
          <a:lstStyle/>
          <a:p>
            <a:pPr indent="0">
              <a:defRPr sz="1000">
                <a:latin typeface="Arial"/>
              </a:defRPr>
            </a:pPr>
            <a:r>
              <a:t>来源：CBPP 根据劳工统计局数据计算。</a:t>
            </a:r>
          </a:p>
        </p:txBody>
      </p:sp>
    </p:spTree>
    <p:extLst>
      <p:ext uri="{BB962C8B-B14F-4D97-AF65-F5344CB8AC3E}">
        <p14:creationId xmlns:p14="http://schemas.microsoft.com/office/powerpoint/2010/main" val="11119722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美国劳动力参与率严重下降</a:t>
            </a:r>
          </a:p>
        </p:txBody>
      </p:sp>
      <p:sp>
        <p:nvSpPr>
          <p:cNvPr id="3" name="Slide Number Placeholder 2"/>
          <p:cNvSpPr>
            <a:spLocks noGrp="1"/>
          </p:cNvSpPr>
          <p:nvPr>
            <p:ph type="sldNum" sz="quarter" idx="11"/>
          </p:nvPr>
        </p:nvSpPr>
        <p:spPr/>
        <p:txBody>
          <a:bodyPr/>
          <a:lstStyle/>
          <a:p/>
          <a:p>
            <a:fld id="{B18DCB8B-D2FE-45D5-9D77-2EAE87C4CC26}" type="slidenum">
              <a:rPr lang="en-GB" smtClean="0"/>
              <a:t>48</a:t>
            </a:fld>
          </a:p>
        </p:txBody>
      </p:sp>
      <p:pic>
        <p:nvPicPr>
          <p:cNvPr id="11" name="FRED Graph Chart" descr="FRED Graph">
            <a:hlinkClick r:id="rId2" tooltip="View this chart in your browser. "/>
            <a:extLst>
              <a:ext uri="{FF2B5EF4-FFF2-40B4-BE49-F238E27FC236}">
                <a16:creationId xmlns:a16="http://schemas.microsoft.com/office/drawing/2014/main" id="{0635A396-4A93-5ECA-1518-572DB077CA01}"/>
              </a:ext>
            </a:extLst>
          </p:cNvPr>
          <p:cNvPicPr>
            <a:picLocks noChangeAspect="1"/>
          </p:cNvPicPr>
          <p:nvPr/>
        </p:nvPicPr>
        <p:blipFill>
          <a:blip r:embed="rId3"/>
          <a:stretch>
            <a:fillRect/>
          </a:stretch>
        </p:blipFill>
        <p:spPr>
          <a:xfrm>
            <a:off x="1486581" y="7453740"/>
            <a:ext cx="6170838" cy="4161728"/>
          </a:xfrm>
          <a:prstGeom prst="rect">
            <a:avLst/>
          </a:prstGeom>
        </p:spPr>
      </p:pic>
      <p:pic>
        <p:nvPicPr>
          <p:cNvPr id="4" name="图片 3">
            <a:extLst>
              <a:ext uri="{FF2B5EF4-FFF2-40B4-BE49-F238E27FC236}">
                <a16:creationId xmlns:a16="http://schemas.microsoft.com/office/drawing/2014/main" id="{6A931AB8-AFB0-E17F-76A9-93D56538834D}"/>
              </a:ext>
            </a:extLst>
          </p:cNvPr>
          <p:cNvPicPr>
            <a:picLocks noChangeAspect="1"/>
          </p:cNvPicPr>
          <p:nvPr/>
        </p:nvPicPr>
        <p:blipFill>
          <a:blip r:embed="rId4"/>
          <a:stretch>
            <a:fillRect/>
          </a:stretch>
        </p:blipFill>
        <p:spPr>
          <a:xfrm>
            <a:off x="1420368" y="1429512"/>
            <a:ext cx="6294120" cy="4294632"/>
          </a:xfrm>
          <a:prstGeom prst="rect">
            <a:avLst/>
          </a:prstGeom>
          <a:noFill/>
        </p:spPr>
      </p:pic>
      <p:sp>
        <p:nvSpPr>
          <p:cNvPr id="6" name="矩形 5">
            <a:extLst>
              <a:ext uri="{FF2B5EF4-FFF2-40B4-BE49-F238E27FC236}">
                <a16:creationId xmlns:a16="http://schemas.microsoft.com/office/drawing/2014/main" id="{DC6DF6CF-3DDF-3D10-6B3C-2928B7515127}"/>
              </a:ext>
            </a:extLst>
          </p:cNvPr>
          <p:cNvSpPr/>
          <p:nvPr/>
        </p:nvSpPr>
        <p:spPr>
          <a:xfrm>
            <a:off x="2508504" y="1572768"/>
            <a:ext cx="1240536" cy="143256"/>
          </a:xfrm>
          <a:prstGeom prst="rect">
            <a:avLst/>
          </a:prstGeom>
          <a:noFill/>
        </p:spPr>
        <p:txBody>
          <a:bodyPr wrap="none" lIns="0" tIns="0" rIns="0" bIns="0">
            <a:noAutofit/>
          </a:bodyPr>
          <a:lstStyle/>
          <a:p>
            <a:pPr indent="0">
              <a:defRPr sz="600">
                <a:latin typeface="Arial"/>
              </a:defRPr>
            </a:pPr>
            <a:r>
              <a:t>就业-人口比率</a:t>
            </a:r>
          </a:p>
        </p:txBody>
      </p:sp>
      <p:sp>
        <p:nvSpPr>
          <p:cNvPr id="7" name="矩形 6">
            <a:extLst>
              <a:ext uri="{FF2B5EF4-FFF2-40B4-BE49-F238E27FC236}">
                <a16:creationId xmlns:a16="http://schemas.microsoft.com/office/drawing/2014/main" id="{BB2D0959-3E33-6AEC-46BE-B8B0F5224C1E}"/>
              </a:ext>
            </a:extLst>
          </p:cNvPr>
          <p:cNvSpPr/>
          <p:nvPr/>
        </p:nvSpPr>
        <p:spPr>
          <a:xfrm>
            <a:off x="1539240" y="3334512"/>
            <a:ext cx="158496" cy="399288"/>
          </a:xfrm>
          <a:prstGeom prst="rect">
            <a:avLst/>
          </a:prstGeom>
          <a:noFill/>
        </p:spPr>
        <p:txBody>
          <a:bodyPr vert="vert270" wrap="none" lIns="0" tIns="0" rIns="0" bIns="0">
            <a:noAutofit/>
          </a:bodyPr>
          <a:lstStyle/>
          <a:p>
            <a:pPr indent="0">
              <a:defRPr sz="600">
                <a:latin typeface="Arial"/>
              </a:defRPr>
            </a:pPr>
            <a:r>
              <a:t>百分比</a:t>
            </a:r>
          </a:p>
        </p:txBody>
      </p:sp>
      <p:sp>
        <p:nvSpPr>
          <p:cNvPr id="8" name="矩形 7">
            <a:extLst>
              <a:ext uri="{FF2B5EF4-FFF2-40B4-BE49-F238E27FC236}">
                <a16:creationId xmlns:a16="http://schemas.microsoft.com/office/drawing/2014/main" id="{3B6CBD74-3AAE-BF23-B7DE-4B77A39FB30A}"/>
              </a:ext>
            </a:extLst>
          </p:cNvPr>
          <p:cNvSpPr/>
          <p:nvPr/>
        </p:nvSpPr>
        <p:spPr>
          <a:xfrm>
            <a:off x="3005328" y="3081528"/>
            <a:ext cx="1664208" cy="347472"/>
          </a:xfrm>
          <a:prstGeom prst="rect">
            <a:avLst/>
          </a:prstGeom>
          <a:noFill/>
        </p:spPr>
        <p:txBody>
          <a:bodyPr lIns="0" tIns="0" rIns="0" bIns="0">
            <a:noAutofit/>
          </a:bodyPr>
          <a:lstStyle/>
          <a:p>
            <a:pPr indent="0">
              <a:defRPr sz="1200">
                <a:latin typeface="Arial"/>
              </a:defRPr>
            </a:pPr>
            <a:r>
              <a:t>美国平民就业与人口比率</a:t>
            </a:r>
          </a:p>
        </p:txBody>
      </p:sp>
      <p:sp>
        <p:nvSpPr>
          <p:cNvPr id="13" name="矩形 12">
            <a:extLst>
              <a:ext uri="{FF2B5EF4-FFF2-40B4-BE49-F238E27FC236}">
                <a16:creationId xmlns:a16="http://schemas.microsoft.com/office/drawing/2014/main" id="{BA92F214-3141-857D-16D1-6FE7EB0105A4}"/>
              </a:ext>
            </a:extLst>
          </p:cNvPr>
          <p:cNvSpPr/>
          <p:nvPr/>
        </p:nvSpPr>
        <p:spPr>
          <a:xfrm>
            <a:off x="2249424" y="5541264"/>
            <a:ext cx="1621536" cy="152400"/>
          </a:xfrm>
          <a:prstGeom prst="rect">
            <a:avLst/>
          </a:prstGeom>
          <a:noFill/>
        </p:spPr>
        <p:txBody>
          <a:bodyPr wrap="none" lIns="0" tIns="0" rIns="0" bIns="0">
            <a:noAutofit/>
          </a:bodyPr>
          <a:lstStyle/>
          <a:p>
            <a:pPr indent="0">
              <a:defRPr sz="600">
                <a:latin typeface="Arial"/>
              </a:defRPr>
            </a:pPr>
            <a:r>
              <a:t>来源：我们。美国劳工统计局</a:t>
            </a:r>
          </a:p>
        </p:txBody>
      </p:sp>
      <p:sp>
        <p:nvSpPr>
          <p:cNvPr id="14" name="矩形 13">
            <a:extLst>
              <a:ext uri="{FF2B5EF4-FFF2-40B4-BE49-F238E27FC236}">
                <a16:creationId xmlns:a16="http://schemas.microsoft.com/office/drawing/2014/main" id="{BC8F784A-031F-565B-0B97-4E25FFDA0F61}"/>
              </a:ext>
            </a:extLst>
          </p:cNvPr>
          <p:cNvSpPr/>
          <p:nvPr/>
        </p:nvSpPr>
        <p:spPr>
          <a:xfrm>
            <a:off x="5748528" y="5547360"/>
            <a:ext cx="688848" cy="140208"/>
          </a:xfrm>
          <a:prstGeom prst="rect">
            <a:avLst/>
          </a:prstGeom>
          <a:noFill/>
        </p:spPr>
        <p:txBody>
          <a:bodyPr wrap="none" lIns="0" tIns="0" rIns="0" bIns="0">
            <a:noAutofit/>
          </a:bodyPr>
          <a:lstStyle/>
          <a:p>
            <a:pPr indent="0" algn="r">
              <a:defRPr sz="600">
                <a:latin typeface="Arial"/>
              </a:defRPr>
            </a:pPr>
            <a:r>
              <a:t>myf.red/g/SIHR</a:t>
            </a:r>
          </a:p>
        </p:txBody>
      </p:sp>
    </p:spTree>
    <p:extLst>
      <p:ext uri="{BB962C8B-B14F-4D97-AF65-F5344CB8AC3E}">
        <p14:creationId xmlns:p14="http://schemas.microsoft.com/office/powerpoint/2010/main" val="29373124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p:cNvPicPr>
            <a:picLocks noChangeAspect="1" noChangeArrowheads="1"/>
          </p:cNvPicPr>
          <p:nvPr/>
        </p:nvPicPr>
        <p:blipFill>
          <a:blip r:embed="rId3" cstate="print"/>
          <a:srcRect/>
          <a:stretch>
            <a:fillRect/>
          </a:stretch>
        </p:blipFill>
        <p:spPr bwMode="auto">
          <a:xfrm>
            <a:off x="2014538" y="1557338"/>
            <a:ext cx="5114925" cy="3743325"/>
          </a:xfrm>
          <a:prstGeom prst="rect">
            <a:avLst/>
          </a:prstGeom>
          <a:noFill/>
          <a:ln w="9525">
            <a:noFill/>
            <a:miter lim="800000"/>
            <a:headEnd/>
            <a:tailEnd/>
          </a:ln>
          <a:effectLst/>
        </p:spPr>
      </p:pic>
      <p:sp>
        <p:nvSpPr>
          <p:cNvPr id="2" name="Title 1"/>
          <p:cNvSpPr>
            <a:spLocks noGrp="1"/>
          </p:cNvSpPr>
          <p:nvPr>
            <p:ph type="title"/>
          </p:nvPr>
        </p:nvSpPr>
        <p:spPr/>
        <p:txBody>
          <a:bodyPr/>
          <a:lstStyle/>
          <a:p>
            <a:r>
              <a:t>我们。制造业就业</a:t>
            </a:r>
          </a:p>
        </p:txBody>
      </p:sp>
      <p:sp>
        <p:nvSpPr>
          <p:cNvPr id="4" name="Slide Number Placeholder 3"/>
          <p:cNvSpPr>
            <a:spLocks noGrp="1"/>
          </p:cNvSpPr>
          <p:nvPr>
            <p:ph type="sldNum" sz="quarter" idx="11"/>
          </p:nvPr>
        </p:nvSpPr>
        <p:spPr/>
        <p:txBody>
          <a:bodyPr/>
          <a:lstStyle/>
          <a:p/>
          <a:p>
            <a:fld id="{FC96386F-C149-48D8-92C5-2CFDBA85534B}" type="slidenum">
              <a:rPr lang="en-GB" smtClean="0"/>
              <a:t>49</a:t>
            </a:fld>
          </a:p>
        </p:txBody>
      </p:sp>
      <p:sp>
        <p:nvSpPr>
          <p:cNvPr id="11" name="TextBox 10"/>
          <p:cNvSpPr txBox="1"/>
          <p:nvPr/>
        </p:nvSpPr>
        <p:spPr>
          <a:xfrm>
            <a:off x="1976569" y="5243209"/>
            <a:ext cx="2068194" cy="246221"/>
          </a:xfrm>
          <a:prstGeom prst="rect">
            <a:avLst/>
          </a:prstGeom>
          <a:noFill/>
        </p:spPr>
        <p:txBody>
          <a:bodyPr wrap="none">
            <a:spAutoFit/>
          </a:bodyPr>
          <a:lstStyle/>
          <a:p>
            <a:pPr algn="ctr">
              <a:defRPr sz="1000">
                <a:latin typeface="Arial" pitchFamily="34" charset="0"/>
                <a:cs typeface="Arial" pitchFamily="34" charset="0"/>
              </a:defRPr>
            </a:pPr>
            <a:r>
              <a:t>来源：</a:t>
            </a:r>
            <a:r>
              <a:rPr>
                <a:hlinkClick r:id="rId4"/>
              </a:rPr>
              <a:t>皮尔斯和肖特 (2012)</a:t>
            </a:r>
            <a:endParaRPr sz="1000" b="0" u="none">
              <a:latin typeface="Arial" pitchFamily="34" charset="0"/>
              <a:cs typeface="Arial" pitchFamily="34" charset="0"/>
            </a:endParaRPr>
          </a:p>
        </p:txBody>
      </p:sp>
      <p:sp>
        <p:nvSpPr>
          <p:cNvPr id="7" name="TextBox 6"/>
          <p:cNvSpPr txBox="1"/>
          <p:nvPr/>
        </p:nvSpPr>
        <p:spPr>
          <a:xfrm>
            <a:off x="7215479" y="2536372"/>
            <a:ext cx="1787119" cy="584775"/>
          </a:xfrm>
          <a:prstGeom prst="rect">
            <a:avLst/>
          </a:prstGeom>
          <a:solidFill>
            <a:srgbClr val="FFFF00"/>
          </a:solidFill>
        </p:spPr>
        <p:txBody>
          <a:bodyPr wrap="square">
            <a:spAutoFit/>
          </a:bodyPr>
          <a:lstStyle/>
          <a:p>
            <a:pPr algn="ctr">
              <a:defRPr sz="1600">
                <a:solidFill>
                  <a:schemeClr val="accent6"/>
                </a:solidFill>
                <a:latin typeface="Arial" pitchFamily="34" charset="0"/>
                <a:cs typeface="Arial" pitchFamily="34" charset="0"/>
              </a:defRPr>
            </a:pPr>
            <a:r>
              <a:t>2001年发生了什么？</a:t>
            </a:r>
          </a:p>
        </p:txBody>
      </p:sp>
      <p:sp>
        <p:nvSpPr>
          <p:cNvPr id="8" name="Oval 7">
            <a:extLst>
              <a:ext uri="{FF2B5EF4-FFF2-40B4-BE49-F238E27FC236}">
                <a16:creationId xmlns:a16="http://schemas.microsoft.com/office/drawing/2014/main" id="{96CB38AA-5D51-0AA7-2BF0-2D54D43D8EF5}"/>
              </a:ext>
            </a:extLst>
          </p:cNvPr>
          <p:cNvSpPr/>
          <p:nvPr/>
        </p:nvSpPr>
        <p:spPr>
          <a:xfrm>
            <a:off x="5948435" y="2867396"/>
            <a:ext cx="568274" cy="1218552"/>
          </a:xfrm>
          <a:prstGeom prst="ellipse">
            <a:avLst/>
          </a:prstGeom>
          <a:noFill/>
          <a:ln>
            <a:solidFill>
              <a:srgbClr val="FF0000"/>
            </a:solidFill>
          </a:ln>
        </p:spPr>
        <p:txBody>
          <a:bodyPr wrap="square" anchor="ctr">
            <a:spAutoFit/>
          </a:bodyPr>
          <a:lstStyle/>
          <a:p>
            <a:pPr algn="ctr"/>
            <a:endParaRPr sz="1800" b="0" u="none">
              <a:solidFill>
                <a:schemeClr val="accent6"/>
              </a:solidFill>
              <a:latin typeface="Arial" pitchFamily="34" charset="0"/>
              <a:cs typeface="Arial" pitchFamily="34" charset="0"/>
            </a:endParaRPr>
          </a:p>
        </p:txBody>
      </p:sp>
      <p:sp>
        <p:nvSpPr>
          <p:cNvPr id="14" name="矩形 13">
            <a:extLst>
              <a:ext uri="{FF2B5EF4-FFF2-40B4-BE49-F238E27FC236}">
                <a16:creationId xmlns:a16="http://schemas.microsoft.com/office/drawing/2014/main" id="{FA6B2842-9465-1EFD-643A-E98C24B4A1B3}"/>
              </a:ext>
            </a:extLst>
          </p:cNvPr>
          <p:cNvSpPr/>
          <p:nvPr/>
        </p:nvSpPr>
        <p:spPr>
          <a:xfrm rot="16200000">
            <a:off x="1208223" y="3356770"/>
            <a:ext cx="2024933" cy="213756"/>
          </a:xfrm>
          <a:prstGeom prst="rect">
            <a:avLst/>
          </a:prstGeom>
          <a:solidFill>
            <a:srgbClr val="EAF2F3"/>
          </a:solidFill>
        </p:spPr>
        <p:txBody>
          <a:bodyPr lIns="0" tIns="0" rIns="0" bIns="0">
            <a:noAutofit/>
          </a:bodyPr>
          <a:lstStyle/>
          <a:p>
            <a:pPr indent="0" algn="ctr">
              <a:spcAft>
                <a:spcPts val="140"/>
              </a:spcAft>
              <a:defRPr sz="1100">
                <a:latin typeface="Arial"/>
              </a:defRPr>
            </a:pPr>
            <a:r>
              <a:t>就业（百万）</a:t>
            </a:r>
            <a:endParaRPr sz="1000" b="0" u="none">
              <a:latin typeface="Arial"/>
            </a:endParaRPr>
          </a:p>
        </p:txBody>
      </p:sp>
      <p:sp>
        <p:nvSpPr>
          <p:cNvPr id="15" name="矩形 14">
            <a:extLst>
              <a:ext uri="{FF2B5EF4-FFF2-40B4-BE49-F238E27FC236}">
                <a16:creationId xmlns:a16="http://schemas.microsoft.com/office/drawing/2014/main" id="{05CF6F85-A92A-7917-5D89-D3DE30054299}"/>
              </a:ext>
            </a:extLst>
          </p:cNvPr>
          <p:cNvSpPr/>
          <p:nvPr/>
        </p:nvSpPr>
        <p:spPr>
          <a:xfrm>
            <a:off x="3456432" y="1709928"/>
            <a:ext cx="2630424" cy="432816"/>
          </a:xfrm>
          <a:prstGeom prst="rect">
            <a:avLst/>
          </a:prstGeom>
          <a:solidFill>
            <a:srgbClr val="EAF2F3"/>
          </a:solidFill>
        </p:spPr>
        <p:txBody>
          <a:bodyPr lIns="0" tIns="0" rIns="0" bIns="0">
            <a:noAutofit/>
          </a:bodyPr>
          <a:lstStyle/>
          <a:p>
            <a:pPr indent="0" algn="ctr">
              <a:spcAft>
                <a:spcPts val="140"/>
              </a:spcAft>
              <a:defRPr sz="1400">
                <a:latin typeface="Arial"/>
              </a:defRPr>
            </a:pPr>
            <a:r>
              <a:t>我们。制造业就业</a:t>
            </a:r>
          </a:p>
          <a:p>
            <a:pPr indent="0" algn="ctr">
              <a:defRPr sz="1100">
                <a:latin typeface="Arial"/>
              </a:defRPr>
            </a:pPr>
            <a:r>
              <a:t>NBER经济衰退阴影区</a:t>
            </a:r>
          </a:p>
        </p:txBody>
      </p:sp>
    </p:spTree>
    <p:extLst>
      <p:ext uri="{BB962C8B-B14F-4D97-AF65-F5344CB8AC3E}">
        <p14:creationId xmlns:p14="http://schemas.microsoft.com/office/powerpoint/2010/main" val="188107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世界GDP增长</a:t>
            </a:r>
            <a:br>
              <a:rPr lang="en-US" dirty="0"/>
            </a:br>
            <a:r>
              <a:rPr sz="1400"/>
              <a:t>1997-2021</a:t>
            </a:r>
          </a:p>
        </p:txBody>
      </p:sp>
      <p:sp>
        <p:nvSpPr>
          <p:cNvPr id="3" name="Slide Number Placeholder 2"/>
          <p:cNvSpPr>
            <a:spLocks noGrp="1"/>
          </p:cNvSpPr>
          <p:nvPr>
            <p:ph type="sldNum" sz="quarter" idx="11"/>
          </p:nvPr>
        </p:nvSpPr>
        <p:spPr/>
        <p:txBody>
          <a:bodyPr/>
          <a:lstStyle/>
          <a:p/>
          <a:p>
            <a:fld id="{B18DCB8B-D2FE-45D5-9D77-2EAE87C4CC26}" type="slidenum">
              <a:rPr lang="en-GB" smtClean="0"/>
              <a:t>5</a:t>
            </a:fld>
          </a:p>
        </p:txBody>
      </p:sp>
      <p:pic>
        <p:nvPicPr>
          <p:cNvPr id="30" name="图片 29">
            <a:extLst>
              <a:ext uri="{FF2B5EF4-FFF2-40B4-BE49-F238E27FC236}">
                <a16:creationId xmlns:a16="http://schemas.microsoft.com/office/drawing/2014/main" id="{A0D53A54-13D3-B0A2-6CDC-33E757A5C213}"/>
              </a:ext>
            </a:extLst>
          </p:cNvPr>
          <p:cNvPicPr>
            <a:picLocks noChangeAspect="1"/>
          </p:cNvPicPr>
          <p:nvPr/>
        </p:nvPicPr>
        <p:blipFill>
          <a:blip r:embed="rId3"/>
          <a:stretch>
            <a:fillRect/>
          </a:stretch>
        </p:blipFill>
        <p:spPr>
          <a:xfrm>
            <a:off x="633984" y="1182624"/>
            <a:ext cx="7760208" cy="5282184"/>
          </a:xfrm>
          <a:prstGeom prst="rect">
            <a:avLst/>
          </a:prstGeom>
        </p:spPr>
      </p:pic>
      <p:sp>
        <p:nvSpPr>
          <p:cNvPr id="31" name="矩形 30">
            <a:extLst>
              <a:ext uri="{FF2B5EF4-FFF2-40B4-BE49-F238E27FC236}">
                <a16:creationId xmlns:a16="http://schemas.microsoft.com/office/drawing/2014/main" id="{DFF2D288-109B-3379-92C3-C0154583ECBE}"/>
              </a:ext>
            </a:extLst>
          </p:cNvPr>
          <p:cNvSpPr/>
          <p:nvPr/>
        </p:nvSpPr>
        <p:spPr>
          <a:xfrm>
            <a:off x="2621280" y="1304544"/>
            <a:ext cx="4157472" cy="310896"/>
          </a:xfrm>
          <a:prstGeom prst="rect">
            <a:avLst/>
          </a:prstGeom>
          <a:solidFill>
            <a:srgbClr val="FFFFFF"/>
          </a:solidFill>
        </p:spPr>
        <p:txBody>
          <a:bodyPr wrap="none" lIns="0" tIns="0" rIns="0" bIns="0">
            <a:noAutofit/>
          </a:bodyPr>
          <a:lstStyle/>
          <a:p>
            <a:pPr indent="0" algn="ctr">
              <a:defRPr sz="2000">
                <a:latin typeface="Arial"/>
              </a:defRPr>
            </a:pPr>
            <a:r>
              <a:t>对世界GDP增长的贡献</a:t>
            </a:r>
          </a:p>
        </p:txBody>
      </p:sp>
      <p:sp>
        <p:nvSpPr>
          <p:cNvPr id="32" name="矩形 31">
            <a:extLst>
              <a:ext uri="{FF2B5EF4-FFF2-40B4-BE49-F238E27FC236}">
                <a16:creationId xmlns:a16="http://schemas.microsoft.com/office/drawing/2014/main" id="{6191BC2F-41C9-0602-7676-BE40FA8F115A}"/>
              </a:ext>
            </a:extLst>
          </p:cNvPr>
          <p:cNvSpPr/>
          <p:nvPr/>
        </p:nvSpPr>
        <p:spPr>
          <a:xfrm>
            <a:off x="856488" y="2929128"/>
            <a:ext cx="228600" cy="1389888"/>
          </a:xfrm>
          <a:prstGeom prst="rect">
            <a:avLst/>
          </a:prstGeom>
          <a:solidFill>
            <a:srgbClr val="FFFFFF"/>
          </a:solidFill>
        </p:spPr>
        <p:txBody>
          <a:bodyPr vert="vert270" wrap="none" lIns="0" tIns="0" rIns="0" bIns="0">
            <a:noAutofit/>
          </a:bodyPr>
          <a:lstStyle/>
          <a:p>
            <a:pPr indent="0">
              <a:defRPr sz="1400">
                <a:latin typeface="Arial"/>
              </a:defRPr>
            </a:pPr>
            <a:r>
              <a:t>增长百分比</a:t>
            </a:r>
          </a:p>
        </p:txBody>
      </p:sp>
      <p:sp>
        <p:nvSpPr>
          <p:cNvPr id="33" name="矩形 32">
            <a:extLst>
              <a:ext uri="{FF2B5EF4-FFF2-40B4-BE49-F238E27FC236}">
                <a16:creationId xmlns:a16="http://schemas.microsoft.com/office/drawing/2014/main" id="{E870C5E5-9F37-00AD-BB1C-164A214D61CA}"/>
              </a:ext>
            </a:extLst>
          </p:cNvPr>
          <p:cNvSpPr/>
          <p:nvPr/>
        </p:nvSpPr>
        <p:spPr>
          <a:xfrm>
            <a:off x="4815840" y="4398264"/>
            <a:ext cx="649224" cy="295656"/>
          </a:xfrm>
          <a:prstGeom prst="rect">
            <a:avLst/>
          </a:prstGeom>
          <a:solidFill>
            <a:srgbClr val="FFFFFF"/>
          </a:solidFill>
        </p:spPr>
        <p:txBody>
          <a:bodyPr lIns="0" tIns="0" rIns="0" bIns="0">
            <a:noAutofit/>
          </a:bodyPr>
          <a:lstStyle/>
          <a:p>
            <a:pPr indent="0">
              <a:lnSpc>
                <a:spcPct val="105000"/>
              </a:lnSpc>
              <a:defRPr sz="1000">
                <a:latin typeface="Arial"/>
              </a:defRPr>
            </a:pPr>
            <a:r>
              <a:t>大衰退</a:t>
            </a:r>
          </a:p>
        </p:txBody>
      </p:sp>
      <p:sp>
        <p:nvSpPr>
          <p:cNvPr id="34" name="矩形 33">
            <a:extLst>
              <a:ext uri="{FF2B5EF4-FFF2-40B4-BE49-F238E27FC236}">
                <a16:creationId xmlns:a16="http://schemas.microsoft.com/office/drawing/2014/main" id="{3F2DD4CD-85F6-6920-9024-53C38BA620E2}"/>
              </a:ext>
            </a:extLst>
          </p:cNvPr>
          <p:cNvSpPr/>
          <p:nvPr/>
        </p:nvSpPr>
        <p:spPr>
          <a:xfrm>
            <a:off x="7568184" y="5105400"/>
            <a:ext cx="463296" cy="182880"/>
          </a:xfrm>
          <a:prstGeom prst="rect">
            <a:avLst/>
          </a:prstGeom>
          <a:solidFill>
            <a:srgbClr val="FFFFFF"/>
          </a:solidFill>
        </p:spPr>
        <p:txBody>
          <a:bodyPr wrap="none" lIns="0" tIns="0" rIns="0" bIns="0">
            <a:noAutofit/>
          </a:bodyPr>
          <a:lstStyle/>
          <a:p>
            <a:pPr indent="0">
              <a:defRPr sz="1000">
                <a:latin typeface="Arial"/>
              </a:defRPr>
            </a:pPr>
            <a:r>
              <a:t>冠状病毒</a:t>
            </a:r>
          </a:p>
        </p:txBody>
      </p:sp>
      <p:sp>
        <p:nvSpPr>
          <p:cNvPr id="35" name="矩形 34">
            <a:extLst>
              <a:ext uri="{FF2B5EF4-FFF2-40B4-BE49-F238E27FC236}">
                <a16:creationId xmlns:a16="http://schemas.microsoft.com/office/drawing/2014/main" id="{3B6D0798-C177-4854-7595-9305BBE2ED07}"/>
              </a:ext>
            </a:extLst>
          </p:cNvPr>
          <p:cNvSpPr/>
          <p:nvPr/>
        </p:nvSpPr>
        <p:spPr>
          <a:xfrm>
            <a:off x="1243584" y="6035040"/>
            <a:ext cx="441960" cy="228600"/>
          </a:xfrm>
          <a:prstGeom prst="rect">
            <a:avLst/>
          </a:prstGeom>
          <a:solidFill>
            <a:srgbClr val="FFFFFF"/>
          </a:solidFill>
        </p:spPr>
        <p:txBody>
          <a:bodyPr wrap="none" lIns="0" tIns="0" rIns="0" bIns="0">
            <a:noAutofit/>
          </a:bodyPr>
          <a:lstStyle/>
          <a:p>
            <a:pPr indent="0">
              <a:defRPr sz="1400">
                <a:latin typeface="Arial"/>
              </a:defRPr>
            </a:pPr>
            <a:r>
              <a:t>美国</a:t>
            </a:r>
          </a:p>
        </p:txBody>
      </p:sp>
      <p:sp>
        <p:nvSpPr>
          <p:cNvPr id="36" name="矩形 35">
            <a:extLst>
              <a:ext uri="{FF2B5EF4-FFF2-40B4-BE49-F238E27FC236}">
                <a16:creationId xmlns:a16="http://schemas.microsoft.com/office/drawing/2014/main" id="{BADA1965-7E60-65F1-8626-9B9049A549D1}"/>
              </a:ext>
            </a:extLst>
          </p:cNvPr>
          <p:cNvSpPr/>
          <p:nvPr/>
        </p:nvSpPr>
        <p:spPr>
          <a:xfrm>
            <a:off x="2087880" y="6035040"/>
            <a:ext cx="573024" cy="222504"/>
          </a:xfrm>
          <a:prstGeom prst="rect">
            <a:avLst/>
          </a:prstGeom>
          <a:solidFill>
            <a:srgbClr val="FFFFFF"/>
          </a:solidFill>
        </p:spPr>
        <p:txBody>
          <a:bodyPr wrap="none" lIns="0" tIns="0" rIns="0" bIns="0">
            <a:noAutofit/>
          </a:bodyPr>
          <a:lstStyle/>
          <a:p>
            <a:pPr indent="0">
              <a:defRPr sz="1400">
                <a:latin typeface="Arial"/>
              </a:defRPr>
            </a:pPr>
            <a:r>
              <a:t>中国</a:t>
            </a:r>
          </a:p>
        </p:txBody>
      </p:sp>
      <p:sp>
        <p:nvSpPr>
          <p:cNvPr id="37" name="矩形 36">
            <a:extLst>
              <a:ext uri="{FF2B5EF4-FFF2-40B4-BE49-F238E27FC236}">
                <a16:creationId xmlns:a16="http://schemas.microsoft.com/office/drawing/2014/main" id="{EBDD56B1-40FB-C729-7AD9-57ABDA77804E}"/>
              </a:ext>
            </a:extLst>
          </p:cNvPr>
          <p:cNvSpPr/>
          <p:nvPr/>
        </p:nvSpPr>
        <p:spPr>
          <a:xfrm>
            <a:off x="3032760" y="6050280"/>
            <a:ext cx="481584" cy="207264"/>
          </a:xfrm>
          <a:prstGeom prst="rect">
            <a:avLst/>
          </a:prstGeom>
          <a:solidFill>
            <a:srgbClr val="FFFFFF"/>
          </a:solidFill>
        </p:spPr>
        <p:txBody>
          <a:bodyPr wrap="none" lIns="0" tIns="0" rIns="0" bIns="0">
            <a:noAutofit/>
          </a:bodyPr>
          <a:lstStyle/>
          <a:p>
            <a:pPr indent="0">
              <a:defRPr sz="1400">
                <a:latin typeface="Arial"/>
              </a:defRPr>
            </a:pPr>
            <a:r>
              <a:t>印度</a:t>
            </a:r>
          </a:p>
        </p:txBody>
      </p:sp>
      <p:sp>
        <p:nvSpPr>
          <p:cNvPr id="38" name="矩形 37">
            <a:extLst>
              <a:ext uri="{FF2B5EF4-FFF2-40B4-BE49-F238E27FC236}">
                <a16:creationId xmlns:a16="http://schemas.microsoft.com/office/drawing/2014/main" id="{7387886F-28A5-BBD3-344A-C1E4E36F5F9C}"/>
              </a:ext>
            </a:extLst>
          </p:cNvPr>
          <p:cNvSpPr/>
          <p:nvPr/>
        </p:nvSpPr>
        <p:spPr>
          <a:xfrm>
            <a:off x="3910584" y="6035040"/>
            <a:ext cx="847344" cy="222504"/>
          </a:xfrm>
          <a:prstGeom prst="rect">
            <a:avLst/>
          </a:prstGeom>
          <a:solidFill>
            <a:srgbClr val="FFFFFF"/>
          </a:solidFill>
        </p:spPr>
        <p:txBody>
          <a:bodyPr wrap="none" lIns="0" tIns="0" rIns="0" bIns="0">
            <a:noAutofit/>
          </a:bodyPr>
          <a:lstStyle/>
          <a:p>
            <a:pPr indent="0">
              <a:defRPr sz="1400">
                <a:latin typeface="Arial"/>
              </a:defRPr>
            </a:pPr>
            <a:r>
              <a:t>非洲号</a:t>
            </a:r>
          </a:p>
        </p:txBody>
      </p:sp>
      <p:sp>
        <p:nvSpPr>
          <p:cNvPr id="39" name="矩形 38">
            <a:extLst>
              <a:ext uri="{FF2B5EF4-FFF2-40B4-BE49-F238E27FC236}">
                <a16:creationId xmlns:a16="http://schemas.microsoft.com/office/drawing/2014/main" id="{84DFD7E7-96CE-00A1-EBB7-524FAF4AE746}"/>
              </a:ext>
            </a:extLst>
          </p:cNvPr>
          <p:cNvSpPr/>
          <p:nvPr/>
        </p:nvSpPr>
        <p:spPr>
          <a:xfrm>
            <a:off x="5145024" y="6050280"/>
            <a:ext cx="1527048" cy="237744"/>
          </a:xfrm>
          <a:prstGeom prst="rect">
            <a:avLst/>
          </a:prstGeom>
          <a:solidFill>
            <a:srgbClr val="FFFFFF"/>
          </a:solidFill>
        </p:spPr>
        <p:txBody>
          <a:bodyPr wrap="none" lIns="0" tIns="0" rIns="0" bIns="0">
            <a:noAutofit/>
          </a:bodyPr>
          <a:lstStyle/>
          <a:p>
            <a:pPr indent="0" algn="r">
              <a:defRPr sz="1400">
                <a:latin typeface="Arial"/>
              </a:defRPr>
            </a:pPr>
            <a:r>
              <a:t>其他发展中国家</a:t>
            </a:r>
          </a:p>
        </p:txBody>
      </p:sp>
      <p:sp>
        <p:nvSpPr>
          <p:cNvPr id="40" name="矩形 39">
            <a:extLst>
              <a:ext uri="{FF2B5EF4-FFF2-40B4-BE49-F238E27FC236}">
                <a16:creationId xmlns:a16="http://schemas.microsoft.com/office/drawing/2014/main" id="{90B5669E-BCFE-065C-2B25-AA7E251D3136}"/>
              </a:ext>
            </a:extLst>
          </p:cNvPr>
          <p:cNvSpPr/>
          <p:nvPr/>
        </p:nvSpPr>
        <p:spPr>
          <a:xfrm>
            <a:off x="6989064" y="6044184"/>
            <a:ext cx="905256" cy="213360"/>
          </a:xfrm>
          <a:prstGeom prst="rect">
            <a:avLst/>
          </a:prstGeom>
          <a:solidFill>
            <a:srgbClr val="FFFFFF"/>
          </a:solidFill>
        </p:spPr>
        <p:txBody>
          <a:bodyPr wrap="none" lIns="0" tIns="0" rIns="0" bIns="0">
            <a:noAutofit/>
          </a:bodyPr>
          <a:lstStyle/>
          <a:p>
            <a:pPr indent="0" algn="r">
              <a:defRPr sz="1400">
                <a:latin typeface="Arial"/>
              </a:defRPr>
            </a:pPr>
            <a:r>
              <a:t>其他富人</a:t>
            </a:r>
          </a:p>
        </p:txBody>
      </p:sp>
    </p:spTree>
    <p:extLst>
      <p:ext uri="{BB962C8B-B14F-4D97-AF65-F5344CB8AC3E}">
        <p14:creationId xmlns:p14="http://schemas.microsoft.com/office/powerpoint/2010/main" val="2413919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055802" y="1666432"/>
            <a:ext cx="6893605" cy="3906917"/>
            <a:chOff x="1055802" y="1666432"/>
            <a:chExt cx="6893605" cy="3906917"/>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1419" y="1666432"/>
              <a:ext cx="6757988" cy="2900363"/>
            </a:xfrm>
            <a:prstGeom prst="rect">
              <a:avLst/>
            </a:prstGeom>
          </p:spPr>
        </p:pic>
        <p:sp>
          <p:nvSpPr>
            <p:cNvPr id="3" name="Rectangle 2"/>
            <p:cNvSpPr/>
            <p:nvPr/>
          </p:nvSpPr>
          <p:spPr bwMode="auto">
            <a:xfrm>
              <a:off x="1055802" y="3974184"/>
              <a:ext cx="886120" cy="791851"/>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sz="2000" b="1" i="0" u="sng" strike="noStrike" cap="none" normalizeH="0" baseline="0">
                <a:ln>
                  <a:noFill/>
                </a:ln>
                <a:solidFill>
                  <a:schemeClr val="tx1"/>
                </a:solidFill>
                <a:effectLst/>
                <a:latin typeface="Tahoma" charset="0"/>
              </a:endParaRPr>
            </a:p>
          </p:txBody>
        </p:sp>
        <p:sp>
          <p:nvSpPr>
            <p:cNvPr id="4" name="Rectangle 3"/>
            <p:cNvSpPr/>
            <p:nvPr/>
          </p:nvSpPr>
          <p:spPr bwMode="auto">
            <a:xfrm>
              <a:off x="3589341" y="4998773"/>
              <a:ext cx="263951" cy="254523"/>
            </a:xfrm>
            <a:prstGeom prst="rect">
              <a:avLst/>
            </a:prstGeom>
            <a:solidFill>
              <a:srgbClr val="BFDFBF"/>
            </a:solidFill>
            <a:ln w="9525" cap="flat" cmpd="sng" algn="ctr">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sz="1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bwMode="auto">
            <a:xfrm>
              <a:off x="2224016" y="4998773"/>
              <a:ext cx="263951" cy="254523"/>
            </a:xfrm>
            <a:prstGeom prst="rect">
              <a:avLst/>
            </a:prstGeom>
            <a:solidFill>
              <a:srgbClr val="008000"/>
            </a:solidFill>
            <a:ln w="9525" cap="flat" cmpd="sng" algn="ctr">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sz="1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6" name="Rectangle 5"/>
            <p:cNvSpPr/>
            <p:nvPr/>
          </p:nvSpPr>
          <p:spPr bwMode="auto">
            <a:xfrm>
              <a:off x="6412904" y="4994264"/>
              <a:ext cx="263951" cy="254523"/>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sz="1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7" name="Rectangle 6"/>
            <p:cNvSpPr/>
            <p:nvPr/>
          </p:nvSpPr>
          <p:spPr bwMode="auto">
            <a:xfrm>
              <a:off x="5016043" y="4993161"/>
              <a:ext cx="263951" cy="254523"/>
            </a:xfrm>
            <a:prstGeom prst="rect">
              <a:avLst/>
            </a:prstGeom>
            <a:solidFill>
              <a:srgbClr val="FFBFBF"/>
            </a:solidFill>
            <a:ln w="9525" cap="flat" cmpd="sng" algn="ctr">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sz="1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8" name="TextBox 7"/>
            <p:cNvSpPr txBox="1"/>
            <p:nvPr/>
          </p:nvSpPr>
          <p:spPr>
            <a:xfrm>
              <a:off x="4661686" y="5265570"/>
              <a:ext cx="972667" cy="307777"/>
            </a:xfrm>
            <a:prstGeom prst="rect">
              <a:avLst/>
            </a:prstGeom>
            <a:noFill/>
          </p:spPr>
          <p:txBody>
            <a:bodyPr wrap="square">
              <a:spAutoFit/>
            </a:bodyPr>
            <a:lstStyle/>
            <a:p>
              <a:pPr algn="ctr">
                <a:defRPr sz="1400">
                  <a:cs typeface="Arial" pitchFamily="34" charset="0"/>
                </a:defRPr>
              </a:pPr>
              <a:r>
                <a:rPr>
                  <a:latin typeface="Arial" panose="020B0604020202020204" pitchFamily="34" charset="0"/>
                </a:rPr>
                <a:t>51</a:t>
              </a:r>
              <a:r>
                <a:rPr baseline="30000">
                  <a:latin typeface="Arial" pitchFamily="34" charset="0"/>
                </a:rPr>
                <a:t>至</a:t>
              </a:r>
              <a:r>
                <a:rPr>
                  <a:latin typeface="Arial" pitchFamily="34" charset="0"/>
                </a:rPr>
                <a:t>-75</a:t>
              </a:r>
              <a:r>
                <a:rPr baseline="30000">
                  <a:latin typeface="Arial" pitchFamily="34" charset="0"/>
                </a:rPr>
                <a:t>至</a:t>
              </a:r>
              <a:endParaRPr sz="1400" b="0" u="none">
                <a:latin typeface="Arial" pitchFamily="34" charset="0"/>
                <a:cs typeface="Arial" pitchFamily="34" charset="0"/>
              </a:endParaRPr>
            </a:p>
          </p:txBody>
        </p:sp>
        <p:sp>
          <p:nvSpPr>
            <p:cNvPr id="9" name="TextBox 8"/>
            <p:cNvSpPr txBox="1"/>
            <p:nvPr/>
          </p:nvSpPr>
          <p:spPr>
            <a:xfrm>
              <a:off x="6044912" y="5265569"/>
              <a:ext cx="999937" cy="307777"/>
            </a:xfrm>
            <a:prstGeom prst="rect">
              <a:avLst/>
            </a:prstGeom>
            <a:noFill/>
          </p:spPr>
          <p:txBody>
            <a:bodyPr wrap="square">
              <a:spAutoFit/>
            </a:bodyPr>
            <a:lstStyle/>
            <a:p>
              <a:pPr algn="ctr">
                <a:defRPr sz="1400">
                  <a:latin typeface="Arial" pitchFamily="34" charset="0"/>
                  <a:cs typeface="Arial" pitchFamily="34" charset="0"/>
                </a:defRPr>
              </a:pPr>
              <a:r>
                <a:t>76</a:t>
              </a:r>
              <a:r>
                <a:rPr baseline="30000"/>
                <a:t>至</a:t>
              </a:r>
              <a:r>
                <a:t>-100</a:t>
              </a:r>
              <a:r>
                <a:rPr baseline="30000"/>
                <a:t>至</a:t>
              </a:r>
            </a:p>
          </p:txBody>
        </p:sp>
        <p:sp>
          <p:nvSpPr>
            <p:cNvPr id="10" name="TextBox 9"/>
            <p:cNvSpPr txBox="1"/>
            <p:nvPr/>
          </p:nvSpPr>
          <p:spPr>
            <a:xfrm>
              <a:off x="2009584" y="5265572"/>
              <a:ext cx="692817" cy="307777"/>
            </a:xfrm>
            <a:prstGeom prst="rect">
              <a:avLst/>
            </a:prstGeom>
            <a:noFill/>
          </p:spPr>
          <p:txBody>
            <a:bodyPr wrap="none">
              <a:spAutoFit/>
            </a:bodyPr>
            <a:lstStyle/>
            <a:p>
              <a:pPr algn="ctr">
                <a:defRPr sz="1400">
                  <a:latin typeface="Arial" panose="020B0604020202020204" pitchFamily="34" charset="0"/>
                  <a:cs typeface="Arial" pitchFamily="34" charset="0"/>
                </a:defRPr>
              </a:pPr>
              <a:r>
                <a:t>0-25</a:t>
              </a:r>
              <a:r>
                <a:rPr baseline="30000"/>
                <a:t>至</a:t>
              </a:r>
            </a:p>
          </p:txBody>
        </p:sp>
        <p:sp>
          <p:nvSpPr>
            <p:cNvPr id="11" name="TextBox 10"/>
            <p:cNvSpPr txBox="1"/>
            <p:nvPr/>
          </p:nvSpPr>
          <p:spPr>
            <a:xfrm>
              <a:off x="3299567" y="5265571"/>
              <a:ext cx="843501" cy="307777"/>
            </a:xfrm>
            <a:prstGeom prst="rect">
              <a:avLst/>
            </a:prstGeom>
            <a:noFill/>
          </p:spPr>
          <p:txBody>
            <a:bodyPr wrap="none">
              <a:spAutoFit/>
            </a:bodyPr>
            <a:lstStyle/>
            <a:p>
              <a:pPr>
                <a:defRPr sz="1400">
                  <a:cs typeface="Arial" pitchFamily="34" charset="0"/>
                </a:defRPr>
              </a:pPr>
              <a:r>
                <a:rPr>
                  <a:latin typeface="Arial" panose="020B0604020202020204" pitchFamily="34" charset="0"/>
                </a:rPr>
                <a:t>26</a:t>
              </a:r>
              <a:r>
                <a:rPr baseline="30000">
                  <a:latin typeface="Arial" pitchFamily="34" charset="0"/>
                </a:rPr>
                <a:t>至</a:t>
              </a:r>
              <a:r>
                <a:rPr>
                  <a:latin typeface="Arial" pitchFamily="34" charset="0"/>
                </a:rPr>
                <a:t>-50</a:t>
              </a:r>
              <a:r>
                <a:rPr baseline="30000">
                  <a:latin typeface="Arial" pitchFamily="34" charset="0"/>
                </a:rPr>
                <a:t>至</a:t>
              </a:r>
              <a:endParaRPr sz="1400" b="0" u="none">
                <a:latin typeface="Arial" pitchFamily="34" charset="0"/>
                <a:cs typeface="Arial" pitchFamily="34" charset="0"/>
              </a:endParaRPr>
            </a:p>
          </p:txBody>
        </p:sp>
        <p:sp>
          <p:nvSpPr>
            <p:cNvPr id="12" name="Rectangle 11"/>
            <p:cNvSpPr/>
            <p:nvPr/>
          </p:nvSpPr>
          <p:spPr bwMode="auto">
            <a:xfrm>
              <a:off x="1866507" y="4857090"/>
              <a:ext cx="5178341" cy="716256"/>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sz="1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grpSp>
      <p:sp>
        <p:nvSpPr>
          <p:cNvPr id="15" name="Title 1"/>
          <p:cNvSpPr txBox="1">
            <a:spLocks/>
          </p:cNvSpPr>
          <p:nvPr/>
        </p:nvSpPr>
        <p:spPr>
          <a:xfrm>
            <a:off x="354013" y="274638"/>
            <a:ext cx="8437562" cy="723900"/>
          </a:xfrm>
          <a:prstGeom prst="rect">
            <a:avLst/>
          </a:prstGeom>
        </p:spPr>
        <p:txBody>
          <a:bodyPr/>
          <a:lstStyle>
            <a:lvl1pPr algn="ctr" rtl="0" eaLnBrk="1" fontAlgn="base" hangingPunct="1">
              <a:spcBef>
                <a:spcPct val="0"/>
              </a:spcBef>
              <a:spcAft>
                <a:spcPct val="0"/>
              </a:spcAft>
              <a:defRPr sz="2400">
                <a:solidFill>
                  <a:schemeClr val="accent2"/>
                </a:solidFill>
                <a:latin typeface="Arial" pitchFamily="34" charset="0"/>
                <a:ea typeface="+mj-ea"/>
                <a:cs typeface="Arial" pitchFamily="34" charset="0"/>
              </a:defRPr>
            </a:lvl1pPr>
            <a:lvl2pPr algn="ctr" rtl="0" eaLnBrk="1" fontAlgn="base" hangingPunct="1">
              <a:spcBef>
                <a:spcPct val="0"/>
              </a:spcBef>
              <a:spcAft>
                <a:spcPct val="0"/>
              </a:spcAft>
              <a:defRPr sz="2800">
                <a:solidFill>
                  <a:schemeClr val="accent2"/>
                </a:solidFill>
                <a:latin typeface="Tahoma" charset="0"/>
              </a:defRPr>
            </a:lvl2pPr>
            <a:lvl3pPr algn="ctr" rtl="0" eaLnBrk="1" fontAlgn="base" hangingPunct="1">
              <a:spcBef>
                <a:spcPct val="0"/>
              </a:spcBef>
              <a:spcAft>
                <a:spcPct val="0"/>
              </a:spcAft>
              <a:defRPr sz="2800">
                <a:solidFill>
                  <a:schemeClr val="accent2"/>
                </a:solidFill>
                <a:latin typeface="Tahoma" charset="0"/>
              </a:defRPr>
            </a:lvl3pPr>
            <a:lvl4pPr algn="ctr" rtl="0" eaLnBrk="1" fontAlgn="base" hangingPunct="1">
              <a:spcBef>
                <a:spcPct val="0"/>
              </a:spcBef>
              <a:spcAft>
                <a:spcPct val="0"/>
              </a:spcAft>
              <a:defRPr sz="2800">
                <a:solidFill>
                  <a:schemeClr val="accent2"/>
                </a:solidFill>
                <a:latin typeface="Tahoma" charset="0"/>
              </a:defRPr>
            </a:lvl4pPr>
            <a:lvl5pPr algn="ctr" rtl="0" eaLnBrk="1" fontAlgn="base" hangingPunct="1">
              <a:spcBef>
                <a:spcPct val="0"/>
              </a:spcBef>
              <a:spcAft>
                <a:spcPct val="0"/>
              </a:spcAft>
              <a:defRPr sz="2800">
                <a:solidFill>
                  <a:schemeClr val="accent2"/>
                </a:solidFill>
                <a:latin typeface="Tahoma" charset="0"/>
              </a:defRPr>
            </a:lvl5pPr>
            <a:lvl6pPr marL="457200" algn="ctr" rtl="0" eaLnBrk="1" fontAlgn="base" hangingPunct="1">
              <a:spcBef>
                <a:spcPct val="0"/>
              </a:spcBef>
              <a:spcAft>
                <a:spcPct val="0"/>
              </a:spcAft>
              <a:defRPr sz="2800">
                <a:solidFill>
                  <a:schemeClr val="accent2"/>
                </a:solidFill>
                <a:latin typeface="Tahoma" charset="0"/>
              </a:defRPr>
            </a:lvl6pPr>
            <a:lvl7pPr marL="914400" algn="ctr" rtl="0" eaLnBrk="1" fontAlgn="base" hangingPunct="1">
              <a:spcBef>
                <a:spcPct val="0"/>
              </a:spcBef>
              <a:spcAft>
                <a:spcPct val="0"/>
              </a:spcAft>
              <a:defRPr sz="2800">
                <a:solidFill>
                  <a:schemeClr val="accent2"/>
                </a:solidFill>
                <a:latin typeface="Tahoma" charset="0"/>
              </a:defRPr>
            </a:lvl7pPr>
            <a:lvl8pPr marL="1371600" algn="ctr" rtl="0" eaLnBrk="1" fontAlgn="base" hangingPunct="1">
              <a:spcBef>
                <a:spcPct val="0"/>
              </a:spcBef>
              <a:spcAft>
                <a:spcPct val="0"/>
              </a:spcAft>
              <a:defRPr sz="2800">
                <a:solidFill>
                  <a:schemeClr val="accent2"/>
                </a:solidFill>
                <a:latin typeface="Tahoma" charset="0"/>
              </a:defRPr>
            </a:lvl8pPr>
            <a:lvl9pPr marL="1828800" algn="ctr" rtl="0" eaLnBrk="1" fontAlgn="base" hangingPunct="1">
              <a:spcBef>
                <a:spcPct val="0"/>
              </a:spcBef>
              <a:spcAft>
                <a:spcPct val="0"/>
              </a:spcAft>
              <a:defRPr sz="2800">
                <a:solidFill>
                  <a:schemeClr val="accent2"/>
                </a:solidFill>
                <a:latin typeface="Tahoma" charset="0"/>
              </a:defRPr>
            </a:lvl9pPr>
          </a:lstStyle>
          <a:p>
            <a:r>
              <a:t>对中国进口的依赖</a:t>
            </a:r>
          </a:p>
        </p:txBody>
      </p:sp>
    </p:spTree>
    <p:extLst>
      <p:ext uri="{BB962C8B-B14F-4D97-AF65-F5344CB8AC3E}">
        <p14:creationId xmlns:p14="http://schemas.microsoft.com/office/powerpoint/2010/main" val="4487670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我们。不同教育水平的收入不平等</a:t>
            </a:r>
            <a:br>
              <a:rPr lang="en-US" dirty="0"/>
            </a:br>
            <a:r>
              <a:rPr sz="1400">
                <a:hlinkClick r:id="rId2"/>
              </a:rPr>
              <a:t>作者 2014</a:t>
            </a:r>
          </a:p>
        </p:txBody>
      </p:sp>
      <p:sp>
        <p:nvSpPr>
          <p:cNvPr id="3" name="Slide Number Placeholder 2"/>
          <p:cNvSpPr>
            <a:spLocks noGrp="1"/>
          </p:cNvSpPr>
          <p:nvPr>
            <p:ph type="sldNum" sz="quarter" idx="11"/>
          </p:nvPr>
        </p:nvSpPr>
        <p:spPr/>
        <p:txBody>
          <a:bodyPr/>
          <a:lstStyle/>
          <a:p/>
          <a:p>
            <a:fld id="{B18DCB8B-D2FE-45D5-9D77-2EAE87C4CC26}" type="slidenum">
              <a:rPr lang="en-GB" smtClean="0"/>
              <a:t>51</a:t>
            </a:fld>
          </a:p>
        </p:txBody>
      </p:sp>
      <p:sp>
        <p:nvSpPr>
          <p:cNvPr id="6" name="TextBox 5"/>
          <p:cNvSpPr txBox="1"/>
          <p:nvPr/>
        </p:nvSpPr>
        <p:spPr>
          <a:xfrm>
            <a:off x="2419780" y="1406446"/>
            <a:ext cx="4686091" cy="400110"/>
          </a:xfrm>
          <a:prstGeom prst="rect">
            <a:avLst/>
          </a:prstGeom>
          <a:noFill/>
        </p:spPr>
        <p:txBody>
          <a:bodyPr wrap="none">
            <a:spAutoFit/>
          </a:bodyPr>
          <a:lstStyle/>
          <a:p>
            <a:pPr>
              <a:defRPr>
                <a:latin typeface="Arial" pitchFamily="34" charset="0"/>
                <a:cs typeface="Arial" pitchFamily="34" charset="0"/>
              </a:defRPr>
            </a:pPr>
            <a:r>
              <a:t>1963年以来男性实际周薪</a:t>
            </a:r>
          </a:p>
        </p:txBody>
      </p:sp>
      <p:pic>
        <p:nvPicPr>
          <p:cNvPr id="4" name="图片 3">
            <a:extLst>
              <a:ext uri="{FF2B5EF4-FFF2-40B4-BE49-F238E27FC236}">
                <a16:creationId xmlns:a16="http://schemas.microsoft.com/office/drawing/2014/main" id="{63753D68-1C77-A84D-9778-D2BD17F43540}"/>
              </a:ext>
            </a:extLst>
          </p:cNvPr>
          <p:cNvPicPr>
            <a:picLocks noChangeAspect="1"/>
          </p:cNvPicPr>
          <p:nvPr/>
        </p:nvPicPr>
        <p:blipFill>
          <a:blip r:embed="rId3"/>
          <a:stretch>
            <a:fillRect/>
          </a:stretch>
        </p:blipFill>
        <p:spPr>
          <a:xfrm>
            <a:off x="1459992" y="1929384"/>
            <a:ext cx="6416040" cy="4178808"/>
          </a:xfrm>
          <a:prstGeom prst="rect">
            <a:avLst/>
          </a:prstGeom>
        </p:spPr>
      </p:pic>
      <p:sp>
        <p:nvSpPr>
          <p:cNvPr id="7" name="矩形 6">
            <a:extLst>
              <a:ext uri="{FF2B5EF4-FFF2-40B4-BE49-F238E27FC236}">
                <a16:creationId xmlns:a16="http://schemas.microsoft.com/office/drawing/2014/main" id="{D4872A98-2CF6-30F5-6A11-A6979BE1567D}"/>
              </a:ext>
            </a:extLst>
          </p:cNvPr>
          <p:cNvSpPr/>
          <p:nvPr/>
        </p:nvSpPr>
        <p:spPr>
          <a:xfrm>
            <a:off x="4809744" y="2331720"/>
            <a:ext cx="1008888" cy="466344"/>
          </a:xfrm>
          <a:prstGeom prst="rect">
            <a:avLst/>
          </a:prstGeom>
          <a:solidFill>
            <a:srgbClr val="FFFFFF"/>
          </a:solidFill>
        </p:spPr>
        <p:txBody>
          <a:bodyPr lIns="0" tIns="0" rIns="0" bIns="0">
            <a:noAutofit/>
          </a:bodyPr>
          <a:lstStyle/>
          <a:p>
            <a:pPr indent="0">
              <a:lnSpc>
                <a:spcPct val="108000"/>
              </a:lnSpc>
              <a:defRPr sz="1300">
                <a:solidFill>
                  <a:srgbClr val="625A61"/>
                </a:solidFill>
                <a:latin typeface="Arial" panose="020B0604020202020204" pitchFamily="34" charset="0"/>
                <a:cs typeface="Arial" panose="020B0604020202020204" pitchFamily="34" charset="0"/>
              </a:defRPr>
            </a:pPr>
            <a:r>
              <a:t>学士学位</a:t>
            </a:r>
          </a:p>
        </p:txBody>
      </p:sp>
      <p:sp>
        <p:nvSpPr>
          <p:cNvPr id="8" name="矩形 7">
            <a:extLst>
              <a:ext uri="{FF2B5EF4-FFF2-40B4-BE49-F238E27FC236}">
                <a16:creationId xmlns:a16="http://schemas.microsoft.com/office/drawing/2014/main" id="{8B6E299B-5DF0-9BE3-77AE-97E2A63CB328}"/>
              </a:ext>
            </a:extLst>
          </p:cNvPr>
          <p:cNvSpPr/>
          <p:nvPr/>
        </p:nvSpPr>
        <p:spPr>
          <a:xfrm>
            <a:off x="3246120" y="2926080"/>
            <a:ext cx="1170432" cy="466344"/>
          </a:xfrm>
          <a:prstGeom prst="rect">
            <a:avLst/>
          </a:prstGeom>
          <a:solidFill>
            <a:srgbClr val="FFFFFF"/>
          </a:solidFill>
        </p:spPr>
        <p:txBody>
          <a:bodyPr lIns="0" tIns="0" rIns="0" bIns="0">
            <a:noAutofit/>
          </a:bodyPr>
          <a:lstStyle/>
          <a:p>
            <a:pPr indent="0">
              <a:lnSpc>
                <a:spcPct val="111000"/>
              </a:lnSpc>
              <a:defRPr sz="1300">
                <a:solidFill>
                  <a:srgbClr val="3B363F"/>
                </a:solidFill>
                <a:latin typeface="Arial" panose="020B0604020202020204" pitchFamily="34" charset="0"/>
                <a:cs typeface="Arial" panose="020B0604020202020204" pitchFamily="34" charset="0"/>
              </a:defRPr>
            </a:pPr>
            <a:r>
              <a:t>&gt; 学士学位</a:t>
            </a:r>
          </a:p>
        </p:txBody>
      </p:sp>
    </p:spTree>
    <p:extLst>
      <p:ext uri="{BB962C8B-B14F-4D97-AF65-F5344CB8AC3E}">
        <p14:creationId xmlns:p14="http://schemas.microsoft.com/office/powerpoint/2010/main" val="10921266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
            <a:fld id="{B18DCB8B-D2FE-45D5-9D77-2EAE87C4CC26}" type="slidenum">
              <a:rPr lang="en-GB" smtClean="0"/>
              <a:t>52</a:t>
            </a:fld>
          </a:p>
        </p:txBody>
      </p:sp>
      <p:pic>
        <p:nvPicPr>
          <p:cNvPr id="2" name="图片 1">
            <a:extLst>
              <a:ext uri="{FF2B5EF4-FFF2-40B4-BE49-F238E27FC236}">
                <a16:creationId xmlns:a16="http://schemas.microsoft.com/office/drawing/2014/main" id="{C49C2E6F-0B59-F3AB-71C3-541269BE7E56}"/>
              </a:ext>
            </a:extLst>
          </p:cNvPr>
          <p:cNvPicPr>
            <a:picLocks noChangeAspect="1"/>
          </p:cNvPicPr>
          <p:nvPr/>
        </p:nvPicPr>
        <p:blipFill>
          <a:blip r:embed="rId2"/>
          <a:stretch>
            <a:fillRect/>
          </a:stretch>
        </p:blipFill>
        <p:spPr>
          <a:xfrm>
            <a:off x="853440" y="289560"/>
            <a:ext cx="7559040" cy="6172200"/>
          </a:xfrm>
          <a:prstGeom prst="rect">
            <a:avLst/>
          </a:prstGeom>
        </p:spPr>
      </p:pic>
      <p:sp>
        <p:nvSpPr>
          <p:cNvPr id="5" name="矩形 4">
            <a:extLst>
              <a:ext uri="{FF2B5EF4-FFF2-40B4-BE49-F238E27FC236}">
                <a16:creationId xmlns:a16="http://schemas.microsoft.com/office/drawing/2014/main" id="{746FBFC2-DD7A-4AC8-0D2E-C393699FF6CF}"/>
              </a:ext>
            </a:extLst>
          </p:cNvPr>
          <p:cNvSpPr/>
          <p:nvPr/>
        </p:nvSpPr>
        <p:spPr>
          <a:xfrm>
            <a:off x="2109216" y="329184"/>
            <a:ext cx="5053584" cy="582168"/>
          </a:xfrm>
          <a:prstGeom prst="rect">
            <a:avLst/>
          </a:prstGeom>
          <a:solidFill>
            <a:srgbClr val="FFFFFF"/>
          </a:solidFill>
        </p:spPr>
        <p:txBody>
          <a:bodyPr wrap="none" lIns="0" tIns="0" rIns="0" bIns="0">
            <a:noAutofit/>
          </a:bodyPr>
          <a:lstStyle/>
          <a:p>
            <a:pPr indent="0">
              <a:defRPr sz="1950">
                <a:latin typeface="Arial" panose="020B0604020202020204" pitchFamily="34" charset="0"/>
                <a:cs typeface="Arial" panose="020B0604020202020204" pitchFamily="34" charset="0"/>
              </a:defRPr>
            </a:pPr>
            <a:r>
              <a:t>我们破碎的经济，一张简单的图表</a:t>
            </a:r>
          </a:p>
        </p:txBody>
      </p:sp>
      <p:sp>
        <p:nvSpPr>
          <p:cNvPr id="6" name="矩形 5">
            <a:extLst>
              <a:ext uri="{FF2B5EF4-FFF2-40B4-BE49-F238E27FC236}">
                <a16:creationId xmlns:a16="http://schemas.microsoft.com/office/drawing/2014/main" id="{575A9714-C74B-AC43-6F3F-D93F587F1A60}"/>
              </a:ext>
            </a:extLst>
          </p:cNvPr>
          <p:cNvSpPr/>
          <p:nvPr/>
        </p:nvSpPr>
        <p:spPr>
          <a:xfrm>
            <a:off x="3895344" y="944880"/>
            <a:ext cx="1423416" cy="374904"/>
          </a:xfrm>
          <a:prstGeom prst="rect">
            <a:avLst/>
          </a:prstGeom>
          <a:solidFill>
            <a:srgbClr val="FFFFFF"/>
          </a:solidFill>
        </p:spPr>
        <p:txBody>
          <a:bodyPr lIns="0" tIns="0" rIns="0" bIns="0">
            <a:noAutofit/>
          </a:bodyPr>
          <a:lstStyle/>
          <a:p>
            <a:pPr indent="0" algn="ctr">
              <a:spcAft>
                <a:spcPts val="350"/>
              </a:spcAft>
              <a:defRPr sz="950">
                <a:latin typeface="Arial" panose="020B0604020202020204" pitchFamily="34" charset="0"/>
                <a:cs typeface="Arial" panose="020B0604020202020204" pitchFamily="34" charset="0"/>
              </a:defRPr>
            </a:pPr>
            <a:r>
              <a:t>作者：大卫·莱昂哈特</a:t>
            </a:r>
          </a:p>
          <a:p>
            <a:pPr indent="0" algn="ctr">
              <a:defRPr sz="750">
                <a:latin typeface="Arial" panose="020B0604020202020204" pitchFamily="34" charset="0"/>
                <a:cs typeface="Arial" panose="020B0604020202020204" pitchFamily="34" charset="0"/>
              </a:defRPr>
            </a:pPr>
            <a:r>
              <a:t>2017年8月7日</a:t>
            </a:r>
          </a:p>
        </p:txBody>
      </p:sp>
      <p:sp>
        <p:nvSpPr>
          <p:cNvPr id="7" name="矩形 6">
            <a:extLst>
              <a:ext uri="{FF2B5EF4-FFF2-40B4-BE49-F238E27FC236}">
                <a16:creationId xmlns:a16="http://schemas.microsoft.com/office/drawing/2014/main" id="{3B3FCE33-5106-5EA7-77EB-EE10E47954B8}"/>
              </a:ext>
            </a:extLst>
          </p:cNvPr>
          <p:cNvSpPr/>
          <p:nvPr/>
        </p:nvSpPr>
        <p:spPr>
          <a:xfrm>
            <a:off x="908304" y="1761744"/>
            <a:ext cx="1222248" cy="143256"/>
          </a:xfrm>
          <a:prstGeom prst="rect">
            <a:avLst/>
          </a:prstGeom>
          <a:noFill/>
        </p:spPr>
        <p:txBody>
          <a:bodyPr wrap="none" lIns="0" tIns="0" rIns="0" bIns="0">
            <a:noAutofit/>
          </a:bodyPr>
          <a:lstStyle/>
          <a:p>
            <a:pPr indent="0">
              <a:defRPr sz="1000">
                <a:latin typeface="Arial" panose="020B0604020202020204" pitchFamily="34" charset="0"/>
                <a:cs typeface="Arial" panose="020B0604020202020204" pitchFamily="34" charset="0"/>
              </a:defRPr>
            </a:pPr>
            <a:r>
              <a:t>收入增长</a:t>
            </a:r>
          </a:p>
        </p:txBody>
      </p:sp>
      <p:sp>
        <p:nvSpPr>
          <p:cNvPr id="8" name="矩形 7">
            <a:extLst>
              <a:ext uri="{FF2B5EF4-FFF2-40B4-BE49-F238E27FC236}">
                <a16:creationId xmlns:a16="http://schemas.microsoft.com/office/drawing/2014/main" id="{6F843314-3531-79E6-A668-B0EB4C1E9763}"/>
              </a:ext>
            </a:extLst>
          </p:cNvPr>
          <p:cNvSpPr/>
          <p:nvPr/>
        </p:nvSpPr>
        <p:spPr>
          <a:xfrm>
            <a:off x="914400" y="1917192"/>
            <a:ext cx="1051560" cy="124968"/>
          </a:xfrm>
          <a:prstGeom prst="rect">
            <a:avLst/>
          </a:prstGeom>
          <a:solidFill>
            <a:srgbClr val="FFFFFF"/>
          </a:solidFill>
        </p:spPr>
        <p:txBody>
          <a:bodyPr wrap="none" lIns="0" tIns="0" rIns="0" bIns="0">
            <a:noAutofit/>
          </a:bodyPr>
          <a:lstStyle/>
          <a:p>
            <a:pPr indent="0">
              <a:defRPr sz="750">
                <a:latin typeface="Arial" panose="020B0604020202020204" pitchFamily="34" charset="0"/>
                <a:cs typeface="Arial" panose="020B0604020202020204" pitchFamily="34" charset="0"/>
              </a:defRPr>
            </a:pPr>
            <a:r>
              <a:t>过去</a:t>
            </a:r>
            <a:r>
              <a:rPr i="1"/>
              <a:t>34年</a:t>
            </a:r>
          </a:p>
        </p:txBody>
      </p:sp>
      <p:sp>
        <p:nvSpPr>
          <p:cNvPr id="9" name="矩形 8">
            <a:extLst>
              <a:ext uri="{FF2B5EF4-FFF2-40B4-BE49-F238E27FC236}">
                <a16:creationId xmlns:a16="http://schemas.microsoft.com/office/drawing/2014/main" id="{D13FD46B-646E-FEE3-A790-F050F9631931}"/>
              </a:ext>
            </a:extLst>
          </p:cNvPr>
          <p:cNvSpPr/>
          <p:nvPr/>
        </p:nvSpPr>
        <p:spPr>
          <a:xfrm>
            <a:off x="5876544" y="2005584"/>
            <a:ext cx="1862328" cy="396240"/>
          </a:xfrm>
          <a:prstGeom prst="rect">
            <a:avLst/>
          </a:prstGeom>
          <a:noFill/>
        </p:spPr>
        <p:txBody>
          <a:bodyPr lIns="0" tIns="0" rIns="0" bIns="0">
            <a:noAutofit/>
          </a:bodyPr>
          <a:lstStyle/>
          <a:p>
            <a:pPr indent="0" algn="ctr">
              <a:defRPr sz="1200">
                <a:latin typeface="Arial" panose="020B0604020202020204" pitchFamily="34" charset="0"/>
                <a:cs typeface="Arial" panose="020B0604020202020204" pitchFamily="34" charset="0"/>
              </a:defRPr>
            </a:pPr>
            <a:r>
              <a:t>但现在，非常富裕的人群（</a:t>
            </a:r>
            <a:r>
              <a:rPr>
                <a:ea typeface="Cambria"/>
              </a:rPr>
              <a:t>99.999</a:t>
            </a:r>
            <a:r>
              <a:t>百分位）</a:t>
            </a:r>
            <a:r>
              <a:t>的收入增长最为显著。</a:t>
            </a:r>
          </a:p>
        </p:txBody>
      </p:sp>
      <p:sp>
        <p:nvSpPr>
          <p:cNvPr id="10" name="矩形 9">
            <a:extLst>
              <a:ext uri="{FF2B5EF4-FFF2-40B4-BE49-F238E27FC236}">
                <a16:creationId xmlns:a16="http://schemas.microsoft.com/office/drawing/2014/main" id="{820B17DC-36CE-25D7-8CFD-ABB69AB3482C}"/>
              </a:ext>
            </a:extLst>
          </p:cNvPr>
          <p:cNvSpPr/>
          <p:nvPr/>
        </p:nvSpPr>
        <p:spPr>
          <a:xfrm>
            <a:off x="1990344" y="2849880"/>
            <a:ext cx="1639824" cy="594360"/>
          </a:xfrm>
          <a:prstGeom prst="rect">
            <a:avLst/>
          </a:prstGeom>
          <a:noFill/>
        </p:spPr>
        <p:txBody>
          <a:bodyPr lIns="0" tIns="0" rIns="0" bIns="0">
            <a:noAutofit/>
          </a:bodyPr>
          <a:lstStyle/>
          <a:p>
            <a:pPr indent="0" algn="ctr">
              <a:lnSpc>
                <a:spcPct val="106000"/>
              </a:lnSpc>
              <a:defRPr sz="1200">
                <a:latin typeface="Arial" panose="020B0604020202020204" pitchFamily="34" charset="0"/>
                <a:cs typeface="Arial" panose="020B0604020202020204" pitchFamily="34" charset="0"/>
              </a:defRPr>
            </a:pPr>
            <a:r>
              <a:t>贫困阶层和中产阶级的收入增长曾经是最快的。</a:t>
            </a:r>
          </a:p>
        </p:txBody>
      </p:sp>
      <p:sp>
        <p:nvSpPr>
          <p:cNvPr id="11" name="矩形 10">
            <a:extLst>
              <a:ext uri="{FF2B5EF4-FFF2-40B4-BE49-F238E27FC236}">
                <a16:creationId xmlns:a16="http://schemas.microsoft.com/office/drawing/2014/main" id="{D67EDD8A-A645-9134-490C-BDBC47115E4A}"/>
              </a:ext>
            </a:extLst>
          </p:cNvPr>
          <p:cNvSpPr/>
          <p:nvPr/>
        </p:nvSpPr>
        <p:spPr>
          <a:xfrm>
            <a:off x="6995160" y="3139440"/>
            <a:ext cx="929640" cy="173736"/>
          </a:xfrm>
          <a:prstGeom prst="rect">
            <a:avLst/>
          </a:prstGeom>
          <a:noFill/>
        </p:spPr>
        <p:txBody>
          <a:bodyPr wrap="none" lIns="0" tIns="0" rIns="0" bIns="0">
            <a:noAutofit/>
          </a:bodyPr>
          <a:lstStyle/>
          <a:p>
            <a:pPr indent="0" algn="r">
              <a:defRPr sz="700">
                <a:latin typeface="Arial" panose="020B0604020202020204" pitchFamily="34" charset="0"/>
                <a:cs typeface="Arial" panose="020B0604020202020204" pitchFamily="34" charset="0"/>
              </a:defRPr>
            </a:pPr>
            <a:r>
              <a:rPr>
                <a:ea typeface="Arial"/>
              </a:rPr>
              <a:t>99.99</a:t>
            </a:r>
            <a:r>
              <a:t>百分位数</a:t>
            </a:r>
          </a:p>
        </p:txBody>
      </p:sp>
      <p:sp>
        <p:nvSpPr>
          <p:cNvPr id="12" name="矩形 11">
            <a:extLst>
              <a:ext uri="{FF2B5EF4-FFF2-40B4-BE49-F238E27FC236}">
                <a16:creationId xmlns:a16="http://schemas.microsoft.com/office/drawing/2014/main" id="{352B9D06-CCCD-FD21-54A7-790EA703E909}"/>
              </a:ext>
            </a:extLst>
          </p:cNvPr>
          <p:cNvSpPr/>
          <p:nvPr/>
        </p:nvSpPr>
        <p:spPr>
          <a:xfrm>
            <a:off x="7101840" y="4044696"/>
            <a:ext cx="762000" cy="170688"/>
          </a:xfrm>
          <a:prstGeom prst="rect">
            <a:avLst/>
          </a:prstGeom>
          <a:noFill/>
        </p:spPr>
        <p:txBody>
          <a:bodyPr wrap="none" lIns="0" tIns="0" rIns="0" bIns="0">
            <a:noAutofit/>
          </a:bodyPr>
          <a:lstStyle/>
          <a:p>
            <a:pPr indent="0" algn="r">
              <a:defRPr sz="700">
                <a:latin typeface="Arial" panose="020B0604020202020204" pitchFamily="34" charset="0"/>
                <a:cs typeface="Arial" panose="020B0604020202020204" pitchFamily="34" charset="0"/>
              </a:defRPr>
            </a:pPr>
            <a:r>
              <a:t>第 99 个百分位数</a:t>
            </a:r>
          </a:p>
        </p:txBody>
      </p:sp>
      <p:sp>
        <p:nvSpPr>
          <p:cNvPr id="13" name="矩形 12">
            <a:extLst>
              <a:ext uri="{FF2B5EF4-FFF2-40B4-BE49-F238E27FC236}">
                <a16:creationId xmlns:a16="http://schemas.microsoft.com/office/drawing/2014/main" id="{B6D8517E-1EC9-8717-F8DE-EE3DE9B53D81}"/>
              </a:ext>
            </a:extLst>
          </p:cNvPr>
          <p:cNvSpPr/>
          <p:nvPr/>
        </p:nvSpPr>
        <p:spPr>
          <a:xfrm>
            <a:off x="4407408" y="4078224"/>
            <a:ext cx="615696" cy="152400"/>
          </a:xfrm>
          <a:prstGeom prst="rect">
            <a:avLst/>
          </a:prstGeom>
          <a:noFill/>
        </p:spPr>
        <p:txBody>
          <a:bodyPr wrap="none" lIns="0" tIns="0" rIns="0" bIns="0">
            <a:noAutofit/>
          </a:bodyPr>
          <a:lstStyle/>
          <a:p>
            <a:pPr indent="0" algn="ctr">
              <a:defRPr sz="1100">
                <a:latin typeface="Arial" panose="020B0604020202020204" pitchFamily="34" charset="0"/>
                <a:cs typeface="Arial" panose="020B0604020202020204" pitchFamily="34" charset="0"/>
              </a:defRPr>
            </a:pPr>
            <a:r>
              <a:t>1980年</a:t>
            </a:r>
          </a:p>
        </p:txBody>
      </p:sp>
      <p:sp>
        <p:nvSpPr>
          <p:cNvPr id="14" name="矩形 13">
            <a:extLst>
              <a:ext uri="{FF2B5EF4-FFF2-40B4-BE49-F238E27FC236}">
                <a16:creationId xmlns:a16="http://schemas.microsoft.com/office/drawing/2014/main" id="{5DE5E3EA-ABE7-B3E1-4A68-A763EB21BFCD}"/>
              </a:ext>
            </a:extLst>
          </p:cNvPr>
          <p:cNvSpPr/>
          <p:nvPr/>
        </p:nvSpPr>
        <p:spPr>
          <a:xfrm>
            <a:off x="4419600" y="4596384"/>
            <a:ext cx="573024" cy="167640"/>
          </a:xfrm>
          <a:prstGeom prst="rect">
            <a:avLst/>
          </a:prstGeom>
          <a:noFill/>
        </p:spPr>
        <p:txBody>
          <a:bodyPr wrap="none" lIns="0" tIns="0" rIns="0" bIns="0">
            <a:noAutofit/>
          </a:bodyPr>
          <a:lstStyle/>
          <a:p>
            <a:pPr indent="0" algn="ctr">
              <a:defRPr sz="1100">
                <a:solidFill>
                  <a:srgbClr val="FF0000"/>
                </a:solidFill>
                <a:latin typeface="Arial" panose="020B0604020202020204" pitchFamily="34" charset="0"/>
                <a:cs typeface="Arial" panose="020B0604020202020204" pitchFamily="34" charset="0"/>
              </a:defRPr>
            </a:pPr>
            <a:r>
              <a:t>2014年</a:t>
            </a:r>
          </a:p>
        </p:txBody>
      </p:sp>
      <p:sp>
        <p:nvSpPr>
          <p:cNvPr id="15" name="矩形 14">
            <a:extLst>
              <a:ext uri="{FF2B5EF4-FFF2-40B4-BE49-F238E27FC236}">
                <a16:creationId xmlns:a16="http://schemas.microsoft.com/office/drawing/2014/main" id="{A809B4FA-2A6C-07AD-C29C-01C929125119}"/>
              </a:ext>
            </a:extLst>
          </p:cNvPr>
          <p:cNvSpPr/>
          <p:nvPr/>
        </p:nvSpPr>
        <p:spPr>
          <a:xfrm>
            <a:off x="1304544" y="4870704"/>
            <a:ext cx="725424" cy="137160"/>
          </a:xfrm>
          <a:prstGeom prst="rect">
            <a:avLst/>
          </a:prstGeom>
          <a:noFill/>
        </p:spPr>
        <p:txBody>
          <a:bodyPr wrap="none" lIns="0" tIns="0" rIns="0" bIns="0">
            <a:noAutofit/>
          </a:bodyPr>
          <a:lstStyle/>
          <a:p>
            <a:pPr indent="0">
              <a:defRPr sz="700">
                <a:latin typeface="Arial" panose="020B0604020202020204" pitchFamily="34" charset="0"/>
                <a:cs typeface="Arial" panose="020B0604020202020204" pitchFamily="34" charset="0"/>
              </a:defRPr>
            </a:pPr>
            <a:r>
              <a:t>第 5 个百分位数</a:t>
            </a:r>
          </a:p>
        </p:txBody>
      </p:sp>
      <p:sp>
        <p:nvSpPr>
          <p:cNvPr id="16" name="矩形 15">
            <a:extLst>
              <a:ext uri="{FF2B5EF4-FFF2-40B4-BE49-F238E27FC236}">
                <a16:creationId xmlns:a16="http://schemas.microsoft.com/office/drawing/2014/main" id="{F6EBFB61-69FE-B902-C0AD-86A9ABF5C10E}"/>
              </a:ext>
            </a:extLst>
          </p:cNvPr>
          <p:cNvSpPr/>
          <p:nvPr/>
        </p:nvSpPr>
        <p:spPr>
          <a:xfrm>
            <a:off x="7406640" y="4831080"/>
            <a:ext cx="795528" cy="182880"/>
          </a:xfrm>
          <a:prstGeom prst="rect">
            <a:avLst/>
          </a:prstGeom>
          <a:noFill/>
        </p:spPr>
        <p:txBody>
          <a:bodyPr wrap="none" lIns="0" tIns="0" rIns="0" bIns="0">
            <a:noAutofit/>
          </a:bodyPr>
          <a:lstStyle/>
          <a:p>
            <a:pPr indent="0">
              <a:defRPr sz="700">
                <a:latin typeface="Arial" panose="020B0604020202020204" pitchFamily="34" charset="0"/>
                <a:cs typeface="Arial" panose="020B0604020202020204" pitchFamily="34" charset="0"/>
              </a:defRPr>
            </a:pPr>
            <a:r>
              <a:t>第 99 个百分位数</a:t>
            </a:r>
          </a:p>
        </p:txBody>
      </p:sp>
      <p:sp>
        <p:nvSpPr>
          <p:cNvPr id="17" name="矩形 16">
            <a:extLst>
              <a:ext uri="{FF2B5EF4-FFF2-40B4-BE49-F238E27FC236}">
                <a16:creationId xmlns:a16="http://schemas.microsoft.com/office/drawing/2014/main" id="{FBB7EE52-2297-6B1F-F125-DD5BE0401D24}"/>
              </a:ext>
            </a:extLst>
          </p:cNvPr>
          <p:cNvSpPr/>
          <p:nvPr/>
        </p:nvSpPr>
        <p:spPr>
          <a:xfrm>
            <a:off x="1828800" y="5617464"/>
            <a:ext cx="283464" cy="152400"/>
          </a:xfrm>
          <a:prstGeom prst="rect">
            <a:avLst/>
          </a:prstGeom>
          <a:solidFill>
            <a:srgbClr val="FFFFFF"/>
          </a:solidFill>
        </p:spPr>
        <p:txBody>
          <a:bodyPr wrap="none" lIns="0" tIns="0" rIns="0" bIns="0">
            <a:noAutofit/>
          </a:bodyPr>
          <a:lstStyle/>
          <a:p>
            <a:pPr indent="0">
              <a:defRPr sz="700">
                <a:latin typeface="Arial" panose="020B0604020202020204" pitchFamily="34" charset="0"/>
                <a:cs typeface="Arial" panose="020B0604020202020204" pitchFamily="34" charset="0"/>
              </a:defRPr>
            </a:pPr>
            <a:r>
              <a:t>第十</a:t>
            </a:r>
          </a:p>
        </p:txBody>
      </p:sp>
      <p:sp>
        <p:nvSpPr>
          <p:cNvPr id="18" name="矩形 17">
            <a:extLst>
              <a:ext uri="{FF2B5EF4-FFF2-40B4-BE49-F238E27FC236}">
                <a16:creationId xmlns:a16="http://schemas.microsoft.com/office/drawing/2014/main" id="{C7A36420-9670-E164-3A59-AB0BC88C47E3}"/>
              </a:ext>
            </a:extLst>
          </p:cNvPr>
          <p:cNvSpPr/>
          <p:nvPr/>
        </p:nvSpPr>
        <p:spPr>
          <a:xfrm>
            <a:off x="2453640" y="5632704"/>
            <a:ext cx="304800" cy="143256"/>
          </a:xfrm>
          <a:prstGeom prst="rect">
            <a:avLst/>
          </a:prstGeom>
          <a:solidFill>
            <a:srgbClr val="FFFFFF"/>
          </a:solidFill>
        </p:spPr>
        <p:txBody>
          <a:bodyPr wrap="none" lIns="0" tIns="0" rIns="0" bIns="0">
            <a:noAutofit/>
          </a:bodyPr>
          <a:lstStyle/>
          <a:p>
            <a:pPr indent="0">
              <a:defRPr sz="700">
                <a:latin typeface="Arial" panose="020B0604020202020204" pitchFamily="34" charset="0"/>
                <a:cs typeface="Arial" panose="020B0604020202020204" pitchFamily="34" charset="0"/>
              </a:defRPr>
            </a:pPr>
            <a:r>
              <a:t>第二十</a:t>
            </a:r>
          </a:p>
        </p:txBody>
      </p:sp>
      <p:sp>
        <p:nvSpPr>
          <p:cNvPr id="19" name="矩形 18">
            <a:extLst>
              <a:ext uri="{FF2B5EF4-FFF2-40B4-BE49-F238E27FC236}">
                <a16:creationId xmlns:a16="http://schemas.microsoft.com/office/drawing/2014/main" id="{94C88762-C891-891B-88A0-C463A4E44FA0}"/>
              </a:ext>
            </a:extLst>
          </p:cNvPr>
          <p:cNvSpPr/>
          <p:nvPr/>
        </p:nvSpPr>
        <p:spPr>
          <a:xfrm>
            <a:off x="3163824" y="5623560"/>
            <a:ext cx="292608" cy="161544"/>
          </a:xfrm>
          <a:prstGeom prst="rect">
            <a:avLst/>
          </a:prstGeom>
          <a:solidFill>
            <a:srgbClr val="FFFFFF"/>
          </a:solidFill>
        </p:spPr>
        <p:txBody>
          <a:bodyPr wrap="none" lIns="0" tIns="0" rIns="0" bIns="0">
            <a:noAutofit/>
          </a:bodyPr>
          <a:lstStyle/>
          <a:p>
            <a:pPr indent="0">
              <a:defRPr sz="700">
                <a:latin typeface="Arial" panose="020B0604020202020204" pitchFamily="34" charset="0"/>
                <a:cs typeface="Arial" panose="020B0604020202020204" pitchFamily="34" charset="0"/>
              </a:defRPr>
            </a:pPr>
            <a:r>
              <a:t>第三十届</a:t>
            </a:r>
          </a:p>
        </p:txBody>
      </p:sp>
      <p:sp>
        <p:nvSpPr>
          <p:cNvPr id="20" name="矩形 19">
            <a:extLst>
              <a:ext uri="{FF2B5EF4-FFF2-40B4-BE49-F238E27FC236}">
                <a16:creationId xmlns:a16="http://schemas.microsoft.com/office/drawing/2014/main" id="{8C42E208-8A83-7EB1-B5B7-A6F8051E4B95}"/>
              </a:ext>
            </a:extLst>
          </p:cNvPr>
          <p:cNvSpPr/>
          <p:nvPr/>
        </p:nvSpPr>
        <p:spPr>
          <a:xfrm>
            <a:off x="3840480" y="5632704"/>
            <a:ext cx="307848" cy="152400"/>
          </a:xfrm>
          <a:prstGeom prst="rect">
            <a:avLst/>
          </a:prstGeom>
          <a:solidFill>
            <a:srgbClr val="FFFFFF"/>
          </a:solidFill>
        </p:spPr>
        <p:txBody>
          <a:bodyPr wrap="none" lIns="0" tIns="0" rIns="0" bIns="0">
            <a:noAutofit/>
          </a:bodyPr>
          <a:lstStyle/>
          <a:p>
            <a:pPr indent="0">
              <a:defRPr sz="700">
                <a:latin typeface="Arial" panose="020B0604020202020204" pitchFamily="34" charset="0"/>
                <a:cs typeface="Arial" panose="020B0604020202020204" pitchFamily="34" charset="0"/>
              </a:defRPr>
            </a:pPr>
            <a:r>
              <a:t>第四十届</a:t>
            </a:r>
          </a:p>
        </p:txBody>
      </p:sp>
      <p:sp>
        <p:nvSpPr>
          <p:cNvPr id="21" name="矩形 20">
            <a:extLst>
              <a:ext uri="{FF2B5EF4-FFF2-40B4-BE49-F238E27FC236}">
                <a16:creationId xmlns:a16="http://schemas.microsoft.com/office/drawing/2014/main" id="{B2C6D851-0C89-2B59-6692-C271875EEDC0}"/>
              </a:ext>
            </a:extLst>
          </p:cNvPr>
          <p:cNvSpPr/>
          <p:nvPr/>
        </p:nvSpPr>
        <p:spPr>
          <a:xfrm>
            <a:off x="4550664" y="5638800"/>
            <a:ext cx="295656" cy="131064"/>
          </a:xfrm>
          <a:prstGeom prst="rect">
            <a:avLst/>
          </a:prstGeom>
          <a:solidFill>
            <a:srgbClr val="FFFFFF"/>
          </a:solidFill>
        </p:spPr>
        <p:txBody>
          <a:bodyPr wrap="none" lIns="0" tIns="0" rIns="0" bIns="0">
            <a:noAutofit/>
          </a:bodyPr>
          <a:lstStyle/>
          <a:p>
            <a:pPr indent="0">
              <a:defRPr sz="700">
                <a:latin typeface="Arial" panose="020B0604020202020204" pitchFamily="34" charset="0"/>
                <a:cs typeface="Arial" panose="020B0604020202020204" pitchFamily="34" charset="0"/>
              </a:defRPr>
            </a:pPr>
            <a:r>
              <a:t>第五十届</a:t>
            </a:r>
          </a:p>
        </p:txBody>
      </p:sp>
      <p:sp>
        <p:nvSpPr>
          <p:cNvPr id="22" name="矩形 21">
            <a:extLst>
              <a:ext uri="{FF2B5EF4-FFF2-40B4-BE49-F238E27FC236}">
                <a16:creationId xmlns:a16="http://schemas.microsoft.com/office/drawing/2014/main" id="{2C59D89A-D7C0-34F1-1821-9E9C534A2E91}"/>
              </a:ext>
            </a:extLst>
          </p:cNvPr>
          <p:cNvSpPr/>
          <p:nvPr/>
        </p:nvSpPr>
        <p:spPr>
          <a:xfrm>
            <a:off x="5236464" y="5638800"/>
            <a:ext cx="301752" cy="121920"/>
          </a:xfrm>
          <a:prstGeom prst="rect">
            <a:avLst/>
          </a:prstGeom>
          <a:solidFill>
            <a:srgbClr val="FFFFFF"/>
          </a:solidFill>
        </p:spPr>
        <p:txBody>
          <a:bodyPr wrap="none" lIns="0" tIns="0" rIns="0" bIns="0">
            <a:noAutofit/>
          </a:bodyPr>
          <a:lstStyle/>
          <a:p>
            <a:pPr indent="0" algn="r">
              <a:defRPr sz="700">
                <a:latin typeface="Arial" panose="020B0604020202020204" pitchFamily="34" charset="0"/>
                <a:cs typeface="Arial" panose="020B0604020202020204" pitchFamily="34" charset="0"/>
              </a:defRPr>
            </a:pPr>
            <a:r>
              <a:t>第六十届</a:t>
            </a:r>
          </a:p>
        </p:txBody>
      </p:sp>
      <p:sp>
        <p:nvSpPr>
          <p:cNvPr id="23" name="矩形 22">
            <a:extLst>
              <a:ext uri="{FF2B5EF4-FFF2-40B4-BE49-F238E27FC236}">
                <a16:creationId xmlns:a16="http://schemas.microsoft.com/office/drawing/2014/main" id="{05F01E5E-03B6-6496-8C9C-EAB6A8FD7927}"/>
              </a:ext>
            </a:extLst>
          </p:cNvPr>
          <p:cNvSpPr/>
          <p:nvPr/>
        </p:nvSpPr>
        <p:spPr>
          <a:xfrm>
            <a:off x="5928360" y="5632704"/>
            <a:ext cx="304800" cy="137160"/>
          </a:xfrm>
          <a:prstGeom prst="rect">
            <a:avLst/>
          </a:prstGeom>
          <a:solidFill>
            <a:srgbClr val="FFFFFF"/>
          </a:solidFill>
        </p:spPr>
        <p:txBody>
          <a:bodyPr wrap="none" lIns="0" tIns="0" rIns="0" bIns="0">
            <a:noAutofit/>
          </a:bodyPr>
          <a:lstStyle/>
          <a:p>
            <a:pPr indent="0" algn="r">
              <a:defRPr sz="700">
                <a:latin typeface="Arial" panose="020B0604020202020204" pitchFamily="34" charset="0"/>
                <a:cs typeface="Arial" panose="020B0604020202020204" pitchFamily="34" charset="0"/>
              </a:defRPr>
            </a:pPr>
            <a:r>
              <a:t>第七十届</a:t>
            </a:r>
          </a:p>
        </p:txBody>
      </p:sp>
      <p:sp>
        <p:nvSpPr>
          <p:cNvPr id="24" name="矩形 23">
            <a:extLst>
              <a:ext uri="{FF2B5EF4-FFF2-40B4-BE49-F238E27FC236}">
                <a16:creationId xmlns:a16="http://schemas.microsoft.com/office/drawing/2014/main" id="{B1AE7ACA-271F-6E11-6EA1-8511EE2B6626}"/>
              </a:ext>
            </a:extLst>
          </p:cNvPr>
          <p:cNvSpPr/>
          <p:nvPr/>
        </p:nvSpPr>
        <p:spPr>
          <a:xfrm>
            <a:off x="6644640" y="5638800"/>
            <a:ext cx="259080" cy="121920"/>
          </a:xfrm>
          <a:prstGeom prst="rect">
            <a:avLst/>
          </a:prstGeom>
          <a:solidFill>
            <a:srgbClr val="FFFFFF"/>
          </a:solidFill>
        </p:spPr>
        <p:txBody>
          <a:bodyPr wrap="none" lIns="0" tIns="0" rIns="0" bIns="0">
            <a:noAutofit/>
          </a:bodyPr>
          <a:lstStyle/>
          <a:p>
            <a:pPr indent="0">
              <a:defRPr sz="700">
                <a:latin typeface="Arial" panose="020B0604020202020204" pitchFamily="34" charset="0"/>
                <a:cs typeface="Arial" panose="020B0604020202020204" pitchFamily="34" charset="0"/>
              </a:defRPr>
            </a:pPr>
            <a:r>
              <a:t>第80届</a:t>
            </a:r>
          </a:p>
        </p:txBody>
      </p:sp>
      <p:sp>
        <p:nvSpPr>
          <p:cNvPr id="25" name="矩形 24">
            <a:extLst>
              <a:ext uri="{FF2B5EF4-FFF2-40B4-BE49-F238E27FC236}">
                <a16:creationId xmlns:a16="http://schemas.microsoft.com/office/drawing/2014/main" id="{FB6AE1AF-7641-1E91-6F45-39867B8C6A7D}"/>
              </a:ext>
            </a:extLst>
          </p:cNvPr>
          <p:cNvSpPr/>
          <p:nvPr/>
        </p:nvSpPr>
        <p:spPr>
          <a:xfrm>
            <a:off x="7339584" y="5638800"/>
            <a:ext cx="280416" cy="137160"/>
          </a:xfrm>
          <a:prstGeom prst="rect">
            <a:avLst/>
          </a:prstGeom>
          <a:solidFill>
            <a:srgbClr val="FFFFFF"/>
          </a:solidFill>
        </p:spPr>
        <p:txBody>
          <a:bodyPr wrap="none" lIns="0" tIns="0" rIns="0" bIns="0">
            <a:noAutofit/>
          </a:bodyPr>
          <a:lstStyle/>
          <a:p>
            <a:pPr indent="0" algn="r">
              <a:defRPr sz="700">
                <a:latin typeface="Arial" panose="020B0604020202020204" pitchFamily="34" charset="0"/>
                <a:cs typeface="Arial" panose="020B0604020202020204" pitchFamily="34" charset="0"/>
              </a:defRPr>
            </a:pPr>
            <a:r>
              <a:t>第九十届</a:t>
            </a:r>
          </a:p>
        </p:txBody>
      </p:sp>
      <p:sp>
        <p:nvSpPr>
          <p:cNvPr id="26" name="矩形 25">
            <a:extLst>
              <a:ext uri="{FF2B5EF4-FFF2-40B4-BE49-F238E27FC236}">
                <a16:creationId xmlns:a16="http://schemas.microsoft.com/office/drawing/2014/main" id="{3C668DE9-09C2-863A-AD4F-EED7EF4DB54A}"/>
              </a:ext>
            </a:extLst>
          </p:cNvPr>
          <p:cNvSpPr/>
          <p:nvPr/>
        </p:nvSpPr>
        <p:spPr>
          <a:xfrm>
            <a:off x="7985760" y="5632704"/>
            <a:ext cx="335280" cy="143256"/>
          </a:xfrm>
          <a:prstGeom prst="rect">
            <a:avLst/>
          </a:prstGeom>
          <a:solidFill>
            <a:srgbClr val="FFFFFF"/>
          </a:solidFill>
        </p:spPr>
        <p:txBody>
          <a:bodyPr wrap="none" lIns="0" tIns="0" rIns="0" bIns="0">
            <a:noAutofit/>
          </a:bodyPr>
          <a:lstStyle/>
          <a:p>
            <a:pPr indent="0" algn="r">
              <a:defRPr sz="700">
                <a:latin typeface="Arial" panose="020B0604020202020204" pitchFamily="34" charset="0"/>
                <a:cs typeface="Arial" panose="020B0604020202020204" pitchFamily="34" charset="0"/>
              </a:defRPr>
            </a:pPr>
            <a:r>
              <a:t>第100届</a:t>
            </a:r>
          </a:p>
        </p:txBody>
      </p:sp>
      <p:sp>
        <p:nvSpPr>
          <p:cNvPr id="27" name="矩形 26">
            <a:extLst>
              <a:ext uri="{FF2B5EF4-FFF2-40B4-BE49-F238E27FC236}">
                <a16:creationId xmlns:a16="http://schemas.microsoft.com/office/drawing/2014/main" id="{F75EE640-130A-E116-8CC5-96072959B2FE}"/>
              </a:ext>
            </a:extLst>
          </p:cNvPr>
          <p:cNvSpPr/>
          <p:nvPr/>
        </p:nvSpPr>
        <p:spPr>
          <a:xfrm>
            <a:off x="1716024" y="5928360"/>
            <a:ext cx="688848" cy="170688"/>
          </a:xfrm>
          <a:prstGeom prst="rect">
            <a:avLst/>
          </a:prstGeom>
          <a:solidFill>
            <a:srgbClr val="FFFFFF"/>
          </a:solidFill>
        </p:spPr>
        <p:txBody>
          <a:bodyPr wrap="none" lIns="0" tIns="0" rIns="0" bIns="0">
            <a:noAutofit/>
          </a:bodyPr>
          <a:lstStyle/>
          <a:p>
            <a:pPr indent="0">
              <a:defRPr sz="750">
                <a:latin typeface="Arial" panose="020B0604020202020204" pitchFamily="34" charset="0"/>
                <a:cs typeface="Arial" panose="020B0604020202020204" pitchFamily="34" charset="0"/>
              </a:defRPr>
            </a:pPr>
            <a:r>
              <a:t>收入较低</a:t>
            </a:r>
          </a:p>
        </p:txBody>
      </p:sp>
      <p:sp>
        <p:nvSpPr>
          <p:cNvPr id="28" name="矩形 27">
            <a:extLst>
              <a:ext uri="{FF2B5EF4-FFF2-40B4-BE49-F238E27FC236}">
                <a16:creationId xmlns:a16="http://schemas.microsoft.com/office/drawing/2014/main" id="{FFE7F514-246F-9C9F-2543-C4EBE7CDD0B6}"/>
              </a:ext>
            </a:extLst>
          </p:cNvPr>
          <p:cNvSpPr/>
          <p:nvPr/>
        </p:nvSpPr>
        <p:spPr>
          <a:xfrm>
            <a:off x="3947160" y="5943600"/>
            <a:ext cx="1490472" cy="167640"/>
          </a:xfrm>
          <a:prstGeom prst="rect">
            <a:avLst/>
          </a:prstGeom>
          <a:solidFill>
            <a:srgbClr val="FFFFFF"/>
          </a:solidFill>
        </p:spPr>
        <p:txBody>
          <a:bodyPr wrap="none" lIns="0" tIns="0" rIns="0" bIns="0">
            <a:noAutofit/>
          </a:bodyPr>
          <a:lstStyle/>
          <a:p>
            <a:pPr indent="0" algn="ctr">
              <a:defRPr sz="1000">
                <a:latin typeface="Arial" panose="020B0604020202020204" pitchFamily="34" charset="0"/>
                <a:cs typeface="Arial" panose="020B0604020202020204" pitchFamily="34" charset="0"/>
              </a:defRPr>
            </a:pPr>
            <a:r>
              <a:t>收入百分位数</a:t>
            </a:r>
          </a:p>
        </p:txBody>
      </p:sp>
      <p:sp>
        <p:nvSpPr>
          <p:cNvPr id="29" name="矩形 28">
            <a:extLst>
              <a:ext uri="{FF2B5EF4-FFF2-40B4-BE49-F238E27FC236}">
                <a16:creationId xmlns:a16="http://schemas.microsoft.com/office/drawing/2014/main" id="{2E26DD63-C2D2-C38E-4027-3AD3DBBDF8FA}"/>
              </a:ext>
            </a:extLst>
          </p:cNvPr>
          <p:cNvSpPr/>
          <p:nvPr/>
        </p:nvSpPr>
        <p:spPr>
          <a:xfrm>
            <a:off x="6998208" y="5952744"/>
            <a:ext cx="728472" cy="152400"/>
          </a:xfrm>
          <a:prstGeom prst="rect">
            <a:avLst/>
          </a:prstGeom>
          <a:solidFill>
            <a:srgbClr val="FFFFFF"/>
          </a:solidFill>
        </p:spPr>
        <p:txBody>
          <a:bodyPr wrap="none" lIns="0" tIns="0" rIns="0" bIns="0">
            <a:noAutofit/>
          </a:bodyPr>
          <a:lstStyle/>
          <a:p>
            <a:pPr indent="0" algn="r">
              <a:defRPr sz="750" i="1">
                <a:latin typeface="Arial" panose="020B0604020202020204" pitchFamily="34" charset="0"/>
                <a:cs typeface="Arial" panose="020B0604020202020204" pitchFamily="34" charset="0"/>
              </a:defRPr>
            </a:pPr>
            <a:r>
              <a:t>更高的收入</a:t>
            </a:r>
          </a:p>
        </p:txBody>
      </p:sp>
      <p:sp>
        <p:nvSpPr>
          <p:cNvPr id="30" name="矩形 29">
            <a:extLst>
              <a:ext uri="{FF2B5EF4-FFF2-40B4-BE49-F238E27FC236}">
                <a16:creationId xmlns:a16="http://schemas.microsoft.com/office/drawing/2014/main" id="{B110A719-AA99-1A40-33B9-E34366941A33}"/>
              </a:ext>
            </a:extLst>
          </p:cNvPr>
          <p:cNvSpPr/>
          <p:nvPr/>
        </p:nvSpPr>
        <p:spPr>
          <a:xfrm>
            <a:off x="899160" y="6288024"/>
            <a:ext cx="4629912" cy="137160"/>
          </a:xfrm>
          <a:prstGeom prst="rect">
            <a:avLst/>
          </a:prstGeom>
          <a:solidFill>
            <a:srgbClr val="FFFFFF"/>
          </a:solidFill>
        </p:spPr>
        <p:txBody>
          <a:bodyPr wrap="none" lIns="0" tIns="0" rIns="0" bIns="0">
            <a:noAutofit/>
          </a:bodyPr>
          <a:lstStyle/>
          <a:p>
            <a:pPr indent="0">
              <a:defRPr sz="750">
                <a:latin typeface="Arial" panose="020B0604020202020204" pitchFamily="34" charset="0"/>
                <a:cs typeface="Arial" panose="020B0604020202020204" pitchFamily="34" charset="0"/>
              </a:defRPr>
            </a:pPr>
            <a:r>
              <a:t>注：经通胀调整后的年平均增长率采用扣除税金、转移支付和非现金福利后的收入。</a:t>
            </a:r>
            <a:r>
              <a:rPr baseline="30000"/>
              <a:t>r</a:t>
            </a:r>
          </a:p>
        </p:txBody>
      </p:sp>
    </p:spTree>
    <p:extLst>
      <p:ext uri="{BB962C8B-B14F-4D97-AF65-F5344CB8AC3E}">
        <p14:creationId xmlns:p14="http://schemas.microsoft.com/office/powerpoint/2010/main" val="28014026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a:t>美国</a:t>
            </a:r>
            <a:r>
              <a:t> 自大衰退以来的工资增长</a:t>
            </a:r>
          </a:p>
        </p:txBody>
      </p:sp>
      <p:sp>
        <p:nvSpPr>
          <p:cNvPr id="3" name="Slide Number Placeholder 2"/>
          <p:cNvSpPr>
            <a:spLocks noGrp="1"/>
          </p:cNvSpPr>
          <p:nvPr>
            <p:ph type="sldNum" sz="quarter" idx="11"/>
          </p:nvPr>
        </p:nvSpPr>
        <p:spPr/>
        <p:txBody>
          <a:bodyPr/>
          <a:lstStyle/>
          <a:p/>
          <a:p>
            <a:fld id="{B18DCB8B-D2FE-45D5-9D77-2EAE87C4CC26}" type="slidenum">
              <a:rPr lang="en-GB" smtClean="0"/>
              <a:t>53</a:t>
            </a:fld>
          </a:p>
        </p:txBody>
      </p:sp>
      <p:sp>
        <p:nvSpPr>
          <p:cNvPr id="10" name="TextBox 9">
            <a:extLst>
              <a:ext uri="{FF2B5EF4-FFF2-40B4-BE49-F238E27FC236}">
                <a16:creationId xmlns:a16="http://schemas.microsoft.com/office/drawing/2014/main" id="{734E9D74-D6FE-5412-EF63-E0199896EAA9}"/>
              </a:ext>
            </a:extLst>
          </p:cNvPr>
          <p:cNvSpPr txBox="1"/>
          <p:nvPr/>
        </p:nvSpPr>
        <p:spPr>
          <a:xfrm>
            <a:off x="7968226" y="3127544"/>
            <a:ext cx="298480" cy="338554"/>
          </a:xfrm>
          <a:prstGeom prst="rect">
            <a:avLst/>
          </a:prstGeom>
          <a:noFill/>
        </p:spPr>
        <p:txBody>
          <a:bodyPr wrap="none">
            <a:spAutoFit/>
          </a:bodyPr>
          <a:lstStyle/>
          <a:p>
            <a:pPr algn="ctr">
              <a:defRPr sz="1600">
                <a:solidFill>
                  <a:srgbClr val="FF0000"/>
                </a:solidFill>
                <a:latin typeface="Arial" pitchFamily="34" charset="0"/>
                <a:cs typeface="Arial" pitchFamily="34" charset="0"/>
              </a:defRPr>
            </a:pPr>
            <a:r>
              <a:t>？</a:t>
            </a:r>
          </a:p>
        </p:txBody>
      </p:sp>
      <p:pic>
        <p:nvPicPr>
          <p:cNvPr id="4" name="图片 3">
            <a:extLst>
              <a:ext uri="{FF2B5EF4-FFF2-40B4-BE49-F238E27FC236}">
                <a16:creationId xmlns:a16="http://schemas.microsoft.com/office/drawing/2014/main" id="{6278131B-194C-F257-2123-A7A022E3FA9E}"/>
              </a:ext>
            </a:extLst>
          </p:cNvPr>
          <p:cNvPicPr>
            <a:picLocks noChangeAspect="1"/>
          </p:cNvPicPr>
          <p:nvPr/>
        </p:nvPicPr>
        <p:blipFill>
          <a:blip r:embed="rId2"/>
          <a:stretch>
            <a:fillRect/>
          </a:stretch>
        </p:blipFill>
        <p:spPr>
          <a:xfrm>
            <a:off x="1246632" y="1335024"/>
            <a:ext cx="6629400" cy="4495800"/>
          </a:xfrm>
          <a:prstGeom prst="rect">
            <a:avLst/>
          </a:prstGeom>
          <a:noFill/>
        </p:spPr>
      </p:pic>
      <p:sp>
        <p:nvSpPr>
          <p:cNvPr id="6" name="矩形 5">
            <a:extLst>
              <a:ext uri="{FF2B5EF4-FFF2-40B4-BE49-F238E27FC236}">
                <a16:creationId xmlns:a16="http://schemas.microsoft.com/office/drawing/2014/main" id="{81C5339B-8F7F-3795-5E59-7828019D89F7}"/>
              </a:ext>
            </a:extLst>
          </p:cNvPr>
          <p:cNvSpPr/>
          <p:nvPr/>
        </p:nvSpPr>
        <p:spPr>
          <a:xfrm>
            <a:off x="2374392" y="1447800"/>
            <a:ext cx="5340096" cy="289560"/>
          </a:xfrm>
          <a:prstGeom prst="rect">
            <a:avLst/>
          </a:prstGeom>
          <a:noFill/>
        </p:spPr>
        <p:txBody>
          <a:bodyPr lIns="0" tIns="0" rIns="0" bIns="0">
            <a:noAutofit/>
          </a:bodyPr>
          <a:lstStyle/>
          <a:p>
            <a:pPr indent="0">
              <a:lnSpc>
                <a:spcPct val="132000"/>
              </a:lnSpc>
              <a:defRPr sz="650">
                <a:latin typeface="Arial"/>
              </a:defRPr>
            </a:pPr>
            <a:r>
              <a:t>所有雇员的平均每小时收入、所有城市消费者的总体私人/消费者价格指数：所有商品在美国城市平均水平</a:t>
            </a:r>
          </a:p>
        </p:txBody>
      </p:sp>
      <p:sp>
        <p:nvSpPr>
          <p:cNvPr id="9" name="矩形 8">
            <a:extLst>
              <a:ext uri="{FF2B5EF4-FFF2-40B4-BE49-F238E27FC236}">
                <a16:creationId xmlns:a16="http://schemas.microsoft.com/office/drawing/2014/main" id="{2471FF34-D119-6CBB-3A10-4D0A1D14FAFE}"/>
              </a:ext>
            </a:extLst>
          </p:cNvPr>
          <p:cNvSpPr/>
          <p:nvPr/>
        </p:nvSpPr>
        <p:spPr>
          <a:xfrm>
            <a:off x="1368552" y="2825496"/>
            <a:ext cx="176784" cy="1459992"/>
          </a:xfrm>
          <a:prstGeom prst="rect">
            <a:avLst/>
          </a:prstGeom>
          <a:noFill/>
        </p:spPr>
        <p:txBody>
          <a:bodyPr vert="vert270" wrap="none" lIns="0" tIns="0" rIns="0" bIns="0">
            <a:noAutofit/>
          </a:bodyPr>
          <a:lstStyle/>
          <a:p>
            <a:pPr indent="0">
              <a:defRPr sz="650">
                <a:latin typeface="Arial"/>
              </a:defRPr>
            </a:pPr>
            <a:r>
              <a:t>每小时美元/指数 1982-1984=100</a:t>
            </a:r>
          </a:p>
        </p:txBody>
      </p:sp>
      <p:sp>
        <p:nvSpPr>
          <p:cNvPr id="11" name="矩形 10">
            <a:extLst>
              <a:ext uri="{FF2B5EF4-FFF2-40B4-BE49-F238E27FC236}">
                <a16:creationId xmlns:a16="http://schemas.microsoft.com/office/drawing/2014/main" id="{A014A5F9-CA5D-3F25-9EB0-43698B7B4A9E}"/>
              </a:ext>
            </a:extLst>
          </p:cNvPr>
          <p:cNvSpPr/>
          <p:nvPr/>
        </p:nvSpPr>
        <p:spPr>
          <a:xfrm>
            <a:off x="2127504" y="5660136"/>
            <a:ext cx="1697736" cy="143256"/>
          </a:xfrm>
          <a:prstGeom prst="rect">
            <a:avLst/>
          </a:prstGeom>
          <a:noFill/>
        </p:spPr>
        <p:txBody>
          <a:bodyPr wrap="none" lIns="0" tIns="0" rIns="0" bIns="0">
            <a:noAutofit/>
          </a:bodyPr>
          <a:lstStyle/>
          <a:p>
            <a:pPr indent="0">
              <a:defRPr sz="650">
                <a:latin typeface="Arial"/>
              </a:defRPr>
            </a:pPr>
            <a:r>
              <a:t>来源：我们。美国劳工统计局</a:t>
            </a:r>
          </a:p>
        </p:txBody>
      </p:sp>
      <p:sp>
        <p:nvSpPr>
          <p:cNvPr id="12" name="矩形 11">
            <a:extLst>
              <a:ext uri="{FF2B5EF4-FFF2-40B4-BE49-F238E27FC236}">
                <a16:creationId xmlns:a16="http://schemas.microsoft.com/office/drawing/2014/main" id="{DD68008D-6935-6E2B-FC60-12BAD328111F}"/>
              </a:ext>
            </a:extLst>
          </p:cNvPr>
          <p:cNvSpPr/>
          <p:nvPr/>
        </p:nvSpPr>
        <p:spPr>
          <a:xfrm>
            <a:off x="5800344" y="5660136"/>
            <a:ext cx="749808" cy="143256"/>
          </a:xfrm>
          <a:prstGeom prst="rect">
            <a:avLst/>
          </a:prstGeom>
          <a:noFill/>
        </p:spPr>
        <p:txBody>
          <a:bodyPr wrap="none" lIns="0" tIns="0" rIns="0" bIns="0">
            <a:noAutofit/>
          </a:bodyPr>
          <a:lstStyle/>
          <a:p>
            <a:pPr indent="0" algn="r">
              <a:defRPr sz="650">
                <a:latin typeface="Arial"/>
              </a:defRPr>
            </a:pPr>
            <a:r>
              <a:t>myf.red/g/Thgu</a:t>
            </a:r>
            <a:endParaRPr sz="650" b="0" u="none">
              <a:latin typeface="Arial"/>
            </a:endParaRPr>
          </a:p>
        </p:txBody>
      </p:sp>
    </p:spTree>
    <p:extLst>
      <p:ext uri="{BB962C8B-B14F-4D97-AF65-F5344CB8AC3E}">
        <p14:creationId xmlns:p14="http://schemas.microsoft.com/office/powerpoint/2010/main" val="1976576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6574-B951-E57D-805C-8E07DEEC7854}"/>
              </a:ext>
            </a:extLst>
          </p:cNvPr>
          <p:cNvSpPr>
            <a:spLocks noGrp="1"/>
          </p:cNvSpPr>
          <p:nvPr>
            <p:ph type="title"/>
          </p:nvPr>
        </p:nvSpPr>
        <p:spPr/>
        <p:txBody>
          <a:bodyPr/>
          <a:lstStyle/>
          <a:p>
            <a:r>
              <a:t>附录：不确定性的增加</a:t>
            </a:r>
          </a:p>
        </p:txBody>
      </p:sp>
      <p:sp>
        <p:nvSpPr>
          <p:cNvPr id="3" name="Slide Number Placeholder 2">
            <a:extLst>
              <a:ext uri="{FF2B5EF4-FFF2-40B4-BE49-F238E27FC236}">
                <a16:creationId xmlns:a16="http://schemas.microsoft.com/office/drawing/2014/main" id="{E1B386B2-07D0-01F6-7E6C-9086ABE91955}"/>
              </a:ext>
            </a:extLst>
          </p:cNvPr>
          <p:cNvSpPr>
            <a:spLocks noGrp="1"/>
          </p:cNvSpPr>
          <p:nvPr>
            <p:ph type="sldNum" sz="quarter" idx="11"/>
          </p:nvPr>
        </p:nvSpPr>
        <p:spPr/>
        <p:txBody>
          <a:bodyPr/>
          <a:lstStyle/>
          <a:p/>
          <a:p>
            <a:fld id="{B18DCB8B-D2FE-45D5-9D77-2EAE87C4CC26}" type="slidenum">
              <a:rPr lang="en-GB" smtClean="0"/>
              <a:t>54</a:t>
            </a:fld>
          </a:p>
        </p:txBody>
      </p:sp>
    </p:spTree>
    <p:extLst>
      <p:ext uri="{BB962C8B-B14F-4D97-AF65-F5344CB8AC3E}">
        <p14:creationId xmlns:p14="http://schemas.microsoft.com/office/powerpoint/2010/main" val="6077488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C5684-7BFC-13A6-DF1E-850BBD6573A7}"/>
              </a:ext>
            </a:extLst>
          </p:cNvPr>
          <p:cNvSpPr>
            <a:spLocks noGrp="1"/>
          </p:cNvSpPr>
          <p:nvPr>
            <p:ph type="title"/>
          </p:nvPr>
        </p:nvSpPr>
        <p:spPr/>
        <p:txBody>
          <a:bodyPr/>
          <a:lstStyle/>
          <a:p>
            <a:r>
              <a:t>不确定！</a:t>
            </a:r>
          </a:p>
        </p:txBody>
      </p:sp>
      <p:sp>
        <p:nvSpPr>
          <p:cNvPr id="3" name="Slide Number Placeholder 2">
            <a:extLst>
              <a:ext uri="{FF2B5EF4-FFF2-40B4-BE49-F238E27FC236}">
                <a16:creationId xmlns:a16="http://schemas.microsoft.com/office/drawing/2014/main" id="{B01B4AD7-4EA9-5B8B-7FCD-D35F259F9996}"/>
              </a:ext>
            </a:extLst>
          </p:cNvPr>
          <p:cNvSpPr>
            <a:spLocks noGrp="1"/>
          </p:cNvSpPr>
          <p:nvPr>
            <p:ph type="sldNum" sz="quarter" idx="11"/>
          </p:nvPr>
        </p:nvSpPr>
        <p:spPr/>
        <p:txBody>
          <a:bodyPr/>
          <a:lstStyle/>
          <a:p/>
          <a:p>
            <a:fld id="{B18DCB8B-D2FE-45D5-9D77-2EAE87C4CC26}" type="slidenum">
              <a:rPr lang="en-GB" smtClean="0"/>
              <a:t>55</a:t>
            </a:fld>
          </a:p>
        </p:txBody>
      </p:sp>
      <p:pic>
        <p:nvPicPr>
          <p:cNvPr id="4" name="图片 3">
            <a:extLst>
              <a:ext uri="{FF2B5EF4-FFF2-40B4-BE49-F238E27FC236}">
                <a16:creationId xmlns:a16="http://schemas.microsoft.com/office/drawing/2014/main" id="{3999281E-BD07-A724-48D3-6094DA314EE0}"/>
              </a:ext>
            </a:extLst>
          </p:cNvPr>
          <p:cNvPicPr>
            <a:picLocks noChangeAspect="1"/>
          </p:cNvPicPr>
          <p:nvPr/>
        </p:nvPicPr>
        <p:blipFill>
          <a:blip r:embed="rId2"/>
          <a:stretch>
            <a:fillRect/>
          </a:stretch>
        </p:blipFill>
        <p:spPr>
          <a:xfrm>
            <a:off x="2313432" y="1039368"/>
            <a:ext cx="4431792" cy="5715000"/>
          </a:xfrm>
          <a:prstGeom prst="rect">
            <a:avLst/>
          </a:prstGeom>
        </p:spPr>
      </p:pic>
      <p:sp>
        <p:nvSpPr>
          <p:cNvPr id="5" name="矩形 4">
            <a:extLst>
              <a:ext uri="{FF2B5EF4-FFF2-40B4-BE49-F238E27FC236}">
                <a16:creationId xmlns:a16="http://schemas.microsoft.com/office/drawing/2014/main" id="{E1ACB108-874A-33B5-1A44-4AEE93F39E00}"/>
              </a:ext>
            </a:extLst>
          </p:cNvPr>
          <p:cNvSpPr/>
          <p:nvPr/>
        </p:nvSpPr>
        <p:spPr>
          <a:xfrm>
            <a:off x="2362200" y="1091184"/>
            <a:ext cx="2822448" cy="198120"/>
          </a:xfrm>
          <a:prstGeom prst="rect">
            <a:avLst/>
          </a:prstGeom>
          <a:solidFill>
            <a:srgbClr val="FFFFFF"/>
          </a:solidFill>
        </p:spPr>
        <p:txBody>
          <a:bodyPr wrap="none" lIns="0" tIns="0" rIns="0" bIns="0">
            <a:noAutofit/>
          </a:bodyPr>
          <a:lstStyle/>
          <a:p>
            <a:pPr indent="0">
              <a:defRPr sz="1025">
                <a:solidFill>
                  <a:srgbClr val="1B66AD"/>
                </a:solidFill>
                <a:latin typeface="Arial"/>
              </a:defRPr>
            </a:pPr>
            <a:r>
              <a:t>图 5.不确定性和风险上升</a:t>
            </a:r>
          </a:p>
        </p:txBody>
      </p:sp>
      <p:sp>
        <p:nvSpPr>
          <p:cNvPr id="6" name="矩形 5">
            <a:extLst>
              <a:ext uri="{FF2B5EF4-FFF2-40B4-BE49-F238E27FC236}">
                <a16:creationId xmlns:a16="http://schemas.microsoft.com/office/drawing/2014/main" id="{8E8475DA-C064-8A0C-20C1-3F0AAF0618A7}"/>
              </a:ext>
            </a:extLst>
          </p:cNvPr>
          <p:cNvSpPr/>
          <p:nvPr/>
        </p:nvSpPr>
        <p:spPr>
          <a:xfrm>
            <a:off x="2346960" y="1289304"/>
            <a:ext cx="1600200" cy="219456"/>
          </a:xfrm>
          <a:prstGeom prst="rect">
            <a:avLst/>
          </a:prstGeom>
          <a:solidFill>
            <a:srgbClr val="FFFFFF"/>
          </a:solidFill>
        </p:spPr>
        <p:txBody>
          <a:bodyPr wrap="none" lIns="0" tIns="0" rIns="0" bIns="0">
            <a:noAutofit/>
          </a:bodyPr>
          <a:lstStyle/>
          <a:p>
            <a:pPr indent="0">
              <a:defRPr sz="1000" i="1">
                <a:solidFill>
                  <a:srgbClr val="1B66AD"/>
                </a:solidFill>
                <a:latin typeface="Arial"/>
              </a:defRPr>
            </a:pPr>
            <a:r>
              <a:t>（指数；右侧比例）</a:t>
            </a:r>
          </a:p>
        </p:txBody>
      </p:sp>
      <p:sp>
        <p:nvSpPr>
          <p:cNvPr id="8" name="矩形 7">
            <a:extLst>
              <a:ext uri="{FF2B5EF4-FFF2-40B4-BE49-F238E27FC236}">
                <a16:creationId xmlns:a16="http://schemas.microsoft.com/office/drawing/2014/main" id="{975F568A-07F2-BED9-1EF0-EDAF596A4653}"/>
              </a:ext>
            </a:extLst>
          </p:cNvPr>
          <p:cNvSpPr/>
          <p:nvPr/>
        </p:nvSpPr>
        <p:spPr>
          <a:xfrm>
            <a:off x="3233928" y="1642872"/>
            <a:ext cx="1466088" cy="201168"/>
          </a:xfrm>
          <a:prstGeom prst="rect">
            <a:avLst/>
          </a:prstGeom>
          <a:solidFill>
            <a:srgbClr val="FFFFFF"/>
          </a:solidFill>
        </p:spPr>
        <p:txBody>
          <a:bodyPr wrap="none" lIns="0" tIns="0" rIns="0" bIns="0">
            <a:noAutofit/>
          </a:bodyPr>
          <a:lstStyle/>
          <a:p>
            <a:pPr indent="0">
              <a:defRPr sz="800">
                <a:solidFill>
                  <a:srgbClr val="7F7F7F"/>
                </a:solidFill>
                <a:latin typeface="Arial"/>
              </a:defRPr>
            </a:pPr>
            <a:r>
              <a:t>货币政策不确定性</a:t>
            </a:r>
          </a:p>
        </p:txBody>
      </p:sp>
      <p:sp>
        <p:nvSpPr>
          <p:cNvPr id="9" name="矩形 8">
            <a:extLst>
              <a:ext uri="{FF2B5EF4-FFF2-40B4-BE49-F238E27FC236}">
                <a16:creationId xmlns:a16="http://schemas.microsoft.com/office/drawing/2014/main" id="{1854BBAE-71B1-CFEF-7060-60517268B4BA}"/>
              </a:ext>
            </a:extLst>
          </p:cNvPr>
          <p:cNvSpPr/>
          <p:nvPr/>
        </p:nvSpPr>
        <p:spPr>
          <a:xfrm>
            <a:off x="3233928" y="1844040"/>
            <a:ext cx="1834896" cy="192024"/>
          </a:xfrm>
          <a:prstGeom prst="rect">
            <a:avLst/>
          </a:prstGeom>
          <a:solidFill>
            <a:srgbClr val="FFFFFF"/>
          </a:solidFill>
        </p:spPr>
        <p:txBody>
          <a:bodyPr wrap="none" lIns="0" tIns="0" rIns="0" bIns="0">
            <a:noAutofit/>
          </a:bodyPr>
          <a:lstStyle/>
          <a:p>
            <a:pPr indent="0">
              <a:defRPr sz="1000">
                <a:latin typeface="Arial Narrow"/>
              </a:defRPr>
            </a:pPr>
            <a:r>
              <a:rPr>
                <a:solidFill>
                  <a:srgbClr val="625A61"/>
                </a:solidFill>
              </a:rPr>
              <a:t>国家</a:t>
            </a:r>
            <a:r>
              <a:rPr>
                <a:solidFill>
                  <a:srgbClr val="7F7F7F"/>
                </a:solidFill>
              </a:rPr>
              <a:t>安全政策的不确定性</a:t>
            </a:r>
          </a:p>
        </p:txBody>
      </p:sp>
      <p:sp>
        <p:nvSpPr>
          <p:cNvPr id="10" name="矩形 9">
            <a:extLst>
              <a:ext uri="{FF2B5EF4-FFF2-40B4-BE49-F238E27FC236}">
                <a16:creationId xmlns:a16="http://schemas.microsoft.com/office/drawing/2014/main" id="{45EC8EFA-997E-F6C5-4D92-FB23C52605A8}"/>
              </a:ext>
            </a:extLst>
          </p:cNvPr>
          <p:cNvSpPr/>
          <p:nvPr/>
        </p:nvSpPr>
        <p:spPr>
          <a:xfrm>
            <a:off x="3227832" y="2045208"/>
            <a:ext cx="795528" cy="158496"/>
          </a:xfrm>
          <a:prstGeom prst="rect">
            <a:avLst/>
          </a:prstGeom>
          <a:solidFill>
            <a:srgbClr val="FFFFFF"/>
          </a:solidFill>
        </p:spPr>
        <p:txBody>
          <a:bodyPr wrap="none" lIns="0" tIns="0" rIns="0" bIns="0">
            <a:noAutofit/>
          </a:bodyPr>
          <a:lstStyle/>
          <a:p>
            <a:pPr indent="0">
              <a:defRPr sz="1000">
                <a:solidFill>
                  <a:srgbClr val="625A61"/>
                </a:solidFill>
                <a:latin typeface="Arial Narrow"/>
              </a:defRPr>
            </a:pPr>
            <a:r>
              <a:t>经济衰退恐惧</a:t>
            </a:r>
          </a:p>
        </p:txBody>
      </p:sp>
      <p:sp>
        <p:nvSpPr>
          <p:cNvPr id="11" name="矩形 10">
            <a:extLst>
              <a:ext uri="{FF2B5EF4-FFF2-40B4-BE49-F238E27FC236}">
                <a16:creationId xmlns:a16="http://schemas.microsoft.com/office/drawing/2014/main" id="{50FE2FBE-021D-A485-8C9A-6515F2C940F5}"/>
              </a:ext>
            </a:extLst>
          </p:cNvPr>
          <p:cNvSpPr/>
          <p:nvPr/>
        </p:nvSpPr>
        <p:spPr>
          <a:xfrm>
            <a:off x="3221736" y="2215896"/>
            <a:ext cx="2855976" cy="216408"/>
          </a:xfrm>
          <a:prstGeom prst="rect">
            <a:avLst/>
          </a:prstGeom>
          <a:solidFill>
            <a:srgbClr val="FFFFFF"/>
          </a:solidFill>
        </p:spPr>
        <p:txBody>
          <a:bodyPr wrap="none" lIns="0" tIns="0" rIns="0" bIns="0">
            <a:noAutofit/>
          </a:bodyPr>
          <a:lstStyle/>
          <a:p>
            <a:pPr indent="0">
              <a:defRPr sz="1000">
                <a:solidFill>
                  <a:srgbClr val="7F7F7F"/>
                </a:solidFill>
                <a:latin typeface="Arial Narrow"/>
              </a:defRPr>
            </a:pPr>
            <a:r>
              <a:t>G7经济体衰退的相对风险（右轴）</a:t>
            </a:r>
          </a:p>
        </p:txBody>
      </p:sp>
      <p:sp>
        <p:nvSpPr>
          <p:cNvPr id="12" name="矩形 11">
            <a:extLst>
              <a:ext uri="{FF2B5EF4-FFF2-40B4-BE49-F238E27FC236}">
                <a16:creationId xmlns:a16="http://schemas.microsoft.com/office/drawing/2014/main" id="{9832E7D4-BA17-BAED-0AF6-54058C665448}"/>
              </a:ext>
            </a:extLst>
          </p:cNvPr>
          <p:cNvSpPr/>
          <p:nvPr/>
        </p:nvSpPr>
        <p:spPr>
          <a:xfrm>
            <a:off x="6364224" y="4288536"/>
            <a:ext cx="204216" cy="143256"/>
          </a:xfrm>
          <a:prstGeom prst="rect">
            <a:avLst/>
          </a:prstGeom>
          <a:solidFill>
            <a:srgbClr val="FFFFFF"/>
          </a:solidFill>
        </p:spPr>
        <p:txBody>
          <a:bodyPr wrap="none" lIns="0" tIns="0" rIns="0" bIns="0">
            <a:noAutofit/>
          </a:bodyPr>
          <a:lstStyle/>
          <a:p>
            <a:pPr indent="0" algn="ctr">
              <a:defRPr sz="1000">
                <a:solidFill>
                  <a:srgbClr val="625A61"/>
                </a:solidFill>
                <a:latin typeface="Arial Narrow"/>
              </a:defRPr>
            </a:pPr>
            <a:r>
              <a:t>七月。</a:t>
            </a:r>
          </a:p>
        </p:txBody>
      </p:sp>
      <p:sp>
        <p:nvSpPr>
          <p:cNvPr id="13" name="矩形 12">
            <a:extLst>
              <a:ext uri="{FF2B5EF4-FFF2-40B4-BE49-F238E27FC236}">
                <a16:creationId xmlns:a16="http://schemas.microsoft.com/office/drawing/2014/main" id="{63440430-8652-3329-9141-4A0BBB87A6A2}"/>
              </a:ext>
            </a:extLst>
          </p:cNvPr>
          <p:cNvSpPr/>
          <p:nvPr/>
        </p:nvSpPr>
        <p:spPr>
          <a:xfrm>
            <a:off x="2334768" y="4767072"/>
            <a:ext cx="4312920" cy="1953768"/>
          </a:xfrm>
          <a:prstGeom prst="rect">
            <a:avLst/>
          </a:prstGeom>
          <a:solidFill>
            <a:srgbClr val="FFFFFF"/>
          </a:solidFill>
        </p:spPr>
        <p:txBody>
          <a:bodyPr lIns="0" tIns="0" rIns="0" bIns="0">
            <a:noAutofit/>
          </a:bodyPr>
          <a:lstStyle/>
          <a:p>
            <a:pPr indent="0">
              <a:lnSpc>
                <a:spcPct val="110000"/>
              </a:lnSpc>
            </a:pPr>
            <a:r>
              <a:rPr sz="1000">
                <a:solidFill>
                  <a:srgbClr val="7F7F7F"/>
                </a:solidFill>
                <a:latin typeface="Arial Narrow"/>
              </a:rPr>
              <a:t>来源；斯科特</a:t>
            </a:r>
            <a:r>
              <a:rPr sz="1000">
                <a:solidFill>
                  <a:srgbClr val="625A61"/>
                </a:solidFill>
                <a:latin typeface="Arial Narrow"/>
              </a:rPr>
              <a:t>R.</a:t>
            </a:r>
            <a:r>
              <a:rPr sz="1000">
                <a:solidFill>
                  <a:srgbClr val="7F7F7F"/>
                </a:solidFill>
                <a:latin typeface="Arial Narrow"/>
              </a:rPr>
              <a:t>贝克、尼古拉斯</a:t>
            </a:r>
            <a:r>
              <a:rPr sz="1000">
                <a:solidFill>
                  <a:srgbClr val="625A61"/>
                </a:solidFill>
                <a:latin typeface="Arial Narrow"/>
              </a:rPr>
              <a:t>布鲁姆</a:t>
            </a:r>
            <a:r>
              <a:rPr sz="1000">
                <a:solidFill>
                  <a:srgbClr val="7F7F7F"/>
                </a:solidFill>
                <a:latin typeface="Arial Narrow"/>
              </a:rPr>
              <a:t>和史蒂文·J.Davis，《衡量经济政策不确定性》，</a:t>
            </a:r>
            <a:r>
              <a:rPr sz="1000" i="1">
                <a:solidFill>
                  <a:srgbClr val="625A61"/>
                </a:solidFill>
                <a:latin typeface="Arial Narrow"/>
              </a:rPr>
              <a:t>季刊</a:t>
            </a:r>
            <a:r>
              <a:rPr sz="1000" i="1">
                <a:solidFill>
                  <a:srgbClr val="7F7F7F"/>
                </a:solidFill>
                <a:latin typeface="Arial Narrow"/>
              </a:rPr>
              <a:t>经济学杂志</a:t>
            </a:r>
            <a:r>
              <a:rPr sz="1000">
                <a:solidFill>
                  <a:srgbClr val="7F7F7F"/>
                </a:solidFill>
                <a:latin typeface="Arial Narrow"/>
              </a:rPr>
              <a:t>，2016 年，</a:t>
            </a:r>
            <a:r>
              <a:rPr sz="750">
                <a:solidFill>
                  <a:srgbClr val="7F7F7F"/>
                </a:solidFill>
                <a:latin typeface="Arial"/>
              </a:rPr>
              <a:t>131 (4)：</a:t>
            </a:r>
            <a:r>
              <a:rPr sz="1000">
                <a:solidFill>
                  <a:srgbClr val="7F7F7F"/>
                </a:solidFill>
                <a:latin typeface="Arial Narrow"/>
              </a:rPr>
              <a:t>1</a:t>
            </a:r>
            <a:r>
              <a:rPr sz="1000">
                <a:solidFill>
                  <a:srgbClr val="625A61"/>
                </a:solidFill>
                <a:latin typeface="Arial Narrow"/>
              </a:rPr>
              <a:t>593-636；约翰·C.Bluedom、Jörg </a:t>
            </a:r>
            <a:r>
              <a:rPr sz="1000">
                <a:solidFill>
                  <a:srgbClr val="7F7F7F"/>
                </a:solidFill>
                <a:latin typeface="Arial Narrow"/>
              </a:rPr>
              <a:t>Decressin 和 Marco </a:t>
            </a:r>
            <a:r>
              <a:rPr sz="1000">
                <a:solidFill>
                  <a:srgbClr val="625A61"/>
                </a:solidFill>
                <a:latin typeface="Arial Narrow"/>
              </a:rPr>
              <a:t>E。Terrones，“</a:t>
            </a:r>
            <a:r>
              <a:rPr sz="1000">
                <a:solidFill>
                  <a:srgbClr val="7F7F7F"/>
                </a:solidFill>
                <a:latin typeface="Arial Narrow"/>
              </a:rPr>
              <a:t>资产</a:t>
            </a:r>
            <a:r>
              <a:rPr sz="1000">
                <a:solidFill>
                  <a:srgbClr val="625A61"/>
                </a:solidFill>
                <a:latin typeface="Arial Narrow"/>
              </a:rPr>
              <a:t>价格</a:t>
            </a:r>
            <a:r>
              <a:rPr sz="1000">
                <a:solidFill>
                  <a:srgbClr val="7F7F7F"/>
                </a:solidFill>
                <a:latin typeface="Arial Narrow"/>
              </a:rPr>
              <a:t>波动是否</a:t>
            </a:r>
            <a:r>
              <a:rPr sz="1000">
                <a:solidFill>
                  <a:srgbClr val="625A61"/>
                </a:solidFill>
                <a:latin typeface="Arial Narrow"/>
              </a:rPr>
              <a:t>预示</a:t>
            </a:r>
            <a:r>
              <a:rPr sz="1000">
                <a:solidFill>
                  <a:srgbClr val="7F7F7F"/>
                </a:solidFill>
                <a:latin typeface="Arial Narrow"/>
              </a:rPr>
              <a:t>经济衰退？”</a:t>
            </a:r>
            <a:r>
              <a:rPr sz="1000" i="1">
                <a:solidFill>
                  <a:srgbClr val="625A61"/>
                </a:solidFill>
                <a:latin typeface="Arial Narrow"/>
              </a:rPr>
              <a:t>国际预测杂志</a:t>
            </a:r>
            <a:r>
              <a:rPr sz="1000">
                <a:solidFill>
                  <a:srgbClr val="625A61"/>
                </a:solidFill>
                <a:latin typeface="Arial Narrow"/>
              </a:rPr>
              <a:t> </a:t>
            </a:r>
            <a:r>
              <a:rPr sz="1000">
                <a:solidFill>
                  <a:srgbClr val="7F7F7F"/>
                </a:solidFill>
                <a:latin typeface="Arial Narrow"/>
              </a:rPr>
              <a:t>2016</a:t>
            </a:r>
            <a:r>
              <a:rPr sz="1000">
                <a:solidFill>
                  <a:srgbClr val="625A61"/>
                </a:solidFill>
                <a:latin typeface="Arial Narrow"/>
              </a:rPr>
              <a:t>, </a:t>
            </a:r>
            <a:r>
              <a:rPr sz="1000">
                <a:solidFill>
                  <a:srgbClr val="7F7F7F"/>
                </a:solidFill>
                <a:latin typeface="Arial Narrow"/>
              </a:rPr>
              <a:t>32 (2);518</a:t>
            </a:r>
            <a:r>
              <a:rPr sz="1000">
                <a:solidFill>
                  <a:srgbClr val="625A61"/>
                </a:solidFill>
                <a:latin typeface="Arial Narrow"/>
              </a:rPr>
              <a:t>-</a:t>
            </a:r>
            <a:r>
              <a:rPr sz="1000">
                <a:solidFill>
                  <a:srgbClr val="7F7F7F"/>
                </a:solidFill>
                <a:latin typeface="Arial Narrow"/>
              </a:rPr>
              <a:t>526；Google</a:t>
            </a:r>
            <a:r>
              <a:rPr sz="1000">
                <a:solidFill>
                  <a:srgbClr val="625A61"/>
                </a:solidFill>
                <a:latin typeface="Arial Narrow"/>
              </a:rPr>
              <a:t>趋势</a:t>
            </a:r>
            <a:r>
              <a:rPr sz="1000">
                <a:solidFill>
                  <a:srgbClr val="7F7F7F"/>
                </a:solidFill>
                <a:latin typeface="Arial Narrow"/>
              </a:rPr>
              <a:t>和</a:t>
            </a:r>
            <a:r>
              <a:rPr sz="1000">
                <a:solidFill>
                  <a:srgbClr val="625A61"/>
                </a:solidFill>
                <a:latin typeface="Arial Narrow"/>
              </a:rPr>
              <a:t>国际货币基金组织</a:t>
            </a:r>
            <a:r>
              <a:rPr sz="1000">
                <a:solidFill>
                  <a:srgbClr val="7F7F7F"/>
                </a:solidFill>
                <a:latin typeface="Arial Narrow"/>
              </a:rPr>
              <a:t>工作人员</a:t>
            </a:r>
            <a:r>
              <a:rPr sz="1000">
                <a:solidFill>
                  <a:srgbClr val="625A61"/>
                </a:solidFill>
                <a:latin typeface="Arial Narrow"/>
              </a:rPr>
              <a:t>计算。</a:t>
            </a:r>
          </a:p>
          <a:p>
            <a:pPr indent="0">
              <a:lnSpc>
                <a:spcPct val="110000"/>
              </a:lnSpc>
            </a:pPr>
            <a:r>
              <a:rPr sz="1000">
                <a:solidFill>
                  <a:srgbClr val="7F7F7F"/>
                </a:solidFill>
                <a:latin typeface="Arial Narrow"/>
              </a:rPr>
              <a:t>笔记：货币政策不确定性</a:t>
            </a:r>
            <a:r>
              <a:rPr sz="1000">
                <a:solidFill>
                  <a:srgbClr val="625A61"/>
                </a:solidFill>
                <a:latin typeface="Arial Narrow"/>
              </a:rPr>
              <a:t>按 </a:t>
            </a:r>
            <a:r>
              <a:rPr sz="1000">
                <a:solidFill>
                  <a:srgbClr val="7F7F7F"/>
                </a:solidFill>
                <a:latin typeface="Arial Narrow"/>
              </a:rPr>
              <a:t> 1/10 重新调整，并且基于Baker、</a:t>
            </a:r>
            <a:r>
              <a:rPr sz="1000">
                <a:solidFill>
                  <a:srgbClr val="625A61"/>
                </a:solidFill>
                <a:latin typeface="Arial Narrow"/>
              </a:rPr>
              <a:t>Bloom 和 </a:t>
            </a:r>
            <a:r>
              <a:rPr sz="1000">
                <a:solidFill>
                  <a:srgbClr val="7F7F7F"/>
                </a:solidFill>
                <a:latin typeface="Arial Narrow"/>
              </a:rPr>
              <a:t>Davis (2016) 的研究；</a:t>
            </a:r>
            <a:r>
              <a:rPr sz="1000">
                <a:solidFill>
                  <a:srgbClr val="625A61"/>
                </a:solidFill>
                <a:latin typeface="Arial Narrow"/>
              </a:rPr>
              <a:t>国家安全政策</a:t>
            </a:r>
            <a:r>
              <a:rPr sz="1000">
                <a:solidFill>
                  <a:srgbClr val="7F7F7F"/>
                </a:solidFill>
                <a:latin typeface="Arial Narrow"/>
              </a:rPr>
              <a:t>不确定性</a:t>
            </a:r>
            <a:r>
              <a:rPr sz="1000">
                <a:solidFill>
                  <a:srgbClr val="625A61"/>
                </a:solidFill>
                <a:latin typeface="Arial Narrow"/>
              </a:rPr>
              <a:t>按 </a:t>
            </a:r>
            <a:r>
              <a:rPr sz="1000">
                <a:solidFill>
                  <a:srgbClr val="7F7F7F"/>
                </a:solidFill>
                <a:latin typeface="Arial Narrow"/>
              </a:rPr>
              <a:t> 重新调整，并且基于</a:t>
            </a:r>
            <a:r>
              <a:rPr sz="1000">
                <a:solidFill>
                  <a:srgbClr val="625A61"/>
                </a:solidFill>
                <a:latin typeface="Arial Narrow"/>
              </a:rPr>
              <a:t>基于</a:t>
            </a:r>
            <a:r>
              <a:rPr sz="1000">
                <a:solidFill>
                  <a:srgbClr val="625A61"/>
                </a:solidFill>
                <a:latin typeface="Arial Narrow"/>
              </a:rPr>
              <a:t>全球范围内</a:t>
            </a:r>
            <a:r>
              <a:rPr sz="1000">
                <a:solidFill>
                  <a:srgbClr val="7F7F7F"/>
                </a:solidFill>
                <a:latin typeface="Arial Narrow"/>
              </a:rPr>
              <a:t>谷歌搜索</a:t>
            </a:r>
            <a:r>
              <a:rPr sz="1000">
                <a:solidFill>
                  <a:srgbClr val="625A61"/>
                </a:solidFill>
                <a:latin typeface="Arial Narrow"/>
              </a:rPr>
              <a:t>或</a:t>
            </a:r>
            <a:r>
              <a:rPr sz="1000">
                <a:solidFill>
                  <a:srgbClr val="7F7F7F"/>
                </a:solidFill>
                <a:latin typeface="Arial Narrow"/>
              </a:rPr>
              <a:t>“衰退”一词的搜索量，其中</a:t>
            </a:r>
            <a:r>
              <a:rPr sz="1000">
                <a:solidFill>
                  <a:srgbClr val="625A61"/>
                </a:solidFill>
                <a:latin typeface="Arial Narrow"/>
              </a:rPr>
              <a:t>数字</a:t>
            </a:r>
            <a:r>
              <a:rPr sz="1000">
                <a:solidFill>
                  <a:srgbClr val="7F7F7F"/>
                </a:solidFill>
                <a:latin typeface="Arial Narrow"/>
              </a:rPr>
              <a:t>代表相对于</a:t>
            </a:r>
            <a:r>
              <a:rPr sz="1000">
                <a:solidFill>
                  <a:srgbClr val="625A61"/>
                </a:solidFill>
                <a:latin typeface="Arial Narrow"/>
              </a:rPr>
              <a:t>2008 年以来最高点</a:t>
            </a:r>
            <a:r>
              <a:rPr sz="1000">
                <a:solidFill>
                  <a:srgbClr val="7F7F7F"/>
                </a:solidFill>
                <a:latin typeface="Arial Narrow"/>
              </a:rPr>
              <a:t>的搜索兴趣； 七国集团 (G7) 经济体</a:t>
            </a:r>
            <a:r>
              <a:rPr sz="1000">
                <a:solidFill>
                  <a:srgbClr val="625A61"/>
                </a:solidFill>
                <a:latin typeface="Arial Narrow"/>
              </a:rPr>
              <a:t>出现衰退的相对概率</a:t>
            </a:r>
            <a:r>
              <a:rPr sz="750">
                <a:solidFill>
                  <a:srgbClr val="7F7F7F"/>
                </a:solidFill>
                <a:latin typeface="Arial"/>
              </a:rPr>
              <a:t>表示</a:t>
            </a:r>
            <a:r>
              <a:rPr sz="1000">
                <a:solidFill>
                  <a:srgbClr val="7F7F7F"/>
                </a:solidFill>
                <a:latin typeface="Arial Narrow"/>
              </a:rPr>
              <a:t>当前</a:t>
            </a:r>
            <a:r>
              <a:rPr sz="1000">
                <a:solidFill>
                  <a:srgbClr val="625A61"/>
                </a:solidFill>
                <a:latin typeface="Arial Narrow"/>
              </a:rPr>
              <a:t>概率</a:t>
            </a:r>
            <a:r>
              <a:rPr sz="1000">
                <a:solidFill>
                  <a:srgbClr val="7F7F7F"/>
                </a:solidFill>
                <a:latin typeface="Arial Narrow"/>
              </a:rPr>
              <a:t>与正常时期</a:t>
            </a:r>
            <a:r>
              <a:rPr sz="1000">
                <a:solidFill>
                  <a:srgbClr val="625A61"/>
                </a:solidFill>
                <a:latin typeface="Arial Narrow"/>
              </a:rPr>
              <a:t>概率</a:t>
            </a:r>
            <a:r>
              <a:rPr sz="1000">
                <a:solidFill>
                  <a:srgbClr val="7F7F7F"/>
                </a:solidFill>
                <a:latin typeface="Arial Narrow"/>
              </a:rPr>
              <a:t>出现</a:t>
            </a:r>
            <a:r>
              <a:rPr sz="1000">
                <a:solidFill>
                  <a:srgbClr val="625A61"/>
                </a:solidFill>
                <a:latin typeface="Arial Narrow"/>
              </a:rPr>
              <a:t>新一轮</a:t>
            </a:r>
            <a:r>
              <a:rPr sz="1000">
                <a:solidFill>
                  <a:srgbClr val="7F7F7F"/>
                </a:solidFill>
                <a:latin typeface="Arial Narrow"/>
              </a:rPr>
              <a:t>衰退的概率之比，并且</a:t>
            </a:r>
            <a:r>
              <a:rPr sz="1000">
                <a:solidFill>
                  <a:srgbClr val="625A61"/>
                </a:solidFill>
                <a:latin typeface="Arial Narrow"/>
              </a:rPr>
              <a:t>基于</a:t>
            </a:r>
            <a:r>
              <a:rPr sz="1000">
                <a:solidFill>
                  <a:srgbClr val="7F7F7F"/>
                </a:solidFill>
                <a:latin typeface="Arial Narrow"/>
              </a:rPr>
              <a:t>Bluedom、Decressin、</a:t>
            </a:r>
            <a:r>
              <a:rPr sz="1000">
                <a:solidFill>
                  <a:srgbClr val="625A61"/>
                </a:solidFill>
                <a:latin typeface="Arial Narrow"/>
              </a:rPr>
              <a:t>和</a:t>
            </a:r>
            <a:r>
              <a:rPr sz="1000">
                <a:solidFill>
                  <a:srgbClr val="7F7F7F"/>
                </a:solidFill>
                <a:latin typeface="Arial Narrow"/>
              </a:rPr>
              <a:t>Terrones (2016)，G7 </a:t>
            </a:r>
            <a:r>
              <a:rPr sz="1000">
                <a:solidFill>
                  <a:srgbClr val="625A61"/>
                </a:solidFill>
                <a:latin typeface="Arial Narrow"/>
              </a:rPr>
              <a:t>= </a:t>
            </a:r>
            <a:r>
              <a:rPr sz="1000">
                <a:solidFill>
                  <a:srgbClr val="7F7F7F"/>
                </a:solidFill>
                <a:latin typeface="Arial Narrow"/>
              </a:rPr>
              <a:t>Group </a:t>
            </a:r>
            <a:r>
              <a:rPr sz="750">
                <a:solidFill>
                  <a:srgbClr val="7F7F7F"/>
                </a:solidFill>
                <a:latin typeface="Arial"/>
              </a:rPr>
              <a:t>of </a:t>
            </a:r>
            <a:r>
              <a:rPr sz="1000">
                <a:solidFill>
                  <a:srgbClr val="7F7F7F"/>
                </a:solidFill>
                <a:latin typeface="Arial Narrow"/>
              </a:rPr>
              <a:t>Sevan,</a:t>
            </a:r>
          </a:p>
        </p:txBody>
      </p:sp>
    </p:spTree>
    <p:extLst>
      <p:ext uri="{BB962C8B-B14F-4D97-AF65-F5344CB8AC3E}">
        <p14:creationId xmlns:p14="http://schemas.microsoft.com/office/powerpoint/2010/main" val="20823344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其他风险</a:t>
            </a:r>
          </a:p>
        </p:txBody>
      </p:sp>
      <p:sp>
        <p:nvSpPr>
          <p:cNvPr id="3" name="Slide Number Placeholder 2"/>
          <p:cNvSpPr>
            <a:spLocks noGrp="1"/>
          </p:cNvSpPr>
          <p:nvPr>
            <p:ph type="sldNum" sz="quarter" idx="11"/>
          </p:nvPr>
        </p:nvSpPr>
        <p:spPr/>
        <p:txBody>
          <a:bodyPr/>
          <a:lstStyle/>
          <a:p/>
          <a:p>
            <a:fld id="{B18DCB8B-D2FE-45D5-9D77-2EAE87C4CC26}" type="slidenum">
              <a:rPr lang="en-GB" smtClean="0"/>
              <a:t>56</a:t>
            </a:fld>
          </a:p>
        </p:txBody>
      </p:sp>
    </p:spTree>
    <p:extLst>
      <p:ext uri="{BB962C8B-B14F-4D97-AF65-F5344CB8AC3E}">
        <p14:creationId xmlns:p14="http://schemas.microsoft.com/office/powerpoint/2010/main" val="4158101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7DDE2-13A8-1E10-3AAE-AFCE25956EBD}"/>
              </a:ext>
            </a:extLst>
          </p:cNvPr>
          <p:cNvSpPr>
            <a:spLocks noGrp="1"/>
          </p:cNvSpPr>
          <p:nvPr>
            <p:ph type="title"/>
          </p:nvPr>
        </p:nvSpPr>
        <p:spPr/>
        <p:txBody>
          <a:bodyPr/>
          <a:lstStyle/>
          <a:p>
            <a:r>
              <a:t>能源/欧洲</a:t>
            </a:r>
          </a:p>
        </p:txBody>
      </p:sp>
      <p:sp>
        <p:nvSpPr>
          <p:cNvPr id="3" name="Slide Number Placeholder 2">
            <a:extLst>
              <a:ext uri="{FF2B5EF4-FFF2-40B4-BE49-F238E27FC236}">
                <a16:creationId xmlns:a16="http://schemas.microsoft.com/office/drawing/2014/main" id="{88768D1C-1725-43C0-CC73-1A3AB337B74F}"/>
              </a:ext>
            </a:extLst>
          </p:cNvPr>
          <p:cNvSpPr>
            <a:spLocks noGrp="1"/>
          </p:cNvSpPr>
          <p:nvPr>
            <p:ph type="sldNum" sz="quarter" idx="11"/>
          </p:nvPr>
        </p:nvSpPr>
        <p:spPr/>
        <p:txBody>
          <a:bodyPr/>
          <a:lstStyle/>
          <a:p/>
          <a:p>
            <a:fld id="{B18DCB8B-D2FE-45D5-9D77-2EAE87C4CC26}" type="slidenum">
              <a:rPr lang="en-GB" smtClean="0"/>
              <a:t>57</a:t>
            </a:fld>
          </a:p>
        </p:txBody>
      </p:sp>
      <p:pic>
        <p:nvPicPr>
          <p:cNvPr id="4" name="图片 3">
            <a:extLst>
              <a:ext uri="{FF2B5EF4-FFF2-40B4-BE49-F238E27FC236}">
                <a16:creationId xmlns:a16="http://schemas.microsoft.com/office/drawing/2014/main" id="{7E0ADEE7-B301-1674-D572-D3C0ADE8A7FD}"/>
              </a:ext>
            </a:extLst>
          </p:cNvPr>
          <p:cNvPicPr>
            <a:picLocks noChangeAspect="1"/>
          </p:cNvPicPr>
          <p:nvPr/>
        </p:nvPicPr>
        <p:blipFill>
          <a:blip r:embed="rId2"/>
          <a:stretch>
            <a:fillRect/>
          </a:stretch>
        </p:blipFill>
        <p:spPr>
          <a:xfrm>
            <a:off x="2237232" y="1514856"/>
            <a:ext cx="4639056" cy="4590288"/>
          </a:xfrm>
          <a:prstGeom prst="rect">
            <a:avLst/>
          </a:prstGeom>
        </p:spPr>
      </p:pic>
      <p:sp>
        <p:nvSpPr>
          <p:cNvPr id="6" name="矩形 5">
            <a:extLst>
              <a:ext uri="{FF2B5EF4-FFF2-40B4-BE49-F238E27FC236}">
                <a16:creationId xmlns:a16="http://schemas.microsoft.com/office/drawing/2014/main" id="{8C5A333E-18E9-DE0C-F455-5463FE3811A9}"/>
              </a:ext>
            </a:extLst>
          </p:cNvPr>
          <p:cNvSpPr/>
          <p:nvPr/>
        </p:nvSpPr>
        <p:spPr>
          <a:xfrm>
            <a:off x="2307336" y="1624584"/>
            <a:ext cx="4163568" cy="204216"/>
          </a:xfrm>
          <a:prstGeom prst="rect">
            <a:avLst/>
          </a:prstGeom>
          <a:solidFill>
            <a:srgbClr val="FFFFFF"/>
          </a:solidFill>
        </p:spPr>
        <p:txBody>
          <a:bodyPr wrap="none" lIns="0" tIns="0" rIns="0" bIns="0">
            <a:noAutofit/>
          </a:bodyPr>
          <a:lstStyle/>
          <a:p>
            <a:pPr indent="0">
              <a:defRPr sz="1200">
                <a:solidFill>
                  <a:srgbClr val="1B66AD"/>
                </a:solidFill>
                <a:latin typeface="Arial"/>
              </a:defRPr>
            </a:pPr>
            <a:r>
              <a:t>图 6.俄罗斯向欧盟输送的管道天然气数量下降</a:t>
            </a:r>
          </a:p>
        </p:txBody>
      </p:sp>
      <p:sp>
        <p:nvSpPr>
          <p:cNvPr id="7" name="矩形 6">
            <a:extLst>
              <a:ext uri="{FF2B5EF4-FFF2-40B4-BE49-F238E27FC236}">
                <a16:creationId xmlns:a16="http://schemas.microsoft.com/office/drawing/2014/main" id="{48B3D7C9-10CE-549D-FEAB-694615B2D121}"/>
              </a:ext>
            </a:extLst>
          </p:cNvPr>
          <p:cNvSpPr/>
          <p:nvPr/>
        </p:nvSpPr>
        <p:spPr>
          <a:xfrm>
            <a:off x="2307336" y="1828800"/>
            <a:ext cx="1834896" cy="222504"/>
          </a:xfrm>
          <a:prstGeom prst="rect">
            <a:avLst/>
          </a:prstGeom>
          <a:solidFill>
            <a:srgbClr val="FFFFFF"/>
          </a:solidFill>
        </p:spPr>
        <p:txBody>
          <a:bodyPr wrap="none" lIns="0" tIns="0" rIns="0" bIns="0">
            <a:noAutofit/>
          </a:bodyPr>
          <a:lstStyle/>
          <a:p>
            <a:pPr indent="0">
              <a:defRPr sz="1000" i="1">
                <a:solidFill>
                  <a:srgbClr val="1B66AD"/>
                </a:solidFill>
                <a:latin typeface="Arial"/>
              </a:defRPr>
            </a:pPr>
            <a:r>
              <a:t>（百万立方米/天）</a:t>
            </a:r>
          </a:p>
        </p:txBody>
      </p:sp>
      <p:sp>
        <p:nvSpPr>
          <p:cNvPr id="8" name="矩形 7">
            <a:extLst>
              <a:ext uri="{FF2B5EF4-FFF2-40B4-BE49-F238E27FC236}">
                <a16:creationId xmlns:a16="http://schemas.microsoft.com/office/drawing/2014/main" id="{341EDF9E-3C78-E4AD-2028-A96DE4CC1B14}"/>
              </a:ext>
            </a:extLst>
          </p:cNvPr>
          <p:cNvSpPr/>
          <p:nvPr/>
        </p:nvSpPr>
        <p:spPr>
          <a:xfrm>
            <a:off x="4663440" y="2209800"/>
            <a:ext cx="408432" cy="152400"/>
          </a:xfrm>
          <a:prstGeom prst="rect">
            <a:avLst/>
          </a:prstGeom>
          <a:solidFill>
            <a:srgbClr val="FFFFFF"/>
          </a:solidFill>
        </p:spPr>
        <p:txBody>
          <a:bodyPr wrap="none" lIns="0" tIns="0" rIns="0" bIns="0">
            <a:noAutofit/>
          </a:bodyPr>
          <a:lstStyle/>
          <a:p>
            <a:pPr indent="0">
              <a:defRPr sz="1000">
                <a:solidFill>
                  <a:srgbClr val="3B363F"/>
                </a:solidFill>
                <a:latin typeface="Arial Narrow"/>
              </a:defRPr>
            </a:pPr>
            <a:r>
              <a:t>波罗的海国家</a:t>
            </a:r>
          </a:p>
        </p:txBody>
      </p:sp>
      <p:sp>
        <p:nvSpPr>
          <p:cNvPr id="9" name="矩形 8">
            <a:extLst>
              <a:ext uri="{FF2B5EF4-FFF2-40B4-BE49-F238E27FC236}">
                <a16:creationId xmlns:a16="http://schemas.microsoft.com/office/drawing/2014/main" id="{CC9EA83F-E863-A310-61AF-C10C702455D6}"/>
              </a:ext>
            </a:extLst>
          </p:cNvPr>
          <p:cNvSpPr/>
          <p:nvPr/>
        </p:nvSpPr>
        <p:spPr>
          <a:xfrm>
            <a:off x="4663440" y="2371344"/>
            <a:ext cx="435864" cy="161544"/>
          </a:xfrm>
          <a:prstGeom prst="rect">
            <a:avLst/>
          </a:prstGeom>
          <a:solidFill>
            <a:srgbClr val="FFFFFF"/>
          </a:solidFill>
        </p:spPr>
        <p:txBody>
          <a:bodyPr wrap="none" lIns="0" tIns="0" rIns="0" bIns="0">
            <a:noAutofit/>
          </a:bodyPr>
          <a:lstStyle/>
          <a:p>
            <a:pPr indent="0">
              <a:defRPr sz="1000">
                <a:solidFill>
                  <a:srgbClr val="3B363F"/>
                </a:solidFill>
                <a:latin typeface="Arial Narrow"/>
              </a:defRPr>
            </a:pPr>
            <a:r>
              <a:t>白俄罗斯</a:t>
            </a:r>
          </a:p>
        </p:txBody>
      </p:sp>
      <p:sp>
        <p:nvSpPr>
          <p:cNvPr id="10" name="矩形 9">
            <a:extLst>
              <a:ext uri="{FF2B5EF4-FFF2-40B4-BE49-F238E27FC236}">
                <a16:creationId xmlns:a16="http://schemas.microsoft.com/office/drawing/2014/main" id="{95771C84-E26F-BEF1-8829-AECD85B016A4}"/>
              </a:ext>
            </a:extLst>
          </p:cNvPr>
          <p:cNvSpPr/>
          <p:nvPr/>
        </p:nvSpPr>
        <p:spPr>
          <a:xfrm>
            <a:off x="4663440" y="2542032"/>
            <a:ext cx="789432" cy="176784"/>
          </a:xfrm>
          <a:prstGeom prst="rect">
            <a:avLst/>
          </a:prstGeom>
          <a:solidFill>
            <a:srgbClr val="FFFFFF"/>
          </a:solidFill>
        </p:spPr>
        <p:txBody>
          <a:bodyPr wrap="none" lIns="0" tIns="0" rIns="0" bIns="0">
            <a:noAutofit/>
          </a:bodyPr>
          <a:lstStyle/>
          <a:p>
            <a:pPr indent="0">
              <a:defRPr sz="1000">
                <a:latin typeface="Arial Narrow"/>
              </a:defRPr>
            </a:pPr>
            <a:r>
              <a:rPr>
                <a:solidFill>
                  <a:srgbClr val="3B363F"/>
                </a:solidFill>
              </a:rPr>
              <a:t>北溪</a:t>
            </a:r>
            <a:r>
              <a:rPr>
                <a:solidFill>
                  <a:srgbClr val="7F7F7F"/>
                </a:solidFill>
              </a:rPr>
              <a:t>1</a:t>
            </a:r>
          </a:p>
        </p:txBody>
      </p:sp>
      <p:sp>
        <p:nvSpPr>
          <p:cNvPr id="11" name="矩形 10">
            <a:extLst>
              <a:ext uri="{FF2B5EF4-FFF2-40B4-BE49-F238E27FC236}">
                <a16:creationId xmlns:a16="http://schemas.microsoft.com/office/drawing/2014/main" id="{EFB263F2-C0D8-D4C0-01A4-014B1E7CBC93}"/>
              </a:ext>
            </a:extLst>
          </p:cNvPr>
          <p:cNvSpPr/>
          <p:nvPr/>
        </p:nvSpPr>
        <p:spPr>
          <a:xfrm>
            <a:off x="5775960" y="2194560"/>
            <a:ext cx="673608" cy="173736"/>
          </a:xfrm>
          <a:prstGeom prst="rect">
            <a:avLst/>
          </a:prstGeom>
          <a:solidFill>
            <a:srgbClr val="FFFFFF"/>
          </a:solidFill>
        </p:spPr>
        <p:txBody>
          <a:bodyPr wrap="none" lIns="0" tIns="0" rIns="0" bIns="0">
            <a:noAutofit/>
          </a:bodyPr>
          <a:lstStyle/>
          <a:p>
            <a:pPr indent="0" algn="r">
              <a:defRPr sz="1000">
                <a:solidFill>
                  <a:srgbClr val="3B363F"/>
                </a:solidFill>
                <a:latin typeface="Arial Narrow"/>
              </a:defRPr>
            </a:pPr>
            <a:r>
              <a:t>土耳其</a:t>
            </a:r>
            <a:r>
              <a:rPr>
                <a:ea typeface="Arial Narrow"/>
              </a:rPr>
              <a:t> </a:t>
            </a:r>
            <a:r>
              <a:t>流</a:t>
            </a:r>
          </a:p>
        </p:txBody>
      </p:sp>
      <p:sp>
        <p:nvSpPr>
          <p:cNvPr id="12" name="矩形 11">
            <a:extLst>
              <a:ext uri="{FF2B5EF4-FFF2-40B4-BE49-F238E27FC236}">
                <a16:creationId xmlns:a16="http://schemas.microsoft.com/office/drawing/2014/main" id="{35688B23-ACF3-601B-9AD2-06F5B6A15B2F}"/>
              </a:ext>
            </a:extLst>
          </p:cNvPr>
          <p:cNvSpPr/>
          <p:nvPr/>
        </p:nvSpPr>
        <p:spPr>
          <a:xfrm>
            <a:off x="5782056" y="2380488"/>
            <a:ext cx="460248" cy="167640"/>
          </a:xfrm>
          <a:prstGeom prst="rect">
            <a:avLst/>
          </a:prstGeom>
          <a:solidFill>
            <a:srgbClr val="FFFFFF"/>
          </a:solidFill>
        </p:spPr>
        <p:txBody>
          <a:bodyPr wrap="none" lIns="0" tIns="0" rIns="0" bIns="0">
            <a:noAutofit/>
          </a:bodyPr>
          <a:lstStyle/>
          <a:p>
            <a:pPr indent="0" algn="r">
              <a:defRPr sz="1000">
                <a:solidFill>
                  <a:srgbClr val="3B363F"/>
                </a:solidFill>
                <a:latin typeface="Arial Narrow"/>
              </a:defRPr>
            </a:pPr>
            <a:r>
              <a:t>乌克兰</a:t>
            </a:r>
          </a:p>
        </p:txBody>
      </p:sp>
      <p:sp>
        <p:nvSpPr>
          <p:cNvPr id="13" name="矩形 12">
            <a:extLst>
              <a:ext uri="{FF2B5EF4-FFF2-40B4-BE49-F238E27FC236}">
                <a16:creationId xmlns:a16="http://schemas.microsoft.com/office/drawing/2014/main" id="{FE4EFA41-49E0-CACD-0051-1C057B8FD5FE}"/>
              </a:ext>
            </a:extLst>
          </p:cNvPr>
          <p:cNvSpPr/>
          <p:nvPr/>
        </p:nvSpPr>
        <p:spPr>
          <a:xfrm>
            <a:off x="5782056" y="2557272"/>
            <a:ext cx="332232" cy="134112"/>
          </a:xfrm>
          <a:prstGeom prst="rect">
            <a:avLst/>
          </a:prstGeom>
          <a:solidFill>
            <a:srgbClr val="FFFFFF"/>
          </a:solidFill>
        </p:spPr>
        <p:txBody>
          <a:bodyPr wrap="none" lIns="0" tIns="0" rIns="0" bIns="0">
            <a:noAutofit/>
          </a:bodyPr>
          <a:lstStyle/>
          <a:p>
            <a:pPr indent="0" algn="r">
              <a:defRPr sz="1000">
                <a:solidFill>
                  <a:srgbClr val="3B363F"/>
                </a:solidFill>
                <a:latin typeface="Arial Narrow"/>
              </a:defRPr>
            </a:pPr>
            <a:r>
              <a:t>全部的</a:t>
            </a:r>
          </a:p>
        </p:txBody>
      </p:sp>
      <p:sp>
        <p:nvSpPr>
          <p:cNvPr id="14" name="矩形 13">
            <a:extLst>
              <a:ext uri="{FF2B5EF4-FFF2-40B4-BE49-F238E27FC236}">
                <a16:creationId xmlns:a16="http://schemas.microsoft.com/office/drawing/2014/main" id="{32E95431-0493-9FF2-0971-58558E97C5A7}"/>
              </a:ext>
            </a:extLst>
          </p:cNvPr>
          <p:cNvSpPr/>
          <p:nvPr/>
        </p:nvSpPr>
        <p:spPr>
          <a:xfrm>
            <a:off x="2618232" y="4861560"/>
            <a:ext cx="283464" cy="152400"/>
          </a:xfrm>
          <a:prstGeom prst="rect">
            <a:avLst/>
          </a:prstGeom>
          <a:solidFill>
            <a:srgbClr val="FFFFFF"/>
          </a:solidFill>
        </p:spPr>
        <p:txBody>
          <a:bodyPr wrap="none" lIns="0" tIns="0" rIns="0" bIns="0">
            <a:noAutofit/>
          </a:bodyPr>
          <a:lstStyle/>
          <a:p>
            <a:pPr indent="0">
              <a:defRPr sz="1000">
                <a:solidFill>
                  <a:srgbClr val="3B363F"/>
                </a:solidFill>
                <a:latin typeface="Arial Narrow"/>
              </a:defRPr>
            </a:pPr>
            <a:r>
              <a:t>一月</a:t>
            </a:r>
          </a:p>
        </p:txBody>
      </p:sp>
      <p:sp>
        <p:nvSpPr>
          <p:cNvPr id="15" name="矩形 14">
            <a:extLst>
              <a:ext uri="{FF2B5EF4-FFF2-40B4-BE49-F238E27FC236}">
                <a16:creationId xmlns:a16="http://schemas.microsoft.com/office/drawing/2014/main" id="{45C8A8D3-21D2-AD90-1FC8-2314CE3DF00F}"/>
              </a:ext>
            </a:extLst>
          </p:cNvPr>
          <p:cNvSpPr/>
          <p:nvPr/>
        </p:nvSpPr>
        <p:spPr>
          <a:xfrm>
            <a:off x="3041904" y="4876800"/>
            <a:ext cx="277368" cy="146304"/>
          </a:xfrm>
          <a:prstGeom prst="rect">
            <a:avLst/>
          </a:prstGeom>
          <a:solidFill>
            <a:srgbClr val="FFFFFF"/>
          </a:solidFill>
        </p:spPr>
        <p:txBody>
          <a:bodyPr wrap="none" lIns="0" tIns="0" rIns="0" bIns="0">
            <a:noAutofit/>
          </a:bodyPr>
          <a:lstStyle/>
          <a:p>
            <a:pPr indent="0">
              <a:defRPr sz="1000">
                <a:solidFill>
                  <a:srgbClr val="3B363F"/>
                </a:solidFill>
                <a:latin typeface="Arial Narrow"/>
              </a:defRPr>
            </a:pPr>
            <a:r>
              <a:t>三月</a:t>
            </a:r>
          </a:p>
        </p:txBody>
      </p:sp>
      <p:sp>
        <p:nvSpPr>
          <p:cNvPr id="16" name="矩形 15">
            <a:extLst>
              <a:ext uri="{FF2B5EF4-FFF2-40B4-BE49-F238E27FC236}">
                <a16:creationId xmlns:a16="http://schemas.microsoft.com/office/drawing/2014/main" id="{11EFBF95-35DB-244C-90EF-1DDFAE8549BA}"/>
              </a:ext>
            </a:extLst>
          </p:cNvPr>
          <p:cNvSpPr/>
          <p:nvPr/>
        </p:nvSpPr>
        <p:spPr>
          <a:xfrm>
            <a:off x="3486912" y="4867656"/>
            <a:ext cx="271272" cy="155448"/>
          </a:xfrm>
          <a:prstGeom prst="rect">
            <a:avLst/>
          </a:prstGeom>
          <a:solidFill>
            <a:srgbClr val="FFFFFF"/>
          </a:solidFill>
        </p:spPr>
        <p:txBody>
          <a:bodyPr wrap="none" lIns="0" tIns="0" rIns="0" bIns="0">
            <a:noAutofit/>
          </a:bodyPr>
          <a:lstStyle/>
          <a:p>
            <a:pPr indent="0">
              <a:defRPr sz="1000">
                <a:solidFill>
                  <a:srgbClr val="3B363F"/>
                </a:solidFill>
                <a:latin typeface="Arial Narrow"/>
              </a:defRPr>
            </a:pPr>
            <a:r>
              <a:t>可能</a:t>
            </a:r>
          </a:p>
        </p:txBody>
      </p:sp>
      <p:sp>
        <p:nvSpPr>
          <p:cNvPr id="17" name="矩形 16">
            <a:extLst>
              <a:ext uri="{FF2B5EF4-FFF2-40B4-BE49-F238E27FC236}">
                <a16:creationId xmlns:a16="http://schemas.microsoft.com/office/drawing/2014/main" id="{0EE6443C-8E84-CE36-F78F-93899BAD32E6}"/>
              </a:ext>
            </a:extLst>
          </p:cNvPr>
          <p:cNvSpPr/>
          <p:nvPr/>
        </p:nvSpPr>
        <p:spPr>
          <a:xfrm>
            <a:off x="3944112" y="4876800"/>
            <a:ext cx="237744" cy="137160"/>
          </a:xfrm>
          <a:prstGeom prst="rect">
            <a:avLst/>
          </a:prstGeom>
          <a:solidFill>
            <a:srgbClr val="FFFFFF"/>
          </a:solidFill>
        </p:spPr>
        <p:txBody>
          <a:bodyPr wrap="none" lIns="0" tIns="0" rIns="0" bIns="0">
            <a:noAutofit/>
          </a:bodyPr>
          <a:lstStyle/>
          <a:p>
            <a:pPr indent="0">
              <a:defRPr sz="1000">
                <a:solidFill>
                  <a:srgbClr val="3B363F"/>
                </a:solidFill>
                <a:latin typeface="Arial Narrow"/>
              </a:defRPr>
            </a:pPr>
            <a:r>
              <a:t>七月。</a:t>
            </a:r>
          </a:p>
        </p:txBody>
      </p:sp>
      <p:sp>
        <p:nvSpPr>
          <p:cNvPr id="18" name="矩形 17">
            <a:extLst>
              <a:ext uri="{FF2B5EF4-FFF2-40B4-BE49-F238E27FC236}">
                <a16:creationId xmlns:a16="http://schemas.microsoft.com/office/drawing/2014/main" id="{45CFE14B-C16E-A562-7C74-1121DA031E72}"/>
              </a:ext>
            </a:extLst>
          </p:cNvPr>
          <p:cNvSpPr/>
          <p:nvPr/>
        </p:nvSpPr>
        <p:spPr>
          <a:xfrm>
            <a:off x="4370832" y="4876800"/>
            <a:ext cx="283464" cy="158496"/>
          </a:xfrm>
          <a:prstGeom prst="rect">
            <a:avLst/>
          </a:prstGeom>
          <a:solidFill>
            <a:srgbClr val="FFFFFF"/>
          </a:solidFill>
        </p:spPr>
        <p:txBody>
          <a:bodyPr wrap="none" lIns="0" tIns="0" rIns="0" bIns="0">
            <a:noAutofit/>
          </a:bodyPr>
          <a:lstStyle/>
          <a:p>
            <a:pPr indent="0">
              <a:defRPr sz="1000">
                <a:solidFill>
                  <a:srgbClr val="3B363F"/>
                </a:solidFill>
                <a:latin typeface="Arial Narrow"/>
              </a:defRPr>
            </a:pPr>
            <a:r>
              <a:t>九月。</a:t>
            </a:r>
          </a:p>
        </p:txBody>
      </p:sp>
      <p:sp>
        <p:nvSpPr>
          <p:cNvPr id="19" name="矩形 18">
            <a:extLst>
              <a:ext uri="{FF2B5EF4-FFF2-40B4-BE49-F238E27FC236}">
                <a16:creationId xmlns:a16="http://schemas.microsoft.com/office/drawing/2014/main" id="{113FA675-2ACD-264C-B4D7-9F08B940147E}"/>
              </a:ext>
            </a:extLst>
          </p:cNvPr>
          <p:cNvSpPr/>
          <p:nvPr/>
        </p:nvSpPr>
        <p:spPr>
          <a:xfrm>
            <a:off x="4806696" y="4876800"/>
            <a:ext cx="271272" cy="143256"/>
          </a:xfrm>
          <a:prstGeom prst="rect">
            <a:avLst/>
          </a:prstGeom>
          <a:solidFill>
            <a:srgbClr val="FFFFFF"/>
          </a:solidFill>
        </p:spPr>
        <p:txBody>
          <a:bodyPr wrap="none" lIns="0" tIns="0" rIns="0" bIns="0">
            <a:noAutofit/>
          </a:bodyPr>
          <a:lstStyle/>
          <a:p>
            <a:pPr indent="0">
              <a:defRPr sz="1000">
                <a:solidFill>
                  <a:srgbClr val="3B363F"/>
                </a:solidFill>
                <a:latin typeface="Arial Narrow"/>
              </a:defRPr>
            </a:pPr>
            <a:r>
              <a:t>十一月</a:t>
            </a:r>
          </a:p>
        </p:txBody>
      </p:sp>
      <p:sp>
        <p:nvSpPr>
          <p:cNvPr id="20" name="矩形 19">
            <a:extLst>
              <a:ext uri="{FF2B5EF4-FFF2-40B4-BE49-F238E27FC236}">
                <a16:creationId xmlns:a16="http://schemas.microsoft.com/office/drawing/2014/main" id="{AE2EC9F3-4AE8-9C73-8CA1-E2B269DEA9D3}"/>
              </a:ext>
            </a:extLst>
          </p:cNvPr>
          <p:cNvSpPr/>
          <p:nvPr/>
        </p:nvSpPr>
        <p:spPr>
          <a:xfrm>
            <a:off x="5242560" y="4882896"/>
            <a:ext cx="298704" cy="137160"/>
          </a:xfrm>
          <a:prstGeom prst="rect">
            <a:avLst/>
          </a:prstGeom>
          <a:solidFill>
            <a:srgbClr val="FFFFFF"/>
          </a:solidFill>
        </p:spPr>
        <p:txBody>
          <a:bodyPr wrap="none" lIns="0" tIns="0" rIns="0" bIns="0">
            <a:noAutofit/>
          </a:bodyPr>
          <a:lstStyle/>
          <a:p>
            <a:pPr indent="0" algn="r">
              <a:defRPr sz="1000">
                <a:solidFill>
                  <a:srgbClr val="3B363F"/>
                </a:solidFill>
                <a:latin typeface="Arial Narrow"/>
              </a:defRPr>
            </a:pPr>
            <a:r>
              <a:t>一月</a:t>
            </a:r>
          </a:p>
        </p:txBody>
      </p:sp>
      <p:sp>
        <p:nvSpPr>
          <p:cNvPr id="21" name="矩形 20">
            <a:extLst>
              <a:ext uri="{FF2B5EF4-FFF2-40B4-BE49-F238E27FC236}">
                <a16:creationId xmlns:a16="http://schemas.microsoft.com/office/drawing/2014/main" id="{291EE1B5-51BC-39BF-D79B-50E298C7D508}"/>
              </a:ext>
            </a:extLst>
          </p:cNvPr>
          <p:cNvSpPr/>
          <p:nvPr/>
        </p:nvSpPr>
        <p:spPr>
          <a:xfrm>
            <a:off x="5672328" y="4876800"/>
            <a:ext cx="280416" cy="143256"/>
          </a:xfrm>
          <a:prstGeom prst="rect">
            <a:avLst/>
          </a:prstGeom>
          <a:solidFill>
            <a:srgbClr val="FFFFFF"/>
          </a:solidFill>
        </p:spPr>
        <p:txBody>
          <a:bodyPr wrap="none" lIns="0" tIns="0" rIns="0" bIns="0">
            <a:noAutofit/>
          </a:bodyPr>
          <a:lstStyle/>
          <a:p>
            <a:pPr indent="0" algn="r">
              <a:defRPr sz="1000">
                <a:solidFill>
                  <a:srgbClr val="3B363F"/>
                </a:solidFill>
                <a:latin typeface="Arial Narrow"/>
              </a:defRPr>
            </a:pPr>
            <a:r>
              <a:t>三月</a:t>
            </a:r>
          </a:p>
        </p:txBody>
      </p:sp>
      <p:sp>
        <p:nvSpPr>
          <p:cNvPr id="22" name="矩形 21">
            <a:extLst>
              <a:ext uri="{FF2B5EF4-FFF2-40B4-BE49-F238E27FC236}">
                <a16:creationId xmlns:a16="http://schemas.microsoft.com/office/drawing/2014/main" id="{401F2C90-FFFF-2E1F-00AF-D13B07635E10}"/>
              </a:ext>
            </a:extLst>
          </p:cNvPr>
          <p:cNvSpPr/>
          <p:nvPr/>
        </p:nvSpPr>
        <p:spPr>
          <a:xfrm>
            <a:off x="6105144" y="4882896"/>
            <a:ext cx="292608" cy="146304"/>
          </a:xfrm>
          <a:prstGeom prst="rect">
            <a:avLst/>
          </a:prstGeom>
          <a:solidFill>
            <a:srgbClr val="FFFFFF"/>
          </a:solidFill>
        </p:spPr>
        <p:txBody>
          <a:bodyPr wrap="none" lIns="0" tIns="0" rIns="0" bIns="0">
            <a:noAutofit/>
          </a:bodyPr>
          <a:lstStyle/>
          <a:p>
            <a:pPr indent="0" algn="r">
              <a:defRPr sz="1000">
                <a:solidFill>
                  <a:srgbClr val="625A61"/>
                </a:solidFill>
                <a:latin typeface="Arial Narrow"/>
              </a:defRPr>
            </a:pPr>
            <a:r>
              <a:t>可能</a:t>
            </a:r>
          </a:p>
        </p:txBody>
      </p:sp>
      <p:sp>
        <p:nvSpPr>
          <p:cNvPr id="23" name="矩形 22">
            <a:extLst>
              <a:ext uri="{FF2B5EF4-FFF2-40B4-BE49-F238E27FC236}">
                <a16:creationId xmlns:a16="http://schemas.microsoft.com/office/drawing/2014/main" id="{83B9273B-FF12-3841-DA89-DEB3CBF8E72B}"/>
              </a:ext>
            </a:extLst>
          </p:cNvPr>
          <p:cNvSpPr/>
          <p:nvPr/>
        </p:nvSpPr>
        <p:spPr>
          <a:xfrm>
            <a:off x="6501384" y="4876800"/>
            <a:ext cx="252984" cy="134112"/>
          </a:xfrm>
          <a:prstGeom prst="rect">
            <a:avLst/>
          </a:prstGeom>
          <a:solidFill>
            <a:srgbClr val="FFFFFF"/>
          </a:solidFill>
        </p:spPr>
        <p:txBody>
          <a:bodyPr wrap="none" lIns="0" tIns="0" rIns="0" bIns="0">
            <a:noAutofit/>
          </a:bodyPr>
          <a:lstStyle/>
          <a:p>
            <a:pPr indent="0" algn="r">
              <a:defRPr sz="1000">
                <a:solidFill>
                  <a:srgbClr val="3B363F"/>
                </a:solidFill>
                <a:latin typeface="Arial Narrow"/>
              </a:defRPr>
            </a:pPr>
            <a:r>
              <a:t>七月。</a:t>
            </a:r>
          </a:p>
        </p:txBody>
      </p:sp>
      <p:sp>
        <p:nvSpPr>
          <p:cNvPr id="24" name="矩形 23">
            <a:extLst>
              <a:ext uri="{FF2B5EF4-FFF2-40B4-BE49-F238E27FC236}">
                <a16:creationId xmlns:a16="http://schemas.microsoft.com/office/drawing/2014/main" id="{D4F01004-B010-D486-6B12-818226B9E95A}"/>
              </a:ext>
            </a:extLst>
          </p:cNvPr>
          <p:cNvSpPr/>
          <p:nvPr/>
        </p:nvSpPr>
        <p:spPr>
          <a:xfrm>
            <a:off x="2301240" y="5367528"/>
            <a:ext cx="4419600" cy="685800"/>
          </a:xfrm>
          <a:prstGeom prst="rect">
            <a:avLst/>
          </a:prstGeom>
          <a:solidFill>
            <a:srgbClr val="FFFFFF"/>
          </a:solidFill>
        </p:spPr>
        <p:txBody>
          <a:bodyPr lIns="0" tIns="0" rIns="0" bIns="0">
            <a:noAutofit/>
          </a:bodyPr>
          <a:lstStyle/>
          <a:p>
            <a:pPr indent="0">
              <a:lnSpc>
                <a:spcPct val="115000"/>
              </a:lnSpc>
              <a:defRPr sz="1000">
                <a:latin typeface="Arial Narrow"/>
              </a:defRPr>
            </a:pPr>
            <a:r>
              <a:rPr>
                <a:solidFill>
                  <a:srgbClr val="3B363F"/>
                </a:solidFill>
              </a:rPr>
              <a:t>资料来源：欧洲天然气输送系统运营商网络；乌克兰天然气</a:t>
            </a:r>
            <a:r>
              <a:rPr>
                <a:solidFill>
                  <a:srgbClr val="625A61"/>
                </a:solidFill>
              </a:rPr>
              <a:t>输送系统运营商；</a:t>
            </a:r>
            <a:r>
              <a:rPr>
                <a:solidFill>
                  <a:srgbClr val="3B363F"/>
                </a:solidFill>
              </a:rPr>
              <a:t>国际货币基金组织</a:t>
            </a:r>
            <a:r>
              <a:rPr>
                <a:solidFill>
                  <a:srgbClr val="625A61"/>
                </a:solidFill>
              </a:rPr>
              <a:t>工作人员</a:t>
            </a:r>
            <a:r>
              <a:rPr>
                <a:solidFill>
                  <a:srgbClr val="3B363F"/>
                </a:solidFill>
              </a:rPr>
              <a:t>的计算。</a:t>
            </a:r>
          </a:p>
          <a:p>
            <a:pPr indent="0">
              <a:lnSpc>
                <a:spcPct val="115000"/>
              </a:lnSpc>
              <a:defRPr sz="1000">
                <a:solidFill>
                  <a:srgbClr val="3B363F"/>
                </a:solidFill>
                <a:latin typeface="Arial Narrow"/>
              </a:defRPr>
            </a:pPr>
            <a:r>
              <a:t>笔记：最新可用数据截至 2022 年 7 月 12 日。最新数据是临时的。EU =</a:t>
            </a:r>
            <a:r>
              <a:rPr>
                <a:ea typeface="Arial Narrow"/>
              </a:rPr>
              <a:t> </a:t>
            </a:r>
            <a:r>
              <a:t>欧洲联盟。</a:t>
            </a:r>
          </a:p>
        </p:txBody>
      </p:sp>
    </p:spTree>
    <p:extLst>
      <p:ext uri="{BB962C8B-B14F-4D97-AF65-F5344CB8AC3E}">
        <p14:creationId xmlns:p14="http://schemas.microsoft.com/office/powerpoint/2010/main" val="25559987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46887-0BAC-0BC6-125B-A6FE11A23A6B}"/>
              </a:ext>
            </a:extLst>
          </p:cNvPr>
          <p:cNvSpPr>
            <a:spLocks noGrp="1"/>
          </p:cNvSpPr>
          <p:nvPr>
            <p:ph type="title"/>
          </p:nvPr>
        </p:nvSpPr>
        <p:spPr/>
        <p:txBody>
          <a:bodyPr/>
          <a:lstStyle/>
          <a:p>
            <a:r>
              <a:t>新兴市场债务</a:t>
            </a:r>
          </a:p>
        </p:txBody>
      </p:sp>
      <p:sp>
        <p:nvSpPr>
          <p:cNvPr id="3" name="Slide Number Placeholder 2">
            <a:extLst>
              <a:ext uri="{FF2B5EF4-FFF2-40B4-BE49-F238E27FC236}">
                <a16:creationId xmlns:a16="http://schemas.microsoft.com/office/drawing/2014/main" id="{9A5BFB36-B500-2FF3-2723-594C59A04618}"/>
              </a:ext>
            </a:extLst>
          </p:cNvPr>
          <p:cNvSpPr>
            <a:spLocks noGrp="1"/>
          </p:cNvSpPr>
          <p:nvPr>
            <p:ph type="sldNum" sz="quarter" idx="11"/>
          </p:nvPr>
        </p:nvSpPr>
        <p:spPr/>
        <p:txBody>
          <a:bodyPr/>
          <a:lstStyle/>
          <a:p/>
          <a:p>
            <a:fld id="{B18DCB8B-D2FE-45D5-9D77-2EAE87C4CC26}" type="slidenum">
              <a:rPr lang="en-GB" smtClean="0"/>
              <a:t>58</a:t>
            </a:fld>
          </a:p>
        </p:txBody>
      </p:sp>
      <p:pic>
        <p:nvPicPr>
          <p:cNvPr id="4" name="图片 3">
            <a:extLst>
              <a:ext uri="{FF2B5EF4-FFF2-40B4-BE49-F238E27FC236}">
                <a16:creationId xmlns:a16="http://schemas.microsoft.com/office/drawing/2014/main" id="{606899DF-8B28-2FE4-DF19-E86B0073068E}"/>
              </a:ext>
            </a:extLst>
          </p:cNvPr>
          <p:cNvPicPr>
            <a:picLocks noChangeAspect="1"/>
          </p:cNvPicPr>
          <p:nvPr/>
        </p:nvPicPr>
        <p:blipFill>
          <a:blip r:embed="rId2"/>
          <a:stretch>
            <a:fillRect/>
          </a:stretch>
        </p:blipFill>
        <p:spPr>
          <a:xfrm>
            <a:off x="2237232" y="1258824"/>
            <a:ext cx="4696968" cy="4559808"/>
          </a:xfrm>
          <a:prstGeom prst="rect">
            <a:avLst/>
          </a:prstGeom>
        </p:spPr>
      </p:pic>
      <p:sp>
        <p:nvSpPr>
          <p:cNvPr id="5" name="矩形 4">
            <a:extLst>
              <a:ext uri="{FF2B5EF4-FFF2-40B4-BE49-F238E27FC236}">
                <a16:creationId xmlns:a16="http://schemas.microsoft.com/office/drawing/2014/main" id="{54F69A81-CB34-73A5-3C64-029D47E0D05E}"/>
              </a:ext>
            </a:extLst>
          </p:cNvPr>
          <p:cNvSpPr/>
          <p:nvPr/>
        </p:nvSpPr>
        <p:spPr>
          <a:xfrm>
            <a:off x="2279904" y="1310640"/>
            <a:ext cx="4072128" cy="243840"/>
          </a:xfrm>
          <a:prstGeom prst="rect">
            <a:avLst/>
          </a:prstGeom>
          <a:solidFill>
            <a:srgbClr val="FFFFFF"/>
          </a:solidFill>
        </p:spPr>
        <p:txBody>
          <a:bodyPr wrap="none" lIns="0" tIns="0" rIns="0" bIns="0">
            <a:noAutofit/>
          </a:bodyPr>
          <a:lstStyle/>
          <a:p>
            <a:pPr indent="0">
              <a:defRPr sz="1200">
                <a:solidFill>
                  <a:srgbClr val="1B66AD"/>
                </a:solidFill>
                <a:latin typeface="Arial"/>
              </a:defRPr>
            </a:pPr>
            <a:r>
              <a:t>图 7.新兴市场债务：不断上升的漏洞</a:t>
            </a:r>
          </a:p>
        </p:txBody>
      </p:sp>
      <p:sp>
        <p:nvSpPr>
          <p:cNvPr id="6" name="矩形 5">
            <a:extLst>
              <a:ext uri="{FF2B5EF4-FFF2-40B4-BE49-F238E27FC236}">
                <a16:creationId xmlns:a16="http://schemas.microsoft.com/office/drawing/2014/main" id="{58386091-2F8D-2253-F093-5EA1493C88EC}"/>
              </a:ext>
            </a:extLst>
          </p:cNvPr>
          <p:cNvSpPr/>
          <p:nvPr/>
        </p:nvSpPr>
        <p:spPr>
          <a:xfrm>
            <a:off x="2286000" y="1554480"/>
            <a:ext cx="1920240" cy="213360"/>
          </a:xfrm>
          <a:prstGeom prst="rect">
            <a:avLst/>
          </a:prstGeom>
          <a:solidFill>
            <a:srgbClr val="FFFFFF"/>
          </a:solidFill>
        </p:spPr>
        <p:txBody>
          <a:bodyPr wrap="none" lIns="0" tIns="0" rIns="0" bIns="0">
            <a:noAutofit/>
          </a:bodyPr>
          <a:lstStyle/>
          <a:p>
            <a:pPr indent="0">
              <a:defRPr sz="1100" i="1">
                <a:solidFill>
                  <a:srgbClr val="1B66AD"/>
                </a:solidFill>
                <a:latin typeface="Arial"/>
              </a:defRPr>
            </a:pPr>
            <a:r>
              <a:t>（百分比，三周平均值）</a:t>
            </a:r>
          </a:p>
        </p:txBody>
      </p:sp>
      <p:sp>
        <p:nvSpPr>
          <p:cNvPr id="8" name="矩形 7">
            <a:extLst>
              <a:ext uri="{FF2B5EF4-FFF2-40B4-BE49-F238E27FC236}">
                <a16:creationId xmlns:a16="http://schemas.microsoft.com/office/drawing/2014/main" id="{117BB65C-641C-FB92-8C28-CFA17A1BFAAB}"/>
              </a:ext>
            </a:extLst>
          </p:cNvPr>
          <p:cNvSpPr/>
          <p:nvPr/>
        </p:nvSpPr>
        <p:spPr>
          <a:xfrm>
            <a:off x="3169920" y="1929384"/>
            <a:ext cx="2953512" cy="213360"/>
          </a:xfrm>
          <a:prstGeom prst="rect">
            <a:avLst/>
          </a:prstGeom>
          <a:solidFill>
            <a:srgbClr val="FFFFFF"/>
          </a:solidFill>
        </p:spPr>
        <p:txBody>
          <a:bodyPr wrap="none" lIns="0" tIns="0" rIns="0" bIns="0">
            <a:noAutofit/>
          </a:bodyPr>
          <a:lstStyle/>
          <a:p>
            <a:pPr indent="0">
              <a:defRPr sz="1000">
                <a:solidFill>
                  <a:srgbClr val="625A61"/>
                </a:solidFill>
                <a:latin typeface="Arial Narrow"/>
              </a:defRPr>
            </a:pPr>
            <a:r>
              <a:t>收益率超过 10% 的 EMBIG 发行人比例</a:t>
            </a:r>
          </a:p>
        </p:txBody>
      </p:sp>
      <p:sp>
        <p:nvSpPr>
          <p:cNvPr id="9" name="矩形 8">
            <a:extLst>
              <a:ext uri="{FF2B5EF4-FFF2-40B4-BE49-F238E27FC236}">
                <a16:creationId xmlns:a16="http://schemas.microsoft.com/office/drawing/2014/main" id="{95D18C56-1C69-1AA1-5AD6-F62B1BBAD0DC}"/>
              </a:ext>
            </a:extLst>
          </p:cNvPr>
          <p:cNvSpPr/>
          <p:nvPr/>
        </p:nvSpPr>
        <p:spPr>
          <a:xfrm>
            <a:off x="3179064" y="2133600"/>
            <a:ext cx="3020568" cy="234696"/>
          </a:xfrm>
          <a:prstGeom prst="rect">
            <a:avLst/>
          </a:prstGeom>
          <a:solidFill>
            <a:srgbClr val="FFFFFF"/>
          </a:solidFill>
        </p:spPr>
        <p:txBody>
          <a:bodyPr wrap="none" lIns="0" tIns="0" rIns="0" bIns="0">
            <a:noAutofit/>
          </a:bodyPr>
          <a:lstStyle/>
          <a:p>
            <a:pPr indent="0">
              <a:defRPr sz="1000">
                <a:solidFill>
                  <a:srgbClr val="3B363F"/>
                </a:solidFill>
                <a:latin typeface="Arial Narrow"/>
              </a:defRPr>
            </a:pPr>
            <a:r>
              <a:t>利差超过 1,000 个基点的 EMBIG 发行人比例</a:t>
            </a:r>
          </a:p>
        </p:txBody>
      </p:sp>
      <p:sp>
        <p:nvSpPr>
          <p:cNvPr id="10" name="矩形 9">
            <a:extLst>
              <a:ext uri="{FF2B5EF4-FFF2-40B4-BE49-F238E27FC236}">
                <a16:creationId xmlns:a16="http://schemas.microsoft.com/office/drawing/2014/main" id="{5C6AE3D5-920A-1DAE-C439-776F984A860F}"/>
              </a:ext>
            </a:extLst>
          </p:cNvPr>
          <p:cNvSpPr/>
          <p:nvPr/>
        </p:nvSpPr>
        <p:spPr>
          <a:xfrm>
            <a:off x="6629400" y="4715256"/>
            <a:ext cx="252984" cy="170688"/>
          </a:xfrm>
          <a:prstGeom prst="rect">
            <a:avLst/>
          </a:prstGeom>
          <a:solidFill>
            <a:srgbClr val="FFFFFF"/>
          </a:solidFill>
        </p:spPr>
        <p:txBody>
          <a:bodyPr wrap="none" lIns="0" tIns="0" rIns="0" bIns="0">
            <a:noAutofit/>
          </a:bodyPr>
          <a:lstStyle/>
          <a:p>
            <a:pPr indent="0">
              <a:defRPr sz="1000">
                <a:solidFill>
                  <a:srgbClr val="3B363F"/>
                </a:solidFill>
                <a:latin typeface="Arial Narrow"/>
              </a:defRPr>
            </a:pPr>
            <a:r>
              <a:t>七月。</a:t>
            </a:r>
          </a:p>
        </p:txBody>
      </p:sp>
      <p:sp>
        <p:nvSpPr>
          <p:cNvPr id="11" name="矩形 10">
            <a:extLst>
              <a:ext uri="{FF2B5EF4-FFF2-40B4-BE49-F238E27FC236}">
                <a16:creationId xmlns:a16="http://schemas.microsoft.com/office/drawing/2014/main" id="{08C4D2E4-8C3C-04E0-5771-349E7464F000}"/>
              </a:ext>
            </a:extLst>
          </p:cNvPr>
          <p:cNvSpPr/>
          <p:nvPr/>
        </p:nvSpPr>
        <p:spPr>
          <a:xfrm>
            <a:off x="2279904" y="5248656"/>
            <a:ext cx="4492752" cy="524256"/>
          </a:xfrm>
          <a:prstGeom prst="rect">
            <a:avLst/>
          </a:prstGeom>
          <a:solidFill>
            <a:srgbClr val="FFFFFF"/>
          </a:solidFill>
        </p:spPr>
        <p:txBody>
          <a:bodyPr lIns="0" tIns="0" rIns="0" bIns="0">
            <a:noAutofit/>
          </a:bodyPr>
          <a:lstStyle/>
          <a:p>
            <a:pPr indent="0">
              <a:lnSpc>
                <a:spcPct val="119000"/>
              </a:lnSpc>
              <a:defRPr sz="1000">
                <a:latin typeface="Arial Narrow"/>
              </a:defRPr>
            </a:pPr>
            <a:r>
              <a:rPr>
                <a:solidFill>
                  <a:srgbClr val="625A61"/>
                </a:solidFill>
              </a:rPr>
              <a:t>资料来源：彭博金融有限合伙公司；</a:t>
            </a:r>
            <a:r>
              <a:rPr>
                <a:solidFill>
                  <a:srgbClr val="3B363F"/>
                </a:solidFill>
              </a:rPr>
              <a:t>J.P.</a:t>
            </a:r>
            <a:r>
              <a:rPr>
                <a:solidFill>
                  <a:srgbClr val="625A61"/>
                </a:solidFill>
              </a:rPr>
              <a:t>摩根新兴市场债券指数；以及</a:t>
            </a:r>
            <a:r>
              <a:rPr>
                <a:solidFill>
                  <a:srgbClr val="3B363F"/>
                </a:solidFill>
              </a:rPr>
              <a:t>国际货币基金组织工作人员的计算。</a:t>
            </a:r>
          </a:p>
          <a:p>
            <a:pPr indent="0">
              <a:lnSpc>
                <a:spcPct val="119000"/>
              </a:lnSpc>
            </a:pPr>
            <a:r>
              <a:rPr sz="1000">
                <a:solidFill>
                  <a:srgbClr val="625A61"/>
                </a:solidFill>
                <a:latin typeface="Arial Narrow"/>
              </a:rPr>
              <a:t>注：</a:t>
            </a:r>
            <a:r>
              <a:rPr sz="1000">
                <a:solidFill>
                  <a:srgbClr val="3B363F"/>
                </a:solidFill>
                <a:latin typeface="Arial Narrow"/>
              </a:rPr>
              <a:t>bps </a:t>
            </a:r>
            <a:r>
              <a:rPr sz="1000">
                <a:solidFill>
                  <a:srgbClr val="625A61"/>
                </a:solidFill>
                <a:latin typeface="Arial Narrow"/>
              </a:rPr>
              <a:t>= </a:t>
            </a:r>
            <a:r>
              <a:rPr sz="900">
                <a:solidFill>
                  <a:srgbClr val="3B363F"/>
                </a:solidFill>
                <a:latin typeface="Arial"/>
              </a:rPr>
              <a:t>基差</a:t>
            </a:r>
            <a:r>
              <a:rPr sz="1000">
                <a:solidFill>
                  <a:srgbClr val="3B363F"/>
                </a:solidFill>
                <a:latin typeface="Arial Narrow"/>
              </a:rPr>
              <a:t>点；EM</a:t>
            </a:r>
            <a:r>
              <a:rPr sz="900">
                <a:solidFill>
                  <a:srgbClr val="3B363F"/>
                </a:solidFill>
                <a:latin typeface="Arial"/>
              </a:rPr>
              <a:t>BIG = </a:t>
            </a:r>
            <a:r>
              <a:rPr sz="900">
                <a:solidFill>
                  <a:srgbClr val="625A61"/>
                </a:solidFill>
                <a:latin typeface="Arial"/>
              </a:rPr>
              <a:t>新兴市场</a:t>
            </a:r>
            <a:r>
              <a:rPr sz="1000">
                <a:solidFill>
                  <a:srgbClr val="3B363F"/>
                </a:solidFill>
                <a:latin typeface="Arial Narrow"/>
              </a:rPr>
              <a:t>市场</a:t>
            </a:r>
            <a:r>
              <a:rPr sz="900">
                <a:solidFill>
                  <a:srgbClr val="625A61"/>
                </a:solidFill>
                <a:latin typeface="Arial"/>
              </a:rPr>
              <a:t>债券</a:t>
            </a:r>
            <a:r>
              <a:rPr sz="900">
                <a:solidFill>
                  <a:srgbClr val="3B363F"/>
                </a:solidFill>
                <a:latin typeface="Arial"/>
              </a:rPr>
              <a:t>指数</a:t>
            </a:r>
            <a:r>
              <a:rPr sz="1000">
                <a:solidFill>
                  <a:srgbClr val="3B363F"/>
                </a:solidFill>
                <a:latin typeface="Arial Narrow"/>
              </a:rPr>
              <a:t>全球。</a:t>
            </a:r>
          </a:p>
        </p:txBody>
      </p:sp>
    </p:spTree>
    <p:extLst>
      <p:ext uri="{BB962C8B-B14F-4D97-AF65-F5344CB8AC3E}">
        <p14:creationId xmlns:p14="http://schemas.microsoft.com/office/powerpoint/2010/main" val="20319743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长距离：人口统计！</a:t>
            </a:r>
          </a:p>
        </p:txBody>
      </p:sp>
      <p:sp>
        <p:nvSpPr>
          <p:cNvPr id="3" name="Slide Number Placeholder 2"/>
          <p:cNvSpPr>
            <a:spLocks noGrp="1"/>
          </p:cNvSpPr>
          <p:nvPr>
            <p:ph type="sldNum" sz="quarter" idx="11"/>
          </p:nvPr>
        </p:nvSpPr>
        <p:spPr/>
        <p:txBody>
          <a:bodyPr/>
          <a:lstStyle/>
          <a:p/>
          <a:p>
            <a:fld id="{B18DCB8B-D2FE-45D5-9D77-2EAE87C4CC26}" type="slidenum">
              <a:rPr lang="en-GB" smtClean="0"/>
              <a:t>59</a:t>
            </a:fld>
          </a:p>
        </p:txBody>
      </p:sp>
      <p:grpSp>
        <p:nvGrpSpPr>
          <p:cNvPr id="6" name="Group 5"/>
          <p:cNvGrpSpPr>
            <a:grpSpLocks noChangeAspect="1"/>
          </p:cNvGrpSpPr>
          <p:nvPr/>
        </p:nvGrpSpPr>
        <p:grpSpPr>
          <a:xfrm>
            <a:off x="1227772" y="1480914"/>
            <a:ext cx="6281391" cy="9582598"/>
            <a:chOff x="180696" y="1120877"/>
            <a:chExt cx="3591556" cy="5479108"/>
          </a:xfrm>
        </p:grpSpPr>
        <p:pic>
          <p:nvPicPr>
            <p:cNvPr id="4" name="Picture 3"/>
            <p:cNvPicPr>
              <a:picLocks noChangeAspect="1"/>
            </p:cNvPicPr>
            <p:nvPr/>
          </p:nvPicPr>
          <p:blipFill rotWithShape="1">
            <a:blip r:embed="rId2"/>
            <a:srcRect l="51312" t="19462" r="18302" b="14156"/>
            <a:stretch/>
          </p:blipFill>
          <p:spPr>
            <a:xfrm>
              <a:off x="180696" y="1120877"/>
              <a:ext cx="3591556" cy="5479108"/>
            </a:xfrm>
            <a:prstGeom prst="rect">
              <a:avLst/>
            </a:prstGeom>
            <a:ln>
              <a:noFill/>
            </a:ln>
          </p:spPr>
        </p:pic>
        <p:pic>
          <p:nvPicPr>
            <p:cNvPr id="5" name="Picture 4"/>
            <p:cNvPicPr>
              <a:picLocks noChangeAspect="1"/>
            </p:cNvPicPr>
            <p:nvPr/>
          </p:nvPicPr>
          <p:blipFill rotWithShape="1">
            <a:blip r:embed="rId2"/>
            <a:srcRect l="51312" t="10296" r="18615" b="85107"/>
            <a:stretch/>
          </p:blipFill>
          <p:spPr>
            <a:xfrm>
              <a:off x="199976" y="1137101"/>
              <a:ext cx="3554579" cy="379464"/>
            </a:xfrm>
            <a:prstGeom prst="rect">
              <a:avLst/>
            </a:prstGeom>
          </p:spPr>
        </p:pic>
      </p:grpSp>
      <p:sp>
        <p:nvSpPr>
          <p:cNvPr id="9" name="Rectangle 8">
            <a:extLst>
              <a:ext uri="{FF2B5EF4-FFF2-40B4-BE49-F238E27FC236}">
                <a16:creationId xmlns:a16="http://schemas.microsoft.com/office/drawing/2014/main" id="{F72C0CEE-8BE3-5C4D-B79A-E6416E904896}"/>
              </a:ext>
            </a:extLst>
          </p:cNvPr>
          <p:cNvSpPr/>
          <p:nvPr/>
        </p:nvSpPr>
        <p:spPr>
          <a:xfrm>
            <a:off x="354013" y="1149927"/>
            <a:ext cx="8235950" cy="969818"/>
          </a:xfrm>
          <a:prstGeom prst="rect">
            <a:avLst/>
          </a:prstGeom>
          <a:solidFill>
            <a:schemeClr val="bg1"/>
          </a:solidFill>
          <a:ln>
            <a:noFill/>
          </a:ln>
        </p:spPr>
        <p:txBody>
          <a:bodyPr wrap="square" anchor="ctr">
            <a:spAutoFit/>
          </a:bodyPr>
          <a:lstStyle/>
          <a:p>
            <a:pPr algn="ctr"/>
            <a:endParaRPr sz="1800" b="0" u="none">
              <a:solidFill>
                <a:schemeClr val="accent6"/>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90BF443E-D280-A749-9D73-DBED71BE40B4}"/>
              </a:ext>
            </a:extLst>
          </p:cNvPr>
          <p:cNvSpPr/>
          <p:nvPr/>
        </p:nvSpPr>
        <p:spPr>
          <a:xfrm>
            <a:off x="454025" y="5110300"/>
            <a:ext cx="8235950" cy="2565117"/>
          </a:xfrm>
          <a:prstGeom prst="rect">
            <a:avLst/>
          </a:prstGeom>
          <a:solidFill>
            <a:schemeClr val="bg1"/>
          </a:solidFill>
          <a:ln>
            <a:noFill/>
          </a:ln>
        </p:spPr>
        <p:txBody>
          <a:bodyPr wrap="square" anchor="ctr">
            <a:noAutofit/>
          </a:bodyPr>
          <a:lstStyle/>
          <a:p>
            <a:pPr algn="ctr"/>
            <a:endParaRPr sz="1800" b="0" u="none">
              <a:solidFill>
                <a:schemeClr val="accent6"/>
              </a:solidFill>
              <a:latin typeface="Arial" pitchFamily="34" charset="0"/>
              <a:cs typeface="Arial" pitchFamily="34" charset="0"/>
            </a:endParaRPr>
          </a:p>
        </p:txBody>
      </p:sp>
      <p:sp>
        <p:nvSpPr>
          <p:cNvPr id="15" name="矩形 14">
            <a:extLst>
              <a:ext uri="{FF2B5EF4-FFF2-40B4-BE49-F238E27FC236}">
                <a16:creationId xmlns:a16="http://schemas.microsoft.com/office/drawing/2014/main" id="{91893C7A-03AE-BF00-779F-AD5A4999CA11}"/>
              </a:ext>
            </a:extLst>
          </p:cNvPr>
          <p:cNvSpPr/>
          <p:nvPr/>
        </p:nvSpPr>
        <p:spPr>
          <a:xfrm>
            <a:off x="1944624" y="2286000"/>
            <a:ext cx="1682496" cy="466344"/>
          </a:xfrm>
          <a:prstGeom prst="rect">
            <a:avLst/>
          </a:prstGeom>
          <a:solidFill>
            <a:srgbClr val="FFFFFF"/>
          </a:solidFill>
        </p:spPr>
        <p:txBody>
          <a:bodyPr lIns="0" tIns="0" rIns="0" bIns="0">
            <a:noAutofit/>
          </a:bodyPr>
          <a:lstStyle/>
          <a:p>
            <a:pPr marL="141800" indent="-177800">
              <a:lnSpc>
                <a:spcPct val="118000"/>
              </a:lnSpc>
              <a:defRPr sz="1200">
                <a:solidFill>
                  <a:srgbClr val="3B363F"/>
                </a:solidFill>
                <a:latin typeface="Arial"/>
              </a:defRPr>
            </a:pPr>
            <a:r>
              <a:t>1. 人口增长</a:t>
            </a:r>
            <a:r>
              <a:rPr baseline="30000"/>
              <a:t>1 </a:t>
            </a:r>
            <a:r>
              <a:t>（百分比）</a:t>
            </a:r>
          </a:p>
        </p:txBody>
      </p:sp>
      <p:sp>
        <p:nvSpPr>
          <p:cNvPr id="16" name="矩形 15">
            <a:extLst>
              <a:ext uri="{FF2B5EF4-FFF2-40B4-BE49-F238E27FC236}">
                <a16:creationId xmlns:a16="http://schemas.microsoft.com/office/drawing/2014/main" id="{48381884-533C-6940-2146-4DEF9DA42805}"/>
              </a:ext>
            </a:extLst>
          </p:cNvPr>
          <p:cNvSpPr/>
          <p:nvPr/>
        </p:nvSpPr>
        <p:spPr>
          <a:xfrm>
            <a:off x="1944624" y="4648200"/>
            <a:ext cx="743712" cy="228600"/>
          </a:xfrm>
          <a:prstGeom prst="rect">
            <a:avLst/>
          </a:prstGeom>
          <a:solidFill>
            <a:srgbClr val="FFFFFF"/>
          </a:solidFill>
        </p:spPr>
        <p:txBody>
          <a:bodyPr wrap="none" lIns="0" tIns="0" rIns="0" bIns="0">
            <a:noAutofit/>
          </a:bodyPr>
          <a:lstStyle/>
          <a:p>
            <a:pPr indent="0">
              <a:defRPr sz="1200">
                <a:solidFill>
                  <a:srgbClr val="3B363F"/>
                </a:solidFill>
                <a:latin typeface="Arial"/>
              </a:defRPr>
            </a:pPr>
            <a:r>
              <a:t>“旧” AE</a:t>
            </a:r>
          </a:p>
        </p:txBody>
      </p:sp>
      <p:sp>
        <p:nvSpPr>
          <p:cNvPr id="17" name="矩形 16">
            <a:extLst>
              <a:ext uri="{FF2B5EF4-FFF2-40B4-BE49-F238E27FC236}">
                <a16:creationId xmlns:a16="http://schemas.microsoft.com/office/drawing/2014/main" id="{F29357D3-EF7D-F6A2-A877-5FB3CEAE751E}"/>
              </a:ext>
            </a:extLst>
          </p:cNvPr>
          <p:cNvSpPr/>
          <p:nvPr/>
        </p:nvSpPr>
        <p:spPr>
          <a:xfrm>
            <a:off x="2996184" y="4663440"/>
            <a:ext cx="819912" cy="222504"/>
          </a:xfrm>
          <a:prstGeom prst="rect">
            <a:avLst/>
          </a:prstGeom>
          <a:solidFill>
            <a:srgbClr val="FFFFFF"/>
          </a:solidFill>
        </p:spPr>
        <p:txBody>
          <a:bodyPr wrap="none" lIns="0" tIns="0" rIns="0" bIns="0">
            <a:noAutofit/>
          </a:bodyPr>
          <a:lstStyle/>
          <a:p>
            <a:pPr indent="0">
              <a:defRPr sz="1200">
                <a:solidFill>
                  <a:srgbClr val="3B363F"/>
                </a:solidFill>
                <a:latin typeface="Arial"/>
              </a:defRPr>
            </a:pPr>
            <a:r>
              <a:t>“新”AE</a:t>
            </a:r>
            <a:endParaRPr sz="1200" b="0" u="none">
              <a:solidFill>
                <a:srgbClr val="3B363F"/>
              </a:solidFill>
              <a:latin typeface="Arial"/>
            </a:endParaRPr>
          </a:p>
        </p:txBody>
      </p:sp>
      <p:sp>
        <p:nvSpPr>
          <p:cNvPr id="18" name="矩形 17">
            <a:extLst>
              <a:ext uri="{FF2B5EF4-FFF2-40B4-BE49-F238E27FC236}">
                <a16:creationId xmlns:a16="http://schemas.microsoft.com/office/drawing/2014/main" id="{B145354A-75D4-538A-9162-2F6D3F92F335}"/>
              </a:ext>
            </a:extLst>
          </p:cNvPr>
          <p:cNvSpPr/>
          <p:nvPr/>
        </p:nvSpPr>
        <p:spPr>
          <a:xfrm>
            <a:off x="3962400" y="4648200"/>
            <a:ext cx="1082040" cy="426720"/>
          </a:xfrm>
          <a:prstGeom prst="rect">
            <a:avLst/>
          </a:prstGeom>
          <a:solidFill>
            <a:srgbClr val="FFFFFF"/>
          </a:solidFill>
        </p:spPr>
        <p:txBody>
          <a:bodyPr lIns="0" tIns="0" rIns="0" bIns="0">
            <a:noAutofit/>
          </a:bodyPr>
          <a:lstStyle/>
          <a:p>
            <a:pPr indent="0" algn="ctr">
              <a:defRPr sz="1200">
                <a:solidFill>
                  <a:srgbClr val="3B363F"/>
                </a:solidFill>
                <a:latin typeface="Arial"/>
              </a:defRPr>
            </a:pPr>
            <a:r>
              <a:t>除中国以外的新兴市场</a:t>
            </a:r>
          </a:p>
        </p:txBody>
      </p:sp>
      <p:sp>
        <p:nvSpPr>
          <p:cNvPr id="19" name="矩形 18">
            <a:extLst>
              <a:ext uri="{FF2B5EF4-FFF2-40B4-BE49-F238E27FC236}">
                <a16:creationId xmlns:a16="http://schemas.microsoft.com/office/drawing/2014/main" id="{E79CBB60-9A3E-8571-D755-C32E12C943D2}"/>
              </a:ext>
            </a:extLst>
          </p:cNvPr>
          <p:cNvSpPr/>
          <p:nvPr/>
        </p:nvSpPr>
        <p:spPr>
          <a:xfrm>
            <a:off x="5343144" y="4648200"/>
            <a:ext cx="493776" cy="243840"/>
          </a:xfrm>
          <a:prstGeom prst="rect">
            <a:avLst/>
          </a:prstGeom>
          <a:solidFill>
            <a:srgbClr val="FFFFFF"/>
          </a:solidFill>
        </p:spPr>
        <p:txBody>
          <a:bodyPr wrap="none" lIns="0" tIns="0" rIns="0" bIns="0">
            <a:noAutofit/>
          </a:bodyPr>
          <a:lstStyle/>
          <a:p>
            <a:pPr indent="0">
              <a:defRPr sz="1200">
                <a:solidFill>
                  <a:srgbClr val="3B363F"/>
                </a:solidFill>
                <a:latin typeface="Arial"/>
              </a:defRPr>
            </a:pPr>
            <a:r>
              <a:t>中国</a:t>
            </a:r>
          </a:p>
        </p:txBody>
      </p:sp>
      <p:sp>
        <p:nvSpPr>
          <p:cNvPr id="20" name="矩形 19">
            <a:extLst>
              <a:ext uri="{FF2B5EF4-FFF2-40B4-BE49-F238E27FC236}">
                <a16:creationId xmlns:a16="http://schemas.microsoft.com/office/drawing/2014/main" id="{AC947B05-5660-DEFA-E142-70E04A6A8778}"/>
              </a:ext>
            </a:extLst>
          </p:cNvPr>
          <p:cNvSpPr/>
          <p:nvPr/>
        </p:nvSpPr>
        <p:spPr>
          <a:xfrm>
            <a:off x="6449568" y="4648200"/>
            <a:ext cx="487680" cy="243840"/>
          </a:xfrm>
          <a:prstGeom prst="rect">
            <a:avLst/>
          </a:prstGeom>
          <a:solidFill>
            <a:srgbClr val="FFFFFF"/>
          </a:solidFill>
        </p:spPr>
        <p:txBody>
          <a:bodyPr wrap="none" lIns="0" tIns="0" rIns="0" bIns="0">
            <a:noAutofit/>
          </a:bodyPr>
          <a:lstStyle/>
          <a:p>
            <a:pPr indent="0">
              <a:defRPr sz="1200">
                <a:solidFill>
                  <a:srgbClr val="3B363F"/>
                </a:solidFill>
                <a:latin typeface="Arial"/>
              </a:defRPr>
            </a:pPr>
            <a:r>
              <a:t>低收入发展中国家</a:t>
            </a:r>
          </a:p>
        </p:txBody>
      </p:sp>
      <p:sp>
        <p:nvSpPr>
          <p:cNvPr id="21" name="矩形 20">
            <a:extLst>
              <a:ext uri="{FF2B5EF4-FFF2-40B4-BE49-F238E27FC236}">
                <a16:creationId xmlns:a16="http://schemas.microsoft.com/office/drawing/2014/main" id="{1AEC7238-A89F-DE0B-F0BD-B176C82CB95F}"/>
              </a:ext>
            </a:extLst>
          </p:cNvPr>
          <p:cNvSpPr/>
          <p:nvPr/>
        </p:nvSpPr>
        <p:spPr>
          <a:xfrm>
            <a:off x="2013204" y="7659339"/>
            <a:ext cx="743712" cy="228600"/>
          </a:xfrm>
          <a:prstGeom prst="rect">
            <a:avLst/>
          </a:prstGeom>
          <a:solidFill>
            <a:srgbClr val="FFFFFF"/>
          </a:solidFill>
        </p:spPr>
        <p:txBody>
          <a:bodyPr wrap="none" lIns="0" tIns="0" rIns="0" bIns="0">
            <a:noAutofit/>
          </a:bodyPr>
          <a:lstStyle/>
          <a:p>
            <a:pPr indent="0">
              <a:defRPr sz="1200">
                <a:solidFill>
                  <a:srgbClr val="3B363F"/>
                </a:solidFill>
                <a:latin typeface="Arial"/>
              </a:defRPr>
            </a:pPr>
            <a:r>
              <a:t>“旧” AE</a:t>
            </a:r>
          </a:p>
        </p:txBody>
      </p:sp>
      <p:sp>
        <p:nvSpPr>
          <p:cNvPr id="22" name="矩形 21">
            <a:extLst>
              <a:ext uri="{FF2B5EF4-FFF2-40B4-BE49-F238E27FC236}">
                <a16:creationId xmlns:a16="http://schemas.microsoft.com/office/drawing/2014/main" id="{934B677C-810C-BECA-5574-CB89F19C69C7}"/>
              </a:ext>
            </a:extLst>
          </p:cNvPr>
          <p:cNvSpPr/>
          <p:nvPr/>
        </p:nvSpPr>
        <p:spPr>
          <a:xfrm>
            <a:off x="3064764" y="7674579"/>
            <a:ext cx="819912" cy="222504"/>
          </a:xfrm>
          <a:prstGeom prst="rect">
            <a:avLst/>
          </a:prstGeom>
          <a:solidFill>
            <a:srgbClr val="FFFFFF"/>
          </a:solidFill>
        </p:spPr>
        <p:txBody>
          <a:bodyPr wrap="none" lIns="0" tIns="0" rIns="0" bIns="0">
            <a:noAutofit/>
          </a:bodyPr>
          <a:lstStyle/>
          <a:p>
            <a:pPr indent="0">
              <a:defRPr sz="1200">
                <a:solidFill>
                  <a:srgbClr val="3B363F"/>
                </a:solidFill>
                <a:latin typeface="Arial"/>
              </a:defRPr>
            </a:pPr>
            <a:r>
              <a:t>“新”AE</a:t>
            </a:r>
            <a:endParaRPr sz="1200" b="0" u="none">
              <a:solidFill>
                <a:srgbClr val="3B363F"/>
              </a:solidFill>
              <a:latin typeface="Arial"/>
            </a:endParaRPr>
          </a:p>
        </p:txBody>
      </p:sp>
      <p:sp>
        <p:nvSpPr>
          <p:cNvPr id="23" name="矩形 22">
            <a:extLst>
              <a:ext uri="{FF2B5EF4-FFF2-40B4-BE49-F238E27FC236}">
                <a16:creationId xmlns:a16="http://schemas.microsoft.com/office/drawing/2014/main" id="{D774D531-9798-49C6-8691-829A3A033EED}"/>
              </a:ext>
            </a:extLst>
          </p:cNvPr>
          <p:cNvSpPr/>
          <p:nvPr/>
        </p:nvSpPr>
        <p:spPr>
          <a:xfrm>
            <a:off x="4030980" y="7659339"/>
            <a:ext cx="1082040" cy="426720"/>
          </a:xfrm>
          <a:prstGeom prst="rect">
            <a:avLst/>
          </a:prstGeom>
          <a:solidFill>
            <a:srgbClr val="FFFFFF"/>
          </a:solidFill>
        </p:spPr>
        <p:txBody>
          <a:bodyPr lIns="0" tIns="0" rIns="0" bIns="0">
            <a:noAutofit/>
          </a:bodyPr>
          <a:lstStyle/>
          <a:p>
            <a:pPr indent="0" algn="ctr">
              <a:defRPr sz="1200">
                <a:solidFill>
                  <a:srgbClr val="3B363F"/>
                </a:solidFill>
                <a:latin typeface="Arial"/>
              </a:defRPr>
            </a:pPr>
            <a:r>
              <a:t>除中国以外的新兴市场</a:t>
            </a:r>
          </a:p>
        </p:txBody>
      </p:sp>
      <p:sp>
        <p:nvSpPr>
          <p:cNvPr id="24" name="矩形 23">
            <a:extLst>
              <a:ext uri="{FF2B5EF4-FFF2-40B4-BE49-F238E27FC236}">
                <a16:creationId xmlns:a16="http://schemas.microsoft.com/office/drawing/2014/main" id="{E4530131-8C82-429F-423B-70A712E0A6B6}"/>
              </a:ext>
            </a:extLst>
          </p:cNvPr>
          <p:cNvSpPr/>
          <p:nvPr/>
        </p:nvSpPr>
        <p:spPr>
          <a:xfrm>
            <a:off x="5411724" y="7659339"/>
            <a:ext cx="493776" cy="243840"/>
          </a:xfrm>
          <a:prstGeom prst="rect">
            <a:avLst/>
          </a:prstGeom>
          <a:solidFill>
            <a:srgbClr val="FFFFFF"/>
          </a:solidFill>
        </p:spPr>
        <p:txBody>
          <a:bodyPr wrap="none" lIns="0" tIns="0" rIns="0" bIns="0">
            <a:noAutofit/>
          </a:bodyPr>
          <a:lstStyle/>
          <a:p>
            <a:pPr indent="0">
              <a:defRPr sz="1200">
                <a:solidFill>
                  <a:srgbClr val="3B363F"/>
                </a:solidFill>
                <a:latin typeface="Arial"/>
              </a:defRPr>
            </a:pPr>
            <a:r>
              <a:t>中国</a:t>
            </a:r>
          </a:p>
        </p:txBody>
      </p:sp>
      <p:sp>
        <p:nvSpPr>
          <p:cNvPr id="25" name="矩形 24">
            <a:extLst>
              <a:ext uri="{FF2B5EF4-FFF2-40B4-BE49-F238E27FC236}">
                <a16:creationId xmlns:a16="http://schemas.microsoft.com/office/drawing/2014/main" id="{5887C141-1FEB-3602-6655-3476B0FF769E}"/>
              </a:ext>
            </a:extLst>
          </p:cNvPr>
          <p:cNvSpPr/>
          <p:nvPr/>
        </p:nvSpPr>
        <p:spPr>
          <a:xfrm>
            <a:off x="6518148" y="7659339"/>
            <a:ext cx="487680" cy="243840"/>
          </a:xfrm>
          <a:prstGeom prst="rect">
            <a:avLst/>
          </a:prstGeom>
          <a:solidFill>
            <a:srgbClr val="FFFFFF"/>
          </a:solidFill>
        </p:spPr>
        <p:txBody>
          <a:bodyPr wrap="none" lIns="0" tIns="0" rIns="0" bIns="0">
            <a:noAutofit/>
          </a:bodyPr>
          <a:lstStyle/>
          <a:p>
            <a:pPr indent="0">
              <a:defRPr sz="1200">
                <a:solidFill>
                  <a:srgbClr val="3B363F"/>
                </a:solidFill>
                <a:latin typeface="Arial"/>
              </a:defRPr>
            </a:pPr>
            <a:r>
              <a:t>低收入发展中国家</a:t>
            </a:r>
          </a:p>
        </p:txBody>
      </p:sp>
      <p:sp>
        <p:nvSpPr>
          <p:cNvPr id="26" name="矩形 25">
            <a:extLst>
              <a:ext uri="{FF2B5EF4-FFF2-40B4-BE49-F238E27FC236}">
                <a16:creationId xmlns:a16="http://schemas.microsoft.com/office/drawing/2014/main" id="{31E051C2-6115-BD5C-1262-FC682597DB34}"/>
              </a:ext>
            </a:extLst>
          </p:cNvPr>
          <p:cNvSpPr/>
          <p:nvPr/>
        </p:nvSpPr>
        <p:spPr>
          <a:xfrm>
            <a:off x="1959230" y="8906495"/>
            <a:ext cx="752856" cy="225630"/>
          </a:xfrm>
          <a:prstGeom prst="rect">
            <a:avLst/>
          </a:prstGeom>
          <a:solidFill>
            <a:srgbClr val="FFFFFF"/>
          </a:solidFill>
        </p:spPr>
        <p:txBody>
          <a:bodyPr lIns="0" tIns="0" rIns="0" bIns="0">
            <a:noAutofit/>
          </a:bodyPr>
          <a:lstStyle/>
          <a:p>
            <a:pPr>
              <a:lnSpc>
                <a:spcPct val="118000"/>
              </a:lnSpc>
              <a:defRPr sz="1200">
                <a:solidFill>
                  <a:srgbClr val="3B363F"/>
                </a:solidFill>
                <a:latin typeface="Arial"/>
              </a:defRPr>
            </a:pPr>
            <a:r>
              <a:t>（百分比）</a:t>
            </a:r>
          </a:p>
        </p:txBody>
      </p:sp>
      <p:sp>
        <p:nvSpPr>
          <p:cNvPr id="27" name="矩形 26">
            <a:extLst>
              <a:ext uri="{FF2B5EF4-FFF2-40B4-BE49-F238E27FC236}">
                <a16:creationId xmlns:a16="http://schemas.microsoft.com/office/drawing/2014/main" id="{8D8C1C2A-7DF9-25F4-F813-519FFB199116}"/>
              </a:ext>
            </a:extLst>
          </p:cNvPr>
          <p:cNvSpPr/>
          <p:nvPr/>
        </p:nvSpPr>
        <p:spPr>
          <a:xfrm>
            <a:off x="1831275" y="8263521"/>
            <a:ext cx="1949196" cy="631098"/>
          </a:xfrm>
          <a:prstGeom prst="rect">
            <a:avLst/>
          </a:prstGeom>
          <a:solidFill>
            <a:srgbClr val="FFFFFF"/>
          </a:solidFill>
        </p:spPr>
        <p:txBody>
          <a:bodyPr lIns="0" tIns="0" rIns="0" bIns="0">
            <a:noAutofit/>
          </a:bodyPr>
          <a:lstStyle/>
          <a:p>
            <a:pPr marL="141800" indent="-177800">
              <a:lnSpc>
                <a:spcPct val="118000"/>
              </a:lnSpc>
              <a:defRPr sz="1200">
                <a:solidFill>
                  <a:srgbClr val="3B363F"/>
                </a:solidFill>
                <a:latin typeface="Arial"/>
              </a:defRPr>
            </a:pPr>
            <a:r>
              <a:t>3. 发达经济体 55-64 岁劳动者占比</a:t>
            </a:r>
            <a:r>
              <a:rPr baseline="30000"/>
              <a:t>2</a:t>
            </a:r>
          </a:p>
        </p:txBody>
      </p:sp>
      <p:sp>
        <p:nvSpPr>
          <p:cNvPr id="28" name="矩形 27">
            <a:extLst>
              <a:ext uri="{FF2B5EF4-FFF2-40B4-BE49-F238E27FC236}">
                <a16:creationId xmlns:a16="http://schemas.microsoft.com/office/drawing/2014/main" id="{86E2540D-AFC6-558B-08C1-7FB5F13A73A4}"/>
              </a:ext>
            </a:extLst>
          </p:cNvPr>
          <p:cNvSpPr/>
          <p:nvPr/>
        </p:nvSpPr>
        <p:spPr>
          <a:xfrm>
            <a:off x="4798174" y="8944781"/>
            <a:ext cx="1038746" cy="225629"/>
          </a:xfrm>
          <a:prstGeom prst="rect">
            <a:avLst/>
          </a:prstGeom>
          <a:solidFill>
            <a:srgbClr val="FFFFFF"/>
          </a:solidFill>
        </p:spPr>
        <p:txBody>
          <a:bodyPr lIns="0" tIns="0" rIns="0" bIns="0">
            <a:noAutofit/>
          </a:bodyPr>
          <a:lstStyle/>
          <a:p>
            <a:pPr>
              <a:lnSpc>
                <a:spcPct val="118000"/>
              </a:lnSpc>
              <a:defRPr sz="1200">
                <a:solidFill>
                  <a:srgbClr val="3B363F"/>
                </a:solidFill>
                <a:latin typeface="Arial"/>
              </a:defRPr>
            </a:pPr>
            <a:r>
              <a:t>（百分比）</a:t>
            </a:r>
          </a:p>
        </p:txBody>
      </p:sp>
      <p:sp>
        <p:nvSpPr>
          <p:cNvPr id="29" name="矩形 28">
            <a:extLst>
              <a:ext uri="{FF2B5EF4-FFF2-40B4-BE49-F238E27FC236}">
                <a16:creationId xmlns:a16="http://schemas.microsoft.com/office/drawing/2014/main" id="{A31E6E37-5C7A-9E30-4FEF-5E4F83ECAD2B}"/>
              </a:ext>
            </a:extLst>
          </p:cNvPr>
          <p:cNvSpPr/>
          <p:nvPr/>
        </p:nvSpPr>
        <p:spPr>
          <a:xfrm>
            <a:off x="4670219" y="8301807"/>
            <a:ext cx="2098716" cy="631098"/>
          </a:xfrm>
          <a:prstGeom prst="rect">
            <a:avLst/>
          </a:prstGeom>
          <a:solidFill>
            <a:srgbClr val="FFFFFF"/>
          </a:solidFill>
        </p:spPr>
        <p:txBody>
          <a:bodyPr lIns="0" tIns="0" rIns="0" bIns="0">
            <a:noAutofit/>
          </a:bodyPr>
          <a:lstStyle/>
          <a:p>
            <a:pPr marL="141800" indent="-177800">
              <a:lnSpc>
                <a:spcPct val="118000"/>
              </a:lnSpc>
              <a:defRPr sz="1200">
                <a:solidFill>
                  <a:srgbClr val="3B363F"/>
                </a:solidFill>
                <a:latin typeface="Arial"/>
              </a:defRPr>
            </a:pPr>
            <a:r>
              <a:t>4. 新兴市场经济体 55-64 岁劳动者占比</a:t>
            </a:r>
            <a:r>
              <a:rPr baseline="30000"/>
              <a:t>3</a:t>
            </a:r>
          </a:p>
        </p:txBody>
      </p:sp>
      <p:sp>
        <p:nvSpPr>
          <p:cNvPr id="30" name="矩形 29">
            <a:extLst>
              <a:ext uri="{FF2B5EF4-FFF2-40B4-BE49-F238E27FC236}">
                <a16:creationId xmlns:a16="http://schemas.microsoft.com/office/drawing/2014/main" id="{CC6FC1F3-7734-0C14-C0F3-D802C25DB23B}"/>
              </a:ext>
            </a:extLst>
          </p:cNvPr>
          <p:cNvSpPr/>
          <p:nvPr/>
        </p:nvSpPr>
        <p:spPr>
          <a:xfrm>
            <a:off x="2681033" y="9919073"/>
            <a:ext cx="743712" cy="228600"/>
          </a:xfrm>
          <a:prstGeom prst="rect">
            <a:avLst/>
          </a:prstGeom>
          <a:solidFill>
            <a:srgbClr val="FFFFFF"/>
          </a:solidFill>
        </p:spPr>
        <p:txBody>
          <a:bodyPr wrap="none" lIns="0" tIns="0" rIns="0" bIns="0">
            <a:noAutofit/>
          </a:bodyPr>
          <a:lstStyle/>
          <a:p>
            <a:pPr indent="0">
              <a:defRPr sz="1200">
                <a:solidFill>
                  <a:srgbClr val="3B363F"/>
                </a:solidFill>
                <a:latin typeface="Arial"/>
              </a:defRPr>
            </a:pPr>
            <a:r>
              <a:t>中位数</a:t>
            </a:r>
          </a:p>
        </p:txBody>
      </p:sp>
      <p:sp>
        <p:nvSpPr>
          <p:cNvPr id="31" name="矩形 30">
            <a:extLst>
              <a:ext uri="{FF2B5EF4-FFF2-40B4-BE49-F238E27FC236}">
                <a16:creationId xmlns:a16="http://schemas.microsoft.com/office/drawing/2014/main" id="{DB85914E-9843-F6F6-478B-90087BF622D7}"/>
              </a:ext>
            </a:extLst>
          </p:cNvPr>
          <p:cNvSpPr/>
          <p:nvPr/>
        </p:nvSpPr>
        <p:spPr>
          <a:xfrm>
            <a:off x="5474269" y="10080873"/>
            <a:ext cx="743712" cy="228600"/>
          </a:xfrm>
          <a:prstGeom prst="rect">
            <a:avLst/>
          </a:prstGeom>
          <a:solidFill>
            <a:srgbClr val="FFFFFF"/>
          </a:solidFill>
        </p:spPr>
        <p:txBody>
          <a:bodyPr wrap="none" lIns="0" tIns="0" rIns="0" bIns="0">
            <a:noAutofit/>
          </a:bodyPr>
          <a:lstStyle/>
          <a:p>
            <a:pPr indent="0">
              <a:defRPr sz="1200">
                <a:solidFill>
                  <a:srgbClr val="3B363F"/>
                </a:solidFill>
                <a:latin typeface="Arial"/>
              </a:defRPr>
            </a:pPr>
            <a:r>
              <a:t>中位数</a:t>
            </a:r>
          </a:p>
        </p:txBody>
      </p:sp>
      <p:sp>
        <p:nvSpPr>
          <p:cNvPr id="32" name="矩形 31">
            <a:extLst>
              <a:ext uri="{FF2B5EF4-FFF2-40B4-BE49-F238E27FC236}">
                <a16:creationId xmlns:a16="http://schemas.microsoft.com/office/drawing/2014/main" id="{159501EA-9F83-62E1-D0AD-72119C0A2619}"/>
              </a:ext>
            </a:extLst>
          </p:cNvPr>
          <p:cNvSpPr/>
          <p:nvPr/>
        </p:nvSpPr>
        <p:spPr>
          <a:xfrm>
            <a:off x="2682699" y="10160425"/>
            <a:ext cx="1492631" cy="276762"/>
          </a:xfrm>
          <a:prstGeom prst="rect">
            <a:avLst/>
          </a:prstGeom>
          <a:solidFill>
            <a:srgbClr val="FFFFFF"/>
          </a:solidFill>
        </p:spPr>
        <p:txBody>
          <a:bodyPr wrap="none" lIns="0" tIns="0" rIns="0" bIns="0">
            <a:noAutofit/>
          </a:bodyPr>
          <a:lstStyle/>
          <a:p>
            <a:pPr indent="0">
              <a:defRPr sz="1200">
                <a:solidFill>
                  <a:srgbClr val="3B363F"/>
                </a:solidFill>
                <a:latin typeface="Arial"/>
              </a:defRPr>
            </a:pPr>
            <a:r>
              <a:t>四分位距</a:t>
            </a:r>
          </a:p>
        </p:txBody>
      </p:sp>
      <p:sp>
        <p:nvSpPr>
          <p:cNvPr id="33" name="矩形 32">
            <a:extLst>
              <a:ext uri="{FF2B5EF4-FFF2-40B4-BE49-F238E27FC236}">
                <a16:creationId xmlns:a16="http://schemas.microsoft.com/office/drawing/2014/main" id="{E8AC3B0C-954C-0DFB-93C3-9B762E322677}"/>
              </a:ext>
            </a:extLst>
          </p:cNvPr>
          <p:cNvSpPr/>
          <p:nvPr/>
        </p:nvSpPr>
        <p:spPr>
          <a:xfrm>
            <a:off x="5467179" y="10302121"/>
            <a:ext cx="1492631" cy="225629"/>
          </a:xfrm>
          <a:prstGeom prst="rect">
            <a:avLst/>
          </a:prstGeom>
          <a:solidFill>
            <a:srgbClr val="FFFFFF"/>
          </a:solidFill>
        </p:spPr>
        <p:txBody>
          <a:bodyPr wrap="none" lIns="0" tIns="0" rIns="0" bIns="0">
            <a:noAutofit/>
          </a:bodyPr>
          <a:lstStyle/>
          <a:p>
            <a:pPr indent="0">
              <a:defRPr sz="1200">
                <a:solidFill>
                  <a:srgbClr val="3B363F"/>
                </a:solidFill>
                <a:latin typeface="Arial"/>
              </a:defRPr>
            </a:pPr>
            <a:r>
              <a:t>四分位距</a:t>
            </a:r>
          </a:p>
        </p:txBody>
      </p:sp>
    </p:spTree>
    <p:extLst>
      <p:ext uri="{BB962C8B-B14F-4D97-AF65-F5344CB8AC3E}">
        <p14:creationId xmlns:p14="http://schemas.microsoft.com/office/powerpoint/2010/main" val="2873064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382B3-26E0-9CDA-D3FB-66F5704C21A7}"/>
              </a:ext>
            </a:extLst>
          </p:cNvPr>
          <p:cNvSpPr>
            <a:spLocks noGrp="1"/>
          </p:cNvSpPr>
          <p:nvPr>
            <p:ph type="title"/>
          </p:nvPr>
        </p:nvSpPr>
        <p:spPr/>
        <p:txBody>
          <a:bodyPr/>
          <a:lstStyle/>
          <a:p>
            <a:r>
              <a:t>新冠疫情的持续影响</a:t>
            </a:r>
          </a:p>
        </p:txBody>
      </p:sp>
      <p:sp>
        <p:nvSpPr>
          <p:cNvPr id="3" name="Slide Number Placeholder 2">
            <a:extLst>
              <a:ext uri="{FF2B5EF4-FFF2-40B4-BE49-F238E27FC236}">
                <a16:creationId xmlns:a16="http://schemas.microsoft.com/office/drawing/2014/main" id="{419659E8-E5DE-230A-6C51-FE7609D42A85}"/>
              </a:ext>
            </a:extLst>
          </p:cNvPr>
          <p:cNvSpPr>
            <a:spLocks noGrp="1"/>
          </p:cNvSpPr>
          <p:nvPr>
            <p:ph type="sldNum" sz="quarter" idx="11"/>
          </p:nvPr>
        </p:nvSpPr>
        <p:spPr/>
        <p:txBody>
          <a:bodyPr/>
          <a:lstStyle/>
          <a:p/>
          <a:p>
            <a:fld id="{B18DCB8B-D2FE-45D5-9D77-2EAE87C4CC26}" type="slidenum">
              <a:rPr lang="en-GB" smtClean="0"/>
              <a:t>6</a:t>
            </a:fld>
          </a:p>
        </p:txBody>
      </p:sp>
      <p:sp>
        <p:nvSpPr>
          <p:cNvPr id="5" name="TextBox 4">
            <a:extLst>
              <a:ext uri="{FF2B5EF4-FFF2-40B4-BE49-F238E27FC236}">
                <a16:creationId xmlns:a16="http://schemas.microsoft.com/office/drawing/2014/main" id="{80CD88D0-DD58-3779-AA5A-729D3E9B104B}"/>
              </a:ext>
            </a:extLst>
          </p:cNvPr>
          <p:cNvSpPr txBox="1"/>
          <p:nvPr/>
        </p:nvSpPr>
        <p:spPr>
          <a:xfrm>
            <a:off x="1936340" y="5741751"/>
            <a:ext cx="915635" cy="246221"/>
          </a:xfrm>
          <a:prstGeom prst="rect">
            <a:avLst/>
          </a:prstGeom>
          <a:noFill/>
        </p:spPr>
        <p:txBody>
          <a:bodyPr wrap="none">
            <a:spAutoFit/>
          </a:bodyPr>
          <a:lstStyle/>
          <a:p>
            <a:pPr algn="ctr">
              <a:defRPr sz="1000">
                <a:latin typeface="Arial" pitchFamily="34" charset="0"/>
                <a:cs typeface="Arial" pitchFamily="34" charset="0"/>
              </a:defRPr>
            </a:pPr>
            <a:r>
              <a:t>来源：</a:t>
            </a:r>
            <a:r>
              <a:rPr>
                <a:hlinkClick r:id="rId2"/>
              </a:rPr>
              <a:t>国际货币基金组织</a:t>
            </a:r>
            <a:r>
              <a:t>。</a:t>
            </a:r>
          </a:p>
        </p:txBody>
      </p:sp>
      <p:pic>
        <p:nvPicPr>
          <p:cNvPr id="6" name="图片 5">
            <a:extLst>
              <a:ext uri="{FF2B5EF4-FFF2-40B4-BE49-F238E27FC236}">
                <a16:creationId xmlns:a16="http://schemas.microsoft.com/office/drawing/2014/main" id="{90264400-493A-7BC9-FE04-372A5369A909}"/>
              </a:ext>
            </a:extLst>
          </p:cNvPr>
          <p:cNvPicPr>
            <a:picLocks noChangeAspect="1"/>
          </p:cNvPicPr>
          <p:nvPr/>
        </p:nvPicPr>
        <p:blipFill>
          <a:blip r:embed="rId3"/>
          <a:stretch>
            <a:fillRect/>
          </a:stretch>
        </p:blipFill>
        <p:spPr>
          <a:xfrm>
            <a:off x="1981200" y="1487424"/>
            <a:ext cx="5175504" cy="4285488"/>
          </a:xfrm>
          <a:prstGeom prst="rect">
            <a:avLst/>
          </a:prstGeom>
        </p:spPr>
      </p:pic>
      <p:sp>
        <p:nvSpPr>
          <p:cNvPr id="7" name="矩形 6">
            <a:extLst>
              <a:ext uri="{FF2B5EF4-FFF2-40B4-BE49-F238E27FC236}">
                <a16:creationId xmlns:a16="http://schemas.microsoft.com/office/drawing/2014/main" id="{572F98BA-3CD9-C8F4-285F-96AD3702BE91}"/>
              </a:ext>
            </a:extLst>
          </p:cNvPr>
          <p:cNvSpPr/>
          <p:nvPr/>
        </p:nvSpPr>
        <p:spPr>
          <a:xfrm>
            <a:off x="2087880" y="1609344"/>
            <a:ext cx="3712464" cy="243840"/>
          </a:xfrm>
          <a:prstGeom prst="rect">
            <a:avLst/>
          </a:prstGeom>
          <a:solidFill>
            <a:srgbClr val="FFFFFF"/>
          </a:solidFill>
        </p:spPr>
        <p:txBody>
          <a:bodyPr wrap="none" lIns="0" tIns="0" rIns="0" bIns="0">
            <a:noAutofit/>
          </a:bodyPr>
          <a:lstStyle/>
          <a:p>
            <a:pPr indent="0">
              <a:defRPr sz="1200">
                <a:solidFill>
                  <a:srgbClr val="1B66AD"/>
                </a:solidFill>
                <a:latin typeface="Arial"/>
              </a:defRPr>
            </a:pPr>
            <a:r>
              <a:t>图 1.13。新增确诊新冠肺炎死亡病例</a:t>
            </a:r>
          </a:p>
        </p:txBody>
      </p:sp>
      <p:sp>
        <p:nvSpPr>
          <p:cNvPr id="8" name="矩形 7">
            <a:extLst>
              <a:ext uri="{FF2B5EF4-FFF2-40B4-BE49-F238E27FC236}">
                <a16:creationId xmlns:a16="http://schemas.microsoft.com/office/drawing/2014/main" id="{D9C35090-891C-F519-B9C1-2F912FCE6E08}"/>
              </a:ext>
            </a:extLst>
          </p:cNvPr>
          <p:cNvSpPr/>
          <p:nvPr/>
        </p:nvSpPr>
        <p:spPr>
          <a:xfrm>
            <a:off x="2090928" y="1859280"/>
            <a:ext cx="2578608" cy="222504"/>
          </a:xfrm>
          <a:prstGeom prst="rect">
            <a:avLst/>
          </a:prstGeom>
          <a:solidFill>
            <a:srgbClr val="FFFFFF"/>
          </a:solidFill>
        </p:spPr>
        <p:txBody>
          <a:bodyPr wrap="none" lIns="0" tIns="0" rIns="0" bIns="0">
            <a:noAutofit/>
          </a:bodyPr>
          <a:lstStyle/>
          <a:p>
            <a:pPr indent="0">
              <a:defRPr sz="1100" i="1">
                <a:solidFill>
                  <a:srgbClr val="1B66AD"/>
                </a:solidFill>
                <a:latin typeface="Arial"/>
              </a:defRPr>
            </a:pPr>
            <a:r>
              <a:t>（人；七天移动平均值）</a:t>
            </a:r>
          </a:p>
        </p:txBody>
      </p:sp>
      <p:sp>
        <p:nvSpPr>
          <p:cNvPr id="9" name="矩形 8">
            <a:extLst>
              <a:ext uri="{FF2B5EF4-FFF2-40B4-BE49-F238E27FC236}">
                <a16:creationId xmlns:a16="http://schemas.microsoft.com/office/drawing/2014/main" id="{CEAED84C-9065-73AA-05A5-DED7711DF304}"/>
              </a:ext>
            </a:extLst>
          </p:cNvPr>
          <p:cNvSpPr/>
          <p:nvPr/>
        </p:nvSpPr>
        <p:spPr>
          <a:xfrm>
            <a:off x="3035808" y="2231136"/>
            <a:ext cx="850392" cy="195072"/>
          </a:xfrm>
          <a:prstGeom prst="rect">
            <a:avLst/>
          </a:prstGeom>
          <a:solidFill>
            <a:srgbClr val="FFFFFF"/>
          </a:solidFill>
        </p:spPr>
        <p:txBody>
          <a:bodyPr wrap="none" lIns="0" tIns="0" rIns="0" bIns="0">
            <a:noAutofit/>
          </a:bodyPr>
          <a:lstStyle/>
          <a:p>
            <a:pPr indent="0">
              <a:defRPr sz="1000">
                <a:solidFill>
                  <a:srgbClr val="3B363F"/>
                </a:solidFill>
                <a:latin typeface="Arial"/>
              </a:defRPr>
            </a:pPr>
            <a:r>
              <a:t>美国</a:t>
            </a:r>
          </a:p>
        </p:txBody>
      </p:sp>
      <p:sp>
        <p:nvSpPr>
          <p:cNvPr id="10" name="矩形 9">
            <a:extLst>
              <a:ext uri="{FF2B5EF4-FFF2-40B4-BE49-F238E27FC236}">
                <a16:creationId xmlns:a16="http://schemas.microsoft.com/office/drawing/2014/main" id="{1DFF530A-2EF5-486E-CEF5-56B6570BA15A}"/>
              </a:ext>
            </a:extLst>
          </p:cNvPr>
          <p:cNvSpPr/>
          <p:nvPr/>
        </p:nvSpPr>
        <p:spPr>
          <a:xfrm>
            <a:off x="3041904" y="2453640"/>
            <a:ext cx="630936" cy="149352"/>
          </a:xfrm>
          <a:prstGeom prst="rect">
            <a:avLst/>
          </a:prstGeom>
          <a:solidFill>
            <a:srgbClr val="FFFFFF"/>
          </a:solidFill>
        </p:spPr>
        <p:txBody>
          <a:bodyPr wrap="none" lIns="0" tIns="0" rIns="0" bIns="0">
            <a:noAutofit/>
          </a:bodyPr>
          <a:lstStyle/>
          <a:p>
            <a:pPr indent="0">
              <a:defRPr sz="1000">
                <a:solidFill>
                  <a:srgbClr val="3B363F"/>
                </a:solidFill>
                <a:latin typeface="Arial"/>
              </a:defRPr>
            </a:pPr>
            <a:r>
              <a:t>欧元区</a:t>
            </a:r>
          </a:p>
        </p:txBody>
      </p:sp>
      <p:sp>
        <p:nvSpPr>
          <p:cNvPr id="11" name="矩形 10">
            <a:extLst>
              <a:ext uri="{FF2B5EF4-FFF2-40B4-BE49-F238E27FC236}">
                <a16:creationId xmlns:a16="http://schemas.microsoft.com/office/drawing/2014/main" id="{430313BB-746B-359E-4ED4-6BF206B5C576}"/>
              </a:ext>
            </a:extLst>
          </p:cNvPr>
          <p:cNvSpPr/>
          <p:nvPr/>
        </p:nvSpPr>
        <p:spPr>
          <a:xfrm>
            <a:off x="3048000" y="2630424"/>
            <a:ext cx="630936" cy="161544"/>
          </a:xfrm>
          <a:prstGeom prst="rect">
            <a:avLst/>
          </a:prstGeom>
          <a:solidFill>
            <a:srgbClr val="FFFFFF"/>
          </a:solidFill>
        </p:spPr>
        <p:txBody>
          <a:bodyPr wrap="none" lIns="0" tIns="0" rIns="0" bIns="0">
            <a:noAutofit/>
          </a:bodyPr>
          <a:lstStyle/>
          <a:p>
            <a:pPr indent="0">
              <a:defRPr sz="1000">
                <a:solidFill>
                  <a:srgbClr val="3B363F"/>
                </a:solidFill>
                <a:latin typeface="Arial"/>
              </a:defRPr>
            </a:pPr>
            <a:r>
              <a:t>其他不良事件</a:t>
            </a:r>
          </a:p>
        </p:txBody>
      </p:sp>
      <p:sp>
        <p:nvSpPr>
          <p:cNvPr id="12" name="矩形 11">
            <a:extLst>
              <a:ext uri="{FF2B5EF4-FFF2-40B4-BE49-F238E27FC236}">
                <a16:creationId xmlns:a16="http://schemas.microsoft.com/office/drawing/2014/main" id="{2ACDE7AA-6BBD-5873-3B7F-EC531A2F308E}"/>
              </a:ext>
            </a:extLst>
          </p:cNvPr>
          <p:cNvSpPr/>
          <p:nvPr/>
        </p:nvSpPr>
        <p:spPr>
          <a:xfrm>
            <a:off x="3048000" y="2825496"/>
            <a:ext cx="347472" cy="167640"/>
          </a:xfrm>
          <a:prstGeom prst="rect">
            <a:avLst/>
          </a:prstGeom>
          <a:solidFill>
            <a:srgbClr val="FFFFFF"/>
          </a:solidFill>
        </p:spPr>
        <p:txBody>
          <a:bodyPr wrap="none" lIns="0" tIns="0" rIns="0" bIns="0">
            <a:noAutofit/>
          </a:bodyPr>
          <a:lstStyle/>
          <a:p>
            <a:pPr indent="0">
              <a:defRPr sz="1000">
                <a:solidFill>
                  <a:srgbClr val="3B363F"/>
                </a:solidFill>
                <a:latin typeface="Arial"/>
              </a:defRPr>
            </a:pPr>
            <a:r>
              <a:t>印度</a:t>
            </a:r>
          </a:p>
        </p:txBody>
      </p:sp>
      <p:sp>
        <p:nvSpPr>
          <p:cNvPr id="13" name="矩形 12">
            <a:extLst>
              <a:ext uri="{FF2B5EF4-FFF2-40B4-BE49-F238E27FC236}">
                <a16:creationId xmlns:a16="http://schemas.microsoft.com/office/drawing/2014/main" id="{0D4C451E-B27F-5DC4-FC78-5A7E1446A15F}"/>
              </a:ext>
            </a:extLst>
          </p:cNvPr>
          <p:cNvSpPr/>
          <p:nvPr/>
        </p:nvSpPr>
        <p:spPr>
          <a:xfrm>
            <a:off x="3041904" y="2993136"/>
            <a:ext cx="1106424" cy="179832"/>
          </a:xfrm>
          <a:prstGeom prst="rect">
            <a:avLst/>
          </a:prstGeom>
          <a:solidFill>
            <a:srgbClr val="FFFFFF"/>
          </a:solidFill>
        </p:spPr>
        <p:txBody>
          <a:bodyPr wrap="none" lIns="0" tIns="0" rIns="0" bIns="0">
            <a:noAutofit/>
          </a:bodyPr>
          <a:lstStyle/>
          <a:p>
            <a:pPr indent="0" algn="ctr">
              <a:defRPr sz="1000">
                <a:solidFill>
                  <a:srgbClr val="3B363F"/>
                </a:solidFill>
                <a:latin typeface="Arial"/>
              </a:defRPr>
            </a:pPr>
            <a:r>
              <a:t>EMDE</a:t>
            </a:r>
            <a:r>
              <a:rPr>
                <a:ea typeface="Arial"/>
              </a:rPr>
              <a:t> </a:t>
            </a:r>
            <a:r>
              <a:t>亚洲除外。IND</a:t>
            </a:r>
          </a:p>
        </p:txBody>
      </p:sp>
      <p:sp>
        <p:nvSpPr>
          <p:cNvPr id="14" name="矩形 13">
            <a:extLst>
              <a:ext uri="{FF2B5EF4-FFF2-40B4-BE49-F238E27FC236}">
                <a16:creationId xmlns:a16="http://schemas.microsoft.com/office/drawing/2014/main" id="{FCE8CD15-733E-1200-0934-076D34C363B7}"/>
              </a:ext>
            </a:extLst>
          </p:cNvPr>
          <p:cNvSpPr/>
          <p:nvPr/>
        </p:nvSpPr>
        <p:spPr>
          <a:xfrm>
            <a:off x="3041904" y="3185160"/>
            <a:ext cx="289560" cy="182880"/>
          </a:xfrm>
          <a:prstGeom prst="rect">
            <a:avLst/>
          </a:prstGeom>
          <a:solidFill>
            <a:srgbClr val="FFFFFF"/>
          </a:solidFill>
        </p:spPr>
        <p:txBody>
          <a:bodyPr wrap="none" lIns="0" tIns="0" rIns="0" bIns="0">
            <a:noAutofit/>
          </a:bodyPr>
          <a:lstStyle/>
          <a:p>
            <a:pPr indent="0" algn="just">
              <a:defRPr sz="1200">
                <a:solidFill>
                  <a:srgbClr val="3B363F"/>
                </a:solidFill>
                <a:latin typeface="Arial"/>
              </a:defRPr>
            </a:pPr>
            <a:r>
              <a:t>拉丁美洲和加勒比地区</a:t>
            </a:r>
          </a:p>
        </p:txBody>
      </p:sp>
      <p:sp>
        <p:nvSpPr>
          <p:cNvPr id="15" name="矩形 14">
            <a:extLst>
              <a:ext uri="{FF2B5EF4-FFF2-40B4-BE49-F238E27FC236}">
                <a16:creationId xmlns:a16="http://schemas.microsoft.com/office/drawing/2014/main" id="{FD298671-174E-FC2F-18BA-D891313EE6FE}"/>
              </a:ext>
            </a:extLst>
          </p:cNvPr>
          <p:cNvSpPr/>
          <p:nvPr/>
        </p:nvSpPr>
        <p:spPr>
          <a:xfrm>
            <a:off x="4812792" y="2237232"/>
            <a:ext cx="1703832" cy="201168"/>
          </a:xfrm>
          <a:prstGeom prst="rect">
            <a:avLst/>
          </a:prstGeom>
          <a:solidFill>
            <a:srgbClr val="FFFFFF"/>
          </a:solidFill>
        </p:spPr>
        <p:txBody>
          <a:bodyPr wrap="none" lIns="0" tIns="0" rIns="0" bIns="0">
            <a:noAutofit/>
          </a:bodyPr>
          <a:lstStyle/>
          <a:p>
            <a:pPr indent="0" algn="ctr">
              <a:defRPr sz="1000">
                <a:solidFill>
                  <a:srgbClr val="3B363F"/>
                </a:solidFill>
                <a:latin typeface="Arial"/>
              </a:defRPr>
            </a:pPr>
            <a:r>
              <a:t>俄罗斯、土耳其、南非</a:t>
            </a:r>
          </a:p>
        </p:txBody>
      </p:sp>
      <p:sp>
        <p:nvSpPr>
          <p:cNvPr id="16" name="矩形 15">
            <a:extLst>
              <a:ext uri="{FF2B5EF4-FFF2-40B4-BE49-F238E27FC236}">
                <a16:creationId xmlns:a16="http://schemas.microsoft.com/office/drawing/2014/main" id="{27EBFF23-43A3-CC33-B517-F9937C2E5DD4}"/>
              </a:ext>
            </a:extLst>
          </p:cNvPr>
          <p:cNvSpPr/>
          <p:nvPr/>
        </p:nvSpPr>
        <p:spPr>
          <a:xfrm>
            <a:off x="4806696" y="2450592"/>
            <a:ext cx="1054608" cy="173736"/>
          </a:xfrm>
          <a:prstGeom prst="rect">
            <a:avLst/>
          </a:prstGeom>
          <a:solidFill>
            <a:srgbClr val="FFFFFF"/>
          </a:solidFill>
        </p:spPr>
        <p:txBody>
          <a:bodyPr wrap="none" lIns="0" tIns="0" rIns="0" bIns="0">
            <a:noAutofit/>
          </a:bodyPr>
          <a:lstStyle/>
          <a:p>
            <a:pPr indent="0" algn="ctr">
              <a:defRPr sz="1000">
                <a:solidFill>
                  <a:srgbClr val="3B363F"/>
                </a:solidFill>
                <a:latin typeface="Arial"/>
              </a:defRPr>
            </a:pPr>
            <a:r>
              <a:t>世界其他地区</a:t>
            </a:r>
          </a:p>
        </p:txBody>
      </p:sp>
      <p:sp>
        <p:nvSpPr>
          <p:cNvPr id="17" name="矩形 16">
            <a:extLst>
              <a:ext uri="{FF2B5EF4-FFF2-40B4-BE49-F238E27FC236}">
                <a16:creationId xmlns:a16="http://schemas.microsoft.com/office/drawing/2014/main" id="{B491005C-C2B5-835D-237B-A4DD695F8855}"/>
              </a:ext>
            </a:extLst>
          </p:cNvPr>
          <p:cNvSpPr/>
          <p:nvPr/>
        </p:nvSpPr>
        <p:spPr>
          <a:xfrm>
            <a:off x="2743200" y="5257800"/>
            <a:ext cx="329184" cy="176784"/>
          </a:xfrm>
          <a:prstGeom prst="rect">
            <a:avLst/>
          </a:prstGeom>
          <a:solidFill>
            <a:srgbClr val="FFFFFF"/>
          </a:solidFill>
        </p:spPr>
        <p:txBody>
          <a:bodyPr wrap="none" lIns="0" tIns="0" rIns="0" bIns="0">
            <a:noAutofit/>
          </a:bodyPr>
          <a:lstStyle/>
          <a:p>
            <a:pPr indent="0">
              <a:defRPr sz="1000">
                <a:solidFill>
                  <a:srgbClr val="3B363F"/>
                </a:solidFill>
                <a:latin typeface="Arial"/>
              </a:defRPr>
            </a:pPr>
            <a:r>
              <a:t>三月</a:t>
            </a:r>
          </a:p>
        </p:txBody>
      </p:sp>
      <p:sp>
        <p:nvSpPr>
          <p:cNvPr id="18" name="矩形 17">
            <a:extLst>
              <a:ext uri="{FF2B5EF4-FFF2-40B4-BE49-F238E27FC236}">
                <a16:creationId xmlns:a16="http://schemas.microsoft.com/office/drawing/2014/main" id="{3EC01739-EEA6-80FD-09B7-2730D5EED65C}"/>
              </a:ext>
            </a:extLst>
          </p:cNvPr>
          <p:cNvSpPr/>
          <p:nvPr/>
        </p:nvSpPr>
        <p:spPr>
          <a:xfrm>
            <a:off x="3547872" y="5257800"/>
            <a:ext cx="313944" cy="185928"/>
          </a:xfrm>
          <a:prstGeom prst="rect">
            <a:avLst/>
          </a:prstGeom>
          <a:solidFill>
            <a:srgbClr val="FFFFFF"/>
          </a:solidFill>
        </p:spPr>
        <p:txBody>
          <a:bodyPr wrap="none" lIns="0" tIns="0" rIns="0" bIns="0">
            <a:noAutofit/>
          </a:bodyPr>
          <a:lstStyle/>
          <a:p>
            <a:pPr indent="0">
              <a:defRPr sz="1000">
                <a:solidFill>
                  <a:srgbClr val="3B363F"/>
                </a:solidFill>
                <a:latin typeface="Arial"/>
              </a:defRPr>
            </a:pPr>
            <a:r>
              <a:t>九月。</a:t>
            </a:r>
          </a:p>
        </p:txBody>
      </p:sp>
      <p:sp>
        <p:nvSpPr>
          <p:cNvPr id="19" name="矩形 18">
            <a:extLst>
              <a:ext uri="{FF2B5EF4-FFF2-40B4-BE49-F238E27FC236}">
                <a16:creationId xmlns:a16="http://schemas.microsoft.com/office/drawing/2014/main" id="{DA4A6A22-23E5-61AA-6C1C-8F5EC7260907}"/>
              </a:ext>
            </a:extLst>
          </p:cNvPr>
          <p:cNvSpPr/>
          <p:nvPr/>
        </p:nvSpPr>
        <p:spPr>
          <a:xfrm>
            <a:off x="4343400" y="5266944"/>
            <a:ext cx="310896" cy="161544"/>
          </a:xfrm>
          <a:prstGeom prst="rect">
            <a:avLst/>
          </a:prstGeom>
          <a:solidFill>
            <a:srgbClr val="FFFFFF"/>
          </a:solidFill>
        </p:spPr>
        <p:txBody>
          <a:bodyPr wrap="none" lIns="0" tIns="0" rIns="0" bIns="0">
            <a:noAutofit/>
          </a:bodyPr>
          <a:lstStyle/>
          <a:p>
            <a:pPr indent="0">
              <a:defRPr sz="1000">
                <a:solidFill>
                  <a:srgbClr val="3B363F"/>
                </a:solidFill>
                <a:latin typeface="Arial"/>
              </a:defRPr>
            </a:pPr>
            <a:r>
              <a:t>三月</a:t>
            </a:r>
          </a:p>
        </p:txBody>
      </p:sp>
      <p:sp>
        <p:nvSpPr>
          <p:cNvPr id="20" name="矩形 19">
            <a:extLst>
              <a:ext uri="{FF2B5EF4-FFF2-40B4-BE49-F238E27FC236}">
                <a16:creationId xmlns:a16="http://schemas.microsoft.com/office/drawing/2014/main" id="{01ADC73F-4BA3-B1AD-48A7-803151879E61}"/>
              </a:ext>
            </a:extLst>
          </p:cNvPr>
          <p:cNvSpPr/>
          <p:nvPr/>
        </p:nvSpPr>
        <p:spPr>
          <a:xfrm>
            <a:off x="5123688" y="5263515"/>
            <a:ext cx="332232" cy="164592"/>
          </a:xfrm>
          <a:prstGeom prst="rect">
            <a:avLst/>
          </a:prstGeom>
          <a:solidFill>
            <a:srgbClr val="FFFFFF"/>
          </a:solidFill>
        </p:spPr>
        <p:txBody>
          <a:bodyPr wrap="none" lIns="0" tIns="0" rIns="0" bIns="0">
            <a:noAutofit/>
          </a:bodyPr>
          <a:lstStyle/>
          <a:p>
            <a:pPr indent="0" algn="r">
              <a:defRPr sz="1000">
                <a:solidFill>
                  <a:srgbClr val="3B363F"/>
                </a:solidFill>
                <a:latin typeface="Arial"/>
              </a:defRPr>
            </a:pPr>
            <a:r>
              <a:t>九月。</a:t>
            </a:r>
          </a:p>
        </p:txBody>
      </p:sp>
      <p:sp>
        <p:nvSpPr>
          <p:cNvPr id="21" name="矩形 20">
            <a:extLst>
              <a:ext uri="{FF2B5EF4-FFF2-40B4-BE49-F238E27FC236}">
                <a16:creationId xmlns:a16="http://schemas.microsoft.com/office/drawing/2014/main" id="{723D2386-C2A6-60DB-D583-7787789EDAC5}"/>
              </a:ext>
            </a:extLst>
          </p:cNvPr>
          <p:cNvSpPr/>
          <p:nvPr/>
        </p:nvSpPr>
        <p:spPr>
          <a:xfrm>
            <a:off x="5910072" y="5257800"/>
            <a:ext cx="332232" cy="170688"/>
          </a:xfrm>
          <a:prstGeom prst="rect">
            <a:avLst/>
          </a:prstGeom>
          <a:solidFill>
            <a:srgbClr val="FFFFFF"/>
          </a:solidFill>
        </p:spPr>
        <p:txBody>
          <a:bodyPr wrap="none" lIns="0" tIns="0" rIns="0" bIns="0">
            <a:noAutofit/>
          </a:bodyPr>
          <a:lstStyle/>
          <a:p>
            <a:pPr indent="0" algn="r">
              <a:defRPr sz="1000">
                <a:solidFill>
                  <a:srgbClr val="3B363F"/>
                </a:solidFill>
                <a:latin typeface="Arial"/>
              </a:defRPr>
            </a:pPr>
            <a:r>
              <a:t>三月</a:t>
            </a:r>
          </a:p>
        </p:txBody>
      </p:sp>
      <p:sp>
        <p:nvSpPr>
          <p:cNvPr id="22" name="矩形 21">
            <a:extLst>
              <a:ext uri="{FF2B5EF4-FFF2-40B4-BE49-F238E27FC236}">
                <a16:creationId xmlns:a16="http://schemas.microsoft.com/office/drawing/2014/main" id="{AAD9E2E1-5852-29C3-74BB-29572A7E8B1D}"/>
              </a:ext>
            </a:extLst>
          </p:cNvPr>
          <p:cNvSpPr/>
          <p:nvPr/>
        </p:nvSpPr>
        <p:spPr>
          <a:xfrm>
            <a:off x="6720840" y="5263896"/>
            <a:ext cx="295656" cy="173736"/>
          </a:xfrm>
          <a:prstGeom prst="rect">
            <a:avLst/>
          </a:prstGeom>
          <a:solidFill>
            <a:srgbClr val="FFFFFF"/>
          </a:solidFill>
        </p:spPr>
        <p:txBody>
          <a:bodyPr wrap="none" lIns="0" tIns="0" rIns="0" bIns="0">
            <a:noAutofit/>
          </a:bodyPr>
          <a:lstStyle/>
          <a:p>
            <a:pPr indent="0" algn="r">
              <a:defRPr sz="1000">
                <a:solidFill>
                  <a:srgbClr val="3B363F"/>
                </a:solidFill>
                <a:latin typeface="Arial"/>
              </a:defRPr>
            </a:pPr>
            <a:r>
              <a:t>九月。</a:t>
            </a:r>
          </a:p>
        </p:txBody>
      </p:sp>
    </p:spTree>
    <p:extLst>
      <p:ext uri="{BB962C8B-B14F-4D97-AF65-F5344CB8AC3E}">
        <p14:creationId xmlns:p14="http://schemas.microsoft.com/office/powerpoint/2010/main" val="36440209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
            <a:fld id="{B18DCB8B-D2FE-45D5-9D77-2EAE87C4CC26}" type="slidenum">
              <a:rPr lang="en-GB" smtClean="0"/>
              <a:t>60</a:t>
            </a:fld>
          </a:p>
        </p:txBody>
      </p:sp>
      <p:pic>
        <p:nvPicPr>
          <p:cNvPr id="4" name="Picture 3"/>
          <p:cNvPicPr>
            <a:picLocks noChangeAspect="1"/>
          </p:cNvPicPr>
          <p:nvPr/>
        </p:nvPicPr>
        <p:blipFill rotWithShape="1">
          <a:blip r:embed="rId2"/>
          <a:srcRect l="51312" t="19462" r="18302" b="14156"/>
          <a:stretch/>
        </p:blipFill>
        <p:spPr>
          <a:xfrm>
            <a:off x="1227772" y="-1400834"/>
            <a:ext cx="6281391" cy="9582598"/>
          </a:xfrm>
          <a:prstGeom prst="rect">
            <a:avLst/>
          </a:prstGeom>
          <a:ln>
            <a:noFill/>
          </a:ln>
        </p:spPr>
      </p:pic>
      <p:pic>
        <p:nvPicPr>
          <p:cNvPr id="5" name="Picture 4"/>
          <p:cNvPicPr>
            <a:picLocks noChangeAspect="1"/>
          </p:cNvPicPr>
          <p:nvPr/>
        </p:nvPicPr>
        <p:blipFill rotWithShape="1">
          <a:blip r:embed="rId2"/>
          <a:srcRect l="51312" t="10296" r="18615" b="85107"/>
          <a:stretch/>
        </p:blipFill>
        <p:spPr>
          <a:xfrm>
            <a:off x="1261491" y="1509289"/>
            <a:ext cx="6216721" cy="663657"/>
          </a:xfrm>
          <a:prstGeom prst="rect">
            <a:avLst/>
          </a:prstGeom>
        </p:spPr>
      </p:pic>
      <p:sp>
        <p:nvSpPr>
          <p:cNvPr id="9" name="Rectangle 8">
            <a:extLst>
              <a:ext uri="{FF2B5EF4-FFF2-40B4-BE49-F238E27FC236}">
                <a16:creationId xmlns:a16="http://schemas.microsoft.com/office/drawing/2014/main" id="{F72C0CEE-8BE3-5C4D-B79A-E6416E904896}"/>
              </a:ext>
            </a:extLst>
          </p:cNvPr>
          <p:cNvSpPr/>
          <p:nvPr/>
        </p:nvSpPr>
        <p:spPr>
          <a:xfrm>
            <a:off x="354013" y="997525"/>
            <a:ext cx="8235950" cy="1054552"/>
          </a:xfrm>
          <a:prstGeom prst="rect">
            <a:avLst/>
          </a:prstGeom>
          <a:solidFill>
            <a:schemeClr val="bg1"/>
          </a:solidFill>
          <a:ln>
            <a:noFill/>
          </a:ln>
        </p:spPr>
        <p:txBody>
          <a:bodyPr wrap="square" anchor="ctr">
            <a:noAutofit/>
          </a:bodyPr>
          <a:lstStyle/>
          <a:p>
            <a:pPr algn="ctr"/>
            <a:endParaRPr sz="1800" b="0" u="none">
              <a:solidFill>
                <a:schemeClr val="accent6"/>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90BF443E-D280-A749-9D73-DBED71BE40B4}"/>
              </a:ext>
            </a:extLst>
          </p:cNvPr>
          <p:cNvSpPr/>
          <p:nvPr/>
        </p:nvSpPr>
        <p:spPr>
          <a:xfrm>
            <a:off x="454025" y="5227779"/>
            <a:ext cx="8235950" cy="2565117"/>
          </a:xfrm>
          <a:prstGeom prst="rect">
            <a:avLst/>
          </a:prstGeom>
          <a:solidFill>
            <a:schemeClr val="bg1"/>
          </a:solidFill>
          <a:ln>
            <a:noFill/>
          </a:ln>
        </p:spPr>
        <p:txBody>
          <a:bodyPr wrap="square" anchor="ctr">
            <a:noAutofit/>
          </a:bodyPr>
          <a:lstStyle/>
          <a:p>
            <a:pPr algn="ctr"/>
            <a:endParaRPr sz="1800" b="0" u="none">
              <a:solidFill>
                <a:schemeClr val="accent6"/>
              </a:solidFill>
              <a:latin typeface="Arial" pitchFamily="34" charset="0"/>
              <a:cs typeface="Arial" pitchFamily="34" charset="0"/>
            </a:endParaRPr>
          </a:p>
        </p:txBody>
      </p:sp>
      <p:sp>
        <p:nvSpPr>
          <p:cNvPr id="2" name="Title 1"/>
          <p:cNvSpPr>
            <a:spLocks noGrp="1"/>
          </p:cNvSpPr>
          <p:nvPr>
            <p:ph type="title"/>
          </p:nvPr>
        </p:nvSpPr>
        <p:spPr>
          <a:solidFill>
            <a:schemeClr val="bg1"/>
          </a:solidFill>
          <a:ln>
            <a:noFill/>
          </a:ln>
        </p:spPr>
        <p:txBody>
          <a:bodyPr/>
          <a:lstStyle/>
          <a:p>
            <a:r>
              <a:t>长距离：人口统计！</a:t>
            </a:r>
          </a:p>
        </p:txBody>
      </p:sp>
      <p:sp>
        <p:nvSpPr>
          <p:cNvPr id="12" name="Rectangle 11">
            <a:extLst>
              <a:ext uri="{FF2B5EF4-FFF2-40B4-BE49-F238E27FC236}">
                <a16:creationId xmlns:a16="http://schemas.microsoft.com/office/drawing/2014/main" id="{087AA4AD-F8EB-2B4E-897A-9EBB196A42A8}"/>
              </a:ext>
            </a:extLst>
          </p:cNvPr>
          <p:cNvSpPr/>
          <p:nvPr/>
        </p:nvSpPr>
        <p:spPr>
          <a:xfrm>
            <a:off x="454025" y="-2188512"/>
            <a:ext cx="8235950" cy="2565117"/>
          </a:xfrm>
          <a:prstGeom prst="rect">
            <a:avLst/>
          </a:prstGeom>
          <a:solidFill>
            <a:schemeClr val="bg1"/>
          </a:solidFill>
          <a:ln>
            <a:noFill/>
          </a:ln>
        </p:spPr>
        <p:txBody>
          <a:bodyPr wrap="square" anchor="ctr">
            <a:noAutofit/>
          </a:bodyPr>
          <a:lstStyle/>
          <a:p>
            <a:pPr algn="ctr"/>
            <a:endParaRPr sz="1800" b="0" u="none">
              <a:solidFill>
                <a:schemeClr val="accent6"/>
              </a:solidFill>
              <a:latin typeface="Arial" pitchFamily="34" charset="0"/>
              <a:cs typeface="Arial" pitchFamily="34" charset="0"/>
            </a:endParaRPr>
          </a:p>
        </p:txBody>
      </p:sp>
      <p:sp>
        <p:nvSpPr>
          <p:cNvPr id="6" name="矩形 5">
            <a:extLst>
              <a:ext uri="{FF2B5EF4-FFF2-40B4-BE49-F238E27FC236}">
                <a16:creationId xmlns:a16="http://schemas.microsoft.com/office/drawing/2014/main" id="{253BCBD7-A55B-2491-33A7-ECEBD33896CA}"/>
              </a:ext>
            </a:extLst>
          </p:cNvPr>
          <p:cNvSpPr/>
          <p:nvPr/>
        </p:nvSpPr>
        <p:spPr>
          <a:xfrm>
            <a:off x="2029968" y="2395728"/>
            <a:ext cx="2715768" cy="472440"/>
          </a:xfrm>
          <a:prstGeom prst="rect">
            <a:avLst/>
          </a:prstGeom>
          <a:solidFill>
            <a:srgbClr val="FFFFFF"/>
          </a:solidFill>
        </p:spPr>
        <p:txBody>
          <a:bodyPr lIns="0" tIns="0" rIns="0" bIns="0">
            <a:noAutofit/>
          </a:bodyPr>
          <a:lstStyle/>
          <a:p>
            <a:pPr marL="154500" indent="-190500">
              <a:lnSpc>
                <a:spcPct val="124000"/>
              </a:lnSpc>
              <a:defRPr sz="1200">
                <a:latin typeface="Arial"/>
              </a:defRPr>
            </a:pPr>
            <a:r>
              <a:t>2. 工作</a:t>
            </a:r>
            <a:r>
              <a:rPr>
                <a:ea typeface="Arial"/>
              </a:rPr>
              <a:t> </a:t>
            </a:r>
            <a:r>
              <a:t>-</a:t>
            </a:r>
            <a:r>
              <a:rPr>
                <a:ea typeface="Arial"/>
              </a:rPr>
              <a:t> </a:t>
            </a:r>
            <a:r>
              <a:t>年龄人口增长</a:t>
            </a:r>
            <a:r>
              <a:rPr baseline="30000"/>
              <a:t>1 </a:t>
            </a:r>
            <a:r>
              <a:t>（百分比）</a:t>
            </a:r>
          </a:p>
        </p:txBody>
      </p:sp>
      <p:sp>
        <p:nvSpPr>
          <p:cNvPr id="7" name="矩形 6">
            <a:extLst>
              <a:ext uri="{FF2B5EF4-FFF2-40B4-BE49-F238E27FC236}">
                <a16:creationId xmlns:a16="http://schemas.microsoft.com/office/drawing/2014/main" id="{791BC6F2-10AB-7953-F8EE-AFD28E8CA8A7}"/>
              </a:ext>
            </a:extLst>
          </p:cNvPr>
          <p:cNvSpPr/>
          <p:nvPr/>
        </p:nvSpPr>
        <p:spPr>
          <a:xfrm>
            <a:off x="2020824" y="4767072"/>
            <a:ext cx="728472" cy="240792"/>
          </a:xfrm>
          <a:prstGeom prst="rect">
            <a:avLst/>
          </a:prstGeom>
          <a:solidFill>
            <a:srgbClr val="FFFFFF"/>
          </a:solidFill>
        </p:spPr>
        <p:txBody>
          <a:bodyPr wrap="none" lIns="0" tIns="0" rIns="0" bIns="0">
            <a:noAutofit/>
          </a:bodyPr>
          <a:lstStyle/>
          <a:p>
            <a:pPr indent="0">
              <a:defRPr sz="1200">
                <a:latin typeface="Arial"/>
              </a:defRPr>
            </a:pPr>
            <a:r>
              <a:t>“旧” AE</a:t>
            </a:r>
          </a:p>
        </p:txBody>
      </p:sp>
      <p:sp>
        <p:nvSpPr>
          <p:cNvPr id="8" name="矩形 7">
            <a:extLst>
              <a:ext uri="{FF2B5EF4-FFF2-40B4-BE49-F238E27FC236}">
                <a16:creationId xmlns:a16="http://schemas.microsoft.com/office/drawing/2014/main" id="{16F875CD-F714-C4C2-1377-3616AFB613D7}"/>
              </a:ext>
            </a:extLst>
          </p:cNvPr>
          <p:cNvSpPr/>
          <p:nvPr/>
        </p:nvSpPr>
        <p:spPr>
          <a:xfrm>
            <a:off x="3063240" y="4773168"/>
            <a:ext cx="816864" cy="234696"/>
          </a:xfrm>
          <a:prstGeom prst="rect">
            <a:avLst/>
          </a:prstGeom>
          <a:solidFill>
            <a:srgbClr val="FFFFFF"/>
          </a:solidFill>
        </p:spPr>
        <p:txBody>
          <a:bodyPr wrap="none" lIns="0" tIns="0" rIns="0" bIns="0">
            <a:noAutofit/>
          </a:bodyPr>
          <a:lstStyle/>
          <a:p>
            <a:pPr indent="0">
              <a:defRPr sz="1200">
                <a:latin typeface="Arial"/>
              </a:defRPr>
            </a:pPr>
            <a:r>
              <a:t>“新” AE</a:t>
            </a:r>
          </a:p>
        </p:txBody>
      </p:sp>
      <p:sp>
        <p:nvSpPr>
          <p:cNvPr id="11" name="矩形 10">
            <a:extLst>
              <a:ext uri="{FF2B5EF4-FFF2-40B4-BE49-F238E27FC236}">
                <a16:creationId xmlns:a16="http://schemas.microsoft.com/office/drawing/2014/main" id="{028775E5-C23A-2631-425F-3F8DDC423743}"/>
              </a:ext>
            </a:extLst>
          </p:cNvPr>
          <p:cNvSpPr/>
          <p:nvPr/>
        </p:nvSpPr>
        <p:spPr>
          <a:xfrm>
            <a:off x="4032504" y="4779264"/>
            <a:ext cx="1082040" cy="414528"/>
          </a:xfrm>
          <a:prstGeom prst="rect">
            <a:avLst/>
          </a:prstGeom>
          <a:solidFill>
            <a:srgbClr val="FFFFFF"/>
          </a:solidFill>
        </p:spPr>
        <p:txBody>
          <a:bodyPr lIns="0" tIns="0" rIns="0" bIns="0">
            <a:noAutofit/>
          </a:bodyPr>
          <a:lstStyle/>
          <a:p>
            <a:pPr indent="0" algn="ctr">
              <a:defRPr sz="1200">
                <a:latin typeface="Arial"/>
              </a:defRPr>
            </a:pPr>
            <a:r>
              <a:t>除中国以外的新兴市场</a:t>
            </a:r>
          </a:p>
        </p:txBody>
      </p:sp>
      <p:sp>
        <p:nvSpPr>
          <p:cNvPr id="13" name="矩形 12">
            <a:extLst>
              <a:ext uri="{FF2B5EF4-FFF2-40B4-BE49-F238E27FC236}">
                <a16:creationId xmlns:a16="http://schemas.microsoft.com/office/drawing/2014/main" id="{D3A452E3-6809-719D-6558-56BAF97BF1CE}"/>
              </a:ext>
            </a:extLst>
          </p:cNvPr>
          <p:cNvSpPr/>
          <p:nvPr/>
        </p:nvSpPr>
        <p:spPr>
          <a:xfrm>
            <a:off x="5422392" y="4779264"/>
            <a:ext cx="484632" cy="231648"/>
          </a:xfrm>
          <a:prstGeom prst="rect">
            <a:avLst/>
          </a:prstGeom>
          <a:solidFill>
            <a:srgbClr val="FFFFFF"/>
          </a:solidFill>
        </p:spPr>
        <p:txBody>
          <a:bodyPr wrap="none" lIns="0" tIns="0" rIns="0" bIns="0">
            <a:noAutofit/>
          </a:bodyPr>
          <a:lstStyle/>
          <a:p>
            <a:pPr indent="0">
              <a:defRPr sz="1200">
                <a:latin typeface="Arial"/>
              </a:defRPr>
            </a:pPr>
            <a:r>
              <a:t>中国</a:t>
            </a:r>
          </a:p>
        </p:txBody>
      </p:sp>
      <p:sp>
        <p:nvSpPr>
          <p:cNvPr id="14" name="矩形 13">
            <a:extLst>
              <a:ext uri="{FF2B5EF4-FFF2-40B4-BE49-F238E27FC236}">
                <a16:creationId xmlns:a16="http://schemas.microsoft.com/office/drawing/2014/main" id="{7BA52F9E-90EF-0FED-0E3A-D8C445D3AB63}"/>
              </a:ext>
            </a:extLst>
          </p:cNvPr>
          <p:cNvSpPr/>
          <p:nvPr/>
        </p:nvSpPr>
        <p:spPr>
          <a:xfrm>
            <a:off x="6504432" y="4773168"/>
            <a:ext cx="487680" cy="234696"/>
          </a:xfrm>
          <a:prstGeom prst="rect">
            <a:avLst/>
          </a:prstGeom>
          <a:solidFill>
            <a:srgbClr val="FFFFFF"/>
          </a:solidFill>
        </p:spPr>
        <p:txBody>
          <a:bodyPr wrap="none" lIns="0" tIns="0" rIns="0" bIns="0">
            <a:noAutofit/>
          </a:bodyPr>
          <a:lstStyle/>
          <a:p>
            <a:pPr indent="0">
              <a:defRPr sz="1200">
                <a:latin typeface="Arial"/>
              </a:defRPr>
            </a:pPr>
            <a:r>
              <a:t>低收入发展中国家</a:t>
            </a:r>
          </a:p>
        </p:txBody>
      </p:sp>
    </p:spTree>
    <p:extLst>
      <p:ext uri="{BB962C8B-B14F-4D97-AF65-F5344CB8AC3E}">
        <p14:creationId xmlns:p14="http://schemas.microsoft.com/office/powerpoint/2010/main" val="27080968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52C40-2089-88B0-EA30-FD393B23B259}"/>
              </a:ext>
            </a:extLst>
          </p:cNvPr>
          <p:cNvSpPr>
            <a:spLocks noGrp="1"/>
          </p:cNvSpPr>
          <p:nvPr>
            <p:ph type="title"/>
          </p:nvPr>
        </p:nvSpPr>
        <p:spPr/>
        <p:txBody>
          <a:bodyPr/>
          <a:lstStyle/>
          <a:p>
            <a:r>
              <a:t>你怎么认为？？</a:t>
            </a:r>
          </a:p>
        </p:txBody>
      </p:sp>
      <p:sp>
        <p:nvSpPr>
          <p:cNvPr id="3" name="Slide Number Placeholder 2">
            <a:extLst>
              <a:ext uri="{FF2B5EF4-FFF2-40B4-BE49-F238E27FC236}">
                <a16:creationId xmlns:a16="http://schemas.microsoft.com/office/drawing/2014/main" id="{7F591DE4-21F4-56A0-D94E-5A7F51ADAA40}"/>
              </a:ext>
            </a:extLst>
          </p:cNvPr>
          <p:cNvSpPr>
            <a:spLocks noGrp="1"/>
          </p:cNvSpPr>
          <p:nvPr>
            <p:ph type="sldNum" sz="quarter" idx="11"/>
          </p:nvPr>
        </p:nvSpPr>
        <p:spPr/>
        <p:txBody>
          <a:bodyPr/>
          <a:lstStyle/>
          <a:p/>
          <a:p>
            <a:fld id="{B18DCB8B-D2FE-45D5-9D77-2EAE87C4CC26}" type="slidenum">
              <a:rPr lang="en-GB" smtClean="0"/>
              <a:t>61</a:t>
            </a:fld>
          </a:p>
        </p:txBody>
      </p:sp>
    </p:spTree>
    <p:extLst>
      <p:ext uri="{BB962C8B-B14F-4D97-AF65-F5344CB8AC3E}">
        <p14:creationId xmlns:p14="http://schemas.microsoft.com/office/powerpoint/2010/main" val="11328046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70BA0-84B3-F1E1-F32F-04AF4C14CA83}"/>
              </a:ext>
            </a:extLst>
          </p:cNvPr>
          <p:cNvSpPr>
            <a:spLocks noGrp="1"/>
          </p:cNvSpPr>
          <p:nvPr>
            <p:ph type="title"/>
          </p:nvPr>
        </p:nvSpPr>
        <p:spPr/>
        <p:txBody>
          <a:bodyPr/>
          <a:lstStyle/>
          <a:p>
            <a:r>
              <a:t>附录</a:t>
            </a:r>
          </a:p>
        </p:txBody>
      </p:sp>
      <p:sp>
        <p:nvSpPr>
          <p:cNvPr id="3" name="Slide Number Placeholder 2">
            <a:extLst>
              <a:ext uri="{FF2B5EF4-FFF2-40B4-BE49-F238E27FC236}">
                <a16:creationId xmlns:a16="http://schemas.microsoft.com/office/drawing/2014/main" id="{78B5A11D-CE96-1A04-7461-5007587670E1}"/>
              </a:ext>
            </a:extLst>
          </p:cNvPr>
          <p:cNvSpPr>
            <a:spLocks noGrp="1"/>
          </p:cNvSpPr>
          <p:nvPr>
            <p:ph type="sldNum" sz="quarter" idx="11"/>
          </p:nvPr>
        </p:nvSpPr>
        <p:spPr/>
        <p:txBody>
          <a:bodyPr/>
          <a:lstStyle/>
          <a:p/>
          <a:p>
            <a:fld id="{B18DCB8B-D2FE-45D5-9D77-2EAE87C4CC26}" type="slidenum">
              <a:rPr lang="en-GB" smtClean="0"/>
              <a:t>62</a:t>
            </a:fld>
          </a:p>
        </p:txBody>
      </p:sp>
    </p:spTree>
    <p:extLst>
      <p:ext uri="{BB962C8B-B14F-4D97-AF65-F5344CB8AC3E}">
        <p14:creationId xmlns:p14="http://schemas.microsoft.com/office/powerpoint/2010/main" val="28371907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我们。工资与生产力</a:t>
            </a:r>
            <a:br>
              <a:rPr lang="en-US" dirty="0"/>
            </a:br>
            <a:r>
              <a:rPr sz="1400"/>
              <a:t>维基百科</a:t>
            </a:r>
          </a:p>
        </p:txBody>
      </p:sp>
      <p:sp>
        <p:nvSpPr>
          <p:cNvPr id="3" name="Slide Number Placeholder 2"/>
          <p:cNvSpPr>
            <a:spLocks noGrp="1"/>
          </p:cNvSpPr>
          <p:nvPr>
            <p:ph type="sldNum" sz="quarter" idx="11"/>
          </p:nvPr>
        </p:nvSpPr>
        <p:spPr/>
        <p:txBody>
          <a:bodyPr/>
          <a:lstStyle/>
          <a:p/>
          <a:p>
            <a:fld id="{B18DCB8B-D2FE-45D5-9D77-2EAE87C4CC26}" type="slidenum">
              <a:rPr lang="en-GB" smtClean="0"/>
              <a:t>63</a:t>
            </a:fld>
          </a:p>
        </p:txBody>
      </p:sp>
      <p:pic>
        <p:nvPicPr>
          <p:cNvPr id="5" name="图片 4">
            <a:extLst>
              <a:ext uri="{FF2B5EF4-FFF2-40B4-BE49-F238E27FC236}">
                <a16:creationId xmlns:a16="http://schemas.microsoft.com/office/drawing/2014/main" id="{BB6556BB-DC0A-23A6-5A43-4321B451E786}"/>
              </a:ext>
            </a:extLst>
          </p:cNvPr>
          <p:cNvPicPr>
            <a:picLocks noChangeAspect="1"/>
          </p:cNvPicPr>
          <p:nvPr/>
        </p:nvPicPr>
        <p:blipFill>
          <a:blip r:embed="rId2"/>
          <a:stretch>
            <a:fillRect/>
          </a:stretch>
        </p:blipFill>
        <p:spPr>
          <a:xfrm>
            <a:off x="627888" y="999744"/>
            <a:ext cx="7498080" cy="5657088"/>
          </a:xfrm>
          <a:prstGeom prst="rect">
            <a:avLst/>
          </a:prstGeom>
          <a:noFill/>
        </p:spPr>
      </p:pic>
      <p:sp>
        <p:nvSpPr>
          <p:cNvPr id="25" name="矩形 24">
            <a:extLst>
              <a:ext uri="{FF2B5EF4-FFF2-40B4-BE49-F238E27FC236}">
                <a16:creationId xmlns:a16="http://schemas.microsoft.com/office/drawing/2014/main" id="{A347BAC4-14DD-925E-7C3C-03FBD9216E68}"/>
              </a:ext>
            </a:extLst>
          </p:cNvPr>
          <p:cNvSpPr/>
          <p:nvPr/>
        </p:nvSpPr>
        <p:spPr>
          <a:xfrm>
            <a:off x="847344" y="2002536"/>
            <a:ext cx="320040" cy="2499360"/>
          </a:xfrm>
          <a:prstGeom prst="rect">
            <a:avLst/>
          </a:prstGeom>
          <a:noFill/>
        </p:spPr>
        <p:txBody>
          <a:bodyPr vert="vert270" wrap="none" lIns="0" tIns="0" rIns="0" bIns="0">
            <a:noAutofit/>
          </a:bodyPr>
          <a:lstStyle/>
          <a:p>
            <a:pPr indent="0">
              <a:defRPr sz="1800">
                <a:latin typeface="Arial"/>
              </a:defRPr>
            </a:pPr>
            <a:r>
              <a:t>累计变化（%）</a:t>
            </a:r>
          </a:p>
        </p:txBody>
      </p:sp>
      <p:sp>
        <p:nvSpPr>
          <p:cNvPr id="26" name="矩形 25">
            <a:extLst>
              <a:ext uri="{FF2B5EF4-FFF2-40B4-BE49-F238E27FC236}">
                <a16:creationId xmlns:a16="http://schemas.microsoft.com/office/drawing/2014/main" id="{FA64D32E-9823-E6D0-1238-7C3217C49569}"/>
              </a:ext>
            </a:extLst>
          </p:cNvPr>
          <p:cNvSpPr/>
          <p:nvPr/>
        </p:nvSpPr>
        <p:spPr>
          <a:xfrm>
            <a:off x="5772912" y="2075688"/>
            <a:ext cx="1286256" cy="259080"/>
          </a:xfrm>
          <a:prstGeom prst="rect">
            <a:avLst/>
          </a:prstGeom>
          <a:noFill/>
        </p:spPr>
        <p:txBody>
          <a:bodyPr wrap="none" lIns="0" tIns="0" rIns="0" bIns="0">
            <a:noAutofit/>
          </a:bodyPr>
          <a:lstStyle/>
          <a:p>
            <a:pPr indent="0">
              <a:defRPr sz="1600">
                <a:latin typeface="Arial"/>
              </a:defRPr>
            </a:pPr>
            <a:r>
              <a:t>生产力</a:t>
            </a:r>
          </a:p>
        </p:txBody>
      </p:sp>
      <p:sp>
        <p:nvSpPr>
          <p:cNvPr id="27" name="矩形 26">
            <a:extLst>
              <a:ext uri="{FF2B5EF4-FFF2-40B4-BE49-F238E27FC236}">
                <a16:creationId xmlns:a16="http://schemas.microsoft.com/office/drawing/2014/main" id="{AFA260B4-76DA-5959-84B4-41B5FF42DCAB}"/>
              </a:ext>
            </a:extLst>
          </p:cNvPr>
          <p:cNvSpPr/>
          <p:nvPr/>
        </p:nvSpPr>
        <p:spPr>
          <a:xfrm>
            <a:off x="6028944" y="3587496"/>
            <a:ext cx="1542288" cy="548640"/>
          </a:xfrm>
          <a:prstGeom prst="rect">
            <a:avLst/>
          </a:prstGeom>
          <a:noFill/>
        </p:spPr>
        <p:txBody>
          <a:bodyPr wrap="square" lIns="0" tIns="0" rIns="0" bIns="0">
            <a:noAutofit/>
          </a:bodyPr>
          <a:lstStyle/>
          <a:p>
            <a:pPr indent="0">
              <a:defRPr sz="1600">
                <a:latin typeface="Arial"/>
              </a:defRPr>
            </a:pPr>
            <a:r>
              <a:t>实际家庭收入中位数</a:t>
            </a:r>
            <a:r>
              <a:rPr>
                <a:ea typeface="Arial"/>
              </a:rPr>
              <a:t> </a:t>
            </a:r>
          </a:p>
        </p:txBody>
      </p:sp>
      <p:sp>
        <p:nvSpPr>
          <p:cNvPr id="28" name="矩形 27">
            <a:extLst>
              <a:ext uri="{FF2B5EF4-FFF2-40B4-BE49-F238E27FC236}">
                <a16:creationId xmlns:a16="http://schemas.microsoft.com/office/drawing/2014/main" id="{B0A1E0BE-D8FB-3417-FF02-DC56B3EF3988}"/>
              </a:ext>
            </a:extLst>
          </p:cNvPr>
          <p:cNvSpPr/>
          <p:nvPr/>
        </p:nvSpPr>
        <p:spPr>
          <a:xfrm>
            <a:off x="676656" y="6144768"/>
            <a:ext cx="7248144" cy="390144"/>
          </a:xfrm>
          <a:prstGeom prst="rect">
            <a:avLst/>
          </a:prstGeom>
          <a:solidFill>
            <a:schemeClr val="bg1"/>
          </a:solidFill>
        </p:spPr>
        <p:txBody>
          <a:bodyPr lIns="0" tIns="0" rIns="0" bIns="0">
            <a:noAutofit/>
          </a:bodyPr>
          <a:lstStyle/>
          <a:p>
            <a:pPr indent="0">
              <a:lnSpc>
                <a:spcPct val="132000"/>
              </a:lnSpc>
              <a:defRPr sz="900">
                <a:latin typeface="Arial"/>
              </a:defRPr>
            </a:pPr>
            <a:r>
              <a:t>资料来源：当前人口调查年度社会和经济补充</a:t>
            </a:r>
            <a:r>
              <a:rPr i="1"/>
              <a:t>历史收入表</a:t>
            </a:r>
            <a:r>
              <a:t>（表 F-5）和美国劳工统计局</a:t>
            </a:r>
            <a:r>
              <a:rPr i="1"/>
              <a:t>生产力 - 主要行业生产力和成本</a:t>
            </a:r>
            <a:r>
              <a:t>数据库（2012 年）</a:t>
            </a:r>
          </a:p>
        </p:txBody>
      </p:sp>
    </p:spTree>
    <p:extLst>
      <p:ext uri="{BB962C8B-B14F-4D97-AF65-F5344CB8AC3E}">
        <p14:creationId xmlns:p14="http://schemas.microsoft.com/office/powerpoint/2010/main" val="18075091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工资与生产力脱节</a:t>
            </a:r>
          </a:p>
        </p:txBody>
      </p:sp>
      <p:sp>
        <p:nvSpPr>
          <p:cNvPr id="3" name="Slide Number Placeholder 2"/>
          <p:cNvSpPr>
            <a:spLocks noGrp="1"/>
          </p:cNvSpPr>
          <p:nvPr>
            <p:ph type="sldNum" sz="quarter" idx="11"/>
          </p:nvPr>
        </p:nvSpPr>
        <p:spPr/>
        <p:txBody>
          <a:bodyPr/>
          <a:lstStyle/>
          <a:p/>
          <a:p>
            <a:fld id="{B18DCB8B-D2FE-45D5-9D77-2EAE87C4CC26}" type="slidenum">
              <a:rPr lang="en-GB" smtClean="0"/>
              <a:t>64</a:t>
            </a:fld>
          </a:p>
        </p:txBody>
      </p:sp>
      <p:pic>
        <p:nvPicPr>
          <p:cNvPr id="7" name="图片 6">
            <a:extLst>
              <a:ext uri="{FF2B5EF4-FFF2-40B4-BE49-F238E27FC236}">
                <a16:creationId xmlns:a16="http://schemas.microsoft.com/office/drawing/2014/main" id="{143D9D5F-9E5E-AA4D-BDF8-9D706580A812}"/>
              </a:ext>
            </a:extLst>
          </p:cNvPr>
          <p:cNvPicPr>
            <a:picLocks noChangeAspect="1"/>
          </p:cNvPicPr>
          <p:nvPr/>
        </p:nvPicPr>
        <p:blipFill>
          <a:blip r:embed="rId2"/>
          <a:stretch>
            <a:fillRect/>
          </a:stretch>
        </p:blipFill>
        <p:spPr>
          <a:xfrm>
            <a:off x="1847088" y="1304544"/>
            <a:ext cx="5440680" cy="5172456"/>
          </a:xfrm>
          <a:prstGeom prst="rect">
            <a:avLst/>
          </a:prstGeom>
          <a:noFill/>
        </p:spPr>
      </p:pic>
      <p:sp>
        <p:nvSpPr>
          <p:cNvPr id="9" name="矩形 8">
            <a:extLst>
              <a:ext uri="{FF2B5EF4-FFF2-40B4-BE49-F238E27FC236}">
                <a16:creationId xmlns:a16="http://schemas.microsoft.com/office/drawing/2014/main" id="{03541C92-B10A-2102-D942-3C25345947C5}"/>
              </a:ext>
            </a:extLst>
          </p:cNvPr>
          <p:cNvSpPr/>
          <p:nvPr/>
        </p:nvSpPr>
        <p:spPr>
          <a:xfrm>
            <a:off x="2136648" y="1490472"/>
            <a:ext cx="1886712" cy="265176"/>
          </a:xfrm>
          <a:prstGeom prst="rect">
            <a:avLst/>
          </a:prstGeom>
          <a:noFill/>
        </p:spPr>
        <p:txBody>
          <a:bodyPr wrap="none" lIns="0" tIns="0" rIns="0" bIns="0">
            <a:noAutofit/>
          </a:bodyPr>
          <a:lstStyle/>
          <a:p>
            <a:pPr indent="0">
              <a:defRPr sz="1200">
                <a:solidFill>
                  <a:srgbClr val="3B363F"/>
                </a:solidFill>
                <a:latin typeface="Arial"/>
              </a:defRPr>
            </a:pPr>
            <a:r>
              <a:t>不同的衰退</a:t>
            </a:r>
          </a:p>
        </p:txBody>
      </p:sp>
      <p:sp>
        <p:nvSpPr>
          <p:cNvPr id="10" name="矩形 9">
            <a:extLst>
              <a:ext uri="{FF2B5EF4-FFF2-40B4-BE49-F238E27FC236}">
                <a16:creationId xmlns:a16="http://schemas.microsoft.com/office/drawing/2014/main" id="{2C0A2EF9-3E79-F232-959D-83B2CC0AC739}"/>
              </a:ext>
            </a:extLst>
          </p:cNvPr>
          <p:cNvSpPr/>
          <p:nvPr/>
        </p:nvSpPr>
        <p:spPr>
          <a:xfrm>
            <a:off x="2350008" y="1965960"/>
            <a:ext cx="1146048" cy="201168"/>
          </a:xfrm>
          <a:prstGeom prst="rect">
            <a:avLst/>
          </a:prstGeom>
          <a:noFill/>
        </p:spPr>
        <p:txBody>
          <a:bodyPr wrap="none" lIns="0" tIns="0" rIns="0" bIns="0">
            <a:noAutofit/>
          </a:bodyPr>
          <a:lstStyle/>
          <a:p>
            <a:pPr indent="0">
              <a:defRPr sz="1300">
                <a:solidFill>
                  <a:srgbClr val="FFFFFF"/>
                </a:solidFill>
                <a:latin typeface="Arial"/>
              </a:defRPr>
            </a:pPr>
            <a:r>
              <a:t>美国</a:t>
            </a:r>
          </a:p>
        </p:txBody>
      </p:sp>
      <p:sp>
        <p:nvSpPr>
          <p:cNvPr id="11" name="矩形 10">
            <a:extLst>
              <a:ext uri="{FF2B5EF4-FFF2-40B4-BE49-F238E27FC236}">
                <a16:creationId xmlns:a16="http://schemas.microsoft.com/office/drawing/2014/main" id="{58BD669C-5FBE-CF1A-7EDD-384490F8C691}"/>
              </a:ext>
            </a:extLst>
          </p:cNvPr>
          <p:cNvSpPr/>
          <p:nvPr/>
        </p:nvSpPr>
        <p:spPr>
          <a:xfrm>
            <a:off x="4870704" y="1965960"/>
            <a:ext cx="630936" cy="201168"/>
          </a:xfrm>
          <a:prstGeom prst="rect">
            <a:avLst/>
          </a:prstGeom>
          <a:noFill/>
        </p:spPr>
        <p:txBody>
          <a:bodyPr wrap="none" lIns="0" tIns="0" rIns="0" bIns="0">
            <a:noAutofit/>
          </a:bodyPr>
          <a:lstStyle/>
          <a:p>
            <a:pPr indent="0" algn="r">
              <a:defRPr sz="1300">
                <a:solidFill>
                  <a:srgbClr val="FFFFFF"/>
                </a:solidFill>
                <a:latin typeface="Arial"/>
              </a:defRPr>
            </a:pPr>
            <a:r>
              <a:t>英国</a:t>
            </a:r>
          </a:p>
        </p:txBody>
      </p:sp>
      <p:sp>
        <p:nvSpPr>
          <p:cNvPr id="12" name="矩形 11">
            <a:extLst>
              <a:ext uri="{FF2B5EF4-FFF2-40B4-BE49-F238E27FC236}">
                <a16:creationId xmlns:a16="http://schemas.microsoft.com/office/drawing/2014/main" id="{0F22231D-9625-204F-1B06-606754F772C8}"/>
              </a:ext>
            </a:extLst>
          </p:cNvPr>
          <p:cNvSpPr/>
          <p:nvPr/>
        </p:nvSpPr>
        <p:spPr>
          <a:xfrm>
            <a:off x="3060192" y="2618232"/>
            <a:ext cx="1024128" cy="182880"/>
          </a:xfrm>
          <a:prstGeom prst="rect">
            <a:avLst/>
          </a:prstGeom>
          <a:noFill/>
        </p:spPr>
        <p:txBody>
          <a:bodyPr wrap="none" lIns="0" tIns="0" rIns="0" bIns="0">
            <a:noAutofit/>
          </a:bodyPr>
          <a:lstStyle/>
          <a:p>
            <a:pPr indent="0">
              <a:defRPr sz="1000">
                <a:solidFill>
                  <a:srgbClr val="3B363F"/>
                </a:solidFill>
                <a:latin typeface="Arial Narrow"/>
              </a:defRPr>
            </a:pPr>
            <a:r>
              <a:t>每小时产量</a:t>
            </a:r>
          </a:p>
        </p:txBody>
      </p:sp>
      <p:sp>
        <p:nvSpPr>
          <p:cNvPr id="13" name="矩形 12">
            <a:extLst>
              <a:ext uri="{FF2B5EF4-FFF2-40B4-BE49-F238E27FC236}">
                <a16:creationId xmlns:a16="http://schemas.microsoft.com/office/drawing/2014/main" id="{DB699A0D-19C5-F4A2-15D2-A7E5C7463892}"/>
              </a:ext>
            </a:extLst>
          </p:cNvPr>
          <p:cNvSpPr/>
          <p:nvPr/>
        </p:nvSpPr>
        <p:spPr>
          <a:xfrm>
            <a:off x="5791200" y="2950464"/>
            <a:ext cx="1024128" cy="188976"/>
          </a:xfrm>
          <a:prstGeom prst="rect">
            <a:avLst/>
          </a:prstGeom>
          <a:noFill/>
        </p:spPr>
        <p:txBody>
          <a:bodyPr wrap="none" lIns="0" tIns="0" rIns="0" bIns="0">
            <a:noAutofit/>
          </a:bodyPr>
          <a:lstStyle/>
          <a:p>
            <a:pPr indent="0" algn="r">
              <a:defRPr sz="1000">
                <a:solidFill>
                  <a:srgbClr val="3B363F"/>
                </a:solidFill>
                <a:latin typeface="Arial Narrow"/>
              </a:defRPr>
            </a:pPr>
            <a:r>
              <a:t>每小时产量</a:t>
            </a:r>
          </a:p>
        </p:txBody>
      </p:sp>
      <p:sp>
        <p:nvSpPr>
          <p:cNvPr id="14" name="矩形 13">
            <a:extLst>
              <a:ext uri="{FF2B5EF4-FFF2-40B4-BE49-F238E27FC236}">
                <a16:creationId xmlns:a16="http://schemas.microsoft.com/office/drawing/2014/main" id="{682007E2-7E6C-3A25-590A-55714C6A8677}"/>
              </a:ext>
            </a:extLst>
          </p:cNvPr>
          <p:cNvSpPr/>
          <p:nvPr/>
        </p:nvSpPr>
        <p:spPr>
          <a:xfrm>
            <a:off x="3020568" y="3319272"/>
            <a:ext cx="1203960" cy="198120"/>
          </a:xfrm>
          <a:prstGeom prst="rect">
            <a:avLst/>
          </a:prstGeom>
          <a:noFill/>
        </p:spPr>
        <p:txBody>
          <a:bodyPr wrap="none" lIns="0" tIns="0" rIns="0" bIns="0">
            <a:noAutofit/>
          </a:bodyPr>
          <a:lstStyle/>
          <a:p>
            <a:pPr indent="0">
              <a:defRPr sz="1000">
                <a:solidFill>
                  <a:srgbClr val="3B363F"/>
                </a:solidFill>
                <a:latin typeface="Arial Narrow"/>
              </a:defRPr>
            </a:pPr>
            <a:r>
              <a:t>实际工资中位数</a:t>
            </a:r>
          </a:p>
        </p:txBody>
      </p:sp>
      <p:sp>
        <p:nvSpPr>
          <p:cNvPr id="15" name="矩形 14">
            <a:extLst>
              <a:ext uri="{FF2B5EF4-FFF2-40B4-BE49-F238E27FC236}">
                <a16:creationId xmlns:a16="http://schemas.microsoft.com/office/drawing/2014/main" id="{417E3666-0E9E-A5CD-CCE7-F7C2DFA58434}"/>
              </a:ext>
            </a:extLst>
          </p:cNvPr>
          <p:cNvSpPr/>
          <p:nvPr/>
        </p:nvSpPr>
        <p:spPr>
          <a:xfrm>
            <a:off x="4794504" y="3444240"/>
            <a:ext cx="1106424" cy="176784"/>
          </a:xfrm>
          <a:prstGeom prst="rect">
            <a:avLst/>
          </a:prstGeom>
          <a:noFill/>
        </p:spPr>
        <p:txBody>
          <a:bodyPr wrap="none" lIns="0" tIns="0" rIns="0" bIns="0">
            <a:noAutofit/>
          </a:bodyPr>
          <a:lstStyle/>
          <a:p>
            <a:pPr indent="0">
              <a:defRPr sz="1000">
                <a:solidFill>
                  <a:srgbClr val="3B363F"/>
                </a:solidFill>
                <a:latin typeface="Arial Narrow"/>
              </a:defRPr>
            </a:pPr>
            <a:r>
              <a:t>实际工资中位数</a:t>
            </a:r>
          </a:p>
        </p:txBody>
      </p:sp>
      <p:sp>
        <p:nvSpPr>
          <p:cNvPr id="16" name="矩形 15">
            <a:extLst>
              <a:ext uri="{FF2B5EF4-FFF2-40B4-BE49-F238E27FC236}">
                <a16:creationId xmlns:a16="http://schemas.microsoft.com/office/drawing/2014/main" id="{B43D278E-7C40-5EFC-0A66-565CBFD859EF}"/>
              </a:ext>
            </a:extLst>
          </p:cNvPr>
          <p:cNvSpPr/>
          <p:nvPr/>
        </p:nvSpPr>
        <p:spPr>
          <a:xfrm>
            <a:off x="2264664" y="4059936"/>
            <a:ext cx="1584960" cy="228600"/>
          </a:xfrm>
          <a:prstGeom prst="rect">
            <a:avLst/>
          </a:prstGeom>
          <a:noFill/>
        </p:spPr>
        <p:txBody>
          <a:bodyPr wrap="none" lIns="0" tIns="0" rIns="0" bIns="0">
            <a:noAutofit/>
          </a:bodyPr>
          <a:lstStyle/>
          <a:p>
            <a:pPr indent="0">
              <a:defRPr sz="1000">
                <a:solidFill>
                  <a:srgbClr val="3B363F"/>
                </a:solidFill>
                <a:latin typeface="Arial"/>
              </a:defRPr>
            </a:pPr>
            <a:r>
              <a:t>失业率，％</a:t>
            </a:r>
          </a:p>
        </p:txBody>
      </p:sp>
      <p:sp>
        <p:nvSpPr>
          <p:cNvPr id="17" name="矩形 16">
            <a:extLst>
              <a:ext uri="{FF2B5EF4-FFF2-40B4-BE49-F238E27FC236}">
                <a16:creationId xmlns:a16="http://schemas.microsoft.com/office/drawing/2014/main" id="{7F312AB7-3A86-9CC1-655D-D03CD8CDA781}"/>
              </a:ext>
            </a:extLst>
          </p:cNvPr>
          <p:cNvSpPr/>
          <p:nvPr/>
        </p:nvSpPr>
        <p:spPr>
          <a:xfrm>
            <a:off x="4782312" y="4053840"/>
            <a:ext cx="1645920" cy="252984"/>
          </a:xfrm>
          <a:prstGeom prst="rect">
            <a:avLst/>
          </a:prstGeom>
          <a:noFill/>
        </p:spPr>
        <p:txBody>
          <a:bodyPr wrap="none" lIns="0" tIns="0" rIns="0" bIns="0">
            <a:noAutofit/>
          </a:bodyPr>
          <a:lstStyle/>
          <a:p>
            <a:pPr indent="0">
              <a:defRPr sz="1000">
                <a:solidFill>
                  <a:srgbClr val="3B363F"/>
                </a:solidFill>
                <a:latin typeface="Arial"/>
              </a:defRPr>
            </a:pPr>
            <a:r>
              <a:t>失业率，％</a:t>
            </a:r>
          </a:p>
        </p:txBody>
      </p:sp>
      <p:sp>
        <p:nvSpPr>
          <p:cNvPr id="18" name="矩形 17">
            <a:extLst>
              <a:ext uri="{FF2B5EF4-FFF2-40B4-BE49-F238E27FC236}">
                <a16:creationId xmlns:a16="http://schemas.microsoft.com/office/drawing/2014/main" id="{852C95E6-8E51-5F1F-ECAF-92D66046C3AD}"/>
              </a:ext>
            </a:extLst>
          </p:cNvPr>
          <p:cNvSpPr/>
          <p:nvPr/>
        </p:nvSpPr>
        <p:spPr>
          <a:xfrm>
            <a:off x="2139696" y="6025896"/>
            <a:ext cx="2859024" cy="195072"/>
          </a:xfrm>
          <a:prstGeom prst="rect">
            <a:avLst/>
          </a:prstGeom>
          <a:noFill/>
        </p:spPr>
        <p:txBody>
          <a:bodyPr wrap="none" lIns="0" tIns="0" rIns="0" bIns="0">
            <a:noAutofit/>
          </a:bodyPr>
          <a:lstStyle/>
          <a:p>
            <a:pPr indent="0">
              <a:defRPr sz="1000">
                <a:solidFill>
                  <a:srgbClr val="3B363F"/>
                </a:solidFill>
                <a:latin typeface="Arial Narrow"/>
              </a:defRPr>
            </a:pPr>
            <a:r>
              <a:t>资料来源：国家统计局；经合组织;劳工统计局；美联储；因西</a:t>
            </a:r>
            <a:endParaRPr sz="1000" b="0" u="none">
              <a:solidFill>
                <a:srgbClr val="3B363F"/>
              </a:solidFill>
              <a:latin typeface="Arial Narrow"/>
            </a:endParaRPr>
          </a:p>
        </p:txBody>
      </p:sp>
      <p:sp>
        <p:nvSpPr>
          <p:cNvPr id="19" name="矩形 18">
            <a:extLst>
              <a:ext uri="{FF2B5EF4-FFF2-40B4-BE49-F238E27FC236}">
                <a16:creationId xmlns:a16="http://schemas.microsoft.com/office/drawing/2014/main" id="{DAD642D5-14EC-C6DF-0E94-3DADED041C64}"/>
              </a:ext>
            </a:extLst>
          </p:cNvPr>
          <p:cNvSpPr/>
          <p:nvPr/>
        </p:nvSpPr>
        <p:spPr>
          <a:xfrm>
            <a:off x="1889760" y="6303264"/>
            <a:ext cx="935736" cy="152400"/>
          </a:xfrm>
          <a:prstGeom prst="rect">
            <a:avLst/>
          </a:prstGeom>
          <a:noFill/>
        </p:spPr>
        <p:txBody>
          <a:bodyPr wrap="none" lIns="0" tIns="0" rIns="0" bIns="0">
            <a:noAutofit/>
          </a:bodyPr>
          <a:lstStyle/>
          <a:p>
            <a:pPr indent="0">
              <a:defRPr sz="1000">
                <a:solidFill>
                  <a:srgbClr val="A09DA1"/>
                </a:solidFill>
                <a:latin typeface="Arial Narrow"/>
              </a:defRPr>
            </a:pPr>
            <a:r>
              <a:t>经济学人网站</a:t>
            </a:r>
          </a:p>
        </p:txBody>
      </p:sp>
    </p:spTree>
    <p:extLst>
      <p:ext uri="{BB962C8B-B14F-4D97-AF65-F5344CB8AC3E}">
        <p14:creationId xmlns:p14="http://schemas.microsoft.com/office/powerpoint/2010/main" val="6649402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0DE7-D1EE-5849-9A01-C5F3C11669AA}"/>
              </a:ext>
            </a:extLst>
          </p:cNvPr>
          <p:cNvSpPr>
            <a:spLocks noGrp="1"/>
          </p:cNvSpPr>
          <p:nvPr>
            <p:ph type="title"/>
          </p:nvPr>
        </p:nvSpPr>
        <p:spPr/>
        <p:txBody>
          <a:bodyPr/>
          <a:lstStyle/>
          <a:p>
            <a:r>
              <a:t>美国劳动力占GDP比重下降</a:t>
            </a:r>
          </a:p>
        </p:txBody>
      </p:sp>
      <p:sp>
        <p:nvSpPr>
          <p:cNvPr id="3" name="Slide Number Placeholder 2">
            <a:extLst>
              <a:ext uri="{FF2B5EF4-FFF2-40B4-BE49-F238E27FC236}">
                <a16:creationId xmlns:a16="http://schemas.microsoft.com/office/drawing/2014/main" id="{5883F489-AB53-004F-BE8B-1E97B7729E0F}"/>
              </a:ext>
            </a:extLst>
          </p:cNvPr>
          <p:cNvSpPr>
            <a:spLocks noGrp="1"/>
          </p:cNvSpPr>
          <p:nvPr>
            <p:ph type="sldNum" sz="quarter" idx="11"/>
          </p:nvPr>
        </p:nvSpPr>
        <p:spPr/>
        <p:txBody>
          <a:bodyPr/>
          <a:lstStyle/>
          <a:p/>
          <a:p>
            <a:fld id="{B18DCB8B-D2FE-45D5-9D77-2EAE87C4CC26}" type="slidenum">
              <a:rPr lang="en-GB" smtClean="0"/>
              <a:t>65</a:t>
            </a:fld>
          </a:p>
        </p:txBody>
      </p:sp>
      <p:pic>
        <p:nvPicPr>
          <p:cNvPr id="4" name="图片 3">
            <a:extLst>
              <a:ext uri="{FF2B5EF4-FFF2-40B4-BE49-F238E27FC236}">
                <a16:creationId xmlns:a16="http://schemas.microsoft.com/office/drawing/2014/main" id="{99BB2F40-E598-860A-2597-CBDF395944D1}"/>
              </a:ext>
            </a:extLst>
          </p:cNvPr>
          <p:cNvPicPr>
            <a:picLocks noChangeAspect="1"/>
          </p:cNvPicPr>
          <p:nvPr/>
        </p:nvPicPr>
        <p:blipFill>
          <a:blip r:embed="rId2"/>
          <a:stretch>
            <a:fillRect/>
          </a:stretch>
        </p:blipFill>
        <p:spPr>
          <a:xfrm>
            <a:off x="1371600" y="2112264"/>
            <a:ext cx="6507480" cy="3063240"/>
          </a:xfrm>
          <a:prstGeom prst="rect">
            <a:avLst/>
          </a:prstGeom>
        </p:spPr>
      </p:pic>
      <p:sp>
        <p:nvSpPr>
          <p:cNvPr id="6" name="矩形 5">
            <a:extLst>
              <a:ext uri="{FF2B5EF4-FFF2-40B4-BE49-F238E27FC236}">
                <a16:creationId xmlns:a16="http://schemas.microsoft.com/office/drawing/2014/main" id="{DF026B07-DCA1-65BD-7A69-3F4418B6EA0A}"/>
              </a:ext>
            </a:extLst>
          </p:cNvPr>
          <p:cNvSpPr/>
          <p:nvPr/>
        </p:nvSpPr>
        <p:spPr>
          <a:xfrm>
            <a:off x="1776984" y="2225040"/>
            <a:ext cx="1274064" cy="496824"/>
          </a:xfrm>
          <a:prstGeom prst="rect">
            <a:avLst/>
          </a:prstGeom>
          <a:solidFill>
            <a:srgbClr val="FFFFFF"/>
          </a:solidFill>
        </p:spPr>
        <p:txBody>
          <a:bodyPr lIns="0" tIns="0" rIns="0" bIns="0">
            <a:noAutofit/>
          </a:bodyPr>
          <a:lstStyle/>
          <a:p>
            <a:pPr indent="0" algn="ctr">
              <a:lnSpc>
                <a:spcPct val="132000"/>
              </a:lnSpc>
              <a:defRPr sz="1200" b="1">
                <a:latin typeface="Arial"/>
              </a:defRPr>
            </a:pPr>
            <a:r>
              <a:t>4. 劳动份额（百分比）</a:t>
            </a:r>
          </a:p>
        </p:txBody>
      </p:sp>
    </p:spTree>
    <p:extLst>
      <p:ext uri="{BB962C8B-B14F-4D97-AF65-F5344CB8AC3E}">
        <p14:creationId xmlns:p14="http://schemas.microsoft.com/office/powerpoint/2010/main" val="17001132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3D7C6-6060-434B-9A26-5C93A5DA515F}"/>
              </a:ext>
            </a:extLst>
          </p:cNvPr>
          <p:cNvSpPr>
            <a:spLocks noGrp="1"/>
          </p:cNvSpPr>
          <p:nvPr>
            <p:ph type="title"/>
          </p:nvPr>
        </p:nvSpPr>
        <p:spPr/>
        <p:txBody>
          <a:bodyPr/>
          <a:lstStyle/>
          <a:p>
            <a:r>
              <a:t>不断崛起的企业市场力量</a:t>
            </a:r>
          </a:p>
        </p:txBody>
      </p:sp>
      <p:sp>
        <p:nvSpPr>
          <p:cNvPr id="3" name="Slide Number Placeholder 2">
            <a:extLst>
              <a:ext uri="{FF2B5EF4-FFF2-40B4-BE49-F238E27FC236}">
                <a16:creationId xmlns:a16="http://schemas.microsoft.com/office/drawing/2014/main" id="{D0A6960A-9752-CB4C-A7FE-D0943E724545}"/>
              </a:ext>
            </a:extLst>
          </p:cNvPr>
          <p:cNvSpPr>
            <a:spLocks noGrp="1"/>
          </p:cNvSpPr>
          <p:nvPr>
            <p:ph type="sldNum" sz="quarter" idx="11"/>
          </p:nvPr>
        </p:nvSpPr>
        <p:spPr/>
        <p:txBody>
          <a:bodyPr/>
          <a:lstStyle/>
          <a:p/>
          <a:p>
            <a:fld id="{B18DCB8B-D2FE-45D5-9D77-2EAE87C4CC26}" type="slidenum">
              <a:rPr lang="en-GB" smtClean="0"/>
              <a:t>66</a:t>
            </a:fld>
          </a:p>
        </p:txBody>
      </p:sp>
      <p:pic>
        <p:nvPicPr>
          <p:cNvPr id="4" name="图片 3">
            <a:extLst>
              <a:ext uri="{FF2B5EF4-FFF2-40B4-BE49-F238E27FC236}">
                <a16:creationId xmlns:a16="http://schemas.microsoft.com/office/drawing/2014/main" id="{FF76434E-7C53-3B07-9C84-D37D22781006}"/>
              </a:ext>
            </a:extLst>
          </p:cNvPr>
          <p:cNvPicPr>
            <a:picLocks noChangeAspect="1"/>
          </p:cNvPicPr>
          <p:nvPr/>
        </p:nvPicPr>
        <p:blipFill>
          <a:blip r:embed="rId3"/>
          <a:stretch>
            <a:fillRect/>
          </a:stretch>
        </p:blipFill>
        <p:spPr>
          <a:xfrm>
            <a:off x="1399032" y="2020824"/>
            <a:ext cx="6144768" cy="3209544"/>
          </a:xfrm>
          <a:prstGeom prst="rect">
            <a:avLst/>
          </a:prstGeom>
        </p:spPr>
      </p:pic>
      <p:sp>
        <p:nvSpPr>
          <p:cNvPr id="6" name="矩形 5">
            <a:extLst>
              <a:ext uri="{FF2B5EF4-FFF2-40B4-BE49-F238E27FC236}">
                <a16:creationId xmlns:a16="http://schemas.microsoft.com/office/drawing/2014/main" id="{6B06C650-8C67-5A75-5503-148C6012118D}"/>
              </a:ext>
            </a:extLst>
          </p:cNvPr>
          <p:cNvSpPr/>
          <p:nvPr/>
        </p:nvSpPr>
        <p:spPr>
          <a:xfrm>
            <a:off x="1953768" y="2106168"/>
            <a:ext cx="1560576" cy="475488"/>
          </a:xfrm>
          <a:prstGeom prst="rect">
            <a:avLst/>
          </a:prstGeom>
          <a:solidFill>
            <a:srgbClr val="FFFFFF"/>
          </a:solidFill>
        </p:spPr>
        <p:txBody>
          <a:bodyPr lIns="0" tIns="0" rIns="0" bIns="0">
            <a:noAutofit/>
          </a:bodyPr>
          <a:lstStyle/>
          <a:p>
            <a:pPr indent="0">
              <a:spcAft>
                <a:spcPts val="210"/>
              </a:spcAft>
              <a:defRPr sz="1200" b="1">
                <a:latin typeface="Arial"/>
              </a:defRPr>
            </a:pPr>
            <a:r>
              <a:t>1. 加价</a:t>
            </a:r>
          </a:p>
          <a:p>
            <a:pPr indent="190500">
              <a:defRPr sz="1200" b="1">
                <a:latin typeface="Arial"/>
              </a:defRPr>
            </a:pPr>
            <a:r>
              <a:t>（指数，2000 年 = 1）</a:t>
            </a:r>
          </a:p>
        </p:txBody>
      </p:sp>
    </p:spTree>
    <p:extLst>
      <p:ext uri="{BB962C8B-B14F-4D97-AF65-F5344CB8AC3E}">
        <p14:creationId xmlns:p14="http://schemas.microsoft.com/office/powerpoint/2010/main" val="6587290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3D7C6-6060-434B-9A26-5C93A5DA515F}"/>
              </a:ext>
            </a:extLst>
          </p:cNvPr>
          <p:cNvSpPr>
            <a:spLocks noGrp="1"/>
          </p:cNvSpPr>
          <p:nvPr>
            <p:ph type="title"/>
          </p:nvPr>
        </p:nvSpPr>
        <p:spPr/>
        <p:txBody>
          <a:bodyPr/>
          <a:lstStyle/>
          <a:p>
            <a:r>
              <a:t>企业市场力量不断增强……尤其是在最大的企业中</a:t>
            </a:r>
          </a:p>
        </p:txBody>
      </p:sp>
      <p:sp>
        <p:nvSpPr>
          <p:cNvPr id="3" name="Slide Number Placeholder 2">
            <a:extLst>
              <a:ext uri="{FF2B5EF4-FFF2-40B4-BE49-F238E27FC236}">
                <a16:creationId xmlns:a16="http://schemas.microsoft.com/office/drawing/2014/main" id="{D0A6960A-9752-CB4C-A7FE-D0943E724545}"/>
              </a:ext>
            </a:extLst>
          </p:cNvPr>
          <p:cNvSpPr>
            <a:spLocks noGrp="1"/>
          </p:cNvSpPr>
          <p:nvPr>
            <p:ph type="sldNum" sz="quarter" idx="11"/>
          </p:nvPr>
        </p:nvSpPr>
        <p:spPr/>
        <p:txBody>
          <a:bodyPr/>
          <a:lstStyle/>
          <a:p/>
          <a:p>
            <a:fld id="{B18DCB8B-D2FE-45D5-9D77-2EAE87C4CC26}" type="slidenum">
              <a:rPr lang="en-GB" smtClean="0"/>
              <a:t>67</a:t>
            </a:fld>
          </a:p>
        </p:txBody>
      </p:sp>
      <p:pic>
        <p:nvPicPr>
          <p:cNvPr id="4" name="图片 3">
            <a:extLst>
              <a:ext uri="{FF2B5EF4-FFF2-40B4-BE49-F238E27FC236}">
                <a16:creationId xmlns:a16="http://schemas.microsoft.com/office/drawing/2014/main" id="{6EB6950C-8C98-8F6A-B4A1-CE9E7876E41B}"/>
              </a:ext>
            </a:extLst>
          </p:cNvPr>
          <p:cNvPicPr>
            <a:picLocks noChangeAspect="1"/>
          </p:cNvPicPr>
          <p:nvPr/>
        </p:nvPicPr>
        <p:blipFill>
          <a:blip r:embed="rId3"/>
          <a:stretch>
            <a:fillRect/>
          </a:stretch>
        </p:blipFill>
        <p:spPr>
          <a:xfrm>
            <a:off x="1456944" y="2020824"/>
            <a:ext cx="6333744" cy="3246120"/>
          </a:xfrm>
          <a:prstGeom prst="rect">
            <a:avLst/>
          </a:prstGeom>
        </p:spPr>
      </p:pic>
      <p:sp>
        <p:nvSpPr>
          <p:cNvPr id="5" name="矩形 4">
            <a:extLst>
              <a:ext uri="{FF2B5EF4-FFF2-40B4-BE49-F238E27FC236}">
                <a16:creationId xmlns:a16="http://schemas.microsoft.com/office/drawing/2014/main" id="{3F126DD5-2E6A-0E59-FD1C-DD20B120DDEA}"/>
              </a:ext>
            </a:extLst>
          </p:cNvPr>
          <p:cNvSpPr/>
          <p:nvPr/>
        </p:nvSpPr>
        <p:spPr>
          <a:xfrm>
            <a:off x="1962912" y="2075688"/>
            <a:ext cx="3221736" cy="487680"/>
          </a:xfrm>
          <a:prstGeom prst="rect">
            <a:avLst/>
          </a:prstGeom>
          <a:solidFill>
            <a:srgbClr val="FFFFFF"/>
          </a:solidFill>
        </p:spPr>
        <p:txBody>
          <a:bodyPr lIns="0" tIns="0" rIns="0" bIns="0">
            <a:noAutofit/>
          </a:bodyPr>
          <a:lstStyle/>
          <a:p>
            <a:pPr marL="151452" indent="-190500">
              <a:lnSpc>
                <a:spcPct val="132000"/>
              </a:lnSpc>
              <a:defRPr sz="1200">
                <a:latin typeface="Arial"/>
              </a:defRPr>
            </a:pPr>
            <a:r>
              <a:t>1. 按企业集团划分的加价幅度演变（指数，2000 年 = 1）</a:t>
            </a:r>
          </a:p>
        </p:txBody>
      </p:sp>
      <p:sp>
        <p:nvSpPr>
          <p:cNvPr id="7" name="矩形 6">
            <a:extLst>
              <a:ext uri="{FF2B5EF4-FFF2-40B4-BE49-F238E27FC236}">
                <a16:creationId xmlns:a16="http://schemas.microsoft.com/office/drawing/2014/main" id="{B3D47237-3DC0-F500-C8D7-C7ABE3CDA76A}"/>
              </a:ext>
            </a:extLst>
          </p:cNvPr>
          <p:cNvSpPr/>
          <p:nvPr/>
        </p:nvSpPr>
        <p:spPr>
          <a:xfrm>
            <a:off x="2499360" y="2737104"/>
            <a:ext cx="1252728" cy="219456"/>
          </a:xfrm>
          <a:prstGeom prst="rect">
            <a:avLst/>
          </a:prstGeom>
          <a:solidFill>
            <a:srgbClr val="FFFFFF"/>
          </a:solidFill>
        </p:spPr>
        <p:txBody>
          <a:bodyPr wrap="none" lIns="0" tIns="0" rIns="0" bIns="0">
            <a:noAutofit/>
          </a:bodyPr>
          <a:lstStyle/>
          <a:p>
            <a:pPr indent="0">
              <a:defRPr sz="1200">
                <a:latin typeface="Arial"/>
              </a:defRPr>
            </a:pPr>
            <a:r>
              <a:t>排名前十分位的公司</a:t>
            </a:r>
          </a:p>
        </p:txBody>
      </p:sp>
      <p:sp>
        <p:nvSpPr>
          <p:cNvPr id="8" name="矩形 7">
            <a:extLst>
              <a:ext uri="{FF2B5EF4-FFF2-40B4-BE49-F238E27FC236}">
                <a16:creationId xmlns:a16="http://schemas.microsoft.com/office/drawing/2014/main" id="{27A2A6E6-24AD-2E0F-6948-8A2D61E02E06}"/>
              </a:ext>
            </a:extLst>
          </p:cNvPr>
          <p:cNvSpPr/>
          <p:nvPr/>
        </p:nvSpPr>
        <p:spPr>
          <a:xfrm>
            <a:off x="2499360" y="2965704"/>
            <a:ext cx="1008888" cy="231648"/>
          </a:xfrm>
          <a:prstGeom prst="rect">
            <a:avLst/>
          </a:prstGeom>
          <a:solidFill>
            <a:srgbClr val="FFFFFF"/>
          </a:solidFill>
        </p:spPr>
        <p:txBody>
          <a:bodyPr wrap="none" lIns="0" tIns="0" rIns="0" bIns="0">
            <a:noAutofit/>
          </a:bodyPr>
          <a:lstStyle/>
          <a:p>
            <a:pPr indent="0">
              <a:defRPr sz="1200">
                <a:latin typeface="Arial"/>
              </a:defRPr>
            </a:pPr>
            <a:r>
              <a:t>其余公司</a:t>
            </a:r>
          </a:p>
        </p:txBody>
      </p:sp>
    </p:spTree>
    <p:extLst>
      <p:ext uri="{BB962C8B-B14F-4D97-AF65-F5344CB8AC3E}">
        <p14:creationId xmlns:p14="http://schemas.microsoft.com/office/powerpoint/2010/main" val="2408865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我们。不同教育水平的收入不平等</a:t>
            </a:r>
            <a:br>
              <a:rPr lang="en-US" dirty="0"/>
            </a:br>
            <a:r>
              <a:rPr sz="1400">
                <a:hlinkClick r:id="rId2"/>
              </a:rPr>
              <a:t>作者 2014</a:t>
            </a:r>
          </a:p>
        </p:txBody>
      </p:sp>
      <p:sp>
        <p:nvSpPr>
          <p:cNvPr id="3" name="Slide Number Placeholder 2"/>
          <p:cNvSpPr>
            <a:spLocks noGrp="1"/>
          </p:cNvSpPr>
          <p:nvPr>
            <p:ph type="sldNum" sz="quarter" idx="11"/>
          </p:nvPr>
        </p:nvSpPr>
        <p:spPr/>
        <p:txBody>
          <a:bodyPr/>
          <a:lstStyle/>
          <a:p/>
          <a:p>
            <a:fld id="{B18DCB8B-D2FE-45D5-9D77-2EAE87C4CC26}" type="slidenum">
              <a:rPr lang="en-GB" smtClean="0"/>
              <a:t>68</a:t>
            </a:fld>
          </a:p>
        </p:txBody>
      </p:sp>
      <p:sp>
        <p:nvSpPr>
          <p:cNvPr id="6" name="TextBox 5"/>
          <p:cNvSpPr txBox="1"/>
          <p:nvPr/>
        </p:nvSpPr>
        <p:spPr>
          <a:xfrm>
            <a:off x="2419780" y="1406446"/>
            <a:ext cx="4686091" cy="400110"/>
          </a:xfrm>
          <a:prstGeom prst="rect">
            <a:avLst/>
          </a:prstGeom>
          <a:noFill/>
        </p:spPr>
        <p:txBody>
          <a:bodyPr wrap="none">
            <a:spAutoFit/>
          </a:bodyPr>
          <a:lstStyle/>
          <a:p>
            <a:pPr>
              <a:defRPr>
                <a:latin typeface="Arial" pitchFamily="34" charset="0"/>
                <a:cs typeface="Arial" pitchFamily="34" charset="0"/>
              </a:defRPr>
            </a:pPr>
            <a:r>
              <a:t>1963年以来男性实际周薪</a:t>
            </a:r>
          </a:p>
        </p:txBody>
      </p:sp>
      <p:pic>
        <p:nvPicPr>
          <p:cNvPr id="4" name="图片 3">
            <a:extLst>
              <a:ext uri="{FF2B5EF4-FFF2-40B4-BE49-F238E27FC236}">
                <a16:creationId xmlns:a16="http://schemas.microsoft.com/office/drawing/2014/main" id="{D3C765C1-A5FC-B190-6141-D70712A0D6CF}"/>
              </a:ext>
            </a:extLst>
          </p:cNvPr>
          <p:cNvPicPr>
            <a:picLocks noChangeAspect="1"/>
          </p:cNvPicPr>
          <p:nvPr/>
        </p:nvPicPr>
        <p:blipFill>
          <a:blip r:embed="rId3"/>
          <a:stretch>
            <a:fillRect/>
          </a:stretch>
        </p:blipFill>
        <p:spPr>
          <a:xfrm>
            <a:off x="1487424" y="1932432"/>
            <a:ext cx="6385560" cy="4172712"/>
          </a:xfrm>
          <a:prstGeom prst="rect">
            <a:avLst/>
          </a:prstGeom>
        </p:spPr>
      </p:pic>
      <p:sp>
        <p:nvSpPr>
          <p:cNvPr id="7" name="矩形 6">
            <a:extLst>
              <a:ext uri="{FF2B5EF4-FFF2-40B4-BE49-F238E27FC236}">
                <a16:creationId xmlns:a16="http://schemas.microsoft.com/office/drawing/2014/main" id="{CC76F1DA-5BDF-07F7-3A00-71A679A8F546}"/>
              </a:ext>
            </a:extLst>
          </p:cNvPr>
          <p:cNvSpPr/>
          <p:nvPr/>
        </p:nvSpPr>
        <p:spPr>
          <a:xfrm>
            <a:off x="4809744" y="2331720"/>
            <a:ext cx="1008888" cy="466344"/>
          </a:xfrm>
          <a:prstGeom prst="rect">
            <a:avLst/>
          </a:prstGeom>
          <a:solidFill>
            <a:srgbClr val="FFFFFF"/>
          </a:solidFill>
        </p:spPr>
        <p:txBody>
          <a:bodyPr lIns="0" tIns="0" rIns="0" bIns="0">
            <a:noAutofit/>
          </a:bodyPr>
          <a:lstStyle/>
          <a:p>
            <a:pPr indent="0">
              <a:lnSpc>
                <a:spcPct val="108000"/>
              </a:lnSpc>
              <a:defRPr sz="1300">
                <a:latin typeface="Verdana"/>
              </a:defRPr>
            </a:pPr>
            <a:r>
              <a:t>学士学位</a:t>
            </a:r>
          </a:p>
        </p:txBody>
      </p:sp>
      <p:sp>
        <p:nvSpPr>
          <p:cNvPr id="8" name="矩形 7">
            <a:extLst>
              <a:ext uri="{FF2B5EF4-FFF2-40B4-BE49-F238E27FC236}">
                <a16:creationId xmlns:a16="http://schemas.microsoft.com/office/drawing/2014/main" id="{4562C0DF-D7D8-B593-5EA9-D1A982041474}"/>
              </a:ext>
            </a:extLst>
          </p:cNvPr>
          <p:cNvSpPr/>
          <p:nvPr/>
        </p:nvSpPr>
        <p:spPr>
          <a:xfrm>
            <a:off x="3240024" y="2926080"/>
            <a:ext cx="1176528" cy="466344"/>
          </a:xfrm>
          <a:prstGeom prst="rect">
            <a:avLst/>
          </a:prstGeom>
          <a:solidFill>
            <a:srgbClr val="FFFFFF"/>
          </a:solidFill>
        </p:spPr>
        <p:txBody>
          <a:bodyPr lIns="0" tIns="0" rIns="0" bIns="0">
            <a:noAutofit/>
          </a:bodyPr>
          <a:lstStyle/>
          <a:p>
            <a:pPr indent="0">
              <a:lnSpc>
                <a:spcPct val="111000"/>
              </a:lnSpc>
              <a:defRPr sz="1300">
                <a:latin typeface="Verdana"/>
              </a:defRPr>
            </a:pPr>
            <a:r>
              <a:t>&gt; 学士学位</a:t>
            </a:r>
          </a:p>
        </p:txBody>
      </p:sp>
    </p:spTree>
    <p:extLst>
      <p:ext uri="{BB962C8B-B14F-4D97-AF65-F5344CB8AC3E}">
        <p14:creationId xmlns:p14="http://schemas.microsoft.com/office/powerpoint/2010/main" val="181737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
            <a:fld id="{B18DCB8B-D2FE-45D5-9D77-2EAE87C4CC26}" type="slidenum">
              <a:rPr lang="en-GB" smtClean="0"/>
              <a:t>69</a:t>
            </a:fld>
          </a:p>
        </p:txBody>
      </p:sp>
      <p:pic>
        <p:nvPicPr>
          <p:cNvPr id="2" name="图片 1">
            <a:extLst>
              <a:ext uri="{FF2B5EF4-FFF2-40B4-BE49-F238E27FC236}">
                <a16:creationId xmlns:a16="http://schemas.microsoft.com/office/drawing/2014/main" id="{A3199415-B6A0-E969-12B4-94EE6383063F}"/>
              </a:ext>
            </a:extLst>
          </p:cNvPr>
          <p:cNvPicPr>
            <a:picLocks noChangeAspect="1"/>
          </p:cNvPicPr>
          <p:nvPr/>
        </p:nvPicPr>
        <p:blipFill>
          <a:blip r:embed="rId2"/>
          <a:stretch>
            <a:fillRect/>
          </a:stretch>
        </p:blipFill>
        <p:spPr>
          <a:xfrm>
            <a:off x="826008" y="219456"/>
            <a:ext cx="7607808" cy="6269736"/>
          </a:xfrm>
          <a:prstGeom prst="rect">
            <a:avLst/>
          </a:prstGeom>
          <a:noFill/>
        </p:spPr>
      </p:pic>
      <p:sp>
        <p:nvSpPr>
          <p:cNvPr id="5" name="矩形 4">
            <a:extLst>
              <a:ext uri="{FF2B5EF4-FFF2-40B4-BE49-F238E27FC236}">
                <a16:creationId xmlns:a16="http://schemas.microsoft.com/office/drawing/2014/main" id="{C70C542D-6691-ED5E-6ADA-346BB25BDF45}"/>
              </a:ext>
            </a:extLst>
          </p:cNvPr>
          <p:cNvSpPr/>
          <p:nvPr/>
        </p:nvSpPr>
        <p:spPr>
          <a:xfrm>
            <a:off x="2109216" y="307848"/>
            <a:ext cx="5068824" cy="588264"/>
          </a:xfrm>
          <a:prstGeom prst="rect">
            <a:avLst/>
          </a:prstGeom>
          <a:noFill/>
        </p:spPr>
        <p:txBody>
          <a:bodyPr wrap="none" lIns="0" tIns="0" rIns="0" bIns="0">
            <a:noAutofit/>
          </a:bodyPr>
          <a:lstStyle/>
          <a:p>
            <a:pPr indent="0">
              <a:defRPr sz="1950">
                <a:latin typeface="Cambria"/>
              </a:defRPr>
            </a:pPr>
            <a:r>
              <a:t>我们破碎的经济，一张简单的图表</a:t>
            </a:r>
          </a:p>
        </p:txBody>
      </p:sp>
      <p:sp>
        <p:nvSpPr>
          <p:cNvPr id="6" name="矩形 5">
            <a:extLst>
              <a:ext uri="{FF2B5EF4-FFF2-40B4-BE49-F238E27FC236}">
                <a16:creationId xmlns:a16="http://schemas.microsoft.com/office/drawing/2014/main" id="{12FFB4A0-A6F2-7B3E-45CB-5E77C413E65D}"/>
              </a:ext>
            </a:extLst>
          </p:cNvPr>
          <p:cNvSpPr/>
          <p:nvPr/>
        </p:nvSpPr>
        <p:spPr>
          <a:xfrm>
            <a:off x="3895344" y="944880"/>
            <a:ext cx="1423416" cy="384048"/>
          </a:xfrm>
          <a:prstGeom prst="rect">
            <a:avLst/>
          </a:prstGeom>
          <a:noFill/>
        </p:spPr>
        <p:txBody>
          <a:bodyPr lIns="0" tIns="0" rIns="0" bIns="0">
            <a:noAutofit/>
          </a:bodyPr>
          <a:lstStyle/>
          <a:p>
            <a:pPr indent="0" algn="ctr">
              <a:spcAft>
                <a:spcPts val="350"/>
              </a:spcAft>
              <a:defRPr sz="950">
                <a:latin typeface="Times New Roman"/>
              </a:defRPr>
            </a:pPr>
            <a:r>
              <a:t>作者：大卫·莱昂哈特</a:t>
            </a:r>
          </a:p>
          <a:p>
            <a:pPr indent="0" algn="ctr">
              <a:defRPr sz="750">
                <a:latin typeface="Arial"/>
              </a:defRPr>
            </a:pPr>
            <a:r>
              <a:t>2017年8月7日</a:t>
            </a:r>
          </a:p>
        </p:txBody>
      </p:sp>
      <p:sp>
        <p:nvSpPr>
          <p:cNvPr id="7" name="矩形 6">
            <a:extLst>
              <a:ext uri="{FF2B5EF4-FFF2-40B4-BE49-F238E27FC236}">
                <a16:creationId xmlns:a16="http://schemas.microsoft.com/office/drawing/2014/main" id="{C48AFA82-73C8-459F-5FC5-6B883AC192E5}"/>
              </a:ext>
            </a:extLst>
          </p:cNvPr>
          <p:cNvSpPr/>
          <p:nvPr/>
        </p:nvSpPr>
        <p:spPr>
          <a:xfrm>
            <a:off x="923544" y="1743456"/>
            <a:ext cx="1207008" cy="161544"/>
          </a:xfrm>
          <a:prstGeom prst="rect">
            <a:avLst/>
          </a:prstGeom>
          <a:noFill/>
        </p:spPr>
        <p:txBody>
          <a:bodyPr wrap="none" lIns="0" tIns="0" rIns="0" bIns="0">
            <a:noAutofit/>
          </a:bodyPr>
          <a:lstStyle/>
          <a:p>
            <a:pPr indent="0">
              <a:defRPr sz="1000">
                <a:latin typeface="Arial"/>
              </a:defRPr>
            </a:pPr>
            <a:r>
              <a:rPr>
                <a:solidFill>
                  <a:srgbClr val="625A61"/>
                </a:solidFill>
              </a:rPr>
              <a:t>收入</a:t>
            </a:r>
            <a:r>
              <a:rPr>
                <a:solidFill>
                  <a:srgbClr val="3B363F"/>
                </a:solidFill>
              </a:rPr>
              <a:t>增长</a:t>
            </a:r>
          </a:p>
        </p:txBody>
      </p:sp>
      <p:sp>
        <p:nvSpPr>
          <p:cNvPr id="8" name="矩形 7">
            <a:extLst>
              <a:ext uri="{FF2B5EF4-FFF2-40B4-BE49-F238E27FC236}">
                <a16:creationId xmlns:a16="http://schemas.microsoft.com/office/drawing/2014/main" id="{4973B86F-4258-A7DC-6883-EBDBB18CB394}"/>
              </a:ext>
            </a:extLst>
          </p:cNvPr>
          <p:cNvSpPr/>
          <p:nvPr/>
        </p:nvSpPr>
        <p:spPr>
          <a:xfrm>
            <a:off x="905256" y="1914144"/>
            <a:ext cx="1082040" cy="143256"/>
          </a:xfrm>
          <a:prstGeom prst="rect">
            <a:avLst/>
          </a:prstGeom>
          <a:noFill/>
        </p:spPr>
        <p:txBody>
          <a:bodyPr wrap="none" lIns="0" tIns="0" rIns="0" bIns="0">
            <a:noAutofit/>
          </a:bodyPr>
          <a:lstStyle/>
          <a:p>
            <a:pPr indent="0">
              <a:defRPr sz="750" i="1">
                <a:latin typeface="Arial"/>
              </a:defRPr>
            </a:pPr>
            <a:r>
              <a:t>过去34年间</a:t>
            </a:r>
          </a:p>
        </p:txBody>
      </p:sp>
      <p:sp>
        <p:nvSpPr>
          <p:cNvPr id="9" name="矩形 8">
            <a:extLst>
              <a:ext uri="{FF2B5EF4-FFF2-40B4-BE49-F238E27FC236}">
                <a16:creationId xmlns:a16="http://schemas.microsoft.com/office/drawing/2014/main" id="{F6683B51-0184-2ABE-4690-6463B746DFDB}"/>
              </a:ext>
            </a:extLst>
          </p:cNvPr>
          <p:cNvSpPr/>
          <p:nvPr/>
        </p:nvSpPr>
        <p:spPr>
          <a:xfrm>
            <a:off x="5816600" y="2002536"/>
            <a:ext cx="1894840" cy="865632"/>
          </a:xfrm>
          <a:prstGeom prst="rect">
            <a:avLst/>
          </a:prstGeom>
          <a:noFill/>
        </p:spPr>
        <p:txBody>
          <a:bodyPr lIns="0" tIns="0" rIns="0" bIns="0">
            <a:noAutofit/>
          </a:bodyPr>
          <a:lstStyle/>
          <a:p>
            <a:pPr indent="0" algn="ctr">
              <a:defRPr sz="1200">
                <a:latin typeface="Cambria"/>
              </a:defRPr>
            </a:pPr>
            <a:r>
              <a:t>但现在，非常富裕的人群（</a:t>
            </a:r>
            <a:r>
              <a:rPr>
                <a:ea typeface="Cambria"/>
              </a:rPr>
              <a:t>99.999</a:t>
            </a:r>
            <a:r>
              <a:t>百分位）</a:t>
            </a:r>
            <a:r>
              <a:t>的收入增长最为显著。</a:t>
            </a:r>
          </a:p>
        </p:txBody>
      </p:sp>
      <p:sp>
        <p:nvSpPr>
          <p:cNvPr id="10" name="矩形 9">
            <a:extLst>
              <a:ext uri="{FF2B5EF4-FFF2-40B4-BE49-F238E27FC236}">
                <a16:creationId xmlns:a16="http://schemas.microsoft.com/office/drawing/2014/main" id="{F99FC6B4-71EF-9C53-D023-E5B2CD069014}"/>
              </a:ext>
            </a:extLst>
          </p:cNvPr>
          <p:cNvSpPr/>
          <p:nvPr/>
        </p:nvSpPr>
        <p:spPr>
          <a:xfrm>
            <a:off x="1972056" y="2868168"/>
            <a:ext cx="1658112" cy="588264"/>
          </a:xfrm>
          <a:prstGeom prst="rect">
            <a:avLst/>
          </a:prstGeom>
          <a:noFill/>
        </p:spPr>
        <p:txBody>
          <a:bodyPr lIns="0" tIns="0" rIns="0" bIns="0">
            <a:noAutofit/>
          </a:bodyPr>
          <a:lstStyle/>
          <a:p>
            <a:pPr indent="0" algn="ctr">
              <a:lnSpc>
                <a:spcPct val="106000"/>
              </a:lnSpc>
              <a:defRPr sz="1200">
                <a:latin typeface="Cambria"/>
              </a:defRPr>
            </a:pPr>
            <a:r>
              <a:t>贫困阶层和中产阶级的收入增长曾经是最快的。</a:t>
            </a:r>
          </a:p>
        </p:txBody>
      </p:sp>
      <p:sp>
        <p:nvSpPr>
          <p:cNvPr id="11" name="矩形 10">
            <a:extLst>
              <a:ext uri="{FF2B5EF4-FFF2-40B4-BE49-F238E27FC236}">
                <a16:creationId xmlns:a16="http://schemas.microsoft.com/office/drawing/2014/main" id="{01224F5F-A783-5B75-8CD5-7C43FFCAFE73}"/>
              </a:ext>
            </a:extLst>
          </p:cNvPr>
          <p:cNvSpPr/>
          <p:nvPr/>
        </p:nvSpPr>
        <p:spPr>
          <a:xfrm>
            <a:off x="6982968" y="3115056"/>
            <a:ext cx="950976" cy="198120"/>
          </a:xfrm>
          <a:prstGeom prst="rect">
            <a:avLst/>
          </a:prstGeom>
          <a:noFill/>
        </p:spPr>
        <p:txBody>
          <a:bodyPr wrap="none" lIns="0" tIns="0" rIns="0" bIns="0">
            <a:noAutofit/>
          </a:bodyPr>
          <a:lstStyle/>
          <a:p>
            <a:pPr indent="0" algn="r">
              <a:defRPr sz="700">
                <a:latin typeface="Arial"/>
              </a:defRPr>
            </a:pPr>
            <a:r>
              <a:rPr>
                <a:ea typeface="Arial"/>
              </a:rPr>
              <a:t>99.99</a:t>
            </a:r>
            <a:r>
              <a:t>百分位数</a:t>
            </a:r>
          </a:p>
        </p:txBody>
      </p:sp>
      <p:sp>
        <p:nvSpPr>
          <p:cNvPr id="12" name="矩形 11">
            <a:extLst>
              <a:ext uri="{FF2B5EF4-FFF2-40B4-BE49-F238E27FC236}">
                <a16:creationId xmlns:a16="http://schemas.microsoft.com/office/drawing/2014/main" id="{F489A38F-ED62-DCFF-8B6A-380023AE9C3F}"/>
              </a:ext>
            </a:extLst>
          </p:cNvPr>
          <p:cNvSpPr/>
          <p:nvPr/>
        </p:nvSpPr>
        <p:spPr>
          <a:xfrm>
            <a:off x="7104888" y="4047744"/>
            <a:ext cx="762000" cy="170688"/>
          </a:xfrm>
          <a:prstGeom prst="rect">
            <a:avLst/>
          </a:prstGeom>
          <a:noFill/>
        </p:spPr>
        <p:txBody>
          <a:bodyPr wrap="none" lIns="0" tIns="0" rIns="0" bIns="0">
            <a:noAutofit/>
          </a:bodyPr>
          <a:lstStyle/>
          <a:p>
            <a:pPr indent="0" algn="r">
              <a:defRPr sz="700">
                <a:latin typeface="Arial"/>
              </a:defRPr>
            </a:pPr>
            <a:r>
              <a:t>第 99 个百分位数</a:t>
            </a:r>
          </a:p>
        </p:txBody>
      </p:sp>
      <p:sp>
        <p:nvSpPr>
          <p:cNvPr id="13" name="矩形 12">
            <a:extLst>
              <a:ext uri="{FF2B5EF4-FFF2-40B4-BE49-F238E27FC236}">
                <a16:creationId xmlns:a16="http://schemas.microsoft.com/office/drawing/2014/main" id="{F68EC19B-AC74-6B03-E324-10993728D50E}"/>
              </a:ext>
            </a:extLst>
          </p:cNvPr>
          <p:cNvSpPr/>
          <p:nvPr/>
        </p:nvSpPr>
        <p:spPr>
          <a:xfrm>
            <a:off x="4410456" y="4066032"/>
            <a:ext cx="612648" cy="164592"/>
          </a:xfrm>
          <a:prstGeom prst="rect">
            <a:avLst/>
          </a:prstGeom>
          <a:noFill/>
        </p:spPr>
        <p:txBody>
          <a:bodyPr wrap="none" lIns="0" tIns="0" rIns="0" bIns="0">
            <a:noAutofit/>
          </a:bodyPr>
          <a:lstStyle/>
          <a:p>
            <a:pPr indent="0" algn="ctr">
              <a:defRPr sz="1100">
                <a:latin typeface="Arial"/>
              </a:defRPr>
            </a:pPr>
            <a:r>
              <a:t>1980年</a:t>
            </a:r>
          </a:p>
        </p:txBody>
      </p:sp>
      <p:sp>
        <p:nvSpPr>
          <p:cNvPr id="14" name="矩形 13">
            <a:extLst>
              <a:ext uri="{FF2B5EF4-FFF2-40B4-BE49-F238E27FC236}">
                <a16:creationId xmlns:a16="http://schemas.microsoft.com/office/drawing/2014/main" id="{364B42C1-A75E-3B69-FA7F-3D9EBBD7A333}"/>
              </a:ext>
            </a:extLst>
          </p:cNvPr>
          <p:cNvSpPr/>
          <p:nvPr/>
        </p:nvSpPr>
        <p:spPr>
          <a:xfrm>
            <a:off x="4407408" y="4587240"/>
            <a:ext cx="576072" cy="167640"/>
          </a:xfrm>
          <a:prstGeom prst="rect">
            <a:avLst/>
          </a:prstGeom>
          <a:noFill/>
        </p:spPr>
        <p:txBody>
          <a:bodyPr wrap="none" lIns="0" tIns="0" rIns="0" bIns="0">
            <a:noAutofit/>
          </a:bodyPr>
          <a:lstStyle/>
          <a:p>
            <a:pPr indent="0" algn="ctr">
              <a:defRPr sz="1100">
                <a:solidFill>
                  <a:srgbClr val="FD2F16"/>
                </a:solidFill>
                <a:latin typeface="Arial"/>
              </a:defRPr>
            </a:pPr>
            <a:r>
              <a:t>2014年</a:t>
            </a:r>
          </a:p>
        </p:txBody>
      </p:sp>
      <p:sp>
        <p:nvSpPr>
          <p:cNvPr id="15" name="矩形 14">
            <a:extLst>
              <a:ext uri="{FF2B5EF4-FFF2-40B4-BE49-F238E27FC236}">
                <a16:creationId xmlns:a16="http://schemas.microsoft.com/office/drawing/2014/main" id="{1FDE16D7-2EC7-EABF-67CB-A5CA1EB02077}"/>
              </a:ext>
            </a:extLst>
          </p:cNvPr>
          <p:cNvSpPr/>
          <p:nvPr/>
        </p:nvSpPr>
        <p:spPr>
          <a:xfrm>
            <a:off x="7406640" y="4846320"/>
            <a:ext cx="786384" cy="167640"/>
          </a:xfrm>
          <a:prstGeom prst="rect">
            <a:avLst/>
          </a:prstGeom>
          <a:noFill/>
        </p:spPr>
        <p:txBody>
          <a:bodyPr wrap="none" lIns="0" tIns="0" rIns="0" bIns="0">
            <a:noAutofit/>
          </a:bodyPr>
          <a:lstStyle/>
          <a:p>
            <a:pPr indent="0" algn="r">
              <a:defRPr sz="700">
                <a:latin typeface="Arial"/>
              </a:defRPr>
            </a:pPr>
            <a:r>
              <a:t>第 99 个百分位数</a:t>
            </a:r>
          </a:p>
        </p:txBody>
      </p:sp>
      <p:sp>
        <p:nvSpPr>
          <p:cNvPr id="16" name="矩形 15">
            <a:extLst>
              <a:ext uri="{FF2B5EF4-FFF2-40B4-BE49-F238E27FC236}">
                <a16:creationId xmlns:a16="http://schemas.microsoft.com/office/drawing/2014/main" id="{88C3B23A-CDED-129C-2CEC-4587CE963EEE}"/>
              </a:ext>
            </a:extLst>
          </p:cNvPr>
          <p:cNvSpPr/>
          <p:nvPr/>
        </p:nvSpPr>
        <p:spPr>
          <a:xfrm>
            <a:off x="1289304" y="4870704"/>
            <a:ext cx="737616" cy="137160"/>
          </a:xfrm>
          <a:prstGeom prst="rect">
            <a:avLst/>
          </a:prstGeom>
          <a:noFill/>
        </p:spPr>
        <p:txBody>
          <a:bodyPr wrap="none" lIns="0" tIns="0" rIns="0" bIns="0">
            <a:noAutofit/>
          </a:bodyPr>
          <a:lstStyle/>
          <a:p>
            <a:pPr indent="0">
              <a:defRPr sz="700">
                <a:latin typeface="Arial"/>
              </a:defRPr>
            </a:pPr>
            <a:r>
              <a:t>第 5 个百分位数</a:t>
            </a:r>
          </a:p>
        </p:txBody>
      </p:sp>
      <p:sp>
        <p:nvSpPr>
          <p:cNvPr id="17" name="矩形 16">
            <a:extLst>
              <a:ext uri="{FF2B5EF4-FFF2-40B4-BE49-F238E27FC236}">
                <a16:creationId xmlns:a16="http://schemas.microsoft.com/office/drawing/2014/main" id="{54535F60-A458-1E8A-79B8-4DAF9A13E9A2}"/>
              </a:ext>
            </a:extLst>
          </p:cNvPr>
          <p:cNvSpPr/>
          <p:nvPr/>
        </p:nvSpPr>
        <p:spPr>
          <a:xfrm>
            <a:off x="1807464" y="5623560"/>
            <a:ext cx="304800" cy="137160"/>
          </a:xfrm>
          <a:prstGeom prst="rect">
            <a:avLst/>
          </a:prstGeom>
          <a:noFill/>
        </p:spPr>
        <p:txBody>
          <a:bodyPr wrap="none" lIns="0" tIns="0" rIns="0" bIns="0">
            <a:noAutofit/>
          </a:bodyPr>
          <a:lstStyle/>
          <a:p>
            <a:pPr indent="0">
              <a:defRPr sz="700">
                <a:solidFill>
                  <a:srgbClr val="A09DA1"/>
                </a:solidFill>
                <a:latin typeface="Arial"/>
              </a:defRPr>
            </a:pPr>
            <a:r>
              <a:t>第十</a:t>
            </a:r>
          </a:p>
        </p:txBody>
      </p:sp>
      <p:sp>
        <p:nvSpPr>
          <p:cNvPr id="18" name="矩形 17">
            <a:extLst>
              <a:ext uri="{FF2B5EF4-FFF2-40B4-BE49-F238E27FC236}">
                <a16:creationId xmlns:a16="http://schemas.microsoft.com/office/drawing/2014/main" id="{FCEC3EE6-7B24-5D9A-28BC-FB6556BB4B97}"/>
              </a:ext>
            </a:extLst>
          </p:cNvPr>
          <p:cNvSpPr/>
          <p:nvPr/>
        </p:nvSpPr>
        <p:spPr>
          <a:xfrm>
            <a:off x="2444496" y="5638800"/>
            <a:ext cx="298704" cy="137160"/>
          </a:xfrm>
          <a:prstGeom prst="rect">
            <a:avLst/>
          </a:prstGeom>
          <a:noFill/>
        </p:spPr>
        <p:txBody>
          <a:bodyPr wrap="none" lIns="0" tIns="0" rIns="0" bIns="0">
            <a:noAutofit/>
          </a:bodyPr>
          <a:lstStyle/>
          <a:p>
            <a:pPr indent="0">
              <a:defRPr sz="700">
                <a:solidFill>
                  <a:srgbClr val="A09DA1"/>
                </a:solidFill>
                <a:latin typeface="Arial"/>
              </a:defRPr>
            </a:pPr>
            <a:r>
              <a:t>第二十</a:t>
            </a:r>
          </a:p>
        </p:txBody>
      </p:sp>
      <p:sp>
        <p:nvSpPr>
          <p:cNvPr id="19" name="矩形 18">
            <a:extLst>
              <a:ext uri="{FF2B5EF4-FFF2-40B4-BE49-F238E27FC236}">
                <a16:creationId xmlns:a16="http://schemas.microsoft.com/office/drawing/2014/main" id="{CF665495-1C71-9C81-B889-0A4BEA20989D}"/>
              </a:ext>
            </a:extLst>
          </p:cNvPr>
          <p:cNvSpPr/>
          <p:nvPr/>
        </p:nvSpPr>
        <p:spPr>
          <a:xfrm>
            <a:off x="3139440" y="5638800"/>
            <a:ext cx="316992" cy="131064"/>
          </a:xfrm>
          <a:prstGeom prst="rect">
            <a:avLst/>
          </a:prstGeom>
          <a:noFill/>
        </p:spPr>
        <p:txBody>
          <a:bodyPr wrap="none" lIns="0" tIns="0" rIns="0" bIns="0">
            <a:noAutofit/>
          </a:bodyPr>
          <a:lstStyle/>
          <a:p>
            <a:pPr indent="0">
              <a:defRPr sz="700">
                <a:solidFill>
                  <a:srgbClr val="A09DA1"/>
                </a:solidFill>
                <a:latin typeface="Arial"/>
              </a:defRPr>
            </a:pPr>
            <a:r>
              <a:t>第三十届</a:t>
            </a:r>
          </a:p>
        </p:txBody>
      </p:sp>
      <p:sp>
        <p:nvSpPr>
          <p:cNvPr id="20" name="矩形 19">
            <a:extLst>
              <a:ext uri="{FF2B5EF4-FFF2-40B4-BE49-F238E27FC236}">
                <a16:creationId xmlns:a16="http://schemas.microsoft.com/office/drawing/2014/main" id="{6F0C3CAB-1B74-D9B0-10A8-1CA7DB93D8F9}"/>
              </a:ext>
            </a:extLst>
          </p:cNvPr>
          <p:cNvSpPr/>
          <p:nvPr/>
        </p:nvSpPr>
        <p:spPr>
          <a:xfrm>
            <a:off x="3849624" y="5632704"/>
            <a:ext cx="298704" cy="143256"/>
          </a:xfrm>
          <a:prstGeom prst="rect">
            <a:avLst/>
          </a:prstGeom>
          <a:noFill/>
        </p:spPr>
        <p:txBody>
          <a:bodyPr wrap="none" lIns="0" tIns="0" rIns="0" bIns="0">
            <a:noAutofit/>
          </a:bodyPr>
          <a:lstStyle/>
          <a:p>
            <a:pPr indent="0">
              <a:defRPr sz="700">
                <a:solidFill>
                  <a:srgbClr val="A09DA1"/>
                </a:solidFill>
                <a:latin typeface="Arial"/>
              </a:defRPr>
            </a:pPr>
            <a:r>
              <a:t>第四十届</a:t>
            </a:r>
          </a:p>
        </p:txBody>
      </p:sp>
      <p:sp>
        <p:nvSpPr>
          <p:cNvPr id="21" name="矩形 20">
            <a:extLst>
              <a:ext uri="{FF2B5EF4-FFF2-40B4-BE49-F238E27FC236}">
                <a16:creationId xmlns:a16="http://schemas.microsoft.com/office/drawing/2014/main" id="{EA1E5568-F451-E962-1B72-08006E478D18}"/>
              </a:ext>
            </a:extLst>
          </p:cNvPr>
          <p:cNvSpPr/>
          <p:nvPr/>
        </p:nvSpPr>
        <p:spPr>
          <a:xfrm>
            <a:off x="4535424" y="5638800"/>
            <a:ext cx="304800" cy="146304"/>
          </a:xfrm>
          <a:prstGeom prst="rect">
            <a:avLst/>
          </a:prstGeom>
          <a:noFill/>
        </p:spPr>
        <p:txBody>
          <a:bodyPr wrap="none" lIns="0" tIns="0" rIns="0" bIns="0">
            <a:noAutofit/>
          </a:bodyPr>
          <a:lstStyle/>
          <a:p>
            <a:pPr indent="0" algn="ctr">
              <a:defRPr sz="700">
                <a:solidFill>
                  <a:srgbClr val="A09DA1"/>
                </a:solidFill>
                <a:latin typeface="Arial"/>
              </a:defRPr>
            </a:pPr>
            <a:r>
              <a:t>第五十届</a:t>
            </a:r>
          </a:p>
        </p:txBody>
      </p:sp>
      <p:sp>
        <p:nvSpPr>
          <p:cNvPr id="22" name="矩形 21">
            <a:extLst>
              <a:ext uri="{FF2B5EF4-FFF2-40B4-BE49-F238E27FC236}">
                <a16:creationId xmlns:a16="http://schemas.microsoft.com/office/drawing/2014/main" id="{E661B1B7-4CD7-3DBC-7462-06C9DBE8F059}"/>
              </a:ext>
            </a:extLst>
          </p:cNvPr>
          <p:cNvSpPr/>
          <p:nvPr/>
        </p:nvSpPr>
        <p:spPr>
          <a:xfrm>
            <a:off x="5224272" y="5638800"/>
            <a:ext cx="313944" cy="152400"/>
          </a:xfrm>
          <a:prstGeom prst="rect">
            <a:avLst/>
          </a:prstGeom>
          <a:noFill/>
        </p:spPr>
        <p:txBody>
          <a:bodyPr wrap="none" lIns="0" tIns="0" rIns="0" bIns="0">
            <a:noAutofit/>
          </a:bodyPr>
          <a:lstStyle/>
          <a:p>
            <a:pPr indent="0" algn="r">
              <a:defRPr sz="700">
                <a:solidFill>
                  <a:srgbClr val="A09DA1"/>
                </a:solidFill>
                <a:latin typeface="Arial"/>
              </a:defRPr>
            </a:pPr>
            <a:r>
              <a:t>第六十届</a:t>
            </a:r>
          </a:p>
        </p:txBody>
      </p:sp>
      <p:sp>
        <p:nvSpPr>
          <p:cNvPr id="23" name="矩形 22">
            <a:extLst>
              <a:ext uri="{FF2B5EF4-FFF2-40B4-BE49-F238E27FC236}">
                <a16:creationId xmlns:a16="http://schemas.microsoft.com/office/drawing/2014/main" id="{6AE744BD-4397-0334-5872-446319317377}"/>
              </a:ext>
            </a:extLst>
          </p:cNvPr>
          <p:cNvSpPr/>
          <p:nvPr/>
        </p:nvSpPr>
        <p:spPr>
          <a:xfrm>
            <a:off x="5922264" y="5632704"/>
            <a:ext cx="310896" cy="152400"/>
          </a:xfrm>
          <a:prstGeom prst="rect">
            <a:avLst/>
          </a:prstGeom>
          <a:noFill/>
        </p:spPr>
        <p:txBody>
          <a:bodyPr wrap="none" lIns="0" tIns="0" rIns="0" bIns="0">
            <a:noAutofit/>
          </a:bodyPr>
          <a:lstStyle/>
          <a:p>
            <a:pPr indent="0" algn="r">
              <a:defRPr sz="700">
                <a:solidFill>
                  <a:srgbClr val="A09DA1"/>
                </a:solidFill>
                <a:latin typeface="Arial"/>
              </a:defRPr>
            </a:pPr>
            <a:r>
              <a:t>第七十届</a:t>
            </a:r>
          </a:p>
        </p:txBody>
      </p:sp>
      <p:sp>
        <p:nvSpPr>
          <p:cNvPr id="24" name="矩形 23">
            <a:extLst>
              <a:ext uri="{FF2B5EF4-FFF2-40B4-BE49-F238E27FC236}">
                <a16:creationId xmlns:a16="http://schemas.microsoft.com/office/drawing/2014/main" id="{F7D4DD48-FC1F-2A1C-5D1C-302A0194E894}"/>
              </a:ext>
            </a:extLst>
          </p:cNvPr>
          <p:cNvSpPr/>
          <p:nvPr/>
        </p:nvSpPr>
        <p:spPr>
          <a:xfrm>
            <a:off x="6608064" y="5638800"/>
            <a:ext cx="316992" cy="146304"/>
          </a:xfrm>
          <a:prstGeom prst="rect">
            <a:avLst/>
          </a:prstGeom>
          <a:noFill/>
        </p:spPr>
        <p:txBody>
          <a:bodyPr wrap="none" lIns="0" tIns="0" rIns="0" bIns="0">
            <a:noAutofit/>
          </a:bodyPr>
          <a:lstStyle/>
          <a:p>
            <a:pPr indent="0">
              <a:defRPr sz="700">
                <a:solidFill>
                  <a:srgbClr val="A09DA1"/>
                </a:solidFill>
                <a:latin typeface="Arial"/>
              </a:defRPr>
            </a:pPr>
            <a:r>
              <a:t>80百分位</a:t>
            </a:r>
          </a:p>
        </p:txBody>
      </p:sp>
      <p:sp>
        <p:nvSpPr>
          <p:cNvPr id="25" name="矩形 24">
            <a:extLst>
              <a:ext uri="{FF2B5EF4-FFF2-40B4-BE49-F238E27FC236}">
                <a16:creationId xmlns:a16="http://schemas.microsoft.com/office/drawing/2014/main" id="{6E55FFFF-F87A-1CF9-EBD8-41806BF6CECA}"/>
              </a:ext>
            </a:extLst>
          </p:cNvPr>
          <p:cNvSpPr/>
          <p:nvPr/>
        </p:nvSpPr>
        <p:spPr>
          <a:xfrm>
            <a:off x="7303008" y="5632704"/>
            <a:ext cx="316992" cy="137160"/>
          </a:xfrm>
          <a:prstGeom prst="rect">
            <a:avLst/>
          </a:prstGeom>
          <a:noFill/>
        </p:spPr>
        <p:txBody>
          <a:bodyPr wrap="none" lIns="0" tIns="0" rIns="0" bIns="0">
            <a:noAutofit/>
          </a:bodyPr>
          <a:lstStyle/>
          <a:p>
            <a:pPr indent="0" algn="r">
              <a:defRPr sz="700">
                <a:solidFill>
                  <a:srgbClr val="A09DA1"/>
                </a:solidFill>
                <a:latin typeface="Arial"/>
              </a:defRPr>
            </a:pPr>
            <a:r>
              <a:t>第九十届</a:t>
            </a:r>
          </a:p>
        </p:txBody>
      </p:sp>
      <p:sp>
        <p:nvSpPr>
          <p:cNvPr id="26" name="矩形 25">
            <a:extLst>
              <a:ext uri="{FF2B5EF4-FFF2-40B4-BE49-F238E27FC236}">
                <a16:creationId xmlns:a16="http://schemas.microsoft.com/office/drawing/2014/main" id="{3720ABC5-1FD7-A67D-E126-45E3DF861C5F}"/>
              </a:ext>
            </a:extLst>
          </p:cNvPr>
          <p:cNvSpPr/>
          <p:nvPr/>
        </p:nvSpPr>
        <p:spPr>
          <a:xfrm>
            <a:off x="7961376" y="5623560"/>
            <a:ext cx="368808" cy="152400"/>
          </a:xfrm>
          <a:prstGeom prst="rect">
            <a:avLst/>
          </a:prstGeom>
          <a:noFill/>
        </p:spPr>
        <p:txBody>
          <a:bodyPr wrap="none" lIns="0" tIns="0" rIns="0" bIns="0">
            <a:noAutofit/>
          </a:bodyPr>
          <a:lstStyle/>
          <a:p>
            <a:pPr indent="0" algn="r">
              <a:defRPr sz="700">
                <a:solidFill>
                  <a:srgbClr val="A09DA1"/>
                </a:solidFill>
                <a:latin typeface="Arial"/>
              </a:defRPr>
            </a:pPr>
            <a:r>
              <a:t>第100届</a:t>
            </a:r>
          </a:p>
        </p:txBody>
      </p:sp>
      <p:sp>
        <p:nvSpPr>
          <p:cNvPr id="27" name="矩形 26">
            <a:extLst>
              <a:ext uri="{FF2B5EF4-FFF2-40B4-BE49-F238E27FC236}">
                <a16:creationId xmlns:a16="http://schemas.microsoft.com/office/drawing/2014/main" id="{50B5EB40-5AC3-5DB8-5118-4AB1E3093348}"/>
              </a:ext>
            </a:extLst>
          </p:cNvPr>
          <p:cNvSpPr/>
          <p:nvPr/>
        </p:nvSpPr>
        <p:spPr>
          <a:xfrm>
            <a:off x="1706880" y="5925312"/>
            <a:ext cx="697992" cy="173736"/>
          </a:xfrm>
          <a:prstGeom prst="rect">
            <a:avLst/>
          </a:prstGeom>
          <a:noFill/>
        </p:spPr>
        <p:txBody>
          <a:bodyPr wrap="none" lIns="0" tIns="0" rIns="0" bIns="0">
            <a:noAutofit/>
          </a:bodyPr>
          <a:lstStyle/>
          <a:p>
            <a:pPr indent="0">
              <a:defRPr sz="750">
                <a:latin typeface="Arial"/>
              </a:defRPr>
            </a:pPr>
            <a:r>
              <a:t>收入较低</a:t>
            </a:r>
          </a:p>
        </p:txBody>
      </p:sp>
      <p:sp>
        <p:nvSpPr>
          <p:cNvPr id="28" name="矩形 27">
            <a:extLst>
              <a:ext uri="{FF2B5EF4-FFF2-40B4-BE49-F238E27FC236}">
                <a16:creationId xmlns:a16="http://schemas.microsoft.com/office/drawing/2014/main" id="{410593B3-BE16-F62C-3CC7-1806F6B416D4}"/>
              </a:ext>
            </a:extLst>
          </p:cNvPr>
          <p:cNvSpPr/>
          <p:nvPr/>
        </p:nvSpPr>
        <p:spPr>
          <a:xfrm>
            <a:off x="3947160" y="5937504"/>
            <a:ext cx="1490472" cy="185928"/>
          </a:xfrm>
          <a:prstGeom prst="rect">
            <a:avLst/>
          </a:prstGeom>
          <a:noFill/>
        </p:spPr>
        <p:txBody>
          <a:bodyPr wrap="none" lIns="0" tIns="0" rIns="0" bIns="0">
            <a:noAutofit/>
          </a:bodyPr>
          <a:lstStyle/>
          <a:p>
            <a:pPr indent="0" algn="ctr">
              <a:defRPr sz="1000">
                <a:latin typeface="Arial"/>
              </a:defRPr>
            </a:pPr>
            <a:r>
              <a:t>收入百分位数</a:t>
            </a:r>
          </a:p>
        </p:txBody>
      </p:sp>
      <p:sp>
        <p:nvSpPr>
          <p:cNvPr id="29" name="矩形 28">
            <a:extLst>
              <a:ext uri="{FF2B5EF4-FFF2-40B4-BE49-F238E27FC236}">
                <a16:creationId xmlns:a16="http://schemas.microsoft.com/office/drawing/2014/main" id="{A7CF840E-F87B-DBB9-84F9-6BA721741697}"/>
              </a:ext>
            </a:extLst>
          </p:cNvPr>
          <p:cNvSpPr/>
          <p:nvPr/>
        </p:nvSpPr>
        <p:spPr>
          <a:xfrm>
            <a:off x="7004304" y="5928360"/>
            <a:ext cx="707136" cy="176784"/>
          </a:xfrm>
          <a:prstGeom prst="rect">
            <a:avLst/>
          </a:prstGeom>
          <a:noFill/>
        </p:spPr>
        <p:txBody>
          <a:bodyPr wrap="none" lIns="0" tIns="0" rIns="0" bIns="0">
            <a:noAutofit/>
          </a:bodyPr>
          <a:lstStyle/>
          <a:p>
            <a:pPr indent="0" algn="r">
              <a:defRPr sz="750" i="1">
                <a:latin typeface="Arial"/>
              </a:defRPr>
            </a:pPr>
            <a:r>
              <a:t>更高的收入</a:t>
            </a:r>
          </a:p>
        </p:txBody>
      </p:sp>
      <p:sp>
        <p:nvSpPr>
          <p:cNvPr id="30" name="矩形 29">
            <a:extLst>
              <a:ext uri="{FF2B5EF4-FFF2-40B4-BE49-F238E27FC236}">
                <a16:creationId xmlns:a16="http://schemas.microsoft.com/office/drawing/2014/main" id="{1B1BF82A-3A8E-8498-6060-3A29CF9A6C5C}"/>
              </a:ext>
            </a:extLst>
          </p:cNvPr>
          <p:cNvSpPr/>
          <p:nvPr/>
        </p:nvSpPr>
        <p:spPr>
          <a:xfrm>
            <a:off x="893064" y="6288024"/>
            <a:ext cx="4639056" cy="161544"/>
          </a:xfrm>
          <a:prstGeom prst="rect">
            <a:avLst/>
          </a:prstGeom>
          <a:noFill/>
        </p:spPr>
        <p:txBody>
          <a:bodyPr wrap="none" lIns="0" tIns="0" rIns="0" bIns="0">
            <a:noAutofit/>
          </a:bodyPr>
          <a:lstStyle/>
          <a:p>
            <a:pPr indent="0">
              <a:defRPr sz="750">
                <a:latin typeface="Arial"/>
              </a:defRPr>
            </a:pPr>
            <a:r>
              <a:t>注：经通胀调整后的年平均增长率采用扣除税金、转移支付和非现金福利后的收入。</a:t>
            </a:r>
            <a:r>
              <a:rPr baseline="30000"/>
              <a:t>r</a:t>
            </a:r>
          </a:p>
        </p:txBody>
      </p:sp>
    </p:spTree>
    <p:extLst>
      <p:ext uri="{BB962C8B-B14F-4D97-AF65-F5344CB8AC3E}">
        <p14:creationId xmlns:p14="http://schemas.microsoft.com/office/powerpoint/2010/main" val="3146596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B5A47-9E61-811D-8637-571713E0429F}"/>
              </a:ext>
            </a:extLst>
          </p:cNvPr>
          <p:cNvSpPr>
            <a:spLocks noGrp="1"/>
          </p:cNvSpPr>
          <p:nvPr>
            <p:ph type="title"/>
          </p:nvPr>
        </p:nvSpPr>
        <p:spPr/>
        <p:txBody>
          <a:bodyPr/>
          <a:lstStyle/>
          <a:p>
            <a:r>
              <a:t>新冠疫情的持续影响</a:t>
            </a:r>
          </a:p>
        </p:txBody>
      </p:sp>
      <p:sp>
        <p:nvSpPr>
          <p:cNvPr id="3" name="Slide Number Placeholder 2">
            <a:extLst>
              <a:ext uri="{FF2B5EF4-FFF2-40B4-BE49-F238E27FC236}">
                <a16:creationId xmlns:a16="http://schemas.microsoft.com/office/drawing/2014/main" id="{5E76ACFB-BD88-AA03-FA30-84E113FB8EBB}"/>
              </a:ext>
            </a:extLst>
          </p:cNvPr>
          <p:cNvSpPr>
            <a:spLocks noGrp="1"/>
          </p:cNvSpPr>
          <p:nvPr>
            <p:ph type="sldNum" sz="quarter" idx="11"/>
          </p:nvPr>
        </p:nvSpPr>
        <p:spPr/>
        <p:txBody>
          <a:bodyPr/>
          <a:lstStyle/>
          <a:p/>
          <a:p>
            <a:fld id="{B18DCB8B-D2FE-45D5-9D77-2EAE87C4CC26}" type="slidenum">
              <a:rPr lang="en-GB" smtClean="0"/>
              <a:t>7</a:t>
            </a:fld>
          </a:p>
        </p:txBody>
      </p:sp>
      <p:sp>
        <p:nvSpPr>
          <p:cNvPr id="6" name="TextBox 5">
            <a:extLst>
              <a:ext uri="{FF2B5EF4-FFF2-40B4-BE49-F238E27FC236}">
                <a16:creationId xmlns:a16="http://schemas.microsoft.com/office/drawing/2014/main" id="{DA652FA3-F1D2-CB3E-EA1C-EACB5F1BCCCF}"/>
              </a:ext>
            </a:extLst>
          </p:cNvPr>
          <p:cNvSpPr txBox="1"/>
          <p:nvPr/>
        </p:nvSpPr>
        <p:spPr>
          <a:xfrm>
            <a:off x="190338" y="2022985"/>
            <a:ext cx="1985303" cy="584775"/>
          </a:xfrm>
          <a:prstGeom prst="rect">
            <a:avLst/>
          </a:prstGeom>
          <a:solidFill>
            <a:schemeClr val="bg1"/>
          </a:solidFill>
        </p:spPr>
        <p:txBody>
          <a:bodyPr wrap="square">
            <a:spAutoFit/>
          </a:bodyPr>
          <a:lstStyle/>
          <a:p>
            <a:pPr>
              <a:defRPr sz="1600">
                <a:latin typeface="Arial" pitchFamily="34" charset="0"/>
                <a:cs typeface="Arial" pitchFamily="34" charset="0"/>
              </a:defRPr>
            </a:pPr>
            <a:r>
              <a:t>案例</a:t>
            </a:r>
          </a:p>
          <a:p>
            <a:endParaRPr sz="1600" b="0" u="none">
              <a:latin typeface="Arial" pitchFamily="34" charset="0"/>
              <a:cs typeface="Arial" pitchFamily="34" charset="0"/>
            </a:endParaRPr>
          </a:p>
        </p:txBody>
      </p:sp>
      <p:sp>
        <p:nvSpPr>
          <p:cNvPr id="7" name="TextBox 6">
            <a:extLst>
              <a:ext uri="{FF2B5EF4-FFF2-40B4-BE49-F238E27FC236}">
                <a16:creationId xmlns:a16="http://schemas.microsoft.com/office/drawing/2014/main" id="{50C9A15D-31CF-EAC6-8472-09BCA55A08D2}"/>
              </a:ext>
            </a:extLst>
          </p:cNvPr>
          <p:cNvSpPr txBox="1"/>
          <p:nvPr/>
        </p:nvSpPr>
        <p:spPr>
          <a:xfrm>
            <a:off x="4572000" y="2022985"/>
            <a:ext cx="1985303" cy="584775"/>
          </a:xfrm>
          <a:prstGeom prst="rect">
            <a:avLst/>
          </a:prstGeom>
          <a:solidFill>
            <a:schemeClr val="bg1"/>
          </a:solidFill>
        </p:spPr>
        <p:txBody>
          <a:bodyPr wrap="square">
            <a:spAutoFit/>
          </a:bodyPr>
          <a:lstStyle/>
          <a:p>
            <a:pPr>
              <a:defRPr sz="1600">
                <a:latin typeface="Arial" pitchFamily="34" charset="0"/>
                <a:cs typeface="Arial" pitchFamily="34" charset="0"/>
              </a:defRPr>
            </a:pPr>
            <a:r>
              <a:t>死亡人数</a:t>
            </a:r>
          </a:p>
          <a:p>
            <a:endParaRPr sz="1600" b="0" u="none">
              <a:latin typeface="Arial" pitchFamily="34" charset="0"/>
              <a:cs typeface="Arial" pitchFamily="34" charset="0"/>
            </a:endParaRPr>
          </a:p>
        </p:txBody>
      </p:sp>
      <p:pic>
        <p:nvPicPr>
          <p:cNvPr id="41" name="图片 40">
            <a:extLst>
              <a:ext uri="{FF2B5EF4-FFF2-40B4-BE49-F238E27FC236}">
                <a16:creationId xmlns:a16="http://schemas.microsoft.com/office/drawing/2014/main" id="{979CAFEB-4BD6-9351-7D34-DBEFF6118685}"/>
              </a:ext>
            </a:extLst>
          </p:cNvPr>
          <p:cNvPicPr>
            <a:picLocks noChangeAspect="1"/>
          </p:cNvPicPr>
          <p:nvPr/>
        </p:nvPicPr>
        <p:blipFill>
          <a:blip r:embed="rId2"/>
          <a:stretch>
            <a:fillRect/>
          </a:stretch>
        </p:blipFill>
        <p:spPr>
          <a:xfrm>
            <a:off x="240792" y="2569464"/>
            <a:ext cx="8610600" cy="2307336"/>
          </a:xfrm>
          <a:prstGeom prst="rect">
            <a:avLst/>
          </a:prstGeom>
        </p:spPr>
      </p:pic>
      <p:sp>
        <p:nvSpPr>
          <p:cNvPr id="42" name="矩形 41">
            <a:extLst>
              <a:ext uri="{FF2B5EF4-FFF2-40B4-BE49-F238E27FC236}">
                <a16:creationId xmlns:a16="http://schemas.microsoft.com/office/drawing/2014/main" id="{57A6D45E-A6A7-4E90-07C0-2E41E860D844}"/>
              </a:ext>
            </a:extLst>
          </p:cNvPr>
          <p:cNvSpPr/>
          <p:nvPr/>
        </p:nvSpPr>
        <p:spPr>
          <a:xfrm>
            <a:off x="769062" y="2939313"/>
            <a:ext cx="292608" cy="109728"/>
          </a:xfrm>
          <a:prstGeom prst="rect">
            <a:avLst/>
          </a:prstGeom>
          <a:solidFill>
            <a:srgbClr val="FFFFFF"/>
          </a:solidFill>
        </p:spPr>
        <p:txBody>
          <a:bodyPr wrap="none" lIns="0" tIns="0" rIns="0" bIns="0">
            <a:noAutofit/>
          </a:bodyPr>
          <a:lstStyle/>
          <a:p>
            <a:pPr indent="0">
              <a:defRPr sz="700">
                <a:solidFill>
                  <a:srgbClr val="A09DA1"/>
                </a:solidFill>
                <a:latin typeface="Arial"/>
              </a:defRPr>
            </a:pPr>
            <a:r>
              <a:t>案例</a:t>
            </a:r>
          </a:p>
        </p:txBody>
      </p:sp>
      <p:sp>
        <p:nvSpPr>
          <p:cNvPr id="43" name="矩形 42">
            <a:extLst>
              <a:ext uri="{FF2B5EF4-FFF2-40B4-BE49-F238E27FC236}">
                <a16:creationId xmlns:a16="http://schemas.microsoft.com/office/drawing/2014/main" id="{A9BE66CE-A6AC-2AF8-DA18-14A6656CF619}"/>
              </a:ext>
            </a:extLst>
          </p:cNvPr>
          <p:cNvSpPr/>
          <p:nvPr/>
        </p:nvSpPr>
        <p:spPr>
          <a:xfrm>
            <a:off x="2788920" y="2700528"/>
            <a:ext cx="347472" cy="228600"/>
          </a:xfrm>
          <a:prstGeom prst="rect">
            <a:avLst/>
          </a:prstGeom>
          <a:solidFill>
            <a:srgbClr val="FFFFFF"/>
          </a:solidFill>
        </p:spPr>
        <p:txBody>
          <a:bodyPr lIns="0" tIns="0" rIns="0" bIns="0">
            <a:noAutofit/>
          </a:bodyPr>
          <a:lstStyle/>
          <a:p>
            <a:pPr indent="0" algn="r">
              <a:defRPr sz="600">
                <a:solidFill>
                  <a:srgbClr val="3B363F"/>
                </a:solidFill>
                <a:latin typeface="Arial"/>
              </a:defRPr>
            </a:pPr>
            <a:r>
              <a:t>7天平均值</a:t>
            </a:r>
          </a:p>
        </p:txBody>
      </p:sp>
      <p:sp>
        <p:nvSpPr>
          <p:cNvPr id="44" name="矩形 43">
            <a:extLst>
              <a:ext uri="{FF2B5EF4-FFF2-40B4-BE49-F238E27FC236}">
                <a16:creationId xmlns:a16="http://schemas.microsoft.com/office/drawing/2014/main" id="{1986332C-210F-62A7-333B-A0D817788E31}"/>
              </a:ext>
            </a:extLst>
          </p:cNvPr>
          <p:cNvSpPr/>
          <p:nvPr/>
        </p:nvSpPr>
        <p:spPr>
          <a:xfrm>
            <a:off x="6254496" y="2709672"/>
            <a:ext cx="350520" cy="207264"/>
          </a:xfrm>
          <a:prstGeom prst="rect">
            <a:avLst/>
          </a:prstGeom>
          <a:solidFill>
            <a:srgbClr val="FFFFFF"/>
          </a:solidFill>
        </p:spPr>
        <p:txBody>
          <a:bodyPr lIns="0" tIns="0" rIns="0" bIns="0">
            <a:noAutofit/>
          </a:bodyPr>
          <a:lstStyle/>
          <a:p>
            <a:pPr indent="0" algn="just">
              <a:defRPr sz="600">
                <a:latin typeface="Arial"/>
              </a:defRPr>
            </a:pPr>
            <a:r>
              <a:t>7天平均值</a:t>
            </a:r>
          </a:p>
        </p:txBody>
      </p:sp>
      <p:sp>
        <p:nvSpPr>
          <p:cNvPr id="45" name="矩形 44">
            <a:extLst>
              <a:ext uri="{FF2B5EF4-FFF2-40B4-BE49-F238E27FC236}">
                <a16:creationId xmlns:a16="http://schemas.microsoft.com/office/drawing/2014/main" id="{79CE2648-71E2-4722-7363-366317AB00E9}"/>
              </a:ext>
            </a:extLst>
          </p:cNvPr>
          <p:cNvSpPr/>
          <p:nvPr/>
        </p:nvSpPr>
        <p:spPr>
          <a:xfrm>
            <a:off x="4965192" y="3264408"/>
            <a:ext cx="332232" cy="137160"/>
          </a:xfrm>
          <a:prstGeom prst="rect">
            <a:avLst/>
          </a:prstGeom>
          <a:solidFill>
            <a:srgbClr val="FFFFFF"/>
          </a:solidFill>
        </p:spPr>
        <p:txBody>
          <a:bodyPr wrap="none" lIns="0" tIns="0" rIns="0" bIns="0">
            <a:noAutofit/>
          </a:bodyPr>
          <a:lstStyle/>
          <a:p>
            <a:pPr indent="0" algn="r">
              <a:defRPr sz="700">
                <a:solidFill>
                  <a:srgbClr val="A09DA1"/>
                </a:solidFill>
                <a:latin typeface="Arial"/>
              </a:defRPr>
            </a:pPr>
            <a:r>
              <a:t>死亡人数</a:t>
            </a:r>
          </a:p>
        </p:txBody>
      </p:sp>
      <p:sp>
        <p:nvSpPr>
          <p:cNvPr id="46" name="矩形 45">
            <a:extLst>
              <a:ext uri="{FF2B5EF4-FFF2-40B4-BE49-F238E27FC236}">
                <a16:creationId xmlns:a16="http://schemas.microsoft.com/office/drawing/2014/main" id="{38E89CC8-A58C-C31F-51B5-91D823949A21}"/>
              </a:ext>
            </a:extLst>
          </p:cNvPr>
          <p:cNvSpPr/>
          <p:nvPr/>
        </p:nvSpPr>
        <p:spPr>
          <a:xfrm>
            <a:off x="338328" y="4620768"/>
            <a:ext cx="478536" cy="109728"/>
          </a:xfrm>
          <a:prstGeom prst="rect">
            <a:avLst/>
          </a:prstGeom>
          <a:solidFill>
            <a:srgbClr val="FFFFFF"/>
          </a:solidFill>
        </p:spPr>
        <p:txBody>
          <a:bodyPr wrap="none" lIns="0" tIns="0" rIns="0" bIns="0">
            <a:noAutofit/>
          </a:bodyPr>
          <a:lstStyle/>
          <a:p>
            <a:pPr indent="0">
              <a:defRPr sz="600">
                <a:solidFill>
                  <a:srgbClr val="A09DA1"/>
                </a:solidFill>
                <a:latin typeface="Arial"/>
              </a:defRPr>
            </a:pPr>
            <a:r>
              <a:t>2020年2月</a:t>
            </a:r>
          </a:p>
        </p:txBody>
      </p:sp>
      <p:sp>
        <p:nvSpPr>
          <p:cNvPr id="47" name="矩形 46">
            <a:extLst>
              <a:ext uri="{FF2B5EF4-FFF2-40B4-BE49-F238E27FC236}">
                <a16:creationId xmlns:a16="http://schemas.microsoft.com/office/drawing/2014/main" id="{866A34A5-C618-CC75-A360-5D39D5D0B421}"/>
              </a:ext>
            </a:extLst>
          </p:cNvPr>
          <p:cNvSpPr/>
          <p:nvPr/>
        </p:nvSpPr>
        <p:spPr>
          <a:xfrm>
            <a:off x="1066800" y="4632960"/>
            <a:ext cx="243840" cy="106680"/>
          </a:xfrm>
          <a:prstGeom prst="rect">
            <a:avLst/>
          </a:prstGeom>
          <a:solidFill>
            <a:srgbClr val="FFFFFF"/>
          </a:solidFill>
        </p:spPr>
        <p:txBody>
          <a:bodyPr wrap="none" lIns="0" tIns="0" rIns="0" bIns="0">
            <a:noAutofit/>
          </a:bodyPr>
          <a:lstStyle/>
          <a:p>
            <a:pPr indent="0">
              <a:defRPr sz="600">
                <a:solidFill>
                  <a:srgbClr val="A09DA1"/>
                </a:solidFill>
                <a:latin typeface="Arial"/>
              </a:defRPr>
            </a:pPr>
            <a:r>
              <a:t>八月。</a:t>
            </a:r>
          </a:p>
        </p:txBody>
      </p:sp>
      <p:sp>
        <p:nvSpPr>
          <p:cNvPr id="48" name="矩形 47">
            <a:extLst>
              <a:ext uri="{FF2B5EF4-FFF2-40B4-BE49-F238E27FC236}">
                <a16:creationId xmlns:a16="http://schemas.microsoft.com/office/drawing/2014/main" id="{FA62EE64-827B-FC1E-3698-03F838CA2A5D}"/>
              </a:ext>
            </a:extLst>
          </p:cNvPr>
          <p:cNvSpPr/>
          <p:nvPr/>
        </p:nvSpPr>
        <p:spPr>
          <a:xfrm>
            <a:off x="1752600" y="4626864"/>
            <a:ext cx="445008" cy="118872"/>
          </a:xfrm>
          <a:prstGeom prst="rect">
            <a:avLst/>
          </a:prstGeom>
          <a:solidFill>
            <a:srgbClr val="FFFFFF"/>
          </a:solidFill>
        </p:spPr>
        <p:txBody>
          <a:bodyPr wrap="none" lIns="0" tIns="0" rIns="0" bIns="0">
            <a:noAutofit/>
          </a:bodyPr>
          <a:lstStyle/>
          <a:p>
            <a:pPr indent="0">
              <a:defRPr sz="600">
                <a:solidFill>
                  <a:srgbClr val="A09DA1"/>
                </a:solidFill>
                <a:latin typeface="Arial"/>
              </a:defRPr>
            </a:pPr>
            <a:r>
              <a:t>2021年2月</a:t>
            </a:r>
          </a:p>
        </p:txBody>
      </p:sp>
      <p:sp>
        <p:nvSpPr>
          <p:cNvPr id="49" name="矩形 48">
            <a:extLst>
              <a:ext uri="{FF2B5EF4-FFF2-40B4-BE49-F238E27FC236}">
                <a16:creationId xmlns:a16="http://schemas.microsoft.com/office/drawing/2014/main" id="{9A3ACE31-0643-FCE2-3EE6-C37F4584DFD9}"/>
              </a:ext>
            </a:extLst>
          </p:cNvPr>
          <p:cNvSpPr/>
          <p:nvPr/>
        </p:nvSpPr>
        <p:spPr>
          <a:xfrm>
            <a:off x="2478024" y="4626864"/>
            <a:ext cx="228600" cy="118872"/>
          </a:xfrm>
          <a:prstGeom prst="rect">
            <a:avLst/>
          </a:prstGeom>
          <a:solidFill>
            <a:srgbClr val="FFFFFF"/>
          </a:solidFill>
        </p:spPr>
        <p:txBody>
          <a:bodyPr wrap="none" lIns="0" tIns="0" rIns="0" bIns="0">
            <a:noAutofit/>
          </a:bodyPr>
          <a:lstStyle/>
          <a:p>
            <a:pPr indent="0">
              <a:defRPr sz="600">
                <a:solidFill>
                  <a:srgbClr val="A09DA1"/>
                </a:solidFill>
                <a:latin typeface="Arial"/>
              </a:defRPr>
            </a:pPr>
            <a:r>
              <a:t>八月。</a:t>
            </a:r>
          </a:p>
        </p:txBody>
      </p:sp>
      <p:sp>
        <p:nvSpPr>
          <p:cNvPr id="50" name="矩形 49">
            <a:extLst>
              <a:ext uri="{FF2B5EF4-FFF2-40B4-BE49-F238E27FC236}">
                <a16:creationId xmlns:a16="http://schemas.microsoft.com/office/drawing/2014/main" id="{0E8E09B3-6FF2-30C7-98E8-A8CA0E7892A8}"/>
              </a:ext>
            </a:extLst>
          </p:cNvPr>
          <p:cNvSpPr/>
          <p:nvPr/>
        </p:nvSpPr>
        <p:spPr>
          <a:xfrm>
            <a:off x="3151632" y="4626864"/>
            <a:ext cx="463296" cy="112776"/>
          </a:xfrm>
          <a:prstGeom prst="rect">
            <a:avLst/>
          </a:prstGeom>
          <a:solidFill>
            <a:srgbClr val="FFFFFF"/>
          </a:solidFill>
        </p:spPr>
        <p:txBody>
          <a:bodyPr wrap="none" lIns="0" tIns="0" rIns="0" bIns="0">
            <a:noAutofit/>
          </a:bodyPr>
          <a:lstStyle/>
          <a:p>
            <a:pPr indent="0">
              <a:defRPr sz="600">
                <a:solidFill>
                  <a:srgbClr val="A09DA1"/>
                </a:solidFill>
                <a:latin typeface="Arial"/>
              </a:defRPr>
            </a:pPr>
            <a:r>
              <a:t>2022年2月</a:t>
            </a:r>
          </a:p>
        </p:txBody>
      </p:sp>
      <p:sp>
        <p:nvSpPr>
          <p:cNvPr id="51" name="矩形 50">
            <a:extLst>
              <a:ext uri="{FF2B5EF4-FFF2-40B4-BE49-F238E27FC236}">
                <a16:creationId xmlns:a16="http://schemas.microsoft.com/office/drawing/2014/main" id="{F57C1538-F2E6-3157-EC4A-76FF44C7C401}"/>
              </a:ext>
            </a:extLst>
          </p:cNvPr>
          <p:cNvSpPr/>
          <p:nvPr/>
        </p:nvSpPr>
        <p:spPr>
          <a:xfrm>
            <a:off x="3843528" y="4626864"/>
            <a:ext cx="237744" cy="118872"/>
          </a:xfrm>
          <a:prstGeom prst="rect">
            <a:avLst/>
          </a:prstGeom>
          <a:solidFill>
            <a:srgbClr val="FFFFFF"/>
          </a:solidFill>
        </p:spPr>
        <p:txBody>
          <a:bodyPr wrap="none" lIns="0" tIns="0" rIns="0" bIns="0">
            <a:noAutofit/>
          </a:bodyPr>
          <a:lstStyle/>
          <a:p>
            <a:pPr indent="0">
              <a:defRPr sz="600">
                <a:solidFill>
                  <a:srgbClr val="A09DA1"/>
                </a:solidFill>
                <a:latin typeface="Arial"/>
              </a:defRPr>
            </a:pPr>
            <a:r>
              <a:t>八月。</a:t>
            </a:r>
          </a:p>
        </p:txBody>
      </p:sp>
      <p:sp>
        <p:nvSpPr>
          <p:cNvPr id="52" name="矩形 51">
            <a:extLst>
              <a:ext uri="{FF2B5EF4-FFF2-40B4-BE49-F238E27FC236}">
                <a16:creationId xmlns:a16="http://schemas.microsoft.com/office/drawing/2014/main" id="{CBA3D0D9-DA28-6145-FAA5-6C78CEB7FD15}"/>
              </a:ext>
            </a:extLst>
          </p:cNvPr>
          <p:cNvSpPr/>
          <p:nvPr/>
        </p:nvSpPr>
        <p:spPr>
          <a:xfrm>
            <a:off x="4703064" y="4626864"/>
            <a:ext cx="441960" cy="112776"/>
          </a:xfrm>
          <a:prstGeom prst="rect">
            <a:avLst/>
          </a:prstGeom>
          <a:solidFill>
            <a:srgbClr val="FFFFFF"/>
          </a:solidFill>
        </p:spPr>
        <p:txBody>
          <a:bodyPr wrap="none" lIns="0" tIns="0" rIns="0" bIns="0">
            <a:noAutofit/>
          </a:bodyPr>
          <a:lstStyle/>
          <a:p>
            <a:pPr indent="0" algn="r">
              <a:defRPr sz="600">
                <a:solidFill>
                  <a:srgbClr val="A09DA1"/>
                </a:solidFill>
                <a:latin typeface="Arial"/>
              </a:defRPr>
            </a:pPr>
            <a:r>
              <a:t>2020年2月</a:t>
            </a:r>
          </a:p>
        </p:txBody>
      </p:sp>
      <p:sp>
        <p:nvSpPr>
          <p:cNvPr id="53" name="矩形 52">
            <a:extLst>
              <a:ext uri="{FF2B5EF4-FFF2-40B4-BE49-F238E27FC236}">
                <a16:creationId xmlns:a16="http://schemas.microsoft.com/office/drawing/2014/main" id="{BE0C131D-58BC-1F32-DBCA-BD1BC0EE9D0B}"/>
              </a:ext>
            </a:extLst>
          </p:cNvPr>
          <p:cNvSpPr/>
          <p:nvPr/>
        </p:nvSpPr>
        <p:spPr>
          <a:xfrm>
            <a:off x="5410200" y="4632960"/>
            <a:ext cx="265176" cy="112776"/>
          </a:xfrm>
          <a:prstGeom prst="rect">
            <a:avLst/>
          </a:prstGeom>
          <a:solidFill>
            <a:srgbClr val="FFFFFF"/>
          </a:solidFill>
        </p:spPr>
        <p:txBody>
          <a:bodyPr wrap="none" lIns="0" tIns="0" rIns="0" bIns="0">
            <a:noAutofit/>
          </a:bodyPr>
          <a:lstStyle/>
          <a:p>
            <a:pPr indent="0" algn="r">
              <a:defRPr sz="600">
                <a:solidFill>
                  <a:srgbClr val="A09DA1"/>
                </a:solidFill>
                <a:latin typeface="Arial"/>
              </a:defRPr>
            </a:pPr>
            <a:r>
              <a:t>八月。</a:t>
            </a:r>
          </a:p>
        </p:txBody>
      </p:sp>
      <p:sp>
        <p:nvSpPr>
          <p:cNvPr id="54" name="矩形 53">
            <a:extLst>
              <a:ext uri="{FF2B5EF4-FFF2-40B4-BE49-F238E27FC236}">
                <a16:creationId xmlns:a16="http://schemas.microsoft.com/office/drawing/2014/main" id="{8045CCBB-A0AE-4EDF-5953-1290E965D7B6}"/>
              </a:ext>
            </a:extLst>
          </p:cNvPr>
          <p:cNvSpPr/>
          <p:nvPr/>
        </p:nvSpPr>
        <p:spPr>
          <a:xfrm>
            <a:off x="6086856" y="4626864"/>
            <a:ext cx="481584" cy="118872"/>
          </a:xfrm>
          <a:prstGeom prst="rect">
            <a:avLst/>
          </a:prstGeom>
          <a:solidFill>
            <a:srgbClr val="FFFFFF"/>
          </a:solidFill>
        </p:spPr>
        <p:txBody>
          <a:bodyPr wrap="none" lIns="0" tIns="0" rIns="0" bIns="0">
            <a:noAutofit/>
          </a:bodyPr>
          <a:lstStyle/>
          <a:p>
            <a:pPr indent="0" algn="r">
              <a:defRPr sz="600">
                <a:solidFill>
                  <a:srgbClr val="A09DA1"/>
                </a:solidFill>
                <a:latin typeface="Arial"/>
              </a:defRPr>
            </a:pPr>
            <a:r>
              <a:t>2021年2月</a:t>
            </a:r>
          </a:p>
        </p:txBody>
      </p:sp>
      <p:sp>
        <p:nvSpPr>
          <p:cNvPr id="55" name="矩形 54">
            <a:extLst>
              <a:ext uri="{FF2B5EF4-FFF2-40B4-BE49-F238E27FC236}">
                <a16:creationId xmlns:a16="http://schemas.microsoft.com/office/drawing/2014/main" id="{0EAC49A4-EDE0-665D-E138-1C92CEDE7F51}"/>
              </a:ext>
            </a:extLst>
          </p:cNvPr>
          <p:cNvSpPr/>
          <p:nvPr/>
        </p:nvSpPr>
        <p:spPr>
          <a:xfrm>
            <a:off x="6806184" y="4632960"/>
            <a:ext cx="259080" cy="118872"/>
          </a:xfrm>
          <a:prstGeom prst="rect">
            <a:avLst/>
          </a:prstGeom>
          <a:solidFill>
            <a:srgbClr val="FFFFFF"/>
          </a:solidFill>
        </p:spPr>
        <p:txBody>
          <a:bodyPr wrap="none" lIns="0" tIns="0" rIns="0" bIns="0">
            <a:noAutofit/>
          </a:bodyPr>
          <a:lstStyle/>
          <a:p>
            <a:pPr indent="0" algn="r">
              <a:defRPr sz="600">
                <a:solidFill>
                  <a:srgbClr val="A09DA1"/>
                </a:solidFill>
                <a:latin typeface="Arial"/>
              </a:defRPr>
            </a:pPr>
            <a:r>
              <a:t>八月。</a:t>
            </a:r>
          </a:p>
        </p:txBody>
      </p:sp>
      <p:sp>
        <p:nvSpPr>
          <p:cNvPr id="56" name="矩形 55">
            <a:extLst>
              <a:ext uri="{FF2B5EF4-FFF2-40B4-BE49-F238E27FC236}">
                <a16:creationId xmlns:a16="http://schemas.microsoft.com/office/drawing/2014/main" id="{70E450EB-14D6-F130-BF10-7829938B2494}"/>
              </a:ext>
            </a:extLst>
          </p:cNvPr>
          <p:cNvSpPr/>
          <p:nvPr/>
        </p:nvSpPr>
        <p:spPr>
          <a:xfrm>
            <a:off x="7522464" y="4626864"/>
            <a:ext cx="448056" cy="109728"/>
          </a:xfrm>
          <a:prstGeom prst="rect">
            <a:avLst/>
          </a:prstGeom>
          <a:solidFill>
            <a:srgbClr val="FFFFFF"/>
          </a:solidFill>
        </p:spPr>
        <p:txBody>
          <a:bodyPr wrap="none" lIns="0" tIns="0" rIns="0" bIns="0">
            <a:noAutofit/>
          </a:bodyPr>
          <a:lstStyle/>
          <a:p>
            <a:pPr indent="0" algn="r">
              <a:defRPr sz="600">
                <a:solidFill>
                  <a:srgbClr val="A09DA1"/>
                </a:solidFill>
                <a:latin typeface="Arial"/>
              </a:defRPr>
            </a:pPr>
            <a:r>
              <a:t>2022年2月</a:t>
            </a:r>
          </a:p>
        </p:txBody>
      </p:sp>
      <p:sp>
        <p:nvSpPr>
          <p:cNvPr id="57" name="矩形 56">
            <a:extLst>
              <a:ext uri="{FF2B5EF4-FFF2-40B4-BE49-F238E27FC236}">
                <a16:creationId xmlns:a16="http://schemas.microsoft.com/office/drawing/2014/main" id="{3E2E29A5-7D44-BB6B-9251-095736A285F8}"/>
              </a:ext>
            </a:extLst>
          </p:cNvPr>
          <p:cNvSpPr/>
          <p:nvPr/>
        </p:nvSpPr>
        <p:spPr>
          <a:xfrm>
            <a:off x="8208264" y="4632960"/>
            <a:ext cx="231648" cy="103632"/>
          </a:xfrm>
          <a:prstGeom prst="rect">
            <a:avLst/>
          </a:prstGeom>
          <a:solidFill>
            <a:srgbClr val="FFFFFF"/>
          </a:solidFill>
        </p:spPr>
        <p:txBody>
          <a:bodyPr wrap="none" lIns="0" tIns="0" rIns="0" bIns="0">
            <a:noAutofit/>
          </a:bodyPr>
          <a:lstStyle/>
          <a:p>
            <a:pPr indent="0" algn="r">
              <a:defRPr sz="600">
                <a:solidFill>
                  <a:srgbClr val="A09DA1"/>
                </a:solidFill>
                <a:latin typeface="Arial"/>
              </a:defRPr>
            </a:pPr>
            <a:r>
              <a:t>八月。</a:t>
            </a:r>
          </a:p>
        </p:txBody>
      </p:sp>
    </p:spTree>
    <p:extLst>
      <p:ext uri="{BB962C8B-B14F-4D97-AF65-F5344CB8AC3E}">
        <p14:creationId xmlns:p14="http://schemas.microsoft.com/office/powerpoint/2010/main" val="36358204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F05E-F2A3-9F4B-9D6A-583DD5016E02}"/>
              </a:ext>
            </a:extLst>
          </p:cNvPr>
          <p:cNvSpPr>
            <a:spLocks noGrp="1"/>
          </p:cNvSpPr>
          <p:nvPr>
            <p:ph type="title"/>
          </p:nvPr>
        </p:nvSpPr>
        <p:spPr/>
        <p:txBody>
          <a:bodyPr/>
          <a:lstStyle/>
          <a:p>
            <a:r>
              <a:t>风险</a:t>
            </a:r>
          </a:p>
        </p:txBody>
      </p:sp>
      <p:sp>
        <p:nvSpPr>
          <p:cNvPr id="3" name="Content Placeholder 2">
            <a:extLst>
              <a:ext uri="{FF2B5EF4-FFF2-40B4-BE49-F238E27FC236}">
                <a16:creationId xmlns:a16="http://schemas.microsoft.com/office/drawing/2014/main" id="{AC725794-8FA0-9F4F-9CAF-973D79BBC843}"/>
              </a:ext>
            </a:extLst>
          </p:cNvPr>
          <p:cNvSpPr>
            <a:spLocks noGrp="1"/>
          </p:cNvSpPr>
          <p:nvPr>
            <p:ph idx="1"/>
          </p:nvPr>
        </p:nvSpPr>
        <p:spPr/>
        <p:txBody>
          <a:bodyPr/>
          <a:lstStyle/>
          <a:p>
            <a:pPr>
              <a:defRPr>
                <a:solidFill>
                  <a:schemeClr val="bg1">
                    <a:lumMod val="50000"/>
                  </a:schemeClr>
                </a:solidFill>
              </a:defRPr>
            </a:pPr>
            <a:r>
              <a:t>政策不确定性：</a:t>
            </a:r>
          </a:p>
          <a:p>
            <a:pPr lvl="1">
              <a:defRPr>
                <a:solidFill>
                  <a:schemeClr val="bg1">
                    <a:lumMod val="50000"/>
                  </a:schemeClr>
                </a:solidFill>
              </a:defRPr>
            </a:pPr>
            <a:r>
              <a:t>贸易</a:t>
            </a:r>
          </a:p>
          <a:p>
            <a:pPr lvl="1">
              <a:defRPr>
                <a:solidFill>
                  <a:schemeClr val="bg1">
                    <a:lumMod val="50000"/>
                  </a:schemeClr>
                </a:solidFill>
              </a:defRPr>
            </a:pPr>
            <a:r>
              <a:t>货币政策</a:t>
            </a:r>
          </a:p>
          <a:p>
            <a:pPr lvl="1"/>
            <a:endParaRPr>
              <a:solidFill>
                <a:schemeClr val="bg1">
                  <a:lumMod val="50000"/>
                </a:schemeClr>
              </a:solidFill>
            </a:endParaRPr>
          </a:p>
          <a:p>
            <a:pPr>
              <a:defRPr>
                <a:solidFill>
                  <a:schemeClr val="bg1">
                    <a:lumMod val="50000"/>
                  </a:schemeClr>
                </a:solidFill>
              </a:defRPr>
            </a:pPr>
            <a:r>
              <a:t>地缘政治不确定性</a:t>
            </a:r>
          </a:p>
          <a:p>
            <a:endParaRPr>
              <a:solidFill>
                <a:schemeClr val="bg1">
                  <a:lumMod val="50000"/>
                </a:schemeClr>
              </a:solidFill>
            </a:endParaRPr>
          </a:p>
          <a:p>
            <a:pPr>
              <a:defRPr>
                <a:solidFill>
                  <a:schemeClr val="bg1">
                    <a:lumMod val="50000"/>
                  </a:schemeClr>
                </a:solidFill>
              </a:defRPr>
            </a:pPr>
            <a:r>
              <a:t>收入不平等</a:t>
            </a:r>
          </a:p>
          <a:p/>
          <a:p>
            <a:r>
              <a:t>长期风险</a:t>
            </a:r>
          </a:p>
          <a:p>
            <a:pPr lvl="1"/>
            <a:r>
              <a:t>人口结构</a:t>
            </a:r>
          </a:p>
          <a:p>
            <a:pPr lvl="1"/>
          </a:p>
        </p:txBody>
      </p:sp>
      <p:sp>
        <p:nvSpPr>
          <p:cNvPr id="4" name="Slide Number Placeholder 3">
            <a:extLst>
              <a:ext uri="{FF2B5EF4-FFF2-40B4-BE49-F238E27FC236}">
                <a16:creationId xmlns:a16="http://schemas.microsoft.com/office/drawing/2014/main" id="{C57FC06B-0B20-8C4F-A62E-FA24A070622A}"/>
              </a:ext>
            </a:extLst>
          </p:cNvPr>
          <p:cNvSpPr>
            <a:spLocks noGrp="1"/>
          </p:cNvSpPr>
          <p:nvPr>
            <p:ph type="sldNum" sz="quarter" idx="11"/>
          </p:nvPr>
        </p:nvSpPr>
        <p:spPr/>
        <p:txBody>
          <a:bodyPr/>
          <a:lstStyle/>
          <a:p/>
          <a:p>
            <a:fld id="{FC96386F-C149-48D8-92C5-2CFDBA85534B}" type="slidenum">
              <a:rPr lang="en-GB" smtClean="0"/>
              <a:t>70</a:t>
            </a:fld>
          </a:p>
        </p:txBody>
      </p:sp>
    </p:spTree>
    <p:extLst>
      <p:ext uri="{BB962C8B-B14F-4D97-AF65-F5344CB8AC3E}">
        <p14:creationId xmlns:p14="http://schemas.microsoft.com/office/powerpoint/2010/main" val="33127327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人口结构</a:t>
            </a:r>
            <a:br>
              <a:rPr lang="en-US" dirty="0"/>
            </a:br>
            <a:r>
              <a:rPr sz="1400"/>
              <a:t>IMF 2018</a:t>
            </a:r>
          </a:p>
        </p:txBody>
      </p:sp>
      <p:sp>
        <p:nvSpPr>
          <p:cNvPr id="3" name="Slide Number Placeholder 2"/>
          <p:cNvSpPr>
            <a:spLocks noGrp="1"/>
          </p:cNvSpPr>
          <p:nvPr>
            <p:ph type="sldNum" sz="quarter" idx="11"/>
          </p:nvPr>
        </p:nvSpPr>
        <p:spPr/>
        <p:txBody>
          <a:bodyPr/>
          <a:lstStyle/>
          <a:p/>
          <a:p>
            <a:fld id="{B18DCB8B-D2FE-45D5-9D77-2EAE87C4CC26}" type="slidenum">
              <a:rPr lang="en-GB" smtClean="0"/>
              <a:t>71</a:t>
            </a:fld>
          </a:p>
        </p:txBody>
      </p:sp>
      <p:grpSp>
        <p:nvGrpSpPr>
          <p:cNvPr id="6" name="Group 5"/>
          <p:cNvGrpSpPr>
            <a:grpSpLocks noChangeAspect="1"/>
          </p:cNvGrpSpPr>
          <p:nvPr/>
        </p:nvGrpSpPr>
        <p:grpSpPr>
          <a:xfrm>
            <a:off x="1227772" y="1480914"/>
            <a:ext cx="6281391" cy="9582598"/>
            <a:chOff x="180696" y="1120877"/>
            <a:chExt cx="3591556" cy="5479108"/>
          </a:xfrm>
        </p:grpSpPr>
        <p:pic>
          <p:nvPicPr>
            <p:cNvPr id="4" name="Picture 3"/>
            <p:cNvPicPr>
              <a:picLocks noChangeAspect="1"/>
            </p:cNvPicPr>
            <p:nvPr/>
          </p:nvPicPr>
          <p:blipFill rotWithShape="1">
            <a:blip r:embed="rId2"/>
            <a:srcRect l="51312" t="19462" r="18302" b="14156"/>
            <a:stretch/>
          </p:blipFill>
          <p:spPr>
            <a:xfrm>
              <a:off x="180696" y="1120877"/>
              <a:ext cx="3591556" cy="5479108"/>
            </a:xfrm>
            <a:prstGeom prst="rect">
              <a:avLst/>
            </a:prstGeom>
            <a:ln>
              <a:noFill/>
            </a:ln>
          </p:spPr>
        </p:pic>
        <p:pic>
          <p:nvPicPr>
            <p:cNvPr id="5" name="Picture 4"/>
            <p:cNvPicPr>
              <a:picLocks noChangeAspect="1"/>
            </p:cNvPicPr>
            <p:nvPr/>
          </p:nvPicPr>
          <p:blipFill rotWithShape="1">
            <a:blip r:embed="rId2"/>
            <a:srcRect l="51312" t="10296" r="18615" b="85107"/>
            <a:stretch/>
          </p:blipFill>
          <p:spPr>
            <a:xfrm>
              <a:off x="199976" y="1137101"/>
              <a:ext cx="3554579" cy="379464"/>
            </a:xfrm>
            <a:prstGeom prst="rect">
              <a:avLst/>
            </a:prstGeom>
          </p:spPr>
        </p:pic>
      </p:grpSp>
      <p:sp>
        <p:nvSpPr>
          <p:cNvPr id="9" name="Rectangle 8">
            <a:extLst>
              <a:ext uri="{FF2B5EF4-FFF2-40B4-BE49-F238E27FC236}">
                <a16:creationId xmlns:a16="http://schemas.microsoft.com/office/drawing/2014/main" id="{F72C0CEE-8BE3-5C4D-B79A-E6416E904896}"/>
              </a:ext>
            </a:extLst>
          </p:cNvPr>
          <p:cNvSpPr/>
          <p:nvPr/>
        </p:nvSpPr>
        <p:spPr>
          <a:xfrm>
            <a:off x="354013" y="1149927"/>
            <a:ext cx="8235950" cy="969818"/>
          </a:xfrm>
          <a:prstGeom prst="rect">
            <a:avLst/>
          </a:prstGeom>
          <a:solidFill>
            <a:schemeClr val="bg1"/>
          </a:solidFill>
          <a:ln>
            <a:noFill/>
          </a:ln>
        </p:spPr>
        <p:txBody>
          <a:bodyPr wrap="square" anchor="ctr">
            <a:spAutoFit/>
          </a:bodyPr>
          <a:lstStyle/>
          <a:p>
            <a:pPr algn="ctr"/>
            <a:endParaRPr sz="1800" b="0" u="none">
              <a:solidFill>
                <a:schemeClr val="accent6"/>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90BF443E-D280-A749-9D73-DBED71BE40B4}"/>
              </a:ext>
            </a:extLst>
          </p:cNvPr>
          <p:cNvSpPr/>
          <p:nvPr/>
        </p:nvSpPr>
        <p:spPr>
          <a:xfrm>
            <a:off x="454025" y="5110300"/>
            <a:ext cx="8235950" cy="2565117"/>
          </a:xfrm>
          <a:prstGeom prst="rect">
            <a:avLst/>
          </a:prstGeom>
          <a:solidFill>
            <a:schemeClr val="bg1"/>
          </a:solidFill>
          <a:ln>
            <a:noFill/>
          </a:ln>
        </p:spPr>
        <p:txBody>
          <a:bodyPr wrap="square" anchor="ctr">
            <a:noAutofit/>
          </a:bodyPr>
          <a:lstStyle/>
          <a:p>
            <a:pPr algn="ctr"/>
            <a:endParaRPr sz="1800" b="0" u="none">
              <a:solidFill>
                <a:schemeClr val="accent6"/>
              </a:solidFill>
              <a:latin typeface="Arial" pitchFamily="34" charset="0"/>
              <a:cs typeface="Arial" pitchFamily="34" charset="0"/>
            </a:endParaRPr>
          </a:p>
        </p:txBody>
      </p:sp>
      <p:sp>
        <p:nvSpPr>
          <p:cNvPr id="7" name="矩形 6">
            <a:extLst>
              <a:ext uri="{FF2B5EF4-FFF2-40B4-BE49-F238E27FC236}">
                <a16:creationId xmlns:a16="http://schemas.microsoft.com/office/drawing/2014/main" id="{EC1AEDAB-64C7-EF4D-B57A-6BCB607D6718}"/>
              </a:ext>
            </a:extLst>
          </p:cNvPr>
          <p:cNvSpPr/>
          <p:nvPr/>
        </p:nvSpPr>
        <p:spPr>
          <a:xfrm>
            <a:off x="1935480" y="2255520"/>
            <a:ext cx="1691640" cy="496824"/>
          </a:xfrm>
          <a:prstGeom prst="rect">
            <a:avLst/>
          </a:prstGeom>
          <a:solidFill>
            <a:srgbClr val="FFFFFF"/>
          </a:solidFill>
        </p:spPr>
        <p:txBody>
          <a:bodyPr lIns="0" tIns="0" rIns="0" bIns="0">
            <a:noAutofit/>
          </a:bodyPr>
          <a:lstStyle/>
          <a:p>
            <a:pPr marL="154500" indent="-190500">
              <a:lnSpc>
                <a:spcPct val="118000"/>
              </a:lnSpc>
              <a:defRPr sz="1200">
                <a:solidFill>
                  <a:srgbClr val="3B363F"/>
                </a:solidFill>
                <a:latin typeface="Arial"/>
              </a:defRPr>
            </a:pPr>
            <a:r>
              <a:t>1. 人口增长</a:t>
            </a:r>
            <a:r>
              <a:rPr baseline="30000"/>
              <a:t>1 </a:t>
            </a:r>
            <a:r>
              <a:t>（百分比）</a:t>
            </a:r>
          </a:p>
        </p:txBody>
      </p:sp>
      <p:sp>
        <p:nvSpPr>
          <p:cNvPr id="8" name="矩形 7">
            <a:extLst>
              <a:ext uri="{FF2B5EF4-FFF2-40B4-BE49-F238E27FC236}">
                <a16:creationId xmlns:a16="http://schemas.microsoft.com/office/drawing/2014/main" id="{82F9BEA2-E981-7EC2-9275-0174DDC538AC}"/>
              </a:ext>
            </a:extLst>
          </p:cNvPr>
          <p:cNvSpPr/>
          <p:nvPr/>
        </p:nvSpPr>
        <p:spPr>
          <a:xfrm>
            <a:off x="1920240" y="4657344"/>
            <a:ext cx="768096" cy="234696"/>
          </a:xfrm>
          <a:prstGeom prst="rect">
            <a:avLst/>
          </a:prstGeom>
          <a:solidFill>
            <a:srgbClr val="FFFFFF"/>
          </a:solidFill>
        </p:spPr>
        <p:txBody>
          <a:bodyPr wrap="none" lIns="0" tIns="0" rIns="0" bIns="0">
            <a:noAutofit/>
          </a:bodyPr>
          <a:lstStyle/>
          <a:p>
            <a:pPr indent="0">
              <a:defRPr sz="1200">
                <a:solidFill>
                  <a:srgbClr val="3B363F"/>
                </a:solidFill>
                <a:latin typeface="Arial"/>
              </a:defRPr>
            </a:pPr>
            <a:r>
              <a:t>“旧” AE</a:t>
            </a:r>
          </a:p>
        </p:txBody>
      </p:sp>
      <p:sp>
        <p:nvSpPr>
          <p:cNvPr id="11" name="矩形 10">
            <a:extLst>
              <a:ext uri="{FF2B5EF4-FFF2-40B4-BE49-F238E27FC236}">
                <a16:creationId xmlns:a16="http://schemas.microsoft.com/office/drawing/2014/main" id="{959D3332-3166-E687-BA02-AB8300AC0C14}"/>
              </a:ext>
            </a:extLst>
          </p:cNvPr>
          <p:cNvSpPr/>
          <p:nvPr/>
        </p:nvSpPr>
        <p:spPr>
          <a:xfrm>
            <a:off x="2968752" y="4648200"/>
            <a:ext cx="826008" cy="243840"/>
          </a:xfrm>
          <a:prstGeom prst="rect">
            <a:avLst/>
          </a:prstGeom>
          <a:solidFill>
            <a:srgbClr val="FFFFFF"/>
          </a:solidFill>
        </p:spPr>
        <p:txBody>
          <a:bodyPr wrap="none" lIns="0" tIns="0" rIns="0" bIns="0">
            <a:noAutofit/>
          </a:bodyPr>
          <a:lstStyle/>
          <a:p>
            <a:pPr indent="0">
              <a:defRPr sz="1200">
                <a:solidFill>
                  <a:srgbClr val="3B363F"/>
                </a:solidFill>
                <a:latin typeface="Arial"/>
              </a:defRPr>
            </a:pPr>
            <a:r>
              <a:t>“新”AE</a:t>
            </a:r>
          </a:p>
        </p:txBody>
      </p:sp>
      <p:sp>
        <p:nvSpPr>
          <p:cNvPr id="12" name="矩形 11">
            <a:extLst>
              <a:ext uri="{FF2B5EF4-FFF2-40B4-BE49-F238E27FC236}">
                <a16:creationId xmlns:a16="http://schemas.microsoft.com/office/drawing/2014/main" id="{45EB3DDB-9183-AEFE-E8E2-1B496EBA4AA5}"/>
              </a:ext>
            </a:extLst>
          </p:cNvPr>
          <p:cNvSpPr/>
          <p:nvPr/>
        </p:nvSpPr>
        <p:spPr>
          <a:xfrm>
            <a:off x="3956304" y="4648200"/>
            <a:ext cx="1088136" cy="454152"/>
          </a:xfrm>
          <a:prstGeom prst="rect">
            <a:avLst/>
          </a:prstGeom>
          <a:solidFill>
            <a:srgbClr val="FFFFFF"/>
          </a:solidFill>
        </p:spPr>
        <p:txBody>
          <a:bodyPr lIns="0" tIns="0" rIns="0" bIns="0">
            <a:noAutofit/>
          </a:bodyPr>
          <a:lstStyle/>
          <a:p>
            <a:pPr indent="0" algn="ctr">
              <a:defRPr sz="1200">
                <a:solidFill>
                  <a:srgbClr val="3B363F"/>
                </a:solidFill>
                <a:latin typeface="Arial"/>
              </a:defRPr>
            </a:pPr>
            <a:r>
              <a:t>除中国以外的新兴市场</a:t>
            </a:r>
          </a:p>
        </p:txBody>
      </p:sp>
      <p:sp>
        <p:nvSpPr>
          <p:cNvPr id="13" name="矩形 12">
            <a:extLst>
              <a:ext uri="{FF2B5EF4-FFF2-40B4-BE49-F238E27FC236}">
                <a16:creationId xmlns:a16="http://schemas.microsoft.com/office/drawing/2014/main" id="{1EF390F7-6D3E-3198-04FD-5D36FC111663}"/>
              </a:ext>
            </a:extLst>
          </p:cNvPr>
          <p:cNvSpPr/>
          <p:nvPr/>
        </p:nvSpPr>
        <p:spPr>
          <a:xfrm>
            <a:off x="5343144" y="4663440"/>
            <a:ext cx="493776" cy="213360"/>
          </a:xfrm>
          <a:prstGeom prst="rect">
            <a:avLst/>
          </a:prstGeom>
          <a:solidFill>
            <a:srgbClr val="FFFFFF"/>
          </a:solidFill>
        </p:spPr>
        <p:txBody>
          <a:bodyPr wrap="none" lIns="0" tIns="0" rIns="0" bIns="0">
            <a:noAutofit/>
          </a:bodyPr>
          <a:lstStyle/>
          <a:p>
            <a:pPr indent="0">
              <a:defRPr sz="1200">
                <a:solidFill>
                  <a:srgbClr val="3B363F"/>
                </a:solidFill>
                <a:latin typeface="Arial"/>
              </a:defRPr>
            </a:pPr>
            <a:r>
              <a:t>中国</a:t>
            </a:r>
          </a:p>
        </p:txBody>
      </p:sp>
      <p:sp>
        <p:nvSpPr>
          <p:cNvPr id="14" name="矩形 13">
            <a:extLst>
              <a:ext uri="{FF2B5EF4-FFF2-40B4-BE49-F238E27FC236}">
                <a16:creationId xmlns:a16="http://schemas.microsoft.com/office/drawing/2014/main" id="{B268FE6E-671B-B18C-E5BB-BCCF450A5273}"/>
              </a:ext>
            </a:extLst>
          </p:cNvPr>
          <p:cNvSpPr/>
          <p:nvPr/>
        </p:nvSpPr>
        <p:spPr>
          <a:xfrm>
            <a:off x="6449568" y="4648200"/>
            <a:ext cx="487680" cy="237744"/>
          </a:xfrm>
          <a:prstGeom prst="rect">
            <a:avLst/>
          </a:prstGeom>
          <a:solidFill>
            <a:srgbClr val="FFFFFF"/>
          </a:solidFill>
        </p:spPr>
        <p:txBody>
          <a:bodyPr wrap="none" lIns="0" tIns="0" rIns="0" bIns="0">
            <a:noAutofit/>
          </a:bodyPr>
          <a:lstStyle/>
          <a:p>
            <a:pPr indent="0">
              <a:defRPr sz="1200">
                <a:solidFill>
                  <a:srgbClr val="3B363F"/>
                </a:solidFill>
                <a:latin typeface="Arial"/>
              </a:defRPr>
            </a:pPr>
            <a:r>
              <a:t>低收入发展中国家</a:t>
            </a:r>
          </a:p>
        </p:txBody>
      </p:sp>
      <p:sp>
        <p:nvSpPr>
          <p:cNvPr id="15" name="矩形 14">
            <a:extLst>
              <a:ext uri="{FF2B5EF4-FFF2-40B4-BE49-F238E27FC236}">
                <a16:creationId xmlns:a16="http://schemas.microsoft.com/office/drawing/2014/main" id="{30CF5BC6-218A-525D-63B3-86CAF236D4C0}"/>
              </a:ext>
            </a:extLst>
          </p:cNvPr>
          <p:cNvSpPr/>
          <p:nvPr/>
        </p:nvSpPr>
        <p:spPr>
          <a:xfrm>
            <a:off x="1991868" y="7666217"/>
            <a:ext cx="768096" cy="234696"/>
          </a:xfrm>
          <a:prstGeom prst="rect">
            <a:avLst/>
          </a:prstGeom>
          <a:solidFill>
            <a:srgbClr val="FFFFFF"/>
          </a:solidFill>
        </p:spPr>
        <p:txBody>
          <a:bodyPr wrap="none" lIns="0" tIns="0" rIns="0" bIns="0">
            <a:noAutofit/>
          </a:bodyPr>
          <a:lstStyle/>
          <a:p>
            <a:pPr indent="0">
              <a:defRPr sz="1200">
                <a:solidFill>
                  <a:srgbClr val="3B363F"/>
                </a:solidFill>
                <a:latin typeface="Arial"/>
              </a:defRPr>
            </a:pPr>
            <a:r>
              <a:t>“旧” AE</a:t>
            </a:r>
          </a:p>
        </p:txBody>
      </p:sp>
      <p:sp>
        <p:nvSpPr>
          <p:cNvPr id="16" name="矩形 15">
            <a:extLst>
              <a:ext uri="{FF2B5EF4-FFF2-40B4-BE49-F238E27FC236}">
                <a16:creationId xmlns:a16="http://schemas.microsoft.com/office/drawing/2014/main" id="{8479ABE2-64FC-22F8-608C-208912EE69A3}"/>
              </a:ext>
            </a:extLst>
          </p:cNvPr>
          <p:cNvSpPr/>
          <p:nvPr/>
        </p:nvSpPr>
        <p:spPr>
          <a:xfrm>
            <a:off x="3040380" y="7657073"/>
            <a:ext cx="826008" cy="243840"/>
          </a:xfrm>
          <a:prstGeom prst="rect">
            <a:avLst/>
          </a:prstGeom>
          <a:solidFill>
            <a:srgbClr val="FFFFFF"/>
          </a:solidFill>
        </p:spPr>
        <p:txBody>
          <a:bodyPr wrap="none" lIns="0" tIns="0" rIns="0" bIns="0">
            <a:noAutofit/>
          </a:bodyPr>
          <a:lstStyle/>
          <a:p>
            <a:pPr indent="0">
              <a:defRPr sz="1200">
                <a:solidFill>
                  <a:srgbClr val="3B363F"/>
                </a:solidFill>
                <a:latin typeface="Arial"/>
              </a:defRPr>
            </a:pPr>
            <a:r>
              <a:t>“新”AE</a:t>
            </a:r>
          </a:p>
        </p:txBody>
      </p:sp>
      <p:sp>
        <p:nvSpPr>
          <p:cNvPr id="17" name="矩形 16">
            <a:extLst>
              <a:ext uri="{FF2B5EF4-FFF2-40B4-BE49-F238E27FC236}">
                <a16:creationId xmlns:a16="http://schemas.microsoft.com/office/drawing/2014/main" id="{B8E9BEBE-6B2D-227A-B59D-7C8309C1A0C5}"/>
              </a:ext>
            </a:extLst>
          </p:cNvPr>
          <p:cNvSpPr/>
          <p:nvPr/>
        </p:nvSpPr>
        <p:spPr>
          <a:xfrm>
            <a:off x="4027932" y="7657073"/>
            <a:ext cx="1088136" cy="454152"/>
          </a:xfrm>
          <a:prstGeom prst="rect">
            <a:avLst/>
          </a:prstGeom>
          <a:solidFill>
            <a:srgbClr val="FFFFFF"/>
          </a:solidFill>
        </p:spPr>
        <p:txBody>
          <a:bodyPr lIns="0" tIns="0" rIns="0" bIns="0">
            <a:noAutofit/>
          </a:bodyPr>
          <a:lstStyle/>
          <a:p>
            <a:pPr indent="0" algn="ctr">
              <a:defRPr sz="1200">
                <a:solidFill>
                  <a:srgbClr val="3B363F"/>
                </a:solidFill>
                <a:latin typeface="Arial"/>
              </a:defRPr>
            </a:pPr>
            <a:r>
              <a:t>除中国以外的新兴市场</a:t>
            </a:r>
          </a:p>
        </p:txBody>
      </p:sp>
      <p:sp>
        <p:nvSpPr>
          <p:cNvPr id="18" name="矩形 17">
            <a:extLst>
              <a:ext uri="{FF2B5EF4-FFF2-40B4-BE49-F238E27FC236}">
                <a16:creationId xmlns:a16="http://schemas.microsoft.com/office/drawing/2014/main" id="{E16D5B8D-3FF0-93D8-16A8-B5E8805F6604}"/>
              </a:ext>
            </a:extLst>
          </p:cNvPr>
          <p:cNvSpPr/>
          <p:nvPr/>
        </p:nvSpPr>
        <p:spPr>
          <a:xfrm>
            <a:off x="5414772" y="7672313"/>
            <a:ext cx="493776" cy="213360"/>
          </a:xfrm>
          <a:prstGeom prst="rect">
            <a:avLst/>
          </a:prstGeom>
          <a:solidFill>
            <a:srgbClr val="FFFFFF"/>
          </a:solidFill>
        </p:spPr>
        <p:txBody>
          <a:bodyPr wrap="none" lIns="0" tIns="0" rIns="0" bIns="0">
            <a:noAutofit/>
          </a:bodyPr>
          <a:lstStyle/>
          <a:p>
            <a:pPr indent="0">
              <a:defRPr sz="1200">
                <a:solidFill>
                  <a:srgbClr val="3B363F"/>
                </a:solidFill>
                <a:latin typeface="Arial"/>
              </a:defRPr>
            </a:pPr>
            <a:r>
              <a:t>中国</a:t>
            </a:r>
          </a:p>
        </p:txBody>
      </p:sp>
      <p:sp>
        <p:nvSpPr>
          <p:cNvPr id="19" name="矩形 18">
            <a:extLst>
              <a:ext uri="{FF2B5EF4-FFF2-40B4-BE49-F238E27FC236}">
                <a16:creationId xmlns:a16="http://schemas.microsoft.com/office/drawing/2014/main" id="{8AEFBDE5-A68B-FB32-A43E-6769C2A9C417}"/>
              </a:ext>
            </a:extLst>
          </p:cNvPr>
          <p:cNvSpPr/>
          <p:nvPr/>
        </p:nvSpPr>
        <p:spPr>
          <a:xfrm>
            <a:off x="6521196" y="7657073"/>
            <a:ext cx="487680" cy="237744"/>
          </a:xfrm>
          <a:prstGeom prst="rect">
            <a:avLst/>
          </a:prstGeom>
          <a:solidFill>
            <a:srgbClr val="FFFFFF"/>
          </a:solidFill>
        </p:spPr>
        <p:txBody>
          <a:bodyPr wrap="none" lIns="0" tIns="0" rIns="0" bIns="0">
            <a:noAutofit/>
          </a:bodyPr>
          <a:lstStyle/>
          <a:p>
            <a:pPr indent="0">
              <a:defRPr sz="1200">
                <a:solidFill>
                  <a:srgbClr val="3B363F"/>
                </a:solidFill>
                <a:latin typeface="Arial"/>
              </a:defRPr>
            </a:pPr>
            <a:r>
              <a:t>低收入发展中国家</a:t>
            </a:r>
          </a:p>
        </p:txBody>
      </p:sp>
      <p:sp>
        <p:nvSpPr>
          <p:cNvPr id="20" name="矩形 19">
            <a:extLst>
              <a:ext uri="{FF2B5EF4-FFF2-40B4-BE49-F238E27FC236}">
                <a16:creationId xmlns:a16="http://schemas.microsoft.com/office/drawing/2014/main" id="{32403093-D03F-156A-CAF9-9E2C3868FF50}"/>
              </a:ext>
            </a:extLst>
          </p:cNvPr>
          <p:cNvSpPr/>
          <p:nvPr/>
        </p:nvSpPr>
        <p:spPr>
          <a:xfrm>
            <a:off x="1959230" y="8906495"/>
            <a:ext cx="752856" cy="225630"/>
          </a:xfrm>
          <a:prstGeom prst="rect">
            <a:avLst/>
          </a:prstGeom>
          <a:solidFill>
            <a:srgbClr val="FFFFFF"/>
          </a:solidFill>
        </p:spPr>
        <p:txBody>
          <a:bodyPr lIns="0" tIns="0" rIns="0" bIns="0">
            <a:noAutofit/>
          </a:bodyPr>
          <a:lstStyle/>
          <a:p>
            <a:pPr>
              <a:lnSpc>
                <a:spcPct val="118000"/>
              </a:lnSpc>
              <a:defRPr sz="1200">
                <a:solidFill>
                  <a:srgbClr val="3B363F"/>
                </a:solidFill>
                <a:latin typeface="Arial"/>
              </a:defRPr>
            </a:pPr>
            <a:r>
              <a:t>（百分比）</a:t>
            </a:r>
          </a:p>
        </p:txBody>
      </p:sp>
      <p:sp>
        <p:nvSpPr>
          <p:cNvPr id="21" name="矩形 20">
            <a:extLst>
              <a:ext uri="{FF2B5EF4-FFF2-40B4-BE49-F238E27FC236}">
                <a16:creationId xmlns:a16="http://schemas.microsoft.com/office/drawing/2014/main" id="{52C5E442-CF0B-4303-81CB-48EBB4F0EE36}"/>
              </a:ext>
            </a:extLst>
          </p:cNvPr>
          <p:cNvSpPr/>
          <p:nvPr/>
        </p:nvSpPr>
        <p:spPr>
          <a:xfrm>
            <a:off x="1831275" y="8263521"/>
            <a:ext cx="1949196" cy="631098"/>
          </a:xfrm>
          <a:prstGeom prst="rect">
            <a:avLst/>
          </a:prstGeom>
          <a:solidFill>
            <a:srgbClr val="FFFFFF"/>
          </a:solidFill>
        </p:spPr>
        <p:txBody>
          <a:bodyPr lIns="0" tIns="0" rIns="0" bIns="0">
            <a:noAutofit/>
          </a:bodyPr>
          <a:lstStyle/>
          <a:p>
            <a:pPr marL="141800" indent="-177800">
              <a:lnSpc>
                <a:spcPct val="118000"/>
              </a:lnSpc>
              <a:defRPr sz="1200">
                <a:solidFill>
                  <a:srgbClr val="3B363F"/>
                </a:solidFill>
                <a:latin typeface="Arial"/>
              </a:defRPr>
            </a:pPr>
            <a:r>
              <a:t>3. 发达经济体 55-64 岁劳动者占比</a:t>
            </a:r>
            <a:r>
              <a:rPr baseline="30000"/>
              <a:t>2</a:t>
            </a:r>
          </a:p>
        </p:txBody>
      </p:sp>
      <p:sp>
        <p:nvSpPr>
          <p:cNvPr id="22" name="矩形 21">
            <a:extLst>
              <a:ext uri="{FF2B5EF4-FFF2-40B4-BE49-F238E27FC236}">
                <a16:creationId xmlns:a16="http://schemas.microsoft.com/office/drawing/2014/main" id="{997F017B-0B42-FCC0-B4A4-3F9AE0C519DB}"/>
              </a:ext>
            </a:extLst>
          </p:cNvPr>
          <p:cNvSpPr/>
          <p:nvPr/>
        </p:nvSpPr>
        <p:spPr>
          <a:xfrm>
            <a:off x="4798174" y="8944781"/>
            <a:ext cx="1038746" cy="225629"/>
          </a:xfrm>
          <a:prstGeom prst="rect">
            <a:avLst/>
          </a:prstGeom>
          <a:solidFill>
            <a:srgbClr val="FFFFFF"/>
          </a:solidFill>
        </p:spPr>
        <p:txBody>
          <a:bodyPr lIns="0" tIns="0" rIns="0" bIns="0">
            <a:noAutofit/>
          </a:bodyPr>
          <a:lstStyle/>
          <a:p>
            <a:pPr>
              <a:lnSpc>
                <a:spcPct val="118000"/>
              </a:lnSpc>
              <a:defRPr sz="1200">
                <a:solidFill>
                  <a:srgbClr val="3B363F"/>
                </a:solidFill>
                <a:latin typeface="Arial"/>
              </a:defRPr>
            </a:pPr>
            <a:r>
              <a:t>（百分比）</a:t>
            </a:r>
          </a:p>
        </p:txBody>
      </p:sp>
      <p:sp>
        <p:nvSpPr>
          <p:cNvPr id="23" name="矩形 22">
            <a:extLst>
              <a:ext uri="{FF2B5EF4-FFF2-40B4-BE49-F238E27FC236}">
                <a16:creationId xmlns:a16="http://schemas.microsoft.com/office/drawing/2014/main" id="{A28C39FD-6347-58B1-CF1E-8F7523251037}"/>
              </a:ext>
            </a:extLst>
          </p:cNvPr>
          <p:cNvSpPr/>
          <p:nvPr/>
        </p:nvSpPr>
        <p:spPr>
          <a:xfrm>
            <a:off x="4670219" y="8301807"/>
            <a:ext cx="2098716" cy="631098"/>
          </a:xfrm>
          <a:prstGeom prst="rect">
            <a:avLst/>
          </a:prstGeom>
          <a:solidFill>
            <a:srgbClr val="FFFFFF"/>
          </a:solidFill>
        </p:spPr>
        <p:txBody>
          <a:bodyPr lIns="0" tIns="0" rIns="0" bIns="0">
            <a:noAutofit/>
          </a:bodyPr>
          <a:lstStyle/>
          <a:p>
            <a:pPr marL="141800" indent="-177800">
              <a:lnSpc>
                <a:spcPct val="118000"/>
              </a:lnSpc>
              <a:defRPr sz="1200">
                <a:solidFill>
                  <a:srgbClr val="3B363F"/>
                </a:solidFill>
                <a:latin typeface="Arial"/>
              </a:defRPr>
            </a:pPr>
            <a:r>
              <a:t>4. 新兴市场经济体 55-64 岁劳动者占比</a:t>
            </a:r>
            <a:r>
              <a:rPr baseline="30000"/>
              <a:t>3</a:t>
            </a:r>
          </a:p>
        </p:txBody>
      </p:sp>
      <p:sp>
        <p:nvSpPr>
          <p:cNvPr id="24" name="矩形 23">
            <a:extLst>
              <a:ext uri="{FF2B5EF4-FFF2-40B4-BE49-F238E27FC236}">
                <a16:creationId xmlns:a16="http://schemas.microsoft.com/office/drawing/2014/main" id="{8CA79AEE-1A94-F623-CF01-03DD7F33610D}"/>
              </a:ext>
            </a:extLst>
          </p:cNvPr>
          <p:cNvSpPr/>
          <p:nvPr/>
        </p:nvSpPr>
        <p:spPr>
          <a:xfrm>
            <a:off x="2681033" y="9919073"/>
            <a:ext cx="743712" cy="228600"/>
          </a:xfrm>
          <a:prstGeom prst="rect">
            <a:avLst/>
          </a:prstGeom>
          <a:solidFill>
            <a:srgbClr val="FFFFFF"/>
          </a:solidFill>
        </p:spPr>
        <p:txBody>
          <a:bodyPr wrap="none" lIns="0" tIns="0" rIns="0" bIns="0">
            <a:noAutofit/>
          </a:bodyPr>
          <a:lstStyle/>
          <a:p>
            <a:pPr indent="0">
              <a:defRPr sz="1200">
                <a:solidFill>
                  <a:srgbClr val="3B363F"/>
                </a:solidFill>
                <a:latin typeface="Arial"/>
              </a:defRPr>
            </a:pPr>
            <a:r>
              <a:t>中位数</a:t>
            </a:r>
          </a:p>
        </p:txBody>
      </p:sp>
      <p:sp>
        <p:nvSpPr>
          <p:cNvPr id="25" name="矩形 24">
            <a:extLst>
              <a:ext uri="{FF2B5EF4-FFF2-40B4-BE49-F238E27FC236}">
                <a16:creationId xmlns:a16="http://schemas.microsoft.com/office/drawing/2014/main" id="{450CA79A-73BB-491A-E6E3-CBC8631E8767}"/>
              </a:ext>
            </a:extLst>
          </p:cNvPr>
          <p:cNvSpPr/>
          <p:nvPr/>
        </p:nvSpPr>
        <p:spPr>
          <a:xfrm>
            <a:off x="5474269" y="10080873"/>
            <a:ext cx="743712" cy="228600"/>
          </a:xfrm>
          <a:prstGeom prst="rect">
            <a:avLst/>
          </a:prstGeom>
          <a:solidFill>
            <a:srgbClr val="FFFFFF"/>
          </a:solidFill>
        </p:spPr>
        <p:txBody>
          <a:bodyPr wrap="none" lIns="0" tIns="0" rIns="0" bIns="0">
            <a:noAutofit/>
          </a:bodyPr>
          <a:lstStyle/>
          <a:p>
            <a:pPr indent="0">
              <a:defRPr sz="1200">
                <a:solidFill>
                  <a:srgbClr val="3B363F"/>
                </a:solidFill>
                <a:latin typeface="Arial"/>
              </a:defRPr>
            </a:pPr>
            <a:r>
              <a:t>中位数</a:t>
            </a:r>
          </a:p>
        </p:txBody>
      </p:sp>
      <p:sp>
        <p:nvSpPr>
          <p:cNvPr id="26" name="矩形 25">
            <a:extLst>
              <a:ext uri="{FF2B5EF4-FFF2-40B4-BE49-F238E27FC236}">
                <a16:creationId xmlns:a16="http://schemas.microsoft.com/office/drawing/2014/main" id="{CBF36988-5C2C-85DE-FFC7-EE1682AAEB7D}"/>
              </a:ext>
            </a:extLst>
          </p:cNvPr>
          <p:cNvSpPr/>
          <p:nvPr/>
        </p:nvSpPr>
        <p:spPr>
          <a:xfrm>
            <a:off x="2682699" y="10160425"/>
            <a:ext cx="1492631" cy="276762"/>
          </a:xfrm>
          <a:prstGeom prst="rect">
            <a:avLst/>
          </a:prstGeom>
          <a:solidFill>
            <a:srgbClr val="FFFFFF"/>
          </a:solidFill>
        </p:spPr>
        <p:txBody>
          <a:bodyPr wrap="none" lIns="0" tIns="0" rIns="0" bIns="0">
            <a:noAutofit/>
          </a:bodyPr>
          <a:lstStyle/>
          <a:p>
            <a:pPr indent="0">
              <a:defRPr sz="1200">
                <a:solidFill>
                  <a:srgbClr val="3B363F"/>
                </a:solidFill>
                <a:latin typeface="Arial"/>
              </a:defRPr>
            </a:pPr>
            <a:r>
              <a:t>四分位距</a:t>
            </a:r>
          </a:p>
        </p:txBody>
      </p:sp>
      <p:sp>
        <p:nvSpPr>
          <p:cNvPr id="27" name="矩形 26">
            <a:extLst>
              <a:ext uri="{FF2B5EF4-FFF2-40B4-BE49-F238E27FC236}">
                <a16:creationId xmlns:a16="http://schemas.microsoft.com/office/drawing/2014/main" id="{4F6E57BC-57B5-3B53-6B82-8CAFCF90DD7A}"/>
              </a:ext>
            </a:extLst>
          </p:cNvPr>
          <p:cNvSpPr/>
          <p:nvPr/>
        </p:nvSpPr>
        <p:spPr>
          <a:xfrm>
            <a:off x="5467179" y="10302121"/>
            <a:ext cx="1492631" cy="225629"/>
          </a:xfrm>
          <a:prstGeom prst="rect">
            <a:avLst/>
          </a:prstGeom>
          <a:solidFill>
            <a:srgbClr val="FFFFFF"/>
          </a:solidFill>
        </p:spPr>
        <p:txBody>
          <a:bodyPr wrap="none" lIns="0" tIns="0" rIns="0" bIns="0">
            <a:noAutofit/>
          </a:bodyPr>
          <a:lstStyle/>
          <a:p>
            <a:pPr indent="0">
              <a:defRPr sz="1200">
                <a:solidFill>
                  <a:srgbClr val="3B363F"/>
                </a:solidFill>
                <a:latin typeface="Arial"/>
              </a:defRPr>
            </a:pPr>
            <a:r>
              <a:t>四分位距</a:t>
            </a:r>
          </a:p>
        </p:txBody>
      </p:sp>
    </p:spTree>
    <p:extLst>
      <p:ext uri="{BB962C8B-B14F-4D97-AF65-F5344CB8AC3E}">
        <p14:creationId xmlns:p14="http://schemas.microsoft.com/office/powerpoint/2010/main" val="33430515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
            <a:fld id="{B18DCB8B-D2FE-45D5-9D77-2EAE87C4CC26}" type="slidenum">
              <a:rPr lang="en-GB" smtClean="0"/>
              <a:t>72</a:t>
            </a:fld>
          </a:p>
        </p:txBody>
      </p:sp>
      <p:pic>
        <p:nvPicPr>
          <p:cNvPr id="4" name="Picture 3"/>
          <p:cNvPicPr>
            <a:picLocks noChangeAspect="1"/>
          </p:cNvPicPr>
          <p:nvPr/>
        </p:nvPicPr>
        <p:blipFill rotWithShape="1">
          <a:blip r:embed="rId2"/>
          <a:srcRect l="51312" t="19462" r="18302" b="14156"/>
          <a:stretch/>
        </p:blipFill>
        <p:spPr>
          <a:xfrm>
            <a:off x="1227772" y="-1400834"/>
            <a:ext cx="6281391" cy="9582598"/>
          </a:xfrm>
          <a:prstGeom prst="rect">
            <a:avLst/>
          </a:prstGeom>
          <a:ln>
            <a:noFill/>
          </a:ln>
        </p:spPr>
      </p:pic>
      <p:pic>
        <p:nvPicPr>
          <p:cNvPr id="5" name="Picture 4"/>
          <p:cNvPicPr>
            <a:picLocks noChangeAspect="1"/>
          </p:cNvPicPr>
          <p:nvPr/>
        </p:nvPicPr>
        <p:blipFill rotWithShape="1">
          <a:blip r:embed="rId2"/>
          <a:srcRect l="51312" t="10296" r="18615" b="85107"/>
          <a:stretch/>
        </p:blipFill>
        <p:spPr>
          <a:xfrm>
            <a:off x="1261491" y="1509289"/>
            <a:ext cx="6216721" cy="663657"/>
          </a:xfrm>
          <a:prstGeom prst="rect">
            <a:avLst/>
          </a:prstGeom>
        </p:spPr>
      </p:pic>
      <p:sp>
        <p:nvSpPr>
          <p:cNvPr id="9" name="Rectangle 8">
            <a:extLst>
              <a:ext uri="{FF2B5EF4-FFF2-40B4-BE49-F238E27FC236}">
                <a16:creationId xmlns:a16="http://schemas.microsoft.com/office/drawing/2014/main" id="{F72C0CEE-8BE3-5C4D-B79A-E6416E904896}"/>
              </a:ext>
            </a:extLst>
          </p:cNvPr>
          <p:cNvSpPr/>
          <p:nvPr/>
        </p:nvSpPr>
        <p:spPr>
          <a:xfrm>
            <a:off x="354013" y="997525"/>
            <a:ext cx="8235950" cy="1054552"/>
          </a:xfrm>
          <a:prstGeom prst="rect">
            <a:avLst/>
          </a:prstGeom>
          <a:solidFill>
            <a:schemeClr val="bg1"/>
          </a:solidFill>
          <a:ln>
            <a:noFill/>
          </a:ln>
        </p:spPr>
        <p:txBody>
          <a:bodyPr wrap="square" anchor="ctr">
            <a:noAutofit/>
          </a:bodyPr>
          <a:lstStyle/>
          <a:p>
            <a:pPr algn="ctr"/>
            <a:endParaRPr sz="1800" b="0" u="none">
              <a:solidFill>
                <a:schemeClr val="accent6"/>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90BF443E-D280-A749-9D73-DBED71BE40B4}"/>
              </a:ext>
            </a:extLst>
          </p:cNvPr>
          <p:cNvSpPr/>
          <p:nvPr/>
        </p:nvSpPr>
        <p:spPr>
          <a:xfrm>
            <a:off x="454025" y="5227779"/>
            <a:ext cx="8235950" cy="2565117"/>
          </a:xfrm>
          <a:prstGeom prst="rect">
            <a:avLst/>
          </a:prstGeom>
          <a:solidFill>
            <a:schemeClr val="bg1"/>
          </a:solidFill>
          <a:ln>
            <a:noFill/>
          </a:ln>
        </p:spPr>
        <p:txBody>
          <a:bodyPr wrap="square" anchor="ctr">
            <a:noAutofit/>
          </a:bodyPr>
          <a:lstStyle/>
          <a:p>
            <a:pPr algn="ctr"/>
            <a:endParaRPr sz="1800" b="0" u="none">
              <a:solidFill>
                <a:schemeClr val="accent6"/>
              </a:solidFill>
              <a:latin typeface="Arial" pitchFamily="34" charset="0"/>
              <a:cs typeface="Arial" pitchFamily="34" charset="0"/>
            </a:endParaRPr>
          </a:p>
        </p:txBody>
      </p:sp>
      <p:sp>
        <p:nvSpPr>
          <p:cNvPr id="2" name="Title 1"/>
          <p:cNvSpPr>
            <a:spLocks noGrp="1"/>
          </p:cNvSpPr>
          <p:nvPr>
            <p:ph type="title"/>
          </p:nvPr>
        </p:nvSpPr>
        <p:spPr>
          <a:solidFill>
            <a:schemeClr val="bg1"/>
          </a:solidFill>
          <a:ln>
            <a:noFill/>
          </a:ln>
        </p:spPr>
        <p:txBody>
          <a:bodyPr/>
          <a:lstStyle/>
          <a:p>
            <a:r>
              <a:t>人口结构</a:t>
            </a:r>
            <a:br>
              <a:rPr lang="en-US" dirty="0"/>
            </a:br>
            <a:r>
              <a:rPr sz="1400"/>
              <a:t>IMF 2018</a:t>
            </a:r>
          </a:p>
        </p:txBody>
      </p:sp>
      <p:sp>
        <p:nvSpPr>
          <p:cNvPr id="12" name="Rectangle 11">
            <a:extLst>
              <a:ext uri="{FF2B5EF4-FFF2-40B4-BE49-F238E27FC236}">
                <a16:creationId xmlns:a16="http://schemas.microsoft.com/office/drawing/2014/main" id="{087AA4AD-F8EB-2B4E-897A-9EBB196A42A8}"/>
              </a:ext>
            </a:extLst>
          </p:cNvPr>
          <p:cNvSpPr/>
          <p:nvPr/>
        </p:nvSpPr>
        <p:spPr>
          <a:xfrm>
            <a:off x="454025" y="-2188512"/>
            <a:ext cx="8235950" cy="2565117"/>
          </a:xfrm>
          <a:prstGeom prst="rect">
            <a:avLst/>
          </a:prstGeom>
          <a:solidFill>
            <a:schemeClr val="bg1"/>
          </a:solidFill>
          <a:ln>
            <a:noFill/>
          </a:ln>
        </p:spPr>
        <p:txBody>
          <a:bodyPr wrap="square" anchor="ctr">
            <a:noAutofit/>
          </a:bodyPr>
          <a:lstStyle/>
          <a:p>
            <a:pPr algn="ctr"/>
            <a:endParaRPr sz="1800" b="0" u="none">
              <a:solidFill>
                <a:schemeClr val="accent6"/>
              </a:solidFill>
              <a:latin typeface="Arial" pitchFamily="34" charset="0"/>
              <a:cs typeface="Arial" pitchFamily="34" charset="0"/>
            </a:endParaRPr>
          </a:p>
        </p:txBody>
      </p:sp>
      <p:sp>
        <p:nvSpPr>
          <p:cNvPr id="6" name="矩形 5">
            <a:extLst>
              <a:ext uri="{FF2B5EF4-FFF2-40B4-BE49-F238E27FC236}">
                <a16:creationId xmlns:a16="http://schemas.microsoft.com/office/drawing/2014/main" id="{8413407D-231E-3365-E265-73891E9D8157}"/>
              </a:ext>
            </a:extLst>
          </p:cNvPr>
          <p:cNvSpPr/>
          <p:nvPr/>
        </p:nvSpPr>
        <p:spPr>
          <a:xfrm>
            <a:off x="2020824" y="2401824"/>
            <a:ext cx="2724912" cy="463296"/>
          </a:xfrm>
          <a:prstGeom prst="rect">
            <a:avLst/>
          </a:prstGeom>
          <a:solidFill>
            <a:srgbClr val="FFFFFF"/>
          </a:solidFill>
        </p:spPr>
        <p:txBody>
          <a:bodyPr lIns="0" tIns="0" rIns="0" bIns="0">
            <a:noAutofit/>
          </a:bodyPr>
          <a:lstStyle/>
          <a:p>
            <a:pPr marL="154500" indent="-190500">
              <a:lnSpc>
                <a:spcPct val="124000"/>
              </a:lnSpc>
              <a:defRPr sz="1200">
                <a:solidFill>
                  <a:srgbClr val="3B363F"/>
                </a:solidFill>
                <a:latin typeface="Arial"/>
              </a:defRPr>
            </a:pPr>
            <a:r>
              <a:t>2. 劳动年龄人口增长</a:t>
            </a:r>
            <a:r>
              <a:rPr baseline="30000"/>
              <a:t>1 </a:t>
            </a:r>
            <a:r>
              <a:t>（百分比）</a:t>
            </a:r>
          </a:p>
        </p:txBody>
      </p:sp>
      <p:sp>
        <p:nvSpPr>
          <p:cNvPr id="7" name="矩形 6">
            <a:extLst>
              <a:ext uri="{FF2B5EF4-FFF2-40B4-BE49-F238E27FC236}">
                <a16:creationId xmlns:a16="http://schemas.microsoft.com/office/drawing/2014/main" id="{FC1185E9-D23E-E54E-7943-6AEFE16AB612}"/>
              </a:ext>
            </a:extLst>
          </p:cNvPr>
          <p:cNvSpPr/>
          <p:nvPr/>
        </p:nvSpPr>
        <p:spPr>
          <a:xfrm>
            <a:off x="2005584" y="4767072"/>
            <a:ext cx="752856" cy="243840"/>
          </a:xfrm>
          <a:prstGeom prst="rect">
            <a:avLst/>
          </a:prstGeom>
          <a:solidFill>
            <a:srgbClr val="FFFFFF"/>
          </a:solidFill>
        </p:spPr>
        <p:txBody>
          <a:bodyPr wrap="none" lIns="0" tIns="0" rIns="0" bIns="0">
            <a:noAutofit/>
          </a:bodyPr>
          <a:lstStyle/>
          <a:p>
            <a:pPr indent="0">
              <a:defRPr sz="1200">
                <a:solidFill>
                  <a:srgbClr val="3B363F"/>
                </a:solidFill>
                <a:latin typeface="Arial"/>
              </a:defRPr>
            </a:pPr>
            <a:r>
              <a:t>“旧” AE</a:t>
            </a:r>
          </a:p>
        </p:txBody>
      </p:sp>
      <p:sp>
        <p:nvSpPr>
          <p:cNvPr id="8" name="矩形 7">
            <a:extLst>
              <a:ext uri="{FF2B5EF4-FFF2-40B4-BE49-F238E27FC236}">
                <a16:creationId xmlns:a16="http://schemas.microsoft.com/office/drawing/2014/main" id="{C50DCF2D-146B-81D5-39E7-383E781361F4}"/>
              </a:ext>
            </a:extLst>
          </p:cNvPr>
          <p:cNvSpPr/>
          <p:nvPr/>
        </p:nvSpPr>
        <p:spPr>
          <a:xfrm>
            <a:off x="3057144" y="4770120"/>
            <a:ext cx="838200" cy="240792"/>
          </a:xfrm>
          <a:prstGeom prst="rect">
            <a:avLst/>
          </a:prstGeom>
          <a:solidFill>
            <a:srgbClr val="FFFFFF"/>
          </a:solidFill>
        </p:spPr>
        <p:txBody>
          <a:bodyPr wrap="none" lIns="0" tIns="0" rIns="0" bIns="0">
            <a:noAutofit/>
          </a:bodyPr>
          <a:lstStyle/>
          <a:p>
            <a:pPr indent="0">
              <a:defRPr sz="1200">
                <a:solidFill>
                  <a:srgbClr val="3B363F"/>
                </a:solidFill>
                <a:latin typeface="Arial"/>
              </a:defRPr>
            </a:pPr>
            <a:r>
              <a:t>“新” AE</a:t>
            </a:r>
          </a:p>
        </p:txBody>
      </p:sp>
      <p:sp>
        <p:nvSpPr>
          <p:cNvPr id="11" name="矩形 10">
            <a:extLst>
              <a:ext uri="{FF2B5EF4-FFF2-40B4-BE49-F238E27FC236}">
                <a16:creationId xmlns:a16="http://schemas.microsoft.com/office/drawing/2014/main" id="{51423159-B618-0A3C-61FF-5AA2620DF664}"/>
              </a:ext>
            </a:extLst>
          </p:cNvPr>
          <p:cNvSpPr/>
          <p:nvPr/>
        </p:nvSpPr>
        <p:spPr>
          <a:xfrm>
            <a:off x="4032504" y="4779264"/>
            <a:ext cx="1082040" cy="417576"/>
          </a:xfrm>
          <a:prstGeom prst="rect">
            <a:avLst/>
          </a:prstGeom>
          <a:solidFill>
            <a:srgbClr val="FFFFFF"/>
          </a:solidFill>
        </p:spPr>
        <p:txBody>
          <a:bodyPr lIns="0" tIns="0" rIns="0" bIns="0">
            <a:noAutofit/>
          </a:bodyPr>
          <a:lstStyle/>
          <a:p>
            <a:pPr indent="0" algn="ctr">
              <a:defRPr sz="1200">
                <a:solidFill>
                  <a:srgbClr val="3B363F"/>
                </a:solidFill>
                <a:latin typeface="Arial"/>
              </a:defRPr>
            </a:pPr>
            <a:r>
              <a:t>除中国以外的新兴市场</a:t>
            </a:r>
          </a:p>
        </p:txBody>
      </p:sp>
      <p:sp>
        <p:nvSpPr>
          <p:cNvPr id="13" name="矩形 12">
            <a:extLst>
              <a:ext uri="{FF2B5EF4-FFF2-40B4-BE49-F238E27FC236}">
                <a16:creationId xmlns:a16="http://schemas.microsoft.com/office/drawing/2014/main" id="{1A60ADBB-5236-7F85-23E1-BC55C96B3231}"/>
              </a:ext>
            </a:extLst>
          </p:cNvPr>
          <p:cNvSpPr/>
          <p:nvPr/>
        </p:nvSpPr>
        <p:spPr>
          <a:xfrm>
            <a:off x="5419344" y="4779264"/>
            <a:ext cx="487680" cy="231648"/>
          </a:xfrm>
          <a:prstGeom prst="rect">
            <a:avLst/>
          </a:prstGeom>
          <a:solidFill>
            <a:srgbClr val="FFFFFF"/>
          </a:solidFill>
        </p:spPr>
        <p:txBody>
          <a:bodyPr wrap="none" lIns="0" tIns="0" rIns="0" bIns="0">
            <a:noAutofit/>
          </a:bodyPr>
          <a:lstStyle/>
          <a:p>
            <a:pPr indent="0">
              <a:defRPr sz="1200">
                <a:solidFill>
                  <a:srgbClr val="3B363F"/>
                </a:solidFill>
                <a:latin typeface="Arial"/>
              </a:defRPr>
            </a:pPr>
            <a:r>
              <a:t>中国</a:t>
            </a:r>
          </a:p>
        </p:txBody>
      </p:sp>
      <p:sp>
        <p:nvSpPr>
          <p:cNvPr id="14" name="矩形 13">
            <a:extLst>
              <a:ext uri="{FF2B5EF4-FFF2-40B4-BE49-F238E27FC236}">
                <a16:creationId xmlns:a16="http://schemas.microsoft.com/office/drawing/2014/main" id="{F8373803-5512-F3EE-957F-F398A59B6D84}"/>
              </a:ext>
            </a:extLst>
          </p:cNvPr>
          <p:cNvSpPr/>
          <p:nvPr/>
        </p:nvSpPr>
        <p:spPr>
          <a:xfrm>
            <a:off x="6501384" y="4767072"/>
            <a:ext cx="472440" cy="243840"/>
          </a:xfrm>
          <a:prstGeom prst="rect">
            <a:avLst/>
          </a:prstGeom>
          <a:solidFill>
            <a:srgbClr val="FFFFFF"/>
          </a:solidFill>
        </p:spPr>
        <p:txBody>
          <a:bodyPr wrap="none" lIns="0" tIns="0" rIns="0" bIns="0">
            <a:noAutofit/>
          </a:bodyPr>
          <a:lstStyle/>
          <a:p>
            <a:pPr indent="0" algn="r">
              <a:defRPr sz="1200">
                <a:solidFill>
                  <a:srgbClr val="3B363F"/>
                </a:solidFill>
                <a:latin typeface="Arial"/>
              </a:defRPr>
            </a:pPr>
            <a:r>
              <a:t>低收入发展中国家</a:t>
            </a:r>
          </a:p>
        </p:txBody>
      </p:sp>
    </p:spTree>
    <p:extLst>
      <p:ext uri="{BB962C8B-B14F-4D97-AF65-F5344CB8AC3E}">
        <p14:creationId xmlns:p14="http://schemas.microsoft.com/office/powerpoint/2010/main" val="5248441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
            <a:fld id="{B18DCB8B-D2FE-45D5-9D77-2EAE87C4CC26}" type="slidenum">
              <a:rPr lang="en-GB" smtClean="0"/>
              <a:t>73</a:t>
            </a:fld>
          </a:p>
        </p:txBody>
      </p:sp>
      <p:pic>
        <p:nvPicPr>
          <p:cNvPr id="4" name="Picture 3"/>
          <p:cNvPicPr>
            <a:picLocks noChangeAspect="1"/>
          </p:cNvPicPr>
          <p:nvPr/>
        </p:nvPicPr>
        <p:blipFill rotWithShape="1">
          <a:blip r:embed="rId2"/>
          <a:srcRect l="51312" t="19462" r="18302" b="14156"/>
          <a:stretch/>
        </p:blipFill>
        <p:spPr>
          <a:xfrm>
            <a:off x="1227772" y="-4531977"/>
            <a:ext cx="6281391" cy="9582598"/>
          </a:xfrm>
          <a:prstGeom prst="rect">
            <a:avLst/>
          </a:prstGeom>
          <a:ln>
            <a:noFill/>
          </a:ln>
        </p:spPr>
      </p:pic>
      <p:pic>
        <p:nvPicPr>
          <p:cNvPr id="5" name="Picture 4"/>
          <p:cNvPicPr>
            <a:picLocks noChangeAspect="1"/>
          </p:cNvPicPr>
          <p:nvPr/>
        </p:nvPicPr>
        <p:blipFill rotWithShape="1">
          <a:blip r:embed="rId2"/>
          <a:srcRect l="51312" t="10296" r="18615" b="85107"/>
          <a:stretch/>
        </p:blipFill>
        <p:spPr>
          <a:xfrm>
            <a:off x="1261491" y="1509289"/>
            <a:ext cx="6216721" cy="663657"/>
          </a:xfrm>
          <a:prstGeom prst="rect">
            <a:avLst/>
          </a:prstGeom>
        </p:spPr>
      </p:pic>
      <p:sp>
        <p:nvSpPr>
          <p:cNvPr id="9" name="Rectangle 8">
            <a:extLst>
              <a:ext uri="{FF2B5EF4-FFF2-40B4-BE49-F238E27FC236}">
                <a16:creationId xmlns:a16="http://schemas.microsoft.com/office/drawing/2014/main" id="{F72C0CEE-8BE3-5C4D-B79A-E6416E904896}"/>
              </a:ext>
            </a:extLst>
          </p:cNvPr>
          <p:cNvSpPr/>
          <p:nvPr/>
        </p:nvSpPr>
        <p:spPr>
          <a:xfrm>
            <a:off x="354013" y="997525"/>
            <a:ext cx="8235950" cy="1054552"/>
          </a:xfrm>
          <a:prstGeom prst="rect">
            <a:avLst/>
          </a:prstGeom>
          <a:solidFill>
            <a:schemeClr val="bg1"/>
          </a:solidFill>
          <a:ln>
            <a:noFill/>
          </a:ln>
        </p:spPr>
        <p:txBody>
          <a:bodyPr wrap="square" anchor="ctr">
            <a:noAutofit/>
          </a:bodyPr>
          <a:lstStyle/>
          <a:p>
            <a:pPr algn="ctr"/>
            <a:endParaRPr sz="1800" b="0" u="none">
              <a:solidFill>
                <a:schemeClr val="accent6"/>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90BF443E-D280-A749-9D73-DBED71BE40B4}"/>
              </a:ext>
            </a:extLst>
          </p:cNvPr>
          <p:cNvSpPr/>
          <p:nvPr/>
        </p:nvSpPr>
        <p:spPr>
          <a:xfrm>
            <a:off x="454025" y="5110300"/>
            <a:ext cx="8235950" cy="2565117"/>
          </a:xfrm>
          <a:prstGeom prst="rect">
            <a:avLst/>
          </a:prstGeom>
          <a:solidFill>
            <a:schemeClr val="bg1"/>
          </a:solidFill>
          <a:ln>
            <a:noFill/>
          </a:ln>
        </p:spPr>
        <p:txBody>
          <a:bodyPr wrap="square" anchor="ctr">
            <a:noAutofit/>
          </a:bodyPr>
          <a:lstStyle/>
          <a:p>
            <a:pPr algn="ctr"/>
            <a:endParaRPr sz="1800" b="0" u="none">
              <a:solidFill>
                <a:schemeClr val="accent6"/>
              </a:solidFill>
              <a:latin typeface="Arial" pitchFamily="34" charset="0"/>
              <a:cs typeface="Arial" pitchFamily="34" charset="0"/>
            </a:endParaRPr>
          </a:p>
        </p:txBody>
      </p:sp>
      <p:sp>
        <p:nvSpPr>
          <p:cNvPr id="2" name="Title 1"/>
          <p:cNvSpPr>
            <a:spLocks noGrp="1"/>
          </p:cNvSpPr>
          <p:nvPr>
            <p:ph type="title"/>
          </p:nvPr>
        </p:nvSpPr>
        <p:spPr>
          <a:solidFill>
            <a:schemeClr val="bg1"/>
          </a:solidFill>
          <a:ln>
            <a:noFill/>
          </a:ln>
        </p:spPr>
        <p:txBody>
          <a:bodyPr/>
          <a:lstStyle/>
          <a:p>
            <a:r>
              <a:t>人口结构</a:t>
            </a:r>
            <a:br>
              <a:rPr lang="en-US" dirty="0"/>
            </a:br>
            <a:r>
              <a:rPr sz="1400"/>
              <a:t>IMF 2018</a:t>
            </a:r>
          </a:p>
        </p:txBody>
      </p:sp>
      <p:sp>
        <p:nvSpPr>
          <p:cNvPr id="12" name="Rectangle 11">
            <a:extLst>
              <a:ext uri="{FF2B5EF4-FFF2-40B4-BE49-F238E27FC236}">
                <a16:creationId xmlns:a16="http://schemas.microsoft.com/office/drawing/2014/main" id="{087AA4AD-F8EB-2B4E-897A-9EBB196A42A8}"/>
              </a:ext>
            </a:extLst>
          </p:cNvPr>
          <p:cNvSpPr/>
          <p:nvPr/>
        </p:nvSpPr>
        <p:spPr>
          <a:xfrm>
            <a:off x="454025" y="-2188512"/>
            <a:ext cx="8235950" cy="2565117"/>
          </a:xfrm>
          <a:prstGeom prst="rect">
            <a:avLst/>
          </a:prstGeom>
          <a:solidFill>
            <a:schemeClr val="bg1"/>
          </a:solidFill>
          <a:ln>
            <a:noFill/>
          </a:ln>
        </p:spPr>
        <p:txBody>
          <a:bodyPr wrap="square" anchor="ctr">
            <a:noAutofit/>
          </a:bodyPr>
          <a:lstStyle/>
          <a:p>
            <a:pPr algn="ctr"/>
            <a:endParaRPr sz="1800" b="0" u="none">
              <a:solidFill>
                <a:schemeClr val="accent6"/>
              </a:solidFill>
              <a:latin typeface="Arial" pitchFamily="34" charset="0"/>
              <a:cs typeface="Arial" pitchFamily="34" charset="0"/>
            </a:endParaRPr>
          </a:p>
        </p:txBody>
      </p:sp>
      <p:sp>
        <p:nvSpPr>
          <p:cNvPr id="6" name="矩形 5">
            <a:extLst>
              <a:ext uri="{FF2B5EF4-FFF2-40B4-BE49-F238E27FC236}">
                <a16:creationId xmlns:a16="http://schemas.microsoft.com/office/drawing/2014/main" id="{A1E92847-183F-6446-7345-F53E9F677645}"/>
              </a:ext>
            </a:extLst>
          </p:cNvPr>
          <p:cNvSpPr/>
          <p:nvPr/>
        </p:nvSpPr>
        <p:spPr>
          <a:xfrm>
            <a:off x="1822704" y="2279904"/>
            <a:ext cx="1911096" cy="600456"/>
          </a:xfrm>
          <a:prstGeom prst="rect">
            <a:avLst/>
          </a:prstGeom>
          <a:solidFill>
            <a:srgbClr val="FFFFFF"/>
          </a:solidFill>
        </p:spPr>
        <p:txBody>
          <a:bodyPr lIns="0" tIns="0" rIns="0" bIns="0">
            <a:noAutofit/>
          </a:bodyPr>
          <a:lstStyle/>
          <a:p>
            <a:pPr marL="126052" indent="-165100">
              <a:lnSpc>
                <a:spcPct val="123000"/>
              </a:lnSpc>
              <a:defRPr sz="1200">
                <a:solidFill>
                  <a:srgbClr val="3B363F"/>
                </a:solidFill>
                <a:latin typeface="Arial"/>
              </a:defRPr>
            </a:pPr>
            <a:r>
              <a:t>3. 发达经济体 55-64 岁劳动者占比</a:t>
            </a:r>
            <a:r>
              <a:rPr baseline="30000"/>
              <a:t>2</a:t>
            </a:r>
            <a:endParaRPr sz="1200" u="none">
              <a:solidFill>
                <a:srgbClr val="3B363F"/>
              </a:solidFill>
              <a:latin typeface="Arial"/>
            </a:endParaRPr>
          </a:p>
        </p:txBody>
      </p:sp>
      <p:sp>
        <p:nvSpPr>
          <p:cNvPr id="7" name="矩形 6">
            <a:extLst>
              <a:ext uri="{FF2B5EF4-FFF2-40B4-BE49-F238E27FC236}">
                <a16:creationId xmlns:a16="http://schemas.microsoft.com/office/drawing/2014/main" id="{0291A757-B5F6-D61F-E0C7-F8C0F4F9D80E}"/>
              </a:ext>
            </a:extLst>
          </p:cNvPr>
          <p:cNvSpPr/>
          <p:nvPr/>
        </p:nvSpPr>
        <p:spPr>
          <a:xfrm>
            <a:off x="4736592" y="2264664"/>
            <a:ext cx="1950720" cy="663657"/>
          </a:xfrm>
          <a:prstGeom prst="rect">
            <a:avLst/>
          </a:prstGeom>
          <a:solidFill>
            <a:srgbClr val="FFFFFF"/>
          </a:solidFill>
        </p:spPr>
        <p:txBody>
          <a:bodyPr lIns="0" tIns="0" rIns="0" bIns="0">
            <a:noAutofit/>
          </a:bodyPr>
          <a:lstStyle/>
          <a:p>
            <a:pPr marL="129100" indent="-165100">
              <a:lnSpc>
                <a:spcPct val="121000"/>
              </a:lnSpc>
              <a:defRPr sz="1200">
                <a:solidFill>
                  <a:srgbClr val="3B363F"/>
                </a:solidFill>
                <a:latin typeface="Arial"/>
              </a:defRPr>
            </a:pPr>
            <a:r>
              <a:t>4. 新兴市场经济体 55-64 岁劳动者占比</a:t>
            </a:r>
            <a:r>
              <a:rPr baseline="30000"/>
              <a:t>3</a:t>
            </a:r>
          </a:p>
        </p:txBody>
      </p:sp>
      <p:sp>
        <p:nvSpPr>
          <p:cNvPr id="8" name="矩形 7">
            <a:extLst>
              <a:ext uri="{FF2B5EF4-FFF2-40B4-BE49-F238E27FC236}">
                <a16:creationId xmlns:a16="http://schemas.microsoft.com/office/drawing/2014/main" id="{974C896F-C842-6146-84FF-BB4936895111}"/>
              </a:ext>
            </a:extLst>
          </p:cNvPr>
          <p:cNvSpPr/>
          <p:nvPr/>
        </p:nvSpPr>
        <p:spPr>
          <a:xfrm>
            <a:off x="2667000" y="3892296"/>
            <a:ext cx="576072" cy="222504"/>
          </a:xfrm>
          <a:prstGeom prst="rect">
            <a:avLst/>
          </a:prstGeom>
          <a:solidFill>
            <a:srgbClr val="FFFFFF"/>
          </a:solidFill>
        </p:spPr>
        <p:txBody>
          <a:bodyPr wrap="none" lIns="0" tIns="0" rIns="0" bIns="0">
            <a:noAutofit/>
          </a:bodyPr>
          <a:lstStyle/>
          <a:p>
            <a:pPr indent="0">
              <a:defRPr sz="1200">
                <a:solidFill>
                  <a:srgbClr val="3B363F"/>
                </a:solidFill>
                <a:latin typeface="Arial"/>
              </a:defRPr>
            </a:pPr>
            <a:r>
              <a:t>中位数</a:t>
            </a:r>
          </a:p>
        </p:txBody>
      </p:sp>
      <p:sp>
        <p:nvSpPr>
          <p:cNvPr id="11" name="矩形 10">
            <a:extLst>
              <a:ext uri="{FF2B5EF4-FFF2-40B4-BE49-F238E27FC236}">
                <a16:creationId xmlns:a16="http://schemas.microsoft.com/office/drawing/2014/main" id="{F1E642BD-4C17-5021-29DE-5901C2F3D4C7}"/>
              </a:ext>
            </a:extLst>
          </p:cNvPr>
          <p:cNvSpPr/>
          <p:nvPr/>
        </p:nvSpPr>
        <p:spPr>
          <a:xfrm>
            <a:off x="2660904" y="4148328"/>
            <a:ext cx="1335024" cy="243840"/>
          </a:xfrm>
          <a:prstGeom prst="rect">
            <a:avLst/>
          </a:prstGeom>
          <a:solidFill>
            <a:srgbClr val="FFFFFF"/>
          </a:solidFill>
        </p:spPr>
        <p:txBody>
          <a:bodyPr wrap="none" lIns="0" tIns="0" rIns="0" bIns="0">
            <a:noAutofit/>
          </a:bodyPr>
          <a:lstStyle/>
          <a:p>
            <a:pPr indent="0">
              <a:defRPr sz="1200">
                <a:solidFill>
                  <a:srgbClr val="3B363F"/>
                </a:solidFill>
                <a:latin typeface="Arial"/>
              </a:defRPr>
            </a:pPr>
            <a:r>
              <a:t>四分位距</a:t>
            </a:r>
          </a:p>
        </p:txBody>
      </p:sp>
      <p:sp>
        <p:nvSpPr>
          <p:cNvPr id="13" name="矩形 12">
            <a:extLst>
              <a:ext uri="{FF2B5EF4-FFF2-40B4-BE49-F238E27FC236}">
                <a16:creationId xmlns:a16="http://schemas.microsoft.com/office/drawing/2014/main" id="{DD4D92EF-A7CB-93E4-854E-18D376009054}"/>
              </a:ext>
            </a:extLst>
          </p:cNvPr>
          <p:cNvSpPr/>
          <p:nvPr/>
        </p:nvSpPr>
        <p:spPr>
          <a:xfrm>
            <a:off x="5458968" y="4044696"/>
            <a:ext cx="576072" cy="210312"/>
          </a:xfrm>
          <a:prstGeom prst="rect">
            <a:avLst/>
          </a:prstGeom>
          <a:solidFill>
            <a:srgbClr val="FFFFFF"/>
          </a:solidFill>
        </p:spPr>
        <p:txBody>
          <a:bodyPr wrap="none" lIns="0" tIns="0" rIns="0" bIns="0">
            <a:noAutofit/>
          </a:bodyPr>
          <a:lstStyle/>
          <a:p>
            <a:pPr indent="0">
              <a:defRPr sz="1200">
                <a:solidFill>
                  <a:srgbClr val="3B363F"/>
                </a:solidFill>
                <a:latin typeface="Arial"/>
              </a:defRPr>
            </a:pPr>
            <a:r>
              <a:t>中位数</a:t>
            </a:r>
          </a:p>
        </p:txBody>
      </p:sp>
      <p:sp>
        <p:nvSpPr>
          <p:cNvPr id="14" name="矩形 13">
            <a:extLst>
              <a:ext uri="{FF2B5EF4-FFF2-40B4-BE49-F238E27FC236}">
                <a16:creationId xmlns:a16="http://schemas.microsoft.com/office/drawing/2014/main" id="{4B4DE763-95D7-40BB-38EF-022CB1F1274C}"/>
              </a:ext>
            </a:extLst>
          </p:cNvPr>
          <p:cNvSpPr/>
          <p:nvPr/>
        </p:nvSpPr>
        <p:spPr>
          <a:xfrm>
            <a:off x="5449824" y="4294632"/>
            <a:ext cx="1356360" cy="216408"/>
          </a:xfrm>
          <a:prstGeom prst="rect">
            <a:avLst/>
          </a:prstGeom>
          <a:solidFill>
            <a:srgbClr val="FFFFFF"/>
          </a:solidFill>
        </p:spPr>
        <p:txBody>
          <a:bodyPr wrap="none" lIns="0" tIns="0" rIns="0" bIns="0">
            <a:noAutofit/>
          </a:bodyPr>
          <a:lstStyle/>
          <a:p>
            <a:pPr indent="0">
              <a:defRPr sz="1200">
                <a:solidFill>
                  <a:srgbClr val="3B363F"/>
                </a:solidFill>
                <a:latin typeface="Arial"/>
              </a:defRPr>
            </a:pPr>
            <a:r>
              <a:t>四分位距</a:t>
            </a:r>
          </a:p>
        </p:txBody>
      </p:sp>
      <p:sp>
        <p:nvSpPr>
          <p:cNvPr id="15" name="矩形 14">
            <a:extLst>
              <a:ext uri="{FF2B5EF4-FFF2-40B4-BE49-F238E27FC236}">
                <a16:creationId xmlns:a16="http://schemas.microsoft.com/office/drawing/2014/main" id="{74306A3A-CBA8-66A2-2FDE-D32A26E8F3EF}"/>
              </a:ext>
            </a:extLst>
          </p:cNvPr>
          <p:cNvSpPr/>
          <p:nvPr/>
        </p:nvSpPr>
        <p:spPr>
          <a:xfrm>
            <a:off x="1931798" y="2923132"/>
            <a:ext cx="752856" cy="225630"/>
          </a:xfrm>
          <a:prstGeom prst="rect">
            <a:avLst/>
          </a:prstGeom>
          <a:solidFill>
            <a:srgbClr val="FFFFFF"/>
          </a:solidFill>
        </p:spPr>
        <p:txBody>
          <a:bodyPr lIns="0" tIns="0" rIns="0" bIns="0">
            <a:noAutofit/>
          </a:bodyPr>
          <a:lstStyle/>
          <a:p>
            <a:pPr>
              <a:lnSpc>
                <a:spcPct val="118000"/>
              </a:lnSpc>
              <a:defRPr sz="1200">
                <a:solidFill>
                  <a:srgbClr val="3B363F"/>
                </a:solidFill>
                <a:latin typeface="Arial"/>
              </a:defRPr>
            </a:pPr>
            <a:r>
              <a:t>（百分比）</a:t>
            </a:r>
          </a:p>
        </p:txBody>
      </p:sp>
      <p:sp>
        <p:nvSpPr>
          <p:cNvPr id="16" name="矩形 15">
            <a:extLst>
              <a:ext uri="{FF2B5EF4-FFF2-40B4-BE49-F238E27FC236}">
                <a16:creationId xmlns:a16="http://schemas.microsoft.com/office/drawing/2014/main" id="{524F53A3-66B1-CC4E-FDF7-C9C737DA1F35}"/>
              </a:ext>
            </a:extLst>
          </p:cNvPr>
          <p:cNvSpPr/>
          <p:nvPr/>
        </p:nvSpPr>
        <p:spPr>
          <a:xfrm>
            <a:off x="4855622" y="2900627"/>
            <a:ext cx="752856" cy="225630"/>
          </a:xfrm>
          <a:prstGeom prst="rect">
            <a:avLst/>
          </a:prstGeom>
          <a:solidFill>
            <a:srgbClr val="FFFFFF"/>
          </a:solidFill>
        </p:spPr>
        <p:txBody>
          <a:bodyPr lIns="0" tIns="0" rIns="0" bIns="0">
            <a:noAutofit/>
          </a:bodyPr>
          <a:lstStyle/>
          <a:p>
            <a:pPr>
              <a:lnSpc>
                <a:spcPct val="118000"/>
              </a:lnSpc>
              <a:defRPr sz="1200">
                <a:solidFill>
                  <a:srgbClr val="3B363F"/>
                </a:solidFill>
                <a:latin typeface="Arial"/>
              </a:defRPr>
            </a:pPr>
            <a:r>
              <a:t>（百分比）</a:t>
            </a:r>
          </a:p>
        </p:txBody>
      </p:sp>
      <p:sp>
        <p:nvSpPr>
          <p:cNvPr id="17" name="矩形 16">
            <a:extLst>
              <a:ext uri="{FF2B5EF4-FFF2-40B4-BE49-F238E27FC236}">
                <a16:creationId xmlns:a16="http://schemas.microsoft.com/office/drawing/2014/main" id="{559C6696-7C0B-0875-9F12-E5F8D7AADC55}"/>
              </a:ext>
            </a:extLst>
          </p:cNvPr>
          <p:cNvSpPr/>
          <p:nvPr/>
        </p:nvSpPr>
        <p:spPr>
          <a:xfrm>
            <a:off x="1976502" y="-3738875"/>
            <a:ext cx="1691640" cy="496824"/>
          </a:xfrm>
          <a:prstGeom prst="rect">
            <a:avLst/>
          </a:prstGeom>
          <a:solidFill>
            <a:srgbClr val="FFFFFF"/>
          </a:solidFill>
        </p:spPr>
        <p:txBody>
          <a:bodyPr lIns="0" tIns="0" rIns="0" bIns="0">
            <a:noAutofit/>
          </a:bodyPr>
          <a:lstStyle/>
          <a:p>
            <a:pPr marL="154500" indent="-190500">
              <a:lnSpc>
                <a:spcPct val="118000"/>
              </a:lnSpc>
              <a:defRPr sz="1200">
                <a:solidFill>
                  <a:srgbClr val="3B363F"/>
                </a:solidFill>
                <a:latin typeface="Arial"/>
              </a:defRPr>
            </a:pPr>
            <a:r>
              <a:t>1. 人口增长</a:t>
            </a:r>
            <a:r>
              <a:rPr baseline="30000"/>
              <a:t>1 </a:t>
            </a:r>
            <a:r>
              <a:t>（百分比）</a:t>
            </a:r>
          </a:p>
        </p:txBody>
      </p:sp>
      <p:sp>
        <p:nvSpPr>
          <p:cNvPr id="18" name="矩形 17">
            <a:extLst>
              <a:ext uri="{FF2B5EF4-FFF2-40B4-BE49-F238E27FC236}">
                <a16:creationId xmlns:a16="http://schemas.microsoft.com/office/drawing/2014/main" id="{B1DB6D11-10ED-C9DD-0BC8-5B96DFDA9C7D}"/>
              </a:ext>
            </a:extLst>
          </p:cNvPr>
          <p:cNvSpPr/>
          <p:nvPr/>
        </p:nvSpPr>
        <p:spPr>
          <a:xfrm>
            <a:off x="1320926" y="-4494920"/>
            <a:ext cx="5820103" cy="670685"/>
          </a:xfrm>
          <a:prstGeom prst="rect">
            <a:avLst/>
          </a:prstGeom>
          <a:solidFill>
            <a:srgbClr val="FFFFFF"/>
          </a:solidFill>
        </p:spPr>
        <p:txBody>
          <a:bodyPr wrap="square" lIns="0" tIns="0" rIns="0" bIns="0">
            <a:noAutofit/>
          </a:bodyPr>
          <a:lstStyle/>
          <a:p>
            <a:pPr indent="0">
              <a:defRPr sz="1400">
                <a:solidFill>
                  <a:srgbClr val="3B363F"/>
                </a:solidFill>
                <a:latin typeface="Arial"/>
              </a:defRPr>
            </a:pPr>
            <a:r>
              <a:t>尽管老年工人的比例仍低于发达经济体，但在过去10年中，新兴市场和发展中经济体也形成了类似的模式。</a:t>
            </a:r>
          </a:p>
        </p:txBody>
      </p:sp>
    </p:spTree>
    <p:extLst>
      <p:ext uri="{BB962C8B-B14F-4D97-AF65-F5344CB8AC3E}">
        <p14:creationId xmlns:p14="http://schemas.microsoft.com/office/powerpoint/2010/main" val="329523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26057-9203-5C5E-1C8F-16191590E426}"/>
              </a:ext>
            </a:extLst>
          </p:cNvPr>
          <p:cNvSpPr>
            <a:spLocks noGrp="1"/>
          </p:cNvSpPr>
          <p:nvPr>
            <p:ph type="title"/>
          </p:nvPr>
        </p:nvSpPr>
        <p:spPr/>
        <p:txBody>
          <a:bodyPr/>
          <a:lstStyle/>
          <a:p>
            <a:r>
              <a:t>中国封锁正在放松吗？</a:t>
            </a:r>
          </a:p>
        </p:txBody>
      </p:sp>
      <p:sp>
        <p:nvSpPr>
          <p:cNvPr id="3" name="Slide Number Placeholder 2">
            <a:extLst>
              <a:ext uri="{FF2B5EF4-FFF2-40B4-BE49-F238E27FC236}">
                <a16:creationId xmlns:a16="http://schemas.microsoft.com/office/drawing/2014/main" id="{D353DCE8-724C-4A4A-2B4F-56CBFD8D1126}"/>
              </a:ext>
            </a:extLst>
          </p:cNvPr>
          <p:cNvSpPr>
            <a:spLocks noGrp="1"/>
          </p:cNvSpPr>
          <p:nvPr>
            <p:ph type="sldNum" sz="quarter" idx="11"/>
          </p:nvPr>
        </p:nvSpPr>
        <p:spPr/>
        <p:txBody>
          <a:bodyPr/>
          <a:lstStyle/>
          <a:p/>
          <a:p>
            <a:fld id="{B18DCB8B-D2FE-45D5-9D77-2EAE87C4CC26}" type="slidenum">
              <a:rPr lang="en-GB" smtClean="0"/>
              <a:t>8</a:t>
            </a:fld>
          </a:p>
        </p:txBody>
      </p:sp>
      <p:pic>
        <p:nvPicPr>
          <p:cNvPr id="4098" name="Picture 2" descr="Covid Cases in China Hit Record, as Shanghai Extends Lockdown - WSJ">
            <a:extLst>
              <a:ext uri="{FF2B5EF4-FFF2-40B4-BE49-F238E27FC236}">
                <a16:creationId xmlns:a16="http://schemas.microsoft.com/office/drawing/2014/main" id="{620C934C-20B9-294B-B61B-B144B41639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766888"/>
            <a:ext cx="5905500" cy="33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661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65B3-5289-2C1B-1BFC-E8F8772AABB0}"/>
              </a:ext>
            </a:extLst>
          </p:cNvPr>
          <p:cNvSpPr>
            <a:spLocks noGrp="1"/>
          </p:cNvSpPr>
          <p:nvPr>
            <p:ph type="title"/>
          </p:nvPr>
        </p:nvSpPr>
        <p:spPr/>
        <p:txBody>
          <a:bodyPr/>
          <a:lstStyle/>
          <a:p>
            <a:r>
              <a:t>中国新冠病例与制造业活动</a:t>
            </a:r>
          </a:p>
        </p:txBody>
      </p:sp>
      <p:sp>
        <p:nvSpPr>
          <p:cNvPr id="3" name="Slide Number Placeholder 2">
            <a:extLst>
              <a:ext uri="{FF2B5EF4-FFF2-40B4-BE49-F238E27FC236}">
                <a16:creationId xmlns:a16="http://schemas.microsoft.com/office/drawing/2014/main" id="{1FCE706F-34BC-6EAA-22EC-4544819E2554}"/>
              </a:ext>
            </a:extLst>
          </p:cNvPr>
          <p:cNvSpPr>
            <a:spLocks noGrp="1"/>
          </p:cNvSpPr>
          <p:nvPr>
            <p:ph type="sldNum" sz="quarter" idx="11"/>
          </p:nvPr>
        </p:nvSpPr>
        <p:spPr/>
        <p:txBody>
          <a:bodyPr/>
          <a:lstStyle/>
          <a:p/>
          <a:p>
            <a:fld id="{B18DCB8B-D2FE-45D5-9D77-2EAE87C4CC26}" type="slidenum">
              <a:rPr lang="en-GB" smtClean="0"/>
              <a:t>9</a:t>
            </a:fld>
          </a:p>
        </p:txBody>
      </p:sp>
      <p:sp>
        <p:nvSpPr>
          <p:cNvPr id="8" name="TextBox 7">
            <a:extLst>
              <a:ext uri="{FF2B5EF4-FFF2-40B4-BE49-F238E27FC236}">
                <a16:creationId xmlns:a16="http://schemas.microsoft.com/office/drawing/2014/main" id="{096B04D2-40FB-6082-3F35-0A8E238F6CBA}"/>
              </a:ext>
            </a:extLst>
          </p:cNvPr>
          <p:cNvSpPr txBox="1"/>
          <p:nvPr/>
        </p:nvSpPr>
        <p:spPr>
          <a:xfrm>
            <a:off x="1729863" y="5736351"/>
            <a:ext cx="915635" cy="246221"/>
          </a:xfrm>
          <a:prstGeom prst="rect">
            <a:avLst/>
          </a:prstGeom>
          <a:noFill/>
        </p:spPr>
        <p:txBody>
          <a:bodyPr wrap="none">
            <a:spAutoFit/>
          </a:bodyPr>
          <a:lstStyle/>
          <a:p>
            <a:pPr algn="ctr">
              <a:defRPr sz="1000">
                <a:latin typeface="Arial" pitchFamily="34" charset="0"/>
                <a:cs typeface="Arial" pitchFamily="34" charset="0"/>
              </a:defRPr>
            </a:pPr>
            <a:r>
              <a:t>来源：</a:t>
            </a:r>
            <a:r>
              <a:rPr>
                <a:hlinkClick r:id="rId2"/>
              </a:rPr>
              <a:t>国际货币基金组织</a:t>
            </a:r>
            <a:r>
              <a:t>。</a:t>
            </a:r>
          </a:p>
        </p:txBody>
      </p:sp>
      <p:pic>
        <p:nvPicPr>
          <p:cNvPr id="15" name="图片 14">
            <a:extLst>
              <a:ext uri="{FF2B5EF4-FFF2-40B4-BE49-F238E27FC236}">
                <a16:creationId xmlns:a16="http://schemas.microsoft.com/office/drawing/2014/main" id="{C5DA2AD3-9492-0ECA-778A-D53232424BB5}"/>
              </a:ext>
            </a:extLst>
          </p:cNvPr>
          <p:cNvPicPr>
            <a:picLocks noChangeAspect="1"/>
          </p:cNvPicPr>
          <p:nvPr/>
        </p:nvPicPr>
        <p:blipFill>
          <a:blip r:embed="rId3"/>
          <a:stretch>
            <a:fillRect/>
          </a:stretch>
        </p:blipFill>
        <p:spPr>
          <a:xfrm>
            <a:off x="1770888" y="1124712"/>
            <a:ext cx="5593080" cy="4608576"/>
          </a:xfrm>
          <a:prstGeom prst="rect">
            <a:avLst/>
          </a:prstGeom>
        </p:spPr>
      </p:pic>
      <p:sp>
        <p:nvSpPr>
          <p:cNvPr id="16" name="矩形 15">
            <a:extLst>
              <a:ext uri="{FF2B5EF4-FFF2-40B4-BE49-F238E27FC236}">
                <a16:creationId xmlns:a16="http://schemas.microsoft.com/office/drawing/2014/main" id="{240BBD45-BD93-1EBB-DB1C-EB762A9AE027}"/>
              </a:ext>
            </a:extLst>
          </p:cNvPr>
          <p:cNvSpPr/>
          <p:nvPr/>
        </p:nvSpPr>
        <p:spPr>
          <a:xfrm>
            <a:off x="1941576" y="1295400"/>
            <a:ext cx="4742688" cy="533400"/>
          </a:xfrm>
          <a:prstGeom prst="rect">
            <a:avLst/>
          </a:prstGeom>
          <a:solidFill>
            <a:srgbClr val="FFFFFF"/>
          </a:solidFill>
        </p:spPr>
        <p:txBody>
          <a:bodyPr lIns="0" tIns="0" rIns="0" bIns="0">
            <a:noAutofit/>
          </a:bodyPr>
          <a:lstStyle/>
          <a:p>
            <a:pPr indent="0">
              <a:lnSpc>
                <a:spcPct val="132000"/>
              </a:lnSpc>
              <a:defRPr sz="1300">
                <a:solidFill>
                  <a:srgbClr val="1B66AD"/>
                </a:solidFill>
                <a:latin typeface="Arial"/>
              </a:defRPr>
            </a:pPr>
            <a:r>
              <a:t>图 3.中国：COVID-19疫情爆发和供应链中断</a:t>
            </a:r>
          </a:p>
        </p:txBody>
      </p:sp>
      <p:sp>
        <p:nvSpPr>
          <p:cNvPr id="17" name="矩形 16">
            <a:extLst>
              <a:ext uri="{FF2B5EF4-FFF2-40B4-BE49-F238E27FC236}">
                <a16:creationId xmlns:a16="http://schemas.microsoft.com/office/drawing/2014/main" id="{A1CD3A05-9EA6-BEC5-CAE3-708643D956AD}"/>
              </a:ext>
            </a:extLst>
          </p:cNvPr>
          <p:cNvSpPr/>
          <p:nvPr/>
        </p:nvSpPr>
        <p:spPr>
          <a:xfrm>
            <a:off x="1965960" y="3063240"/>
            <a:ext cx="237744" cy="1188720"/>
          </a:xfrm>
          <a:prstGeom prst="rect">
            <a:avLst/>
          </a:prstGeom>
          <a:solidFill>
            <a:srgbClr val="FFFFFF"/>
          </a:solidFill>
        </p:spPr>
        <p:txBody>
          <a:bodyPr vert="vert270" wrap="none" lIns="0" tIns="0" rIns="0" bIns="0">
            <a:noAutofit/>
          </a:bodyPr>
          <a:lstStyle/>
          <a:p>
            <a:pPr indent="0">
              <a:defRPr sz="1025">
                <a:solidFill>
                  <a:srgbClr val="3B363F"/>
                </a:solidFill>
                <a:latin typeface="Arial"/>
              </a:defRPr>
            </a:pPr>
            <a:r>
              <a:t>人数</a:t>
            </a:r>
          </a:p>
        </p:txBody>
      </p:sp>
      <p:sp>
        <p:nvSpPr>
          <p:cNvPr id="18" name="矩形 17">
            <a:extLst>
              <a:ext uri="{FF2B5EF4-FFF2-40B4-BE49-F238E27FC236}">
                <a16:creationId xmlns:a16="http://schemas.microsoft.com/office/drawing/2014/main" id="{0225034D-4BAB-7FC9-34D1-E83DA6E84364}"/>
              </a:ext>
            </a:extLst>
          </p:cNvPr>
          <p:cNvSpPr/>
          <p:nvPr/>
        </p:nvSpPr>
        <p:spPr>
          <a:xfrm>
            <a:off x="3224784" y="1999488"/>
            <a:ext cx="1871472" cy="249936"/>
          </a:xfrm>
          <a:prstGeom prst="rect">
            <a:avLst/>
          </a:prstGeom>
          <a:solidFill>
            <a:srgbClr val="FFFFFF"/>
          </a:solidFill>
        </p:spPr>
        <p:txBody>
          <a:bodyPr wrap="none" lIns="0" tIns="0" rIns="0" bIns="0">
            <a:noAutofit/>
          </a:bodyPr>
          <a:lstStyle/>
          <a:p>
            <a:pPr indent="0">
              <a:defRPr sz="1100">
                <a:solidFill>
                  <a:srgbClr val="3B363F"/>
                </a:solidFill>
                <a:latin typeface="Arial"/>
              </a:defRPr>
            </a:pPr>
            <a:r>
              <a:t>COVID-19病例，100人</a:t>
            </a:r>
          </a:p>
        </p:txBody>
      </p:sp>
      <p:sp>
        <p:nvSpPr>
          <p:cNvPr id="19" name="矩形 18">
            <a:extLst>
              <a:ext uri="{FF2B5EF4-FFF2-40B4-BE49-F238E27FC236}">
                <a16:creationId xmlns:a16="http://schemas.microsoft.com/office/drawing/2014/main" id="{734468C9-E360-04D1-CF28-6A7E1BBFA1F1}"/>
              </a:ext>
            </a:extLst>
          </p:cNvPr>
          <p:cNvSpPr/>
          <p:nvPr/>
        </p:nvSpPr>
        <p:spPr>
          <a:xfrm>
            <a:off x="3224784" y="2224024"/>
            <a:ext cx="1152144" cy="204216"/>
          </a:xfrm>
          <a:prstGeom prst="rect">
            <a:avLst/>
          </a:prstGeom>
          <a:solidFill>
            <a:srgbClr val="FFFFFF"/>
          </a:solidFill>
        </p:spPr>
        <p:txBody>
          <a:bodyPr wrap="none" lIns="0" tIns="0" rIns="0" bIns="0">
            <a:noAutofit/>
          </a:bodyPr>
          <a:lstStyle/>
          <a:p>
            <a:pPr indent="0">
              <a:defRPr>
                <a:latin typeface="Arial"/>
              </a:defRPr>
            </a:pPr>
            <a:r>
              <a:rPr sz="1025">
                <a:solidFill>
                  <a:srgbClr val="625A61"/>
                </a:solidFill>
              </a:rPr>
              <a:t>二氧化碳</a:t>
            </a:r>
            <a:r>
              <a:rPr sz="1200">
                <a:solidFill>
                  <a:srgbClr val="3B363F"/>
                </a:solidFill>
              </a:rPr>
              <a:t>VID-</a:t>
            </a:r>
            <a:r>
              <a:rPr sz="1025">
                <a:solidFill>
                  <a:srgbClr val="625A61"/>
                </a:solidFill>
              </a:rPr>
              <a:t>19 </a:t>
            </a:r>
            <a:r>
              <a:rPr sz="1200">
                <a:solidFill>
                  <a:srgbClr val="3B363F"/>
                </a:solidFill>
              </a:rPr>
              <a:t>死亡</a:t>
            </a:r>
          </a:p>
        </p:txBody>
      </p:sp>
      <p:sp>
        <p:nvSpPr>
          <p:cNvPr id="20" name="矩形 19">
            <a:extLst>
              <a:ext uri="{FF2B5EF4-FFF2-40B4-BE49-F238E27FC236}">
                <a16:creationId xmlns:a16="http://schemas.microsoft.com/office/drawing/2014/main" id="{2C4871A9-377F-6DB2-46AC-1D30A7D902FD}"/>
              </a:ext>
            </a:extLst>
          </p:cNvPr>
          <p:cNvSpPr/>
          <p:nvPr/>
        </p:nvSpPr>
        <p:spPr>
          <a:xfrm>
            <a:off x="3224784" y="2465832"/>
            <a:ext cx="2499360" cy="225552"/>
          </a:xfrm>
          <a:prstGeom prst="rect">
            <a:avLst/>
          </a:prstGeom>
          <a:solidFill>
            <a:srgbClr val="FFFFFF"/>
          </a:solidFill>
        </p:spPr>
        <p:txBody>
          <a:bodyPr wrap="none" lIns="0" tIns="0" rIns="0" bIns="0">
            <a:noAutofit/>
          </a:bodyPr>
          <a:lstStyle/>
          <a:p>
            <a:pPr indent="0">
              <a:defRPr sz="1025">
                <a:solidFill>
                  <a:srgbClr val="625A61"/>
                </a:solidFill>
                <a:latin typeface="Arial"/>
              </a:defRPr>
            </a:pPr>
            <a:r>
              <a:t>采购经理人指数：制造业产出（右轴）</a:t>
            </a:r>
          </a:p>
        </p:txBody>
      </p:sp>
      <p:sp>
        <p:nvSpPr>
          <p:cNvPr id="21" name="矩形 20">
            <a:extLst>
              <a:ext uri="{FF2B5EF4-FFF2-40B4-BE49-F238E27FC236}">
                <a16:creationId xmlns:a16="http://schemas.microsoft.com/office/drawing/2014/main" id="{BB6D1C4A-0ACD-C10E-5A7D-8B857CC44E02}"/>
              </a:ext>
            </a:extLst>
          </p:cNvPr>
          <p:cNvSpPr/>
          <p:nvPr/>
        </p:nvSpPr>
        <p:spPr>
          <a:xfrm>
            <a:off x="3224784" y="2691384"/>
            <a:ext cx="2865120" cy="448056"/>
          </a:xfrm>
          <a:prstGeom prst="rect">
            <a:avLst/>
          </a:prstGeom>
          <a:solidFill>
            <a:srgbClr val="FFFFFF"/>
          </a:solidFill>
        </p:spPr>
        <p:txBody>
          <a:bodyPr lIns="0" tIns="0" rIns="0" bIns="0">
            <a:noAutofit/>
          </a:bodyPr>
          <a:lstStyle/>
          <a:p>
            <a:pPr indent="0">
              <a:defRPr sz="1025">
                <a:solidFill>
                  <a:srgbClr val="625A61"/>
                </a:solidFill>
                <a:latin typeface="Arial"/>
              </a:defRPr>
            </a:pPr>
            <a:r>
              <a:t>采购经理人指数：制造供应商的交货时间（右图）</a:t>
            </a:r>
          </a:p>
        </p:txBody>
      </p:sp>
      <p:sp>
        <p:nvSpPr>
          <p:cNvPr id="22" name="矩形 21">
            <a:extLst>
              <a:ext uri="{FF2B5EF4-FFF2-40B4-BE49-F238E27FC236}">
                <a16:creationId xmlns:a16="http://schemas.microsoft.com/office/drawing/2014/main" id="{B930DE2D-00D9-A2ED-11F0-95606A75C141}"/>
              </a:ext>
            </a:extLst>
          </p:cNvPr>
          <p:cNvSpPr/>
          <p:nvPr/>
        </p:nvSpPr>
        <p:spPr>
          <a:xfrm>
            <a:off x="7056120" y="3136392"/>
            <a:ext cx="207264" cy="1039368"/>
          </a:xfrm>
          <a:prstGeom prst="rect">
            <a:avLst/>
          </a:prstGeom>
          <a:solidFill>
            <a:srgbClr val="FFFFFF"/>
          </a:solidFill>
        </p:spPr>
        <p:txBody>
          <a:bodyPr vert="vert270" wrap="none" lIns="0" tIns="0" rIns="0" bIns="0">
            <a:noAutofit/>
          </a:bodyPr>
          <a:lstStyle/>
          <a:p>
            <a:pPr indent="0">
              <a:defRPr>
                <a:solidFill>
                  <a:srgbClr val="3B363F"/>
                </a:solidFill>
                <a:latin typeface="Arial"/>
              </a:defRPr>
            </a:pPr>
            <a:r>
              <a:rPr sz="1025"/>
              <a:t>指数减</a:t>
            </a:r>
            <a:r>
              <a:rPr sz="1400"/>
              <a:t>50</a:t>
            </a:r>
          </a:p>
        </p:txBody>
      </p:sp>
      <p:sp>
        <p:nvSpPr>
          <p:cNvPr id="23" name="矩形 22">
            <a:extLst>
              <a:ext uri="{FF2B5EF4-FFF2-40B4-BE49-F238E27FC236}">
                <a16:creationId xmlns:a16="http://schemas.microsoft.com/office/drawing/2014/main" id="{BDD898DB-5538-38A7-CA20-BB117FBEC523}"/>
              </a:ext>
            </a:extLst>
          </p:cNvPr>
          <p:cNvSpPr/>
          <p:nvPr/>
        </p:nvSpPr>
        <p:spPr>
          <a:xfrm>
            <a:off x="6653784" y="5242560"/>
            <a:ext cx="252984" cy="161544"/>
          </a:xfrm>
          <a:prstGeom prst="rect">
            <a:avLst/>
          </a:prstGeom>
          <a:solidFill>
            <a:srgbClr val="FFFFFF"/>
          </a:solidFill>
        </p:spPr>
        <p:txBody>
          <a:bodyPr wrap="none" lIns="0" tIns="0" rIns="0" bIns="0">
            <a:noAutofit/>
          </a:bodyPr>
          <a:lstStyle/>
          <a:p>
            <a:pPr indent="0" algn="r">
              <a:defRPr sz="1100">
                <a:solidFill>
                  <a:srgbClr val="3B363F"/>
                </a:solidFill>
                <a:latin typeface="Arial"/>
              </a:defRPr>
            </a:pPr>
            <a:r>
              <a:t>七月。</a:t>
            </a:r>
          </a:p>
        </p:txBody>
      </p:sp>
    </p:spTree>
    <p:extLst>
      <p:ext uri="{BB962C8B-B14F-4D97-AF65-F5344CB8AC3E}">
        <p14:creationId xmlns:p14="http://schemas.microsoft.com/office/powerpoint/2010/main" val="249402822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ln>
          <a:solidFill>
            <a:srgbClr val="FF0000"/>
          </a:solidFill>
        </a:ln>
      </a:spPr>
      <a:bodyPr wrap="square" rtlCol="0" anchor="ctr">
        <a:spAutoFit/>
      </a:bodyPr>
      <a:lstStyle>
        <a:defPPr algn="ctr">
          <a:defRPr sz="1800" b="0" u="none">
            <a:solidFill>
              <a:schemeClr val="accent6"/>
            </a:solidFill>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000" b="1" i="0" u="sng" strike="noStrike" cap="none" normalizeH="0" baseline="0">
            <a:ln>
              <a:noFill/>
            </a:ln>
            <a:solidFill>
              <a:schemeClr val="tx1"/>
            </a:solidFill>
            <a:effectLst/>
            <a:latin typeface="Tahoma" charset="0"/>
          </a:defRPr>
        </a:defPPr>
      </a:lstStyle>
    </a:lnDef>
    <a:txDef>
      <a:spPr>
        <a:noFill/>
      </a:spPr>
      <a:bodyPr wrap="none" rtlCol="0">
        <a:spAutoFit/>
      </a:bodyPr>
      <a:lstStyle>
        <a:defPPr algn="ctr">
          <a:defRPr sz="1600" b="0" u="none">
            <a:latin typeface="Arial" pitchFamily="34" charset="0"/>
            <a:cs typeface="Arial"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b77a26ff-56a7-47b7-ba72-6a48e6d76c9a">
      <Terms xmlns="http://schemas.microsoft.com/office/infopath/2007/PartnerControls"/>
    </lcf76f155ced4ddcb4097134ff3c332f>
    <TaxCatchAll xmlns="5348f4f6-fef2-4225-a7b4-5911dc76991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5434741E7BD2D45B6F741F2F674B77C" ma:contentTypeVersion="16" ma:contentTypeDescription="Create a new document." ma:contentTypeScope="" ma:versionID="157c9ed016fe929437ee29858f017fcf">
  <xsd:schema xmlns:xsd="http://www.w3.org/2001/XMLSchema" xmlns:xs="http://www.w3.org/2001/XMLSchema" xmlns:p="http://schemas.microsoft.com/office/2006/metadata/properties" xmlns:ns2="b77a26ff-56a7-47b7-ba72-6a48e6d76c9a" xmlns:ns3="5348f4f6-fef2-4225-a7b4-5911dc76991f" targetNamespace="http://schemas.microsoft.com/office/2006/metadata/properties" ma:root="true" ma:fieldsID="4877b56489ea95ccd7014f681f29b042" ns2:_="" ns3:_="">
    <xsd:import namespace="b77a26ff-56a7-47b7-ba72-6a48e6d76c9a"/>
    <xsd:import namespace="5348f4f6-fef2-4225-a7b4-5911dc76991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7a26ff-56a7-47b7-ba72-6a48e6d76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cd9ce95e-1345-4484-817e-41007f75531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348f4f6-fef2-4225-a7b4-5911dc76991f"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63c855ff-b064-4996-82d2-0747a6f0067d}" ma:internalName="TaxCatchAll" ma:showField="CatchAllData" ma:web="5348f4f6-fef2-4225-a7b4-5911dc76991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0D8F38-9B4C-489B-ADF8-3BBCD74F4F5D}">
  <ds:schemaRefs>
    <ds:schemaRef ds:uri="http://schemas.microsoft.com/office/2006/metadata/properties"/>
    <ds:schemaRef ds:uri="http://schemas.microsoft.com/office/infopath/2007/PartnerControls"/>
    <ds:schemaRef ds:uri="b77a26ff-56a7-47b7-ba72-6a48e6d76c9a"/>
    <ds:schemaRef ds:uri="5348f4f6-fef2-4225-a7b4-5911dc76991f"/>
  </ds:schemaRefs>
</ds:datastoreItem>
</file>

<file path=customXml/itemProps2.xml><?xml version="1.0" encoding="utf-8"?>
<ds:datastoreItem xmlns:ds="http://schemas.openxmlformats.org/officeDocument/2006/customXml" ds:itemID="{1E2E79C5-3896-44DB-B93B-76F3455B5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7a26ff-56a7-47b7-ba72-6a48e6d76c9a"/>
    <ds:schemaRef ds:uri="5348f4f6-fef2-4225-a7b4-5911dc7699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29660B-185D-42DD-9E8C-496B8E14170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49119</TotalTime>
  <Words>2885</Words>
  <Application>Microsoft Office PowerPoint</Application>
  <PresentationFormat>全屏显示(4:3)</PresentationFormat>
  <Paragraphs>757</Paragraphs>
  <Slides>73</Slides>
  <Notes>9</Notes>
  <HiddenSlides>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73</vt:i4>
      </vt:variant>
    </vt:vector>
  </HeadingPairs>
  <TitlesOfParts>
    <vt:vector size="80" baseType="lpstr">
      <vt:lpstr>Arial</vt:lpstr>
      <vt:lpstr>Arial Narrow</vt:lpstr>
      <vt:lpstr>Cambria</vt:lpstr>
      <vt:lpstr>Tahoma</vt:lpstr>
      <vt:lpstr>Times New Roman</vt:lpstr>
      <vt:lpstr>Verdana</vt:lpstr>
      <vt:lpstr>Default Design</vt:lpstr>
      <vt:lpstr>  The Current Global Macro-economy, and Risks to Global Growth December 2022         Peter K. Schott Yale School of Management &amp; NBER    </vt:lpstr>
      <vt:lpstr>Agenda</vt:lpstr>
      <vt:lpstr>How would you characterize the current state of the world economy?  What are the greatest risks to growth around the world? </vt:lpstr>
      <vt:lpstr>PowerPoint 演示文稿</vt:lpstr>
      <vt:lpstr>World GDP Growth 1997-2021</vt:lpstr>
      <vt:lpstr>Lingering Impact of COVID</vt:lpstr>
      <vt:lpstr>Lingering Impact of COVID</vt:lpstr>
      <vt:lpstr>China Lockdowns Easing?</vt:lpstr>
      <vt:lpstr>COVID 19 Cases and Manufacturing Activity in China</vt:lpstr>
      <vt:lpstr>Global Supply Chain Disruptions</vt:lpstr>
      <vt:lpstr>Inflation</vt:lpstr>
      <vt:lpstr>More Inflation</vt:lpstr>
      <vt:lpstr>More Inflation</vt:lpstr>
      <vt:lpstr>Jobs + Openings &gt; Workers</vt:lpstr>
      <vt:lpstr>Increasingly “Jobless” US Recoveries</vt:lpstr>
      <vt:lpstr>U.S. Income Inequality by Education Autor 2014</vt:lpstr>
      <vt:lpstr>US Labor Shortage</vt:lpstr>
      <vt:lpstr>US Labor Shortage</vt:lpstr>
      <vt:lpstr>US Wage Growth</vt:lpstr>
      <vt:lpstr>1980s vs Now</vt:lpstr>
      <vt:lpstr>PowerPoint 演示文稿</vt:lpstr>
      <vt:lpstr>Monetary Policy</vt:lpstr>
      <vt:lpstr>US Inflation Expectations?</vt:lpstr>
      <vt:lpstr>Do you think a US recession is coming?</vt:lpstr>
      <vt:lpstr>Recession Probability?</vt:lpstr>
      <vt:lpstr>Appendix: Long Run Growth</vt:lpstr>
      <vt:lpstr>PowerPoint 演示文稿</vt:lpstr>
      <vt:lpstr>What to Expect from Now to 2075?</vt:lpstr>
      <vt:lpstr>UN Population Projection</vt:lpstr>
      <vt:lpstr>UN Population Projection</vt:lpstr>
      <vt:lpstr>Growth Projections</vt:lpstr>
      <vt:lpstr>PowerPoint 演示文稿</vt:lpstr>
      <vt:lpstr>Growth Projections</vt:lpstr>
      <vt:lpstr>Convergence</vt:lpstr>
      <vt:lpstr>Convergence</vt:lpstr>
      <vt:lpstr>Across-Country Inequality</vt:lpstr>
      <vt:lpstr>Within-Country Inequality</vt:lpstr>
      <vt:lpstr>Thanks!</vt:lpstr>
      <vt:lpstr>Appendix: The Lingering Impact of the Great Recession</vt:lpstr>
      <vt:lpstr>World GDP Growth 1997-2021</vt:lpstr>
      <vt:lpstr>US GDP</vt:lpstr>
      <vt:lpstr>The Great Recession Was Extreme!</vt:lpstr>
      <vt:lpstr>The US Output Gap</vt:lpstr>
      <vt:lpstr>US GDP</vt:lpstr>
      <vt:lpstr>Output Gaps 10 Years Later Source: IMF</vt:lpstr>
      <vt:lpstr>US Employment</vt:lpstr>
      <vt:lpstr>Increasingly “Jobless” US Recoveries</vt:lpstr>
      <vt:lpstr>Severe Drop in US Labor Force Participation</vt:lpstr>
      <vt:lpstr>U.S. Manufacturing Employment</vt:lpstr>
      <vt:lpstr>PowerPoint 演示文稿</vt:lpstr>
      <vt:lpstr>U.S. Income Inequality by Education Autor 2014</vt:lpstr>
      <vt:lpstr>PowerPoint 演示文稿</vt:lpstr>
      <vt:lpstr>US Wage Growth Since the Great Recession</vt:lpstr>
      <vt:lpstr>Appendix: The rise of uncertainty</vt:lpstr>
      <vt:lpstr>Uncertainty!</vt:lpstr>
      <vt:lpstr>Other Risks</vt:lpstr>
      <vt:lpstr>Energy/Europe</vt:lpstr>
      <vt:lpstr>Emerging Market Debt</vt:lpstr>
      <vt:lpstr>Longer Run: Demographics!</vt:lpstr>
      <vt:lpstr>Longer Run: Demographics!</vt:lpstr>
      <vt:lpstr>What do you think??</vt:lpstr>
      <vt:lpstr>Appendix</vt:lpstr>
      <vt:lpstr>U.S. Wages versus Productivity Wikipedia </vt:lpstr>
      <vt:lpstr>Wages Have Diverged from Productivity</vt:lpstr>
      <vt:lpstr>Falling US Labor Share of GDP</vt:lpstr>
      <vt:lpstr>Rising Firm Market Power</vt:lpstr>
      <vt:lpstr>Rising Firm Market Power….Especially Among Largest</vt:lpstr>
      <vt:lpstr>U.S. Income Inequality by Education Autor 2014</vt:lpstr>
      <vt:lpstr>PowerPoint 演示文稿</vt:lpstr>
      <vt:lpstr>Risks</vt:lpstr>
      <vt:lpstr>Demographics IMF 2018</vt:lpstr>
      <vt:lpstr>Demographics IMF 2018</vt:lpstr>
      <vt:lpstr>Demographics IMF 2018</vt:lpstr>
    </vt:vector>
  </TitlesOfParts>
  <Company>LSE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Multi-product Firms and Trade Liberalization</dc:title>
  <dc:creator>Redding</dc:creator>
  <cp:lastModifiedBy>Jiang Bonnie</cp:lastModifiedBy>
  <cp:revision>4252</cp:revision>
  <dcterms:created xsi:type="dcterms:W3CDTF">2003-07-31T10:15:55Z</dcterms:created>
  <dcterms:modified xsi:type="dcterms:W3CDTF">2023-01-30T02:26:02Z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PageLayout">
    <vt:lpwstr>Message</vt:lpwstr>
  </property>
  <property fmtid="{D5CDD505-2E9C-101B-9397-08002B2CF9AE}" pid="3" name="ContentTypeId">
    <vt:lpwstr>0x010100E5434741E7BD2D45B6F741F2F674B77C</vt:lpwstr>
  </property>
</Properties>
</file>