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Layouts/slideLayout2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47"/>
  </p:notesMasterIdLst>
  <p:sldIdLst>
    <p:sldId id="366" r:id="rId3"/>
    <p:sldId id="544" r:id="rId4"/>
    <p:sldId id="320" r:id="rId5"/>
    <p:sldId id="273" r:id="rId6"/>
    <p:sldId id="388" r:id="rId7"/>
    <p:sldId id="424" r:id="rId8"/>
    <p:sldId id="425" r:id="rId9"/>
    <p:sldId id="321" r:id="rId10"/>
    <p:sldId id="313" r:id="rId11"/>
    <p:sldId id="410" r:id="rId12"/>
    <p:sldId id="404" r:id="rId13"/>
    <p:sldId id="381" r:id="rId14"/>
    <p:sldId id="451" r:id="rId15"/>
    <p:sldId id="427" r:id="rId16"/>
    <p:sldId id="455" r:id="rId17"/>
    <p:sldId id="331" r:id="rId18"/>
    <p:sldId id="384" r:id="rId19"/>
    <p:sldId id="423" r:id="rId20"/>
    <p:sldId id="422" r:id="rId21"/>
    <p:sldId id="327" r:id="rId22"/>
    <p:sldId id="520" r:id="rId23"/>
    <p:sldId id="553" r:id="rId24"/>
    <p:sldId id="552" r:id="rId25"/>
    <p:sldId id="416" r:id="rId26"/>
    <p:sldId id="554" r:id="rId27"/>
    <p:sldId id="555" r:id="rId28"/>
    <p:sldId id="556" r:id="rId29"/>
    <p:sldId id="557" r:id="rId30"/>
    <p:sldId id="558" r:id="rId31"/>
    <p:sldId id="454" r:id="rId32"/>
    <p:sldId id="352" r:id="rId33"/>
    <p:sldId id="456" r:id="rId34"/>
    <p:sldId id="559" r:id="rId35"/>
    <p:sldId id="457" r:id="rId36"/>
    <p:sldId id="458" r:id="rId37"/>
    <p:sldId id="453" r:id="rId38"/>
    <p:sldId id="414" r:id="rId39"/>
    <p:sldId id="407" r:id="rId40"/>
    <p:sldId id="353" r:id="rId41"/>
    <p:sldId id="550" r:id="rId42"/>
    <p:sldId id="545" r:id="rId43"/>
    <p:sldId id="325" r:id="rId44"/>
    <p:sldId id="551" r:id="rId45"/>
    <p:sldId id="39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9E431B-722E-4DF9-9556-3DF99B465107}">
          <p14:sldIdLst>
            <p14:sldId id="366"/>
            <p14:sldId id="544"/>
            <p14:sldId id="320"/>
            <p14:sldId id="273"/>
            <p14:sldId id="388"/>
          </p14:sldIdLst>
        </p14:section>
        <p14:section name="INTRO" id="{A72DCCFB-42A3-471D-966B-BFB12E2BE3D1}">
          <p14:sldIdLst>
            <p14:sldId id="424"/>
            <p14:sldId id="425"/>
            <p14:sldId id="321"/>
            <p14:sldId id="313"/>
            <p14:sldId id="410"/>
            <p14:sldId id="404"/>
            <p14:sldId id="381"/>
          </p14:sldIdLst>
        </p14:section>
        <p14:section name="WHAT" id="{6157FDD0-F15E-4D31-B1FC-6D9DBBF36AD4}">
          <p14:sldIdLst>
            <p14:sldId id="451"/>
            <p14:sldId id="427"/>
            <p14:sldId id="455"/>
            <p14:sldId id="331"/>
            <p14:sldId id="384"/>
            <p14:sldId id="423"/>
            <p14:sldId id="422"/>
          </p14:sldIdLst>
        </p14:section>
        <p14:section name="HOW" id="{03790B79-3A8E-4389-AECC-E65DBA0D4F3F}">
          <p14:sldIdLst>
            <p14:sldId id="327"/>
            <p14:sldId id="520"/>
            <p14:sldId id="553"/>
            <p14:sldId id="552"/>
            <p14:sldId id="416"/>
            <p14:sldId id="554"/>
            <p14:sldId id="555"/>
            <p14:sldId id="556"/>
            <p14:sldId id="557"/>
            <p14:sldId id="558"/>
            <p14:sldId id="454"/>
            <p14:sldId id="352"/>
            <p14:sldId id="456"/>
            <p14:sldId id="559"/>
            <p14:sldId id="457"/>
            <p14:sldId id="458"/>
          </p14:sldIdLst>
        </p14:section>
        <p14:section name="EXERCISE" id="{85728734-A080-46B8-B22B-EA7377A1186E}">
          <p14:sldIdLst>
            <p14:sldId id="453"/>
            <p14:sldId id="414"/>
            <p14:sldId id="407"/>
          </p14:sldIdLst>
        </p14:section>
        <p14:section name="CONCLUSION" id="{1CDA1941-C1C9-4FC4-8E81-8E951DB83F94}">
          <p14:sldIdLst>
            <p14:sldId id="353"/>
            <p14:sldId id="550"/>
            <p14:sldId id="545"/>
            <p14:sldId id="325"/>
            <p14:sldId id="551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nne Pantalon" initials="MP" lastIdx="10" clrIdx="0">
    <p:extLst>
      <p:ext uri="{19B8F6BF-5375-455C-9EA6-DF929625EA0E}">
        <p15:presenceInfo xmlns:p15="http://schemas.microsoft.com/office/powerpoint/2012/main" userId="009e4738fba489bc" providerId="Windows Live"/>
      </p:ext>
    </p:extLst>
  </p:cmAuthor>
  <p:cmAuthor id="2" name="Guest User" initials="G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CCCB"/>
    <a:srgbClr val="459494"/>
    <a:srgbClr val="10A4B2"/>
    <a:srgbClr val="E3910D"/>
    <a:srgbClr val="51A8A8"/>
    <a:srgbClr val="139A43"/>
    <a:srgbClr val="C4F7FE"/>
    <a:srgbClr val="13CCDE"/>
    <a:srgbClr val="1AC458"/>
    <a:srgbClr val="1B8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3"/>
    <p:restoredTop sz="94475"/>
  </p:normalViewPr>
  <p:slideViewPr>
    <p:cSldViewPr snapToGrid="0" showGuides="1">
      <p:cViewPr varScale="1">
        <p:scale>
          <a:sx n="114" d="100"/>
          <a:sy n="114" d="100"/>
        </p:scale>
        <p:origin x="520" y="18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1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55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ustomXml" Target="../customXml/item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CD7B5B-5003-4324-B4E0-C0501823EB32}" type="doc">
      <dgm:prSet loTypeId="urn:microsoft.com/office/officeart/2005/8/layout/process4" loCatId="process" qsTypeId="urn:microsoft.com/office/officeart/2005/8/quickstyle/simple1" qsCatId="simple" csTypeId="urn:microsoft.com/office/officeart/2005/8/colors/colorful4" csCatId="colorful" phldr="1"/>
      <dgm:spPr/>
    </dgm:pt>
    <dgm:pt modelId="{B358D36E-0853-46E8-BD32-C85BB6FB04CA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List Stakeholder</a:t>
          </a:r>
        </a:p>
      </dgm:t>
    </dgm:pt>
    <dgm:pt modelId="{03987F7D-B5CE-49EB-BABB-A715DA631055}" type="parTrans" cxnId="{852F4F83-A275-416E-9A10-990B13EFC6E2}">
      <dgm:prSet/>
      <dgm:spPr/>
      <dgm:t>
        <a:bodyPr/>
        <a:lstStyle/>
        <a:p>
          <a:endParaRPr lang="en-US"/>
        </a:p>
      </dgm:t>
    </dgm:pt>
    <dgm:pt modelId="{CC64FC59-E632-4746-A2B0-535F381864C8}" type="sibTrans" cxnId="{852F4F83-A275-416E-9A10-990B13EFC6E2}">
      <dgm:prSet/>
      <dgm:spPr/>
      <dgm:t>
        <a:bodyPr/>
        <a:lstStyle/>
        <a:p>
          <a:endParaRPr lang="en-US"/>
        </a:p>
      </dgm:t>
    </dgm:pt>
    <dgm:pt modelId="{BABD5A93-42BC-4128-890F-06F8E4820E6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What are the strengths? What is working well?</a:t>
          </a:r>
        </a:p>
      </dgm:t>
    </dgm:pt>
    <dgm:pt modelId="{2C18FCFF-28F2-4271-A421-D9630EA0C310}" type="parTrans" cxnId="{1785CCA2-B001-438A-BF57-3D7915C20FB2}">
      <dgm:prSet/>
      <dgm:spPr/>
      <dgm:t>
        <a:bodyPr/>
        <a:lstStyle/>
        <a:p>
          <a:endParaRPr lang="en-US"/>
        </a:p>
      </dgm:t>
    </dgm:pt>
    <dgm:pt modelId="{4672FC25-D81F-4D70-808E-0C6B8A7460D6}" type="sibTrans" cxnId="{1785CCA2-B001-438A-BF57-3D7915C20FB2}">
      <dgm:prSet/>
      <dgm:spPr/>
      <dgm:t>
        <a:bodyPr/>
        <a:lstStyle/>
        <a:p>
          <a:endParaRPr lang="en-US"/>
        </a:p>
      </dgm:t>
    </dgm:pt>
    <dgm:pt modelId="{D2ECC321-FF61-478E-B857-56ABDD2377D7}">
      <dgm:prSet phldrT="[Text]"/>
      <dgm:spPr/>
      <dgm:t>
        <a:bodyPr/>
        <a:lstStyle/>
        <a:p>
          <a:r>
            <a:rPr lang="en-US" dirty="0"/>
            <a:t>What needs to improve?</a:t>
          </a:r>
        </a:p>
      </dgm:t>
    </dgm:pt>
    <dgm:pt modelId="{A5F04D90-AE35-4F1F-BA6A-55E449484E02}" type="parTrans" cxnId="{40CCBB55-0875-41C4-8686-0809D50649D4}">
      <dgm:prSet/>
      <dgm:spPr/>
      <dgm:t>
        <a:bodyPr/>
        <a:lstStyle/>
        <a:p>
          <a:endParaRPr lang="en-US"/>
        </a:p>
      </dgm:t>
    </dgm:pt>
    <dgm:pt modelId="{B8B72732-C8BD-4A9F-A265-9CBD6F9CA422}" type="sibTrans" cxnId="{40CCBB55-0875-41C4-8686-0809D50649D4}">
      <dgm:prSet/>
      <dgm:spPr/>
      <dgm:t>
        <a:bodyPr/>
        <a:lstStyle/>
        <a:p>
          <a:endParaRPr lang="en-US"/>
        </a:p>
      </dgm:t>
    </dgm:pt>
    <dgm:pt modelId="{C148B75B-33F9-464B-9D75-0D2F7E83CEC6}">
      <dgm:prSet/>
      <dgm:spPr/>
      <dgm:t>
        <a:bodyPr/>
        <a:lstStyle/>
        <a:p>
          <a:r>
            <a:rPr lang="en-US" dirty="0"/>
            <a:t>List action steps &amp; dates of completion</a:t>
          </a:r>
        </a:p>
      </dgm:t>
    </dgm:pt>
    <dgm:pt modelId="{18DD0B21-9E30-4107-88D0-565FBF11499E}" type="parTrans" cxnId="{DC801A25-9C15-4743-AF65-D4F89E0FF3FE}">
      <dgm:prSet/>
      <dgm:spPr/>
      <dgm:t>
        <a:bodyPr/>
        <a:lstStyle/>
        <a:p>
          <a:endParaRPr lang="en-US"/>
        </a:p>
      </dgm:t>
    </dgm:pt>
    <dgm:pt modelId="{F97E2767-67F1-429A-8C03-F35188C949D2}" type="sibTrans" cxnId="{DC801A25-9C15-4743-AF65-D4F89E0FF3FE}">
      <dgm:prSet/>
      <dgm:spPr/>
      <dgm:t>
        <a:bodyPr/>
        <a:lstStyle/>
        <a:p>
          <a:endParaRPr lang="en-US"/>
        </a:p>
      </dgm:t>
    </dgm:pt>
    <dgm:pt modelId="{D9AF6D73-C9AB-492C-8718-7183705EFF6D}">
      <dgm:prSet/>
      <dgm:spPr/>
      <dgm:t>
        <a:bodyPr/>
        <a:lstStyle/>
        <a:p>
          <a:r>
            <a:rPr lang="en-US" dirty="0"/>
            <a:t>How will I stay accountable to the plan?</a:t>
          </a:r>
        </a:p>
      </dgm:t>
    </dgm:pt>
    <dgm:pt modelId="{7AA6B78D-5B3B-4BDE-89BC-797F8AC034E0}" type="parTrans" cxnId="{F28A7417-5805-419B-9BBB-7AD0AF045F9F}">
      <dgm:prSet/>
      <dgm:spPr/>
      <dgm:t>
        <a:bodyPr/>
        <a:lstStyle/>
        <a:p>
          <a:endParaRPr lang="en-US"/>
        </a:p>
      </dgm:t>
    </dgm:pt>
    <dgm:pt modelId="{568F9295-FAB6-45B2-BC29-37D45EF772FC}" type="sibTrans" cxnId="{F28A7417-5805-419B-9BBB-7AD0AF045F9F}">
      <dgm:prSet/>
      <dgm:spPr/>
      <dgm:t>
        <a:bodyPr/>
        <a:lstStyle/>
        <a:p>
          <a:endParaRPr lang="en-US"/>
        </a:p>
      </dgm:t>
    </dgm:pt>
    <dgm:pt modelId="{A8ED18AD-69B2-4A6C-936C-47C6AA6E3D8D}" type="pres">
      <dgm:prSet presAssocID="{C7CD7B5B-5003-4324-B4E0-C0501823EB32}" presName="Name0" presStyleCnt="0">
        <dgm:presLayoutVars>
          <dgm:dir/>
          <dgm:animLvl val="lvl"/>
          <dgm:resizeHandles val="exact"/>
        </dgm:presLayoutVars>
      </dgm:prSet>
      <dgm:spPr/>
    </dgm:pt>
    <dgm:pt modelId="{C54E3B39-A79E-41AC-AEB6-CC1BF96C3D49}" type="pres">
      <dgm:prSet presAssocID="{D9AF6D73-C9AB-492C-8718-7183705EFF6D}" presName="boxAndChildren" presStyleCnt="0"/>
      <dgm:spPr/>
    </dgm:pt>
    <dgm:pt modelId="{4EB2C56C-09D8-4B60-864A-DAB2A0DBE340}" type="pres">
      <dgm:prSet presAssocID="{D9AF6D73-C9AB-492C-8718-7183705EFF6D}" presName="parentTextBox" presStyleLbl="node1" presStyleIdx="0" presStyleCnt="5"/>
      <dgm:spPr/>
    </dgm:pt>
    <dgm:pt modelId="{D36D810E-4BB5-4FD6-95E1-C806F484F43C}" type="pres">
      <dgm:prSet presAssocID="{F97E2767-67F1-429A-8C03-F35188C949D2}" presName="sp" presStyleCnt="0"/>
      <dgm:spPr/>
    </dgm:pt>
    <dgm:pt modelId="{501214C3-DE1E-4026-9D77-6081D5497077}" type="pres">
      <dgm:prSet presAssocID="{C148B75B-33F9-464B-9D75-0D2F7E83CEC6}" presName="arrowAndChildren" presStyleCnt="0"/>
      <dgm:spPr/>
    </dgm:pt>
    <dgm:pt modelId="{B19CC1BE-B046-4A98-9F8F-387CFEF2AF10}" type="pres">
      <dgm:prSet presAssocID="{C148B75B-33F9-464B-9D75-0D2F7E83CEC6}" presName="parentTextArrow" presStyleLbl="node1" presStyleIdx="1" presStyleCnt="5"/>
      <dgm:spPr/>
    </dgm:pt>
    <dgm:pt modelId="{48C2FDE5-5F9D-4A54-AF14-B55738889E1F}" type="pres">
      <dgm:prSet presAssocID="{B8B72732-C8BD-4A9F-A265-9CBD6F9CA422}" presName="sp" presStyleCnt="0"/>
      <dgm:spPr/>
    </dgm:pt>
    <dgm:pt modelId="{1D810A59-D386-4906-A9CC-EA98E0852F3D}" type="pres">
      <dgm:prSet presAssocID="{D2ECC321-FF61-478E-B857-56ABDD2377D7}" presName="arrowAndChildren" presStyleCnt="0"/>
      <dgm:spPr/>
    </dgm:pt>
    <dgm:pt modelId="{79C8DB71-3D2F-4239-A102-A521E24E185F}" type="pres">
      <dgm:prSet presAssocID="{D2ECC321-FF61-478E-B857-56ABDD2377D7}" presName="parentTextArrow" presStyleLbl="node1" presStyleIdx="2" presStyleCnt="5"/>
      <dgm:spPr/>
    </dgm:pt>
    <dgm:pt modelId="{1CC55628-B9DB-4946-A6BB-4E4EB19160C7}" type="pres">
      <dgm:prSet presAssocID="{4672FC25-D81F-4D70-808E-0C6B8A7460D6}" presName="sp" presStyleCnt="0"/>
      <dgm:spPr/>
    </dgm:pt>
    <dgm:pt modelId="{4F648129-8869-47E0-84E7-1077C344621E}" type="pres">
      <dgm:prSet presAssocID="{BABD5A93-42BC-4128-890F-06F8E4820E63}" presName="arrowAndChildren" presStyleCnt="0"/>
      <dgm:spPr/>
    </dgm:pt>
    <dgm:pt modelId="{2AE13FE6-71C4-4FD2-9F07-98497EAC331E}" type="pres">
      <dgm:prSet presAssocID="{BABD5A93-42BC-4128-890F-06F8E4820E63}" presName="parentTextArrow" presStyleLbl="node1" presStyleIdx="3" presStyleCnt="5"/>
      <dgm:spPr/>
    </dgm:pt>
    <dgm:pt modelId="{E6EF396F-BBF7-49C7-A286-BEE7356D3AF8}" type="pres">
      <dgm:prSet presAssocID="{CC64FC59-E632-4746-A2B0-535F381864C8}" presName="sp" presStyleCnt="0"/>
      <dgm:spPr/>
    </dgm:pt>
    <dgm:pt modelId="{62E1CD2F-6FD8-4B17-8A0F-7ED11F75EEA1}" type="pres">
      <dgm:prSet presAssocID="{B358D36E-0853-46E8-BD32-C85BB6FB04CA}" presName="arrowAndChildren" presStyleCnt="0"/>
      <dgm:spPr/>
    </dgm:pt>
    <dgm:pt modelId="{118F7A3F-79E1-45AE-BBAB-8CF608F3F2AE}" type="pres">
      <dgm:prSet presAssocID="{B358D36E-0853-46E8-BD32-C85BB6FB04CA}" presName="parentTextArrow" presStyleLbl="node1" presStyleIdx="4" presStyleCnt="5"/>
      <dgm:spPr/>
    </dgm:pt>
  </dgm:ptLst>
  <dgm:cxnLst>
    <dgm:cxn modelId="{F28A7417-5805-419B-9BBB-7AD0AF045F9F}" srcId="{C7CD7B5B-5003-4324-B4E0-C0501823EB32}" destId="{D9AF6D73-C9AB-492C-8718-7183705EFF6D}" srcOrd="4" destOrd="0" parTransId="{7AA6B78D-5B3B-4BDE-89BC-797F8AC034E0}" sibTransId="{568F9295-FAB6-45B2-BC29-37D45EF772FC}"/>
    <dgm:cxn modelId="{DC801A25-9C15-4743-AF65-D4F89E0FF3FE}" srcId="{C7CD7B5B-5003-4324-B4E0-C0501823EB32}" destId="{C148B75B-33F9-464B-9D75-0D2F7E83CEC6}" srcOrd="3" destOrd="0" parTransId="{18DD0B21-9E30-4107-88D0-565FBF11499E}" sibTransId="{F97E2767-67F1-429A-8C03-F35188C949D2}"/>
    <dgm:cxn modelId="{0630B84E-2ECC-4DAA-A9DD-92A345A02E38}" type="presOf" srcId="{D9AF6D73-C9AB-492C-8718-7183705EFF6D}" destId="{4EB2C56C-09D8-4B60-864A-DAB2A0DBE340}" srcOrd="0" destOrd="0" presId="urn:microsoft.com/office/officeart/2005/8/layout/process4"/>
    <dgm:cxn modelId="{40CCBB55-0875-41C4-8686-0809D50649D4}" srcId="{C7CD7B5B-5003-4324-B4E0-C0501823EB32}" destId="{D2ECC321-FF61-478E-B857-56ABDD2377D7}" srcOrd="2" destOrd="0" parTransId="{A5F04D90-AE35-4F1F-BA6A-55E449484E02}" sibTransId="{B8B72732-C8BD-4A9F-A265-9CBD6F9CA422}"/>
    <dgm:cxn modelId="{26C5507D-2CFE-4C16-BF30-5CF2E4F5F4D2}" type="presOf" srcId="{B358D36E-0853-46E8-BD32-C85BB6FB04CA}" destId="{118F7A3F-79E1-45AE-BBAB-8CF608F3F2AE}" srcOrd="0" destOrd="0" presId="urn:microsoft.com/office/officeart/2005/8/layout/process4"/>
    <dgm:cxn modelId="{1A7E0383-F581-4A29-9280-4402354125B2}" type="presOf" srcId="{C7CD7B5B-5003-4324-B4E0-C0501823EB32}" destId="{A8ED18AD-69B2-4A6C-936C-47C6AA6E3D8D}" srcOrd="0" destOrd="0" presId="urn:microsoft.com/office/officeart/2005/8/layout/process4"/>
    <dgm:cxn modelId="{852F4F83-A275-416E-9A10-990B13EFC6E2}" srcId="{C7CD7B5B-5003-4324-B4E0-C0501823EB32}" destId="{B358D36E-0853-46E8-BD32-C85BB6FB04CA}" srcOrd="0" destOrd="0" parTransId="{03987F7D-B5CE-49EB-BABB-A715DA631055}" sibTransId="{CC64FC59-E632-4746-A2B0-535F381864C8}"/>
    <dgm:cxn modelId="{691F7F83-11BB-4569-A56F-C17A175B0710}" type="presOf" srcId="{BABD5A93-42BC-4128-890F-06F8E4820E63}" destId="{2AE13FE6-71C4-4FD2-9F07-98497EAC331E}" srcOrd="0" destOrd="0" presId="urn:microsoft.com/office/officeart/2005/8/layout/process4"/>
    <dgm:cxn modelId="{1785CCA2-B001-438A-BF57-3D7915C20FB2}" srcId="{C7CD7B5B-5003-4324-B4E0-C0501823EB32}" destId="{BABD5A93-42BC-4128-890F-06F8E4820E63}" srcOrd="1" destOrd="0" parTransId="{2C18FCFF-28F2-4271-A421-D9630EA0C310}" sibTransId="{4672FC25-D81F-4D70-808E-0C6B8A7460D6}"/>
    <dgm:cxn modelId="{3AE618DB-5FC5-45A0-984C-9CE27FFF825C}" type="presOf" srcId="{C148B75B-33F9-464B-9D75-0D2F7E83CEC6}" destId="{B19CC1BE-B046-4A98-9F8F-387CFEF2AF10}" srcOrd="0" destOrd="0" presId="urn:microsoft.com/office/officeart/2005/8/layout/process4"/>
    <dgm:cxn modelId="{5D55F1DE-C5B6-4F6F-9B11-813692C413DC}" type="presOf" srcId="{D2ECC321-FF61-478E-B857-56ABDD2377D7}" destId="{79C8DB71-3D2F-4239-A102-A521E24E185F}" srcOrd="0" destOrd="0" presId="urn:microsoft.com/office/officeart/2005/8/layout/process4"/>
    <dgm:cxn modelId="{55E63B34-0BF8-4EA8-8C0A-322E87BF66B2}" type="presParOf" srcId="{A8ED18AD-69B2-4A6C-936C-47C6AA6E3D8D}" destId="{C54E3B39-A79E-41AC-AEB6-CC1BF96C3D49}" srcOrd="0" destOrd="0" presId="urn:microsoft.com/office/officeart/2005/8/layout/process4"/>
    <dgm:cxn modelId="{15B418F1-70B1-4AA2-8CF0-741FCBCC3AC4}" type="presParOf" srcId="{C54E3B39-A79E-41AC-AEB6-CC1BF96C3D49}" destId="{4EB2C56C-09D8-4B60-864A-DAB2A0DBE340}" srcOrd="0" destOrd="0" presId="urn:microsoft.com/office/officeart/2005/8/layout/process4"/>
    <dgm:cxn modelId="{DD000CB1-C356-4103-9EB6-F7742FC70B5A}" type="presParOf" srcId="{A8ED18AD-69B2-4A6C-936C-47C6AA6E3D8D}" destId="{D36D810E-4BB5-4FD6-95E1-C806F484F43C}" srcOrd="1" destOrd="0" presId="urn:microsoft.com/office/officeart/2005/8/layout/process4"/>
    <dgm:cxn modelId="{58B1B3CE-4ED6-4011-A5CA-78C579E48B70}" type="presParOf" srcId="{A8ED18AD-69B2-4A6C-936C-47C6AA6E3D8D}" destId="{501214C3-DE1E-4026-9D77-6081D5497077}" srcOrd="2" destOrd="0" presId="urn:microsoft.com/office/officeart/2005/8/layout/process4"/>
    <dgm:cxn modelId="{073DAF08-EB18-4D3A-9821-3CF2E6EC5D69}" type="presParOf" srcId="{501214C3-DE1E-4026-9D77-6081D5497077}" destId="{B19CC1BE-B046-4A98-9F8F-387CFEF2AF10}" srcOrd="0" destOrd="0" presId="urn:microsoft.com/office/officeart/2005/8/layout/process4"/>
    <dgm:cxn modelId="{BEC809B7-6DB5-4E6A-84EE-C074FAA80F80}" type="presParOf" srcId="{A8ED18AD-69B2-4A6C-936C-47C6AA6E3D8D}" destId="{48C2FDE5-5F9D-4A54-AF14-B55738889E1F}" srcOrd="3" destOrd="0" presId="urn:microsoft.com/office/officeart/2005/8/layout/process4"/>
    <dgm:cxn modelId="{9F60EA18-6FCB-4628-8BC1-0FB1F31CFB5E}" type="presParOf" srcId="{A8ED18AD-69B2-4A6C-936C-47C6AA6E3D8D}" destId="{1D810A59-D386-4906-A9CC-EA98E0852F3D}" srcOrd="4" destOrd="0" presId="urn:microsoft.com/office/officeart/2005/8/layout/process4"/>
    <dgm:cxn modelId="{B6E94825-92B7-4BC2-8D50-C766829B0E53}" type="presParOf" srcId="{1D810A59-D386-4906-A9CC-EA98E0852F3D}" destId="{79C8DB71-3D2F-4239-A102-A521E24E185F}" srcOrd="0" destOrd="0" presId="urn:microsoft.com/office/officeart/2005/8/layout/process4"/>
    <dgm:cxn modelId="{99A7ACF1-3CE0-4716-BDCF-F7A45A1561C8}" type="presParOf" srcId="{A8ED18AD-69B2-4A6C-936C-47C6AA6E3D8D}" destId="{1CC55628-B9DB-4946-A6BB-4E4EB19160C7}" srcOrd="5" destOrd="0" presId="urn:microsoft.com/office/officeart/2005/8/layout/process4"/>
    <dgm:cxn modelId="{CC4AA840-8AC0-4C73-A65F-D96D93F95A0A}" type="presParOf" srcId="{A8ED18AD-69B2-4A6C-936C-47C6AA6E3D8D}" destId="{4F648129-8869-47E0-84E7-1077C344621E}" srcOrd="6" destOrd="0" presId="urn:microsoft.com/office/officeart/2005/8/layout/process4"/>
    <dgm:cxn modelId="{119DA332-935F-413E-B5CB-96BC0A5AD62E}" type="presParOf" srcId="{4F648129-8869-47E0-84E7-1077C344621E}" destId="{2AE13FE6-71C4-4FD2-9F07-98497EAC331E}" srcOrd="0" destOrd="0" presId="urn:microsoft.com/office/officeart/2005/8/layout/process4"/>
    <dgm:cxn modelId="{FB72434C-1752-4C62-A1C7-ECDC835274D2}" type="presParOf" srcId="{A8ED18AD-69B2-4A6C-936C-47C6AA6E3D8D}" destId="{E6EF396F-BBF7-49C7-A286-BEE7356D3AF8}" srcOrd="7" destOrd="0" presId="urn:microsoft.com/office/officeart/2005/8/layout/process4"/>
    <dgm:cxn modelId="{2BEB0F36-3F46-4963-B735-907CF1C1BBB4}" type="presParOf" srcId="{A8ED18AD-69B2-4A6C-936C-47C6AA6E3D8D}" destId="{62E1CD2F-6FD8-4B17-8A0F-7ED11F75EEA1}" srcOrd="8" destOrd="0" presId="urn:microsoft.com/office/officeart/2005/8/layout/process4"/>
    <dgm:cxn modelId="{EA0478A7-4E88-4665-9F26-F3F2B483ACA5}" type="presParOf" srcId="{62E1CD2F-6FD8-4B17-8A0F-7ED11F75EEA1}" destId="{118F7A3F-79E1-45AE-BBAB-8CF608F3F2A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2C56C-09D8-4B60-864A-DAB2A0DBE340}">
      <dsp:nvSpPr>
        <dsp:cNvPr id="0" name=""/>
        <dsp:cNvSpPr/>
      </dsp:nvSpPr>
      <dsp:spPr>
        <a:xfrm>
          <a:off x="0" y="3533184"/>
          <a:ext cx="9144000" cy="5796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will I stay accountable to the plan?</a:t>
          </a:r>
        </a:p>
      </dsp:txBody>
      <dsp:txXfrm>
        <a:off x="0" y="3533184"/>
        <a:ext cx="9144000" cy="579648"/>
      </dsp:txXfrm>
    </dsp:sp>
    <dsp:sp modelId="{B19CC1BE-B046-4A98-9F8F-387CFEF2AF10}">
      <dsp:nvSpPr>
        <dsp:cNvPr id="0" name=""/>
        <dsp:cNvSpPr/>
      </dsp:nvSpPr>
      <dsp:spPr>
        <a:xfrm rot="10800000">
          <a:off x="0" y="2650380"/>
          <a:ext cx="9144000" cy="891499"/>
        </a:xfrm>
        <a:prstGeom prst="upArrowCallout">
          <a:avLst/>
        </a:prstGeom>
        <a:solidFill>
          <a:schemeClr val="accent4">
            <a:hueOff val="-2847171"/>
            <a:satOff val="-7595"/>
            <a:lumOff val="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 action steps &amp; dates of completion</a:t>
          </a:r>
        </a:p>
      </dsp:txBody>
      <dsp:txXfrm rot="10800000">
        <a:off x="0" y="2650380"/>
        <a:ext cx="9144000" cy="579269"/>
      </dsp:txXfrm>
    </dsp:sp>
    <dsp:sp modelId="{79C8DB71-3D2F-4239-A102-A521E24E185F}">
      <dsp:nvSpPr>
        <dsp:cNvPr id="0" name=""/>
        <dsp:cNvSpPr/>
      </dsp:nvSpPr>
      <dsp:spPr>
        <a:xfrm rot="10800000">
          <a:off x="0" y="1767575"/>
          <a:ext cx="9144000" cy="891499"/>
        </a:xfrm>
        <a:prstGeom prst="upArrowCallout">
          <a:avLst/>
        </a:prstGeom>
        <a:solidFill>
          <a:schemeClr val="accent4">
            <a:hueOff val="-5694342"/>
            <a:satOff val="-15189"/>
            <a:lumOff val="1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needs to improve?</a:t>
          </a:r>
        </a:p>
      </dsp:txBody>
      <dsp:txXfrm rot="10800000">
        <a:off x="0" y="1767575"/>
        <a:ext cx="9144000" cy="579269"/>
      </dsp:txXfrm>
    </dsp:sp>
    <dsp:sp modelId="{2AE13FE6-71C4-4FD2-9F07-98497EAC331E}">
      <dsp:nvSpPr>
        <dsp:cNvPr id="0" name=""/>
        <dsp:cNvSpPr/>
      </dsp:nvSpPr>
      <dsp:spPr>
        <a:xfrm rot="10800000">
          <a:off x="0" y="884771"/>
          <a:ext cx="9144000" cy="891499"/>
        </a:xfrm>
        <a:prstGeom prst="upArrowCallou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are the strengths? What is working well?</a:t>
          </a:r>
        </a:p>
      </dsp:txBody>
      <dsp:txXfrm rot="10800000">
        <a:off x="0" y="884771"/>
        <a:ext cx="9144000" cy="579269"/>
      </dsp:txXfrm>
    </dsp:sp>
    <dsp:sp modelId="{118F7A3F-79E1-45AE-BBAB-8CF608F3F2AE}">
      <dsp:nvSpPr>
        <dsp:cNvPr id="0" name=""/>
        <dsp:cNvSpPr/>
      </dsp:nvSpPr>
      <dsp:spPr>
        <a:xfrm rot="10800000">
          <a:off x="0" y="1966"/>
          <a:ext cx="9144000" cy="891499"/>
        </a:xfrm>
        <a:prstGeom prst="upArrowCallou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List Stakeholder</a:t>
          </a:r>
        </a:p>
      </dsp:txBody>
      <dsp:txXfrm rot="10800000">
        <a:off x="0" y="1966"/>
        <a:ext cx="9144000" cy="5792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AE5E0-BA82-497E-B093-F8ABEA5502EE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BE74A-649C-4321-8690-1E10C0D6F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1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72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key idea that I think generates strong ROI is the idea of psychological safety.</a:t>
            </a:r>
          </a:p>
          <a:p>
            <a:pPr lvl="0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Definition: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Psychological Safety is feeling able to show and employ one's self without fear of negative consequences of self-image, status, or career. 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</a:t>
            </a:r>
          </a:p>
          <a:p>
            <a:pPr lvl="2"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 is that unless people feel they can fully voice their opinions and  perspectives, you cannot achieve the potential that a diverse group holds.</a:t>
            </a:r>
          </a:p>
          <a:p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0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7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1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17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87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2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0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0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6BE74A-649C-4321-8690-1E10C0D6FF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8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5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7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0852-B627-4F4F-9449-EE51F2D47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06B19-D149-DD47-AE38-B6D6A1F87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D30C-BBE5-E945-9CE6-C93268DB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B325-0094-2F41-82C7-526776DB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9EA47-E4D5-4749-9844-17CD1AB2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AE0E-D42F-AB44-A5A9-167348F5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6C982-BB6B-2941-845C-951F20F03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6AAB7-AFC4-2749-AB78-2C9DC4C7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5E80-E67B-564C-BAAE-E0AB244F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2F39-B4A9-EB49-8BDF-5AEBC27B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63F97-751F-F94F-8C28-F31E87CB0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53242-6868-3446-A834-93B240A08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4E17-F15D-F446-BA01-45E87477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48A70-5B0F-284B-A762-3BAF7195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00648-66F8-D34C-8476-F0A41580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1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5C0C-A062-4E5D-AF0F-F4EA805DF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7F70-95C1-4743-89CA-9AB4B4E77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B429-E95E-44FF-BF97-FCCB5FBF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A17D-FD7F-4728-B469-2C6BE2C0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53BC-3791-4FCC-8E6A-7320C698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E456-896F-4F0F-853A-5DB0E776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4534-D980-4BF1-A253-D29F27BE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507B4-AEB7-44C2-A34B-B6A8E8B5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BF03-DE47-43D7-8912-2AFADE37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B5F7E-351D-443B-B782-F2CB02CD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75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8683D-4EB4-423D-8EFD-1CC463DA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D05D5-7CE6-4C91-ACE6-B12E03B7C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11A2-98E1-4F7B-AEF8-30BA25A84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EF8AB-4697-48D2-9D93-FA43DEFA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A373-1C79-469A-AADB-47C690DE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6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0A3F-8724-41C3-A2A8-DDB484E0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DAB1-A6F1-4C69-9974-693B8DC82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F232E-955C-4175-B76D-68C3C4402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DEDEF-6AF4-467B-8391-03CB6386F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AFA57-2EBC-4B18-8292-6E7C7223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177FC-2634-44C5-A8D3-3C2A5917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D8A9-13B9-4ADC-8F80-685D2AD8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9305-3F60-4305-8CC8-06DEEF8FF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D97A1-FD50-4D1C-9C74-F62B5534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26BDB1-F85F-4B95-9444-8E0A0914F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03F29-05AD-45CB-9501-7A14AB2EE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B5C10-8C4E-4629-B37B-F37EAFDF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29474-A448-4980-942A-53B44B89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886D1-E6B1-4A55-900C-4B448135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73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23A3-C334-4022-AA51-4464FBFD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91412-4DF2-4394-8598-A047C2FE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631A8-C2E7-4564-841A-E0136A88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24EB2-3F03-4E76-93FD-7F1D364F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198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F6AC6-22B3-4F45-BFB8-6B233688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D3DB4-F641-4412-980A-F0F88172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90233-39BB-4C00-B70E-3364AFE8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24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DE49-5423-446B-B611-AB992FDF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F405-3C42-4799-9381-530965E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0CEF8-E8BC-4F72-852C-DA13D9A4D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04D26-6BCA-4BCF-A8ED-7F6E90F9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8B5FE-6A47-49DC-9A50-10FE497E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12EC9-5FAB-471F-8159-1FAB8C4D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0AD4-A8B6-0F41-B871-76136045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76845-836F-D147-99C7-8C37DED4B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23738-B635-E249-B588-BFA8BB09F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41BC-7655-6B46-BBFA-8A627A09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597A-4AA3-304C-AED7-D6638DB0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03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00A3-E51B-4FE9-A713-7E02997A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83043-FE29-41CE-BE2C-62539C51A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8C5F2-8145-478D-8E09-9749F3297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1478A-18AC-4C0D-BE8A-498B9AAC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38A19-A6EE-45C9-9A94-26CC9475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71152-BFFA-44D7-978E-0438F13B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0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E0CE-B650-48B7-AE4B-4C8FE853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1B4D2-FAF8-4BA5-8E18-12282C89D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F269-7B06-41AF-BA7C-799BDA96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19074-8B8B-426F-AFCB-3B67C37B9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1FCE-402D-42B4-AA69-78D0FF2E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2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53650-0B28-4008-A8FE-10D2FC09F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14FB-B635-4C92-927D-57A98D7FA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9925E-6E5D-43A1-8F7D-DDC2C44F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EE0B-1315-4F23-A295-44B60FB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52D3-1BE8-419C-A760-14C82774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8D36-6805-9647-B6D4-15A3A97C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AD8F5-B788-4A46-AD00-CE869E5D6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8BB1-9A13-D847-B193-76217D05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5F37-0314-604F-8153-55906E44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EB1E7-C9E7-A743-A259-BC0437B5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9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F8CE-16B3-D84F-94E2-04637C04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1E01-9EED-6245-9A70-EB5E28352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F9CFB-4D7D-F949-9E27-320FDD330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E8143-2E3E-7341-B33E-EC857006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BB86F-0D54-3C45-8339-95775BC4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58381-DDDA-F34A-99CD-0096E6AE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0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B762-0D13-F34E-A6BC-A62B0F72F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0FB6F-4883-F94B-973A-EF399B7A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68D5C-1CF8-2A46-8DB9-6A0441ADD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8DF52-BC1C-E140-84EA-DA65C2E1B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DFBC0-B1F8-EF4B-8272-14DEF5DCB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F1EE6-72A4-6343-A38C-2AC62251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F6FFC-2E73-DD46-8F35-AA74A3EA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718DF-B320-EF47-822C-9F523626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CC97-FAC9-864E-9BD9-028A7AF7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5F1E-6B5E-384E-ACAB-8F97CD0A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4B6C1-D5F0-7B49-B634-C624C85A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7157A-F6A6-324D-BBD8-46496600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7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39C57-7757-4E3F-9E5F-E7EC603B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C77DA-36D2-4027-B089-2BDD6F56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D13D2-2C11-4C74-A3B6-B4B3C3A4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FD94-1032-3847-ADA9-40C476BE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803E-B00A-F446-ADC1-788BFB77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2FC4-1825-474A-8B2C-A992FF0A9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F252-531D-3C4B-B5A7-EA556151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2F958-3673-2E4D-ADFC-9E2B3F1D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60568-D8F1-7E42-B259-3E20133F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5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BC3C-C1EF-484A-A9D0-DDEB56B7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5AFF5-5AD5-DC4A-B70F-14C632F20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C688B-188C-3B41-BB6A-C5D84AFE5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632E9-0687-FD4F-9E31-97FE601C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8CFA-6138-C645-929E-DA3EA1D0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EF0BE-CE0C-6647-B73F-3CB17777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52CB-B76B-EB42-9369-409135812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15000"/>
              </a:schemeClr>
            </a:gs>
            <a:gs pos="100000">
              <a:schemeClr val="bg2">
                <a:lumMod val="75000"/>
                <a:alpha val="6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648DF-A3DB-0F45-A1AB-C4DF8BFC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6CD43-FE27-D340-9609-C6B1F114E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256A-559A-F544-97C7-AA8D95EEB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58C55-C0FC-084D-9ACF-2F3866789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460D-31EA-664A-AC05-23B4D4FD9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/>
              <a:t>© Tate Consulting Group</a:t>
            </a:r>
          </a:p>
        </p:txBody>
      </p:sp>
    </p:spTree>
    <p:extLst>
      <p:ext uri="{BB962C8B-B14F-4D97-AF65-F5344CB8AC3E}">
        <p14:creationId xmlns:p14="http://schemas.microsoft.com/office/powerpoint/2010/main" val="19048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E38EAF-C917-4B32-A50B-41548D3A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C37F-9AAC-408D-B482-9B2EE087F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DFBC6-11AF-4CD6-9E42-757F1588B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David C. Tate, PhD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DC7AD-3319-4F0A-8A49-039801F62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2019 David C. Tate,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26DB-F892-430B-8CC3-B648E17FB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AD6B1-12A9-42BB-B614-7B4C1E8E6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3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linkedin.com/groups/12586735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mailto:david@tate-consulting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mailto:david.tate@yale.edu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grayscl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EE44A-2629-486F-9438-BE724CE038E1}"/>
              </a:ext>
            </a:extLst>
          </p:cNvPr>
          <p:cNvSpPr/>
          <p:nvPr/>
        </p:nvSpPr>
        <p:spPr>
          <a:xfrm>
            <a:off x="0" y="-317425"/>
            <a:ext cx="12291390" cy="6858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alpha val="80000"/>
                </a:schemeClr>
              </a:gs>
              <a:gs pos="50000">
                <a:schemeClr val="accent2">
                  <a:alpha val="80000"/>
                </a:schemeClr>
              </a:gs>
              <a:gs pos="100000">
                <a:schemeClr val="tx2">
                  <a:lumMod val="20000"/>
                  <a:lumOff val="80000"/>
                  <a:alpha val="8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E21E9-D0C2-4B41-9367-6CD7EF48885F}"/>
              </a:ext>
            </a:extLst>
          </p:cNvPr>
          <p:cNvSpPr txBox="1"/>
          <p:nvPr/>
        </p:nvSpPr>
        <p:spPr>
          <a:xfrm>
            <a:off x="888094" y="1490259"/>
            <a:ext cx="103429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3"/>
                </a:solidFill>
                <a:latin typeface="Paytone One" panose="00000500000000000000" pitchFamily="2" charset="0"/>
              </a:rPr>
              <a:t>Elevating You Leadership Through </a:t>
            </a:r>
          </a:p>
          <a:p>
            <a:r>
              <a:rPr lang="en-US" sz="4400" b="1" dirty="0">
                <a:solidFill>
                  <a:schemeClr val="accent3"/>
                </a:solidFill>
                <a:latin typeface="Paytone One" panose="00000500000000000000" pitchFamily="2" charset="0"/>
              </a:rPr>
              <a:t>CONSCIOUS ACCOUNTABILITY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B12F66-6E6F-479B-8DFE-CF79FF8BF253}"/>
              </a:ext>
            </a:extLst>
          </p:cNvPr>
          <p:cNvSpPr txBox="1"/>
          <p:nvPr/>
        </p:nvSpPr>
        <p:spPr>
          <a:xfrm>
            <a:off x="856061" y="4799865"/>
            <a:ext cx="97089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Montserrat" pitchFamily="2" charset="77"/>
              </a:rPr>
              <a:t>Sinovation</a:t>
            </a:r>
            <a:r>
              <a:rPr lang="en-US" sz="2800" b="1" dirty="0">
                <a:solidFill>
                  <a:schemeClr val="bg1"/>
                </a:solidFill>
                <a:latin typeface="Montserrat" pitchFamily="2" charset="77"/>
              </a:rPr>
              <a:t> Fellows Program</a:t>
            </a:r>
          </a:p>
          <a:p>
            <a:r>
              <a:rPr lang="en-US" sz="2800" b="1" dirty="0">
                <a:solidFill>
                  <a:schemeClr val="bg1"/>
                </a:solidFill>
                <a:latin typeface="Montserrat" pitchFamily="2" charset="77"/>
              </a:rPr>
              <a:t>February 14, 2023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32F691-D373-451A-A689-DB1ED9B98D04}"/>
              </a:ext>
            </a:extLst>
          </p:cNvPr>
          <p:cNvCxnSpPr>
            <a:cxnSpLocks/>
          </p:cNvCxnSpPr>
          <p:nvPr/>
        </p:nvCxnSpPr>
        <p:spPr>
          <a:xfrm>
            <a:off x="888094" y="3111575"/>
            <a:ext cx="967695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B12F66-6E6F-479B-8DFE-CF79FF8BF253}"/>
              </a:ext>
            </a:extLst>
          </p:cNvPr>
          <p:cNvSpPr txBox="1"/>
          <p:nvPr/>
        </p:nvSpPr>
        <p:spPr>
          <a:xfrm>
            <a:off x="856061" y="3461108"/>
            <a:ext cx="549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itchFamily="2" charset="77"/>
              </a:rPr>
              <a:t>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150942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</a:rPr>
              <a:t>WHAT Does It Mean To Be Accountable?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6998" y="1917779"/>
            <a:ext cx="5181602" cy="4114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Required to explain actions or decisions to someone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Subject to giving an account, answerable 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Required to be responsible for something</a:t>
            </a:r>
          </a:p>
          <a:p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61" y="2078929"/>
            <a:ext cx="4646952" cy="310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4FA922-F424-4540-9F44-E629F40FAB58}"/>
              </a:ext>
            </a:extLst>
          </p:cNvPr>
          <p:cNvSpPr txBox="1"/>
          <p:nvPr/>
        </p:nvSpPr>
        <p:spPr>
          <a:xfrm>
            <a:off x="278295" y="2754560"/>
            <a:ext cx="38734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“If you could kick the person in the pants responsible for most of your trouble, you wouldn’t sit for a month.”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475560-9988-4E8F-B697-E6EDE1799771}"/>
              </a:ext>
            </a:extLst>
          </p:cNvPr>
          <p:cNvSpPr txBox="1"/>
          <p:nvPr/>
        </p:nvSpPr>
        <p:spPr>
          <a:xfrm>
            <a:off x="1800402" y="5800628"/>
            <a:ext cx="312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- Theodore Roosevelt</a:t>
            </a:r>
          </a:p>
        </p:txBody>
      </p:sp>
    </p:spTree>
    <p:extLst>
      <p:ext uri="{BB962C8B-B14F-4D97-AF65-F5344CB8AC3E}">
        <p14:creationId xmlns:p14="http://schemas.microsoft.com/office/powerpoint/2010/main" val="339378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A396B28-75B0-451D-86C1-6C3C2F8C7EF3}"/>
              </a:ext>
            </a:extLst>
          </p:cNvPr>
          <p:cNvGrpSpPr/>
          <p:nvPr/>
        </p:nvGrpSpPr>
        <p:grpSpPr>
          <a:xfrm>
            <a:off x="-13855" y="-10705"/>
            <a:ext cx="12192000" cy="6858000"/>
            <a:chOff x="31353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0D0AA7-F9E7-4C31-BCDD-956CE71D2DAF}"/>
                </a:ext>
              </a:extLst>
            </p:cNvPr>
            <p:cNvSpPr/>
            <p:nvPr/>
          </p:nvSpPr>
          <p:spPr>
            <a:xfrm>
              <a:off x="31353" y="0"/>
              <a:ext cx="6096000" cy="6858000"/>
            </a:xfrm>
            <a:prstGeom prst="rect">
              <a:avLst/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B53397-A0E4-46BA-BB84-47EFB525B2FD}"/>
                </a:ext>
              </a:extLst>
            </p:cNvPr>
            <p:cNvSpPr/>
            <p:nvPr/>
          </p:nvSpPr>
          <p:spPr>
            <a:xfrm>
              <a:off x="6129093" y="0"/>
              <a:ext cx="60942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608323-CB62-4042-AEB7-D77B312E57EC}"/>
              </a:ext>
            </a:extLst>
          </p:cNvPr>
          <p:cNvSpPr txBox="1"/>
          <p:nvPr/>
        </p:nvSpPr>
        <p:spPr>
          <a:xfrm>
            <a:off x="7035126" y="2003485"/>
            <a:ext cx="4040761" cy="11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Results &amp; Relationships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5F33062D-5ABA-42CA-9C12-9AC2A498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5371" y="4419794"/>
            <a:ext cx="2618495" cy="26184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4486DA-596D-459D-977E-982CEBF8BD1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81" y="4377748"/>
            <a:ext cx="2358231" cy="2358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5CF9A8-9FB5-4311-B77B-A3EE5FDBBB62}"/>
              </a:ext>
            </a:extLst>
          </p:cNvPr>
          <p:cNvSpPr txBox="1"/>
          <p:nvPr/>
        </p:nvSpPr>
        <p:spPr>
          <a:xfrm>
            <a:off x="1483629" y="2003484"/>
            <a:ext cx="3534433" cy="11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Results</a:t>
            </a:r>
          </a:p>
          <a:p>
            <a:pPr algn="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B9E21-D504-456F-90FF-51168BA9E38B}"/>
              </a:ext>
            </a:extLst>
          </p:cNvPr>
          <p:cNvSpPr txBox="1"/>
          <p:nvPr/>
        </p:nvSpPr>
        <p:spPr>
          <a:xfrm flipH="1">
            <a:off x="917638" y="1281281"/>
            <a:ext cx="42330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  <a:latin typeface="+mj-lt"/>
              </a:rPr>
              <a:t>ACCOUNTABILITY 1.O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7B9372-57E0-4950-8776-8E3041BD1023}"/>
              </a:ext>
            </a:extLst>
          </p:cNvPr>
          <p:cNvSpPr txBox="1"/>
          <p:nvPr/>
        </p:nvSpPr>
        <p:spPr>
          <a:xfrm flipH="1">
            <a:off x="6004715" y="1281109"/>
            <a:ext cx="60535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  <a:latin typeface="+mj-lt"/>
              </a:rPr>
              <a:t>CONSCIOUS ACCOUNTABILITY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D1728F-CAB7-4F69-AA97-D5221D5E2342}"/>
              </a:ext>
            </a:extLst>
          </p:cNvPr>
          <p:cNvGrpSpPr/>
          <p:nvPr/>
        </p:nvGrpSpPr>
        <p:grpSpPr>
          <a:xfrm>
            <a:off x="5957101" y="1650569"/>
            <a:ext cx="274320" cy="4151232"/>
            <a:chOff x="6009001" y="1726908"/>
            <a:chExt cx="274320" cy="4151232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B3C475C-2268-44A4-B291-60A6E062FDC7}"/>
                </a:ext>
              </a:extLst>
            </p:cNvPr>
            <p:cNvSpPr/>
            <p:nvPr/>
          </p:nvSpPr>
          <p:spPr>
            <a:xfrm>
              <a:off x="6009001" y="1726908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096E2A6B-A03C-445E-BCE3-0AE75B3D2697}"/>
                </a:ext>
              </a:extLst>
            </p:cNvPr>
            <p:cNvSpPr/>
            <p:nvPr/>
          </p:nvSpPr>
          <p:spPr>
            <a:xfrm>
              <a:off x="6009001" y="2280753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CEFE521D-043D-4C48-9E5E-3FADDEC8166C}"/>
                </a:ext>
              </a:extLst>
            </p:cNvPr>
            <p:cNvSpPr/>
            <p:nvPr/>
          </p:nvSpPr>
          <p:spPr>
            <a:xfrm>
              <a:off x="6009001" y="2834598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C5E4419C-3EC4-4138-9655-4AF9A83C7959}"/>
                </a:ext>
              </a:extLst>
            </p:cNvPr>
            <p:cNvSpPr/>
            <p:nvPr/>
          </p:nvSpPr>
          <p:spPr>
            <a:xfrm>
              <a:off x="6009001" y="3388443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761F0488-CFDB-4234-A9E5-1B905B8793B0}"/>
                </a:ext>
              </a:extLst>
            </p:cNvPr>
            <p:cNvSpPr/>
            <p:nvPr/>
          </p:nvSpPr>
          <p:spPr>
            <a:xfrm>
              <a:off x="6009001" y="3942288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ABC11509-0983-4AC7-A6C8-66912B4510CC}"/>
                </a:ext>
              </a:extLst>
            </p:cNvPr>
            <p:cNvSpPr/>
            <p:nvPr/>
          </p:nvSpPr>
          <p:spPr>
            <a:xfrm rot="5400000">
              <a:off x="6009001" y="4496133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A32D5B18-AA30-48FF-BA8D-000C6F3C86DD}"/>
                </a:ext>
              </a:extLst>
            </p:cNvPr>
            <p:cNvSpPr/>
            <p:nvPr/>
          </p:nvSpPr>
          <p:spPr>
            <a:xfrm rot="5340000">
              <a:off x="6009001" y="5049978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7E8FA662-121D-48A3-A2E9-60F7915B2573}"/>
                </a:ext>
              </a:extLst>
            </p:cNvPr>
            <p:cNvSpPr/>
            <p:nvPr/>
          </p:nvSpPr>
          <p:spPr>
            <a:xfrm rot="5400000">
              <a:off x="6009001" y="5603820"/>
              <a:ext cx="274320" cy="274320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522803F-4D19-BB76-E0D5-7BE8AFBE8D7E}"/>
              </a:ext>
            </a:extLst>
          </p:cNvPr>
          <p:cNvSpPr txBox="1"/>
          <p:nvPr/>
        </p:nvSpPr>
        <p:spPr>
          <a:xfrm>
            <a:off x="173181" y="348551"/>
            <a:ext cx="11817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HOW IS CONSCIOUS ACCOUNTABILITY DIFFERENT?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B9CC1D-47CC-D1FF-0BE2-90378D87005D}"/>
              </a:ext>
            </a:extLst>
          </p:cNvPr>
          <p:cNvSpPr txBox="1"/>
          <p:nvPr/>
        </p:nvSpPr>
        <p:spPr>
          <a:xfrm>
            <a:off x="1006115" y="2572390"/>
            <a:ext cx="4083769" cy="169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Sole Responsibility</a:t>
            </a:r>
          </a:p>
          <a:p>
            <a:pPr algn="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E35993-3640-B165-3912-76FEC0E97CC9}"/>
              </a:ext>
            </a:extLst>
          </p:cNvPr>
          <p:cNvSpPr txBox="1"/>
          <p:nvPr/>
        </p:nvSpPr>
        <p:spPr>
          <a:xfrm>
            <a:off x="992586" y="2587298"/>
            <a:ext cx="4083769" cy="2245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Backward Facing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Blame</a:t>
            </a:r>
          </a:p>
          <a:p>
            <a:pPr algn="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5E893-D5BB-2025-75E1-53648C68977F}"/>
              </a:ext>
            </a:extLst>
          </p:cNvPr>
          <p:cNvSpPr txBox="1"/>
          <p:nvPr/>
        </p:nvSpPr>
        <p:spPr>
          <a:xfrm>
            <a:off x="1006115" y="4219476"/>
            <a:ext cx="4083769" cy="11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Transactional</a:t>
            </a:r>
          </a:p>
          <a:p>
            <a:pPr algn="r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31CF0-7358-C391-8B24-B481A2C5E0E4}"/>
              </a:ext>
            </a:extLst>
          </p:cNvPr>
          <p:cNvSpPr txBox="1"/>
          <p:nvPr/>
        </p:nvSpPr>
        <p:spPr>
          <a:xfrm>
            <a:off x="7033386" y="2578892"/>
            <a:ext cx="3996244" cy="11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Shared Responsibility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0EC47D-F718-712A-A723-660CC8597F5F}"/>
              </a:ext>
            </a:extLst>
          </p:cNvPr>
          <p:cNvSpPr txBox="1"/>
          <p:nvPr/>
        </p:nvSpPr>
        <p:spPr>
          <a:xfrm>
            <a:off x="7033386" y="3172770"/>
            <a:ext cx="4040761" cy="169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Forward Facing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Learning 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B6D004-25E0-7F1D-7ECB-F62107A77993}"/>
              </a:ext>
            </a:extLst>
          </p:cNvPr>
          <p:cNvSpPr txBox="1"/>
          <p:nvPr/>
        </p:nvSpPr>
        <p:spPr>
          <a:xfrm>
            <a:off x="7033385" y="4219476"/>
            <a:ext cx="4040761" cy="11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Transformational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9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6671"/>
            <a:ext cx="12192000" cy="1097280"/>
            <a:chOff x="0" y="667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6671"/>
              <a:ext cx="12192000" cy="1097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aytone One" panose="00000500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747132" y="194696"/>
              <a:ext cx="110229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A BROADER FRAMING OF ACCOUNTABILITY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8E4EC4-BD1C-F741-9ED9-073BEE9FA10D}"/>
              </a:ext>
            </a:extLst>
          </p:cNvPr>
          <p:cNvGrpSpPr/>
          <p:nvPr/>
        </p:nvGrpSpPr>
        <p:grpSpPr>
          <a:xfrm>
            <a:off x="102794" y="1736104"/>
            <a:ext cx="2377440" cy="3840480"/>
            <a:chOff x="89432" y="1289480"/>
            <a:chExt cx="2377440" cy="384048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977878-43F4-A54A-9B00-2A09224B5445}"/>
                </a:ext>
              </a:extLst>
            </p:cNvPr>
            <p:cNvSpPr/>
            <p:nvPr/>
          </p:nvSpPr>
          <p:spPr>
            <a:xfrm>
              <a:off x="89432" y="1289480"/>
              <a:ext cx="2377440" cy="3840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2080C4A-4529-824D-8482-7D14E6751C78}"/>
                </a:ext>
              </a:extLst>
            </p:cNvPr>
            <p:cNvGrpSpPr/>
            <p:nvPr/>
          </p:nvGrpSpPr>
          <p:grpSpPr>
            <a:xfrm>
              <a:off x="256291" y="1479509"/>
              <a:ext cx="2043721" cy="2043721"/>
              <a:chOff x="472832" y="1781155"/>
              <a:chExt cx="2043721" cy="204372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EC0E2C1-3A56-E54E-9444-DE58A05FA7D7}"/>
                  </a:ext>
                </a:extLst>
              </p:cNvPr>
              <p:cNvSpPr/>
              <p:nvPr/>
            </p:nvSpPr>
            <p:spPr>
              <a:xfrm>
                <a:off x="580292" y="1888615"/>
                <a:ext cx="1828800" cy="1828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9DE93DB9-507C-8949-8EB0-60D288EE1F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2832" y="1781155"/>
                <a:ext cx="2043721" cy="2043721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C4D2D5-0DD3-5549-B5B9-2CB5153E98EE}"/>
                </a:ext>
              </a:extLst>
            </p:cNvPr>
            <p:cNvSpPr txBox="1"/>
            <p:nvPr/>
          </p:nvSpPr>
          <p:spPr>
            <a:xfrm>
              <a:off x="175737" y="3725869"/>
              <a:ext cx="22048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accent1">
                      <a:lumMod val="75000"/>
                    </a:schemeClr>
                  </a:solidFill>
                  <a:latin typeface="Montserrat" pitchFamily="2" charset="77"/>
                </a:rPr>
                <a:t>Self &amp;</a:t>
              </a:r>
            </a:p>
            <a:p>
              <a:pPr algn="ctr"/>
              <a:r>
                <a:rPr lang="en-US" sz="2600" dirty="0">
                  <a:solidFill>
                    <a:schemeClr val="accent1">
                      <a:lumMod val="75000"/>
                    </a:schemeClr>
                  </a:solidFill>
                  <a:latin typeface="Montserrat" pitchFamily="2" charset="77"/>
                </a:rPr>
                <a:t>Others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521053E-3CA6-364C-8348-58461F244742}"/>
              </a:ext>
            </a:extLst>
          </p:cNvPr>
          <p:cNvGrpSpPr/>
          <p:nvPr/>
        </p:nvGrpSpPr>
        <p:grpSpPr>
          <a:xfrm>
            <a:off x="4907280" y="1736104"/>
            <a:ext cx="2377440" cy="3840480"/>
            <a:chOff x="9733629" y="1289480"/>
            <a:chExt cx="2377440" cy="38404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3D73A79-849D-E347-A53C-ED8E1224F09F}"/>
                </a:ext>
              </a:extLst>
            </p:cNvPr>
            <p:cNvSpPr/>
            <p:nvPr/>
          </p:nvSpPr>
          <p:spPr>
            <a:xfrm>
              <a:off x="9733629" y="1289480"/>
              <a:ext cx="2377440" cy="38404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E9B0D9-F520-C642-8817-8EA145EAA5F1}"/>
                </a:ext>
              </a:extLst>
            </p:cNvPr>
            <p:cNvGrpSpPr/>
            <p:nvPr/>
          </p:nvGrpSpPr>
          <p:grpSpPr>
            <a:xfrm>
              <a:off x="10007949" y="1621498"/>
              <a:ext cx="1828800" cy="1828801"/>
              <a:chOff x="9770759" y="1688125"/>
              <a:chExt cx="1828800" cy="182880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C21B7FCF-304B-FA4D-A131-A8E031A9D274}"/>
                  </a:ext>
                </a:extLst>
              </p:cNvPr>
              <p:cNvGrpSpPr/>
              <p:nvPr/>
            </p:nvGrpSpPr>
            <p:grpSpPr>
              <a:xfrm>
                <a:off x="9770759" y="1688125"/>
                <a:ext cx="1828800" cy="1828801"/>
                <a:chOff x="9823939" y="1688124"/>
                <a:chExt cx="1828800" cy="182880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95F4C0A-829E-F243-BED5-B19755948670}"/>
                    </a:ext>
                  </a:extLst>
                </p:cNvPr>
                <p:cNvSpPr/>
                <p:nvPr/>
              </p:nvSpPr>
              <p:spPr>
                <a:xfrm>
                  <a:off x="9823939" y="1688125"/>
                  <a:ext cx="1828800" cy="18288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Pie 21">
                  <a:extLst>
                    <a:ext uri="{FF2B5EF4-FFF2-40B4-BE49-F238E27FC236}">
                      <a16:creationId xmlns:a16="http://schemas.microsoft.com/office/drawing/2014/main" id="{43B798B8-EB51-424C-A7CF-6784B160A57F}"/>
                    </a:ext>
                  </a:extLst>
                </p:cNvPr>
                <p:cNvSpPr/>
                <p:nvPr/>
              </p:nvSpPr>
              <p:spPr>
                <a:xfrm rot="18840000">
                  <a:off x="9823939" y="1688124"/>
                  <a:ext cx="1828800" cy="1828800"/>
                </a:xfrm>
                <a:prstGeom prst="pie">
                  <a:avLst>
                    <a:gd name="adj1" fmla="val 0"/>
                    <a:gd name="adj2" fmla="val 10766625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5E61153-A833-994B-BAE0-5DB4A0C5F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850152" y="1688125"/>
                <a:ext cx="1188701" cy="1188701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F6D7D62-DE9C-8C45-895D-E4BC6B434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0444503" y="2239758"/>
                <a:ext cx="1155056" cy="1155056"/>
              </a:xfrm>
              <a:prstGeom prst="rect">
                <a:avLst/>
              </a:prstGeom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6244A5-2A5A-3446-B289-0D218C39179E}"/>
                </a:ext>
              </a:extLst>
            </p:cNvPr>
            <p:cNvSpPr txBox="1"/>
            <p:nvPr/>
          </p:nvSpPr>
          <p:spPr>
            <a:xfrm>
              <a:off x="9819935" y="3725869"/>
              <a:ext cx="22048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>
                  <a:solidFill>
                    <a:schemeClr val="accent6">
                      <a:lumMod val="75000"/>
                    </a:schemeClr>
                  </a:solidFill>
                  <a:latin typeface="Montserrat" pitchFamily="2" charset="77"/>
                </a:rPr>
                <a:t>Mindset &amp; Behaviors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12BBD0-1309-1D4E-B0A4-E61B68E56B2F}"/>
              </a:ext>
            </a:extLst>
          </p:cNvPr>
          <p:cNvGrpSpPr/>
          <p:nvPr/>
        </p:nvGrpSpPr>
        <p:grpSpPr>
          <a:xfrm>
            <a:off x="9711766" y="1736104"/>
            <a:ext cx="2377440" cy="3840480"/>
            <a:chOff x="7322579" y="1289480"/>
            <a:chExt cx="2377440" cy="384048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F7E1800-0263-5143-9798-564D5EF31B4A}"/>
                </a:ext>
              </a:extLst>
            </p:cNvPr>
            <p:cNvSpPr/>
            <p:nvPr/>
          </p:nvSpPr>
          <p:spPr>
            <a:xfrm>
              <a:off x="7322579" y="1289480"/>
              <a:ext cx="2377440" cy="38404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69C130-FEEC-354B-B64E-8A14BD20F6DD}"/>
                </a:ext>
              </a:extLst>
            </p:cNvPr>
            <p:cNvGrpSpPr/>
            <p:nvPr/>
          </p:nvGrpSpPr>
          <p:grpSpPr>
            <a:xfrm>
              <a:off x="7500705" y="1472632"/>
              <a:ext cx="2027516" cy="2027516"/>
              <a:chOff x="7453436" y="1849006"/>
              <a:chExt cx="2027516" cy="202751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049306-6B72-BC49-9247-BD86F97A8041}"/>
                  </a:ext>
                </a:extLst>
              </p:cNvPr>
              <p:cNvSpPr/>
              <p:nvPr/>
            </p:nvSpPr>
            <p:spPr>
              <a:xfrm>
                <a:off x="7552794" y="1948364"/>
                <a:ext cx="1828800" cy="182880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91C9C37-52D6-B344-A085-EB60FE2C9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3436" y="1849006"/>
                <a:ext cx="2027516" cy="2027516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8464DA-7F1F-E845-9FD2-79C66176B69A}"/>
                </a:ext>
              </a:extLst>
            </p:cNvPr>
            <p:cNvSpPr txBox="1"/>
            <p:nvPr/>
          </p:nvSpPr>
          <p:spPr>
            <a:xfrm>
              <a:off x="7413345" y="3692349"/>
              <a:ext cx="22048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>
                  <a:solidFill>
                    <a:schemeClr val="accent1">
                      <a:lumMod val="50000"/>
                    </a:schemeClr>
                  </a:solidFill>
                  <a:latin typeface="Montserrat" pitchFamily="2" charset="77"/>
                </a:rPr>
                <a:t>Journey vs</a:t>
              </a:r>
            </a:p>
            <a:p>
              <a:pPr algn="ctr"/>
              <a:r>
                <a:rPr lang="en-US" sz="2600">
                  <a:solidFill>
                    <a:schemeClr val="accent1">
                      <a:lumMod val="50000"/>
                    </a:schemeClr>
                  </a:solidFill>
                  <a:latin typeface="Montserrat" pitchFamily="2" charset="77"/>
                </a:rPr>
                <a:t>Destination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F6A78F-FC78-184F-848F-E7DAB897A69B}"/>
              </a:ext>
            </a:extLst>
          </p:cNvPr>
          <p:cNvGrpSpPr/>
          <p:nvPr/>
        </p:nvGrpSpPr>
        <p:grpSpPr>
          <a:xfrm>
            <a:off x="7309523" y="1736104"/>
            <a:ext cx="2377440" cy="3840480"/>
            <a:chOff x="4911530" y="1289480"/>
            <a:chExt cx="2377440" cy="384048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B40499-C2E4-604C-823A-0224B87951A9}"/>
                </a:ext>
              </a:extLst>
            </p:cNvPr>
            <p:cNvSpPr/>
            <p:nvPr/>
          </p:nvSpPr>
          <p:spPr>
            <a:xfrm>
              <a:off x="4911530" y="1289480"/>
              <a:ext cx="2377440" cy="38404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99CB95-41C5-714B-BC7F-CA1943582090}"/>
                </a:ext>
              </a:extLst>
            </p:cNvPr>
            <p:cNvGrpSpPr/>
            <p:nvPr/>
          </p:nvGrpSpPr>
          <p:grpSpPr>
            <a:xfrm>
              <a:off x="4936265" y="1344777"/>
              <a:ext cx="2271836" cy="2271836"/>
              <a:chOff x="4960082" y="1788370"/>
              <a:chExt cx="2271836" cy="2271836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26B1DF3-2EF4-9642-B041-A27177AC8A97}"/>
                  </a:ext>
                </a:extLst>
              </p:cNvPr>
              <p:cNvSpPr/>
              <p:nvPr/>
            </p:nvSpPr>
            <p:spPr>
              <a:xfrm>
                <a:off x="5181600" y="2009888"/>
                <a:ext cx="1828800" cy="18288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32AFFC3-4904-2247-B64E-EE4C24BF7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60082" y="1788370"/>
                <a:ext cx="2271836" cy="2271836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F846914-46A7-054C-8A7B-130C3E488469}"/>
                </a:ext>
              </a:extLst>
            </p:cNvPr>
            <p:cNvSpPr txBox="1"/>
            <p:nvPr/>
          </p:nvSpPr>
          <p:spPr>
            <a:xfrm>
              <a:off x="4969769" y="3692349"/>
              <a:ext cx="22048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>
                  <a:solidFill>
                    <a:schemeClr val="accent1">
                      <a:lumMod val="50000"/>
                    </a:schemeClr>
                  </a:solidFill>
                  <a:latin typeface="Montserrat" pitchFamily="2" charset="77"/>
                </a:rPr>
                <a:t>Values &amp; Norms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F671F4D-D6CE-114D-A526-8BDA913DA676}"/>
              </a:ext>
            </a:extLst>
          </p:cNvPr>
          <p:cNvGrpSpPr/>
          <p:nvPr/>
        </p:nvGrpSpPr>
        <p:grpSpPr>
          <a:xfrm>
            <a:off x="2505037" y="1736104"/>
            <a:ext cx="2377440" cy="3840480"/>
            <a:chOff x="2500481" y="1289480"/>
            <a:chExt cx="2377440" cy="384048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FB1A5B-3350-5F41-81E7-1F640A6E4C66}"/>
                </a:ext>
              </a:extLst>
            </p:cNvPr>
            <p:cNvSpPr/>
            <p:nvPr/>
          </p:nvSpPr>
          <p:spPr>
            <a:xfrm>
              <a:off x="2500481" y="1289480"/>
              <a:ext cx="2377440" cy="38404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  <a:effectLst>
              <a:outerShdw blurRad="2540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9261C93-2648-424F-90F5-7F347817052A}"/>
                </a:ext>
              </a:extLst>
            </p:cNvPr>
            <p:cNvGrpSpPr/>
            <p:nvPr/>
          </p:nvGrpSpPr>
          <p:grpSpPr>
            <a:xfrm>
              <a:off x="2765032" y="1568688"/>
              <a:ext cx="1848336" cy="1848336"/>
              <a:chOff x="2765032" y="1690003"/>
              <a:chExt cx="1848336" cy="184833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A1FF76D-1AAD-5348-819D-4DBAB6A7CA7B}"/>
                  </a:ext>
                </a:extLst>
              </p:cNvPr>
              <p:cNvSpPr/>
              <p:nvPr/>
            </p:nvSpPr>
            <p:spPr>
              <a:xfrm>
                <a:off x="2774800" y="1699771"/>
                <a:ext cx="1828800" cy="1828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39A23B6-1033-904C-90C5-03F38A59AB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5032" y="1690003"/>
                <a:ext cx="1848336" cy="1848336"/>
              </a:xfrm>
              <a:prstGeom prst="rect">
                <a:avLst/>
              </a:prstGeom>
            </p:spPr>
          </p:pic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1C1197-ACB1-784E-AA74-2DF37D84A588}"/>
                </a:ext>
              </a:extLst>
            </p:cNvPr>
            <p:cNvSpPr txBox="1"/>
            <p:nvPr/>
          </p:nvSpPr>
          <p:spPr>
            <a:xfrm>
              <a:off x="2586787" y="3693091"/>
              <a:ext cx="22048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>
                  <a:solidFill>
                    <a:schemeClr val="accent1">
                      <a:lumMod val="50000"/>
                    </a:schemeClr>
                  </a:solidFill>
                  <a:latin typeface="Montserrat" pitchFamily="2" charset="77"/>
                </a:rPr>
                <a:t>Essential Skill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A8CD8D-107C-4B0E-9D27-621A056D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18129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688" y="3214263"/>
            <a:ext cx="866152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10A4B2"/>
                </a:solidFill>
              </a:rPr>
              <a:t>CONSCIOUS ACCOUNTABILITY </a:t>
            </a:r>
            <a:r>
              <a:rPr lang="en-US" dirty="0">
                <a:solidFill>
                  <a:srgbClr val="65CCCB"/>
                </a:solidFill>
              </a:rPr>
              <a:t>means</a:t>
            </a:r>
            <a:b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• expanding awareness</a:t>
            </a:r>
            <a:b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• to create deliberate intentions,</a:t>
            </a:r>
            <a:b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• take informed actions, and</a:t>
            </a:r>
            <a:b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• be responsible for your impact.</a:t>
            </a: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4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AF17166-BB59-F947-8B6D-01BC472959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5746016" y="385828"/>
            <a:ext cx="7363171" cy="736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908" y="1868071"/>
            <a:ext cx="1128082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10A4B2"/>
                </a:solidFill>
                <a:latin typeface="+mn-lt"/>
              </a:rPr>
              <a:t>In your work with others, </a:t>
            </a:r>
            <a:br>
              <a:rPr lang="en-US" sz="3200" b="1" dirty="0">
                <a:solidFill>
                  <a:srgbClr val="10A4B2"/>
                </a:solidFill>
                <a:latin typeface="+mn-lt"/>
              </a:rPr>
            </a:br>
            <a:r>
              <a:rPr lang="en-US" sz="3200" b="1" dirty="0">
                <a:solidFill>
                  <a:srgbClr val="10A4B2"/>
                </a:solidFill>
                <a:latin typeface="+mn-lt"/>
              </a:rPr>
              <a:t>what does it mean to be </a:t>
            </a:r>
            <a:br>
              <a:rPr lang="en-US" sz="3200" b="1" dirty="0">
                <a:solidFill>
                  <a:srgbClr val="10A4B2"/>
                </a:solidFill>
                <a:latin typeface="+mn-lt"/>
              </a:rPr>
            </a:br>
            <a:r>
              <a:rPr lang="en-US" sz="3200" b="1" dirty="0">
                <a:solidFill>
                  <a:srgbClr val="10A4B2"/>
                </a:solidFill>
                <a:latin typeface="+mn-lt"/>
              </a:rPr>
              <a:t>(consciously) accountable </a:t>
            </a:r>
            <a:br>
              <a:rPr lang="en-US" sz="3200" b="1" dirty="0">
                <a:solidFill>
                  <a:srgbClr val="10A4B2"/>
                </a:solidFill>
                <a:latin typeface="+mn-lt"/>
              </a:rPr>
            </a:br>
            <a:r>
              <a:rPr lang="en-US" sz="3200" b="1" dirty="0">
                <a:solidFill>
                  <a:srgbClr val="10A4B2"/>
                </a:solidFill>
                <a:latin typeface="+mn-lt"/>
              </a:rPr>
              <a:t>in terms of…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7394" y="3964426"/>
            <a:ext cx="6956642" cy="120031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10A4B2"/>
                </a:solidFill>
              </a:rPr>
              <a:t>Thoughts and mindsets? (Group 1)</a:t>
            </a:r>
          </a:p>
          <a:p>
            <a:r>
              <a:rPr lang="en-US" sz="2400" b="1" dirty="0">
                <a:solidFill>
                  <a:srgbClr val="10A4B2"/>
                </a:solidFill>
              </a:rPr>
              <a:t>Actions and behaviors? (Group 2)</a:t>
            </a:r>
          </a:p>
          <a:p>
            <a:r>
              <a:rPr lang="en-US" sz="2400" b="1" dirty="0">
                <a:solidFill>
                  <a:srgbClr val="10A4B2"/>
                </a:solidFill>
              </a:rPr>
              <a:t>Management and leadership? (Group 3)</a:t>
            </a:r>
          </a:p>
          <a:p>
            <a:r>
              <a:rPr lang="en-US" sz="2400" b="1" dirty="0">
                <a:solidFill>
                  <a:srgbClr val="10A4B2"/>
                </a:solidFill>
              </a:rPr>
              <a:t>Teams and organizations? (Group 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903F13-8CD9-2C43-9816-C73067594572}"/>
              </a:ext>
            </a:extLst>
          </p:cNvPr>
          <p:cNvSpPr/>
          <p:nvPr/>
        </p:nvSpPr>
        <p:spPr>
          <a:xfrm>
            <a:off x="0" y="-1"/>
            <a:ext cx="1219200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6E4778-3403-6140-A39D-19DBFB0830BC}"/>
              </a:ext>
            </a:extLst>
          </p:cNvPr>
          <p:cNvSpPr txBox="1"/>
          <p:nvPr/>
        </p:nvSpPr>
        <p:spPr>
          <a:xfrm>
            <a:off x="1066800" y="194696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Paytone One" panose="00000500000000000000" pitchFamily="2" charset="0"/>
              </a:rPr>
              <a:t>BRAINSTORMING EXERICSE</a:t>
            </a:r>
          </a:p>
        </p:txBody>
      </p:sp>
    </p:spTree>
    <p:extLst>
      <p:ext uri="{BB962C8B-B14F-4D97-AF65-F5344CB8AC3E}">
        <p14:creationId xmlns:p14="http://schemas.microsoft.com/office/powerpoint/2010/main" val="326069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3740989" y="194696"/>
              <a:ext cx="4710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KEY MINDSETS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C9C765-C6B6-487D-A165-7FFBCED426C4}"/>
              </a:ext>
            </a:extLst>
          </p:cNvPr>
          <p:cNvGrpSpPr/>
          <p:nvPr/>
        </p:nvGrpSpPr>
        <p:grpSpPr>
          <a:xfrm>
            <a:off x="587700" y="1987379"/>
            <a:ext cx="3464169" cy="3195053"/>
            <a:chOff x="358316" y="1987379"/>
            <a:chExt cx="3464169" cy="31950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89C7CC-2C72-B041-B9B9-5498B05CD0A7}"/>
                </a:ext>
              </a:extLst>
            </p:cNvPr>
            <p:cNvSpPr txBox="1"/>
            <p:nvPr/>
          </p:nvSpPr>
          <p:spPr>
            <a:xfrm>
              <a:off x="358316" y="4720767"/>
              <a:ext cx="3464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rPr>
                <a:t>Interdependence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F47B5E-29F5-4DCD-AAFB-1F372CEFFDBE}"/>
                </a:ext>
              </a:extLst>
            </p:cNvPr>
            <p:cNvGrpSpPr/>
            <p:nvPr/>
          </p:nvGrpSpPr>
          <p:grpSpPr>
            <a:xfrm>
              <a:off x="855960" y="1987379"/>
              <a:ext cx="2468880" cy="2468880"/>
              <a:chOff x="803413" y="2076953"/>
              <a:chExt cx="2468880" cy="2468880"/>
            </a:xfrm>
          </p:grpSpPr>
          <p:sp>
            <p:nvSpPr>
              <p:cNvPr id="11" name="Snip and Round Single Corner Rectangle 10">
                <a:extLst>
                  <a:ext uri="{FF2B5EF4-FFF2-40B4-BE49-F238E27FC236}">
                    <a16:creationId xmlns:a16="http://schemas.microsoft.com/office/drawing/2014/main" id="{A2C51B57-6C1E-CD49-AB31-74388859F5D9}"/>
                  </a:ext>
                </a:extLst>
              </p:cNvPr>
              <p:cNvSpPr/>
              <p:nvPr/>
            </p:nvSpPr>
            <p:spPr>
              <a:xfrm>
                <a:off x="803413" y="2076953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50000">
                    <a:schemeClr val="accent2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1E4169E-D1F8-CF4B-9EF8-56B229184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92097" y="2265637"/>
                <a:ext cx="2091512" cy="2091512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8E1619-6E05-4D1F-8131-8A8D891F729F}"/>
              </a:ext>
            </a:extLst>
          </p:cNvPr>
          <p:cNvGrpSpPr/>
          <p:nvPr/>
        </p:nvGrpSpPr>
        <p:grpSpPr>
          <a:xfrm>
            <a:off x="4363916" y="1987379"/>
            <a:ext cx="3464169" cy="3195053"/>
            <a:chOff x="4249000" y="1987379"/>
            <a:chExt cx="3464169" cy="31950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53B0F3-0B14-1949-B26A-CE4708AC29D0}"/>
                </a:ext>
              </a:extLst>
            </p:cNvPr>
            <p:cNvSpPr txBox="1"/>
            <p:nvPr/>
          </p:nvSpPr>
          <p:spPr>
            <a:xfrm>
              <a:off x="4249000" y="4720767"/>
              <a:ext cx="3464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tx2">
                      <a:lumMod val="50000"/>
                    </a:schemeClr>
                  </a:solidFill>
                  <a:latin typeface="Montserrat" pitchFamily="2" charset="77"/>
                </a:rPr>
                <a:t>Growth Mindset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33A9E4-8A3E-4225-A869-FF9943C125A0}"/>
                </a:ext>
              </a:extLst>
            </p:cNvPr>
            <p:cNvGrpSpPr/>
            <p:nvPr/>
          </p:nvGrpSpPr>
          <p:grpSpPr>
            <a:xfrm>
              <a:off x="4746644" y="1987379"/>
              <a:ext cx="2468880" cy="2468880"/>
              <a:chOff x="4828951" y="2089710"/>
              <a:chExt cx="2468880" cy="2468880"/>
            </a:xfrm>
          </p:grpSpPr>
          <p:sp>
            <p:nvSpPr>
              <p:cNvPr id="33" name="Snip and Round Single Corner Rectangle 32">
                <a:extLst>
                  <a:ext uri="{FF2B5EF4-FFF2-40B4-BE49-F238E27FC236}">
                    <a16:creationId xmlns:a16="http://schemas.microsoft.com/office/drawing/2014/main" id="{A342DC32-A9A8-6843-B890-3F76CF3E2870}"/>
                  </a:ext>
                </a:extLst>
              </p:cNvPr>
              <p:cNvSpPr/>
              <p:nvPr/>
            </p:nvSpPr>
            <p:spPr>
              <a:xfrm>
                <a:off x="4828951" y="2089710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  <a:alpha val="70000"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CCA8D36-286D-644A-9112-51A12B66D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6082" y="2286841"/>
                <a:ext cx="2074619" cy="2074619"/>
              </a:xfrm>
              <a:prstGeom prst="rect">
                <a:avLst/>
              </a:prstGeom>
            </p:spPr>
          </p:pic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A42CAD-67B2-48FE-B2DD-34DFC6AC2123}"/>
              </a:ext>
            </a:extLst>
          </p:cNvPr>
          <p:cNvGrpSpPr/>
          <p:nvPr/>
        </p:nvGrpSpPr>
        <p:grpSpPr>
          <a:xfrm>
            <a:off x="8140131" y="1987379"/>
            <a:ext cx="3464169" cy="3195053"/>
            <a:chOff x="8254599" y="1987379"/>
            <a:chExt cx="3464169" cy="319505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A3F3C0-CCB5-0943-A667-B13BE6BE7762}"/>
                </a:ext>
              </a:extLst>
            </p:cNvPr>
            <p:cNvSpPr txBox="1"/>
            <p:nvPr/>
          </p:nvSpPr>
          <p:spPr>
            <a:xfrm>
              <a:off x="8254599" y="4720767"/>
              <a:ext cx="34641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bg2">
                      <a:lumMod val="50000"/>
                    </a:schemeClr>
                  </a:solidFill>
                  <a:latin typeface="Montserrat" pitchFamily="2" charset="77"/>
                </a:rPr>
                <a:t>Total Responsibility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F95D5D-7A9C-4E1D-ABEA-8F4E6916311E}"/>
                </a:ext>
              </a:extLst>
            </p:cNvPr>
            <p:cNvGrpSpPr/>
            <p:nvPr/>
          </p:nvGrpSpPr>
          <p:grpSpPr>
            <a:xfrm>
              <a:off x="8752243" y="1987379"/>
              <a:ext cx="2468880" cy="2468880"/>
              <a:chOff x="8768327" y="1987379"/>
              <a:chExt cx="2468880" cy="2468880"/>
            </a:xfrm>
          </p:grpSpPr>
          <p:sp>
            <p:nvSpPr>
              <p:cNvPr id="34" name="Snip and Round Single Corner Rectangle 33">
                <a:extLst>
                  <a:ext uri="{FF2B5EF4-FFF2-40B4-BE49-F238E27FC236}">
                    <a16:creationId xmlns:a16="http://schemas.microsoft.com/office/drawing/2014/main" id="{7EB60CAC-2831-FE46-A2D3-6D1C04AB6544}"/>
                  </a:ext>
                </a:extLst>
              </p:cNvPr>
              <p:cNvSpPr/>
              <p:nvPr/>
            </p:nvSpPr>
            <p:spPr>
              <a:xfrm>
                <a:off x="8768327" y="1987379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50000">
                    <a:schemeClr val="accent2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BDB0D31-1E4D-4775-8119-14454E95EB78}"/>
                  </a:ext>
                </a:extLst>
              </p:cNvPr>
              <p:cNvGrpSpPr/>
              <p:nvPr/>
            </p:nvGrpSpPr>
            <p:grpSpPr>
              <a:xfrm>
                <a:off x="8800675" y="2019727"/>
                <a:ext cx="2404184" cy="2404184"/>
                <a:chOff x="8756069" y="1885049"/>
                <a:chExt cx="2404184" cy="2404184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CB8A3A7C-6881-9B47-9F9D-CC595A192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508628">
                  <a:off x="8756069" y="1885049"/>
                  <a:ext cx="2404184" cy="2404184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9A2EE55B-3C4A-3A40-AE38-7EB823D53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273003" y="2056320"/>
                  <a:ext cx="1609435" cy="1609435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56B018-6DA7-4667-A4D7-10AA0ED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73217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3740989" y="194696"/>
              <a:ext cx="4710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KEY BEHAVIORS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034865-B2E4-47DD-8230-BDCE32431B4C}"/>
              </a:ext>
            </a:extLst>
          </p:cNvPr>
          <p:cNvGrpSpPr/>
          <p:nvPr/>
        </p:nvGrpSpPr>
        <p:grpSpPr>
          <a:xfrm>
            <a:off x="4363916" y="2154721"/>
            <a:ext cx="3464169" cy="3036641"/>
            <a:chOff x="4363916" y="2154721"/>
            <a:chExt cx="3464169" cy="30366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53B0F3-0B14-1949-B26A-CE4708AC29D0}"/>
                </a:ext>
              </a:extLst>
            </p:cNvPr>
            <p:cNvSpPr txBox="1"/>
            <p:nvPr/>
          </p:nvSpPr>
          <p:spPr>
            <a:xfrm>
              <a:off x="4363916" y="4720767"/>
              <a:ext cx="3464169" cy="47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  <a:latin typeface="Montserrat" pitchFamily="2" charset="77"/>
                </a:rPr>
                <a:t>Communication</a:t>
              </a:r>
            </a:p>
          </p:txBody>
        </p:sp>
        <p:sp>
          <p:nvSpPr>
            <p:cNvPr id="33" name="Snip and Round Single Corner Rectangle 32">
              <a:extLst>
                <a:ext uri="{FF2B5EF4-FFF2-40B4-BE49-F238E27FC236}">
                  <a16:creationId xmlns:a16="http://schemas.microsoft.com/office/drawing/2014/main" id="{A342DC32-A9A8-6843-B890-3F76CF3E2870}"/>
                </a:ext>
              </a:extLst>
            </p:cNvPr>
            <p:cNvSpPr/>
            <p:nvPr/>
          </p:nvSpPr>
          <p:spPr>
            <a:xfrm>
              <a:off x="4979324" y="2154721"/>
              <a:ext cx="2286000" cy="22860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5000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E445B61-C695-42CB-A555-F24C73CA2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3648" y="2399112"/>
              <a:ext cx="1490466" cy="14904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A20CC77-B3AC-4071-A54C-30D5CFF78F4F}"/>
              </a:ext>
            </a:extLst>
          </p:cNvPr>
          <p:cNvGrpSpPr/>
          <p:nvPr/>
        </p:nvGrpSpPr>
        <p:grpSpPr>
          <a:xfrm>
            <a:off x="587700" y="2154721"/>
            <a:ext cx="3464169" cy="3036641"/>
            <a:chOff x="587700" y="2154721"/>
            <a:chExt cx="3464169" cy="30366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89C7CC-2C72-B041-B9B9-5498B05CD0A7}"/>
                </a:ext>
              </a:extLst>
            </p:cNvPr>
            <p:cNvSpPr txBox="1"/>
            <p:nvPr/>
          </p:nvSpPr>
          <p:spPr>
            <a:xfrm>
              <a:off x="587700" y="4720767"/>
              <a:ext cx="3464169" cy="470595"/>
            </a:xfrm>
            <a:prstGeom prst="trapezoid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  <a:latin typeface="Montserrat" pitchFamily="2" charset="77"/>
                </a:rPr>
                <a:t>Planning</a:t>
              </a:r>
            </a:p>
          </p:txBody>
        </p:sp>
        <p:sp>
          <p:nvSpPr>
            <p:cNvPr id="11" name="Snip and Round Single Corner Rectangle 10">
              <a:extLst>
                <a:ext uri="{FF2B5EF4-FFF2-40B4-BE49-F238E27FC236}">
                  <a16:creationId xmlns:a16="http://schemas.microsoft.com/office/drawing/2014/main" id="{A2C51B57-6C1E-CD49-AB31-74388859F5D9}"/>
                </a:ext>
              </a:extLst>
            </p:cNvPr>
            <p:cNvSpPr/>
            <p:nvPr/>
          </p:nvSpPr>
          <p:spPr>
            <a:xfrm>
              <a:off x="1203108" y="2154721"/>
              <a:ext cx="2286000" cy="2286000"/>
            </a:xfrm>
            <a:prstGeom prst="flowChartProcess">
              <a:avLst/>
            </a:prstGeom>
            <a:gradFill flip="none" rotWithShape="1">
              <a:gsLst>
                <a:gs pos="50000">
                  <a:schemeClr val="accent6"/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31E6235-B4DD-4DBF-B20A-5E1AE02CD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617" y="2259178"/>
              <a:ext cx="1770334" cy="177033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182974-E7F8-4027-B8C6-C28791FA7A4A}"/>
              </a:ext>
            </a:extLst>
          </p:cNvPr>
          <p:cNvGrpSpPr/>
          <p:nvPr/>
        </p:nvGrpSpPr>
        <p:grpSpPr>
          <a:xfrm>
            <a:off x="8140131" y="2154721"/>
            <a:ext cx="3464169" cy="3036641"/>
            <a:chOff x="8140131" y="2154721"/>
            <a:chExt cx="3464169" cy="30366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A3F3C0-CCB5-0943-A667-B13BE6BE7762}"/>
                </a:ext>
              </a:extLst>
            </p:cNvPr>
            <p:cNvSpPr txBox="1"/>
            <p:nvPr/>
          </p:nvSpPr>
          <p:spPr>
            <a:xfrm>
              <a:off x="8140131" y="4720767"/>
              <a:ext cx="3464169" cy="470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  <a:latin typeface="Montserrat" pitchFamily="2" charset="77"/>
                </a:rPr>
                <a:t>Integrity</a:t>
              </a:r>
            </a:p>
          </p:txBody>
        </p:sp>
        <p:sp>
          <p:nvSpPr>
            <p:cNvPr id="34" name="Snip and Round Single Corner Rectangle 33">
              <a:extLst>
                <a:ext uri="{FF2B5EF4-FFF2-40B4-BE49-F238E27FC236}">
                  <a16:creationId xmlns:a16="http://schemas.microsoft.com/office/drawing/2014/main" id="{7EB60CAC-2831-FE46-A2D3-6D1C04AB6544}"/>
                </a:ext>
              </a:extLst>
            </p:cNvPr>
            <p:cNvSpPr/>
            <p:nvPr/>
          </p:nvSpPr>
          <p:spPr>
            <a:xfrm>
              <a:off x="8755539" y="2154721"/>
              <a:ext cx="2286000" cy="2286000"/>
            </a:xfrm>
            <a:prstGeom prst="rect">
              <a:avLst/>
            </a:prstGeom>
            <a:gradFill flip="none" rotWithShape="1">
              <a:gsLst>
                <a:gs pos="50000">
                  <a:schemeClr val="accent6"/>
                </a:gs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picture of a person with his hand on his heart symbolizing integrity&#10;&#10;Description automatically generated">
              <a:extLst>
                <a:ext uri="{FF2B5EF4-FFF2-40B4-BE49-F238E27FC236}">
                  <a16:creationId xmlns:a16="http://schemas.microsoft.com/office/drawing/2014/main" id="{EBBEF030-9D84-470B-9364-63436002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7005" y="2421602"/>
              <a:ext cx="1502434" cy="1502434"/>
            </a:xfrm>
            <a:prstGeom prst="rect">
              <a:avLst/>
            </a:prstGeom>
          </p:spPr>
        </p:pic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0E226D-84A9-42B0-9207-564E2E1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332836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0"/>
            <a:ext cx="12192000" cy="1097280"/>
            <a:chOff x="0" y="37705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37705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2503967" y="223955"/>
              <a:ext cx="67498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ACCOUNTABLE LEADERS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56B018-6DA7-4667-A4D7-10AA0ED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© 2019 David C. Tate, PhD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688498-E2D7-7E46-A8E8-3AB5A50FF895}"/>
              </a:ext>
            </a:extLst>
          </p:cNvPr>
          <p:cNvGrpSpPr/>
          <p:nvPr/>
        </p:nvGrpSpPr>
        <p:grpSpPr>
          <a:xfrm>
            <a:off x="8311211" y="1870291"/>
            <a:ext cx="3464169" cy="3564385"/>
            <a:chOff x="4363916" y="1987379"/>
            <a:chExt cx="3464169" cy="356438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A8E1619-6E05-4D1F-8131-8A8D891F729F}"/>
                </a:ext>
              </a:extLst>
            </p:cNvPr>
            <p:cNvGrpSpPr/>
            <p:nvPr/>
          </p:nvGrpSpPr>
          <p:grpSpPr>
            <a:xfrm>
              <a:off x="4363916" y="1987379"/>
              <a:ext cx="3464169" cy="3564385"/>
              <a:chOff x="4249000" y="1987379"/>
              <a:chExt cx="3464169" cy="356438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53B0F3-0B14-1949-B26A-CE4708AC29D0}"/>
                  </a:ext>
                </a:extLst>
              </p:cNvPr>
              <p:cNvSpPr txBox="1"/>
              <p:nvPr/>
            </p:nvSpPr>
            <p:spPr>
              <a:xfrm>
                <a:off x="4249000" y="4720767"/>
                <a:ext cx="34641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  <a:latin typeface="Montserrat" pitchFamily="2" charset="77"/>
                  </a:rPr>
                  <a:t>Coach/</a:t>
                </a:r>
              </a:p>
              <a:p>
                <a:pPr algn="ctr"/>
                <a:r>
                  <a:rPr lang="en-US" sz="2400" dirty="0">
                    <a:solidFill>
                      <a:schemeClr val="tx2">
                        <a:lumMod val="50000"/>
                      </a:schemeClr>
                    </a:solidFill>
                    <a:latin typeface="Montserrat" pitchFamily="2" charset="77"/>
                  </a:rPr>
                  <a:t>Develop Others</a:t>
                </a:r>
              </a:p>
            </p:txBody>
          </p:sp>
          <p:sp>
            <p:nvSpPr>
              <p:cNvPr id="33" name="Snip and Round Single Corner Rectangle 32">
                <a:extLst>
                  <a:ext uri="{FF2B5EF4-FFF2-40B4-BE49-F238E27FC236}">
                    <a16:creationId xmlns:a16="http://schemas.microsoft.com/office/drawing/2014/main" id="{A342DC32-A9A8-6843-B890-3F76CF3E2870}"/>
                  </a:ext>
                </a:extLst>
              </p:cNvPr>
              <p:cNvSpPr/>
              <p:nvPr/>
            </p:nvSpPr>
            <p:spPr>
              <a:xfrm>
                <a:off x="4746644" y="1987379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  <a:alpha val="70000"/>
                    </a:schemeClr>
                  </a:gs>
                  <a:gs pos="50000">
                    <a:schemeClr val="accent2"/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10A084E-9E9D-F148-8F4E-74AF62579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028" y="2027494"/>
              <a:ext cx="2125943" cy="212594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D5546-1D5E-9C4B-92C7-79730EB50409}"/>
              </a:ext>
            </a:extLst>
          </p:cNvPr>
          <p:cNvGrpSpPr/>
          <p:nvPr/>
        </p:nvGrpSpPr>
        <p:grpSpPr>
          <a:xfrm>
            <a:off x="4443502" y="1870291"/>
            <a:ext cx="3464169" cy="3564385"/>
            <a:chOff x="8140131" y="1987379"/>
            <a:chExt cx="3464169" cy="356438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AA42CAD-67B2-48FE-B2DD-34DFC6AC2123}"/>
                </a:ext>
              </a:extLst>
            </p:cNvPr>
            <p:cNvGrpSpPr/>
            <p:nvPr/>
          </p:nvGrpSpPr>
          <p:grpSpPr>
            <a:xfrm>
              <a:off x="8140131" y="1987379"/>
              <a:ext cx="3464169" cy="3564385"/>
              <a:chOff x="8254599" y="1987379"/>
              <a:chExt cx="3464169" cy="356438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A3F3C0-CCB5-0943-A667-B13BE6BE7762}"/>
                  </a:ext>
                </a:extLst>
              </p:cNvPr>
              <p:cNvSpPr txBox="1"/>
              <p:nvPr/>
            </p:nvSpPr>
            <p:spPr>
              <a:xfrm>
                <a:off x="8254599" y="4720767"/>
                <a:ext cx="34641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  <a:latin typeface="Montserrat" pitchFamily="2" charset="77"/>
                  </a:rPr>
                  <a:t>Articulate </a:t>
                </a:r>
              </a:p>
              <a:p>
                <a:pPr algn="ctr"/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  <a:latin typeface="Montserrat" pitchFamily="2" charset="77"/>
                  </a:rPr>
                  <a:t>Vision &amp; Expectations</a:t>
                </a:r>
              </a:p>
            </p:txBody>
          </p:sp>
          <p:sp>
            <p:nvSpPr>
              <p:cNvPr id="34" name="Snip and Round Single Corner Rectangle 33">
                <a:extLst>
                  <a:ext uri="{FF2B5EF4-FFF2-40B4-BE49-F238E27FC236}">
                    <a16:creationId xmlns:a16="http://schemas.microsoft.com/office/drawing/2014/main" id="{7EB60CAC-2831-FE46-A2D3-6D1C04AB6544}"/>
                  </a:ext>
                </a:extLst>
              </p:cNvPr>
              <p:cNvSpPr/>
              <p:nvPr/>
            </p:nvSpPr>
            <p:spPr>
              <a:xfrm>
                <a:off x="8752243" y="1987379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50000">
                    <a:schemeClr val="accent2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CB8E555-43A7-CC4A-8E1B-76BD22F98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5538" y="2184510"/>
              <a:ext cx="2053354" cy="205335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8E3523-FDEB-664A-8904-2A2AFF2E9FA5}"/>
              </a:ext>
            </a:extLst>
          </p:cNvPr>
          <p:cNvGrpSpPr/>
          <p:nvPr/>
        </p:nvGrpSpPr>
        <p:grpSpPr>
          <a:xfrm>
            <a:off x="587700" y="1987379"/>
            <a:ext cx="3464169" cy="3195053"/>
            <a:chOff x="587700" y="1987379"/>
            <a:chExt cx="3464169" cy="31950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CC9C765-C6B6-487D-A165-7FFBCED426C4}"/>
                </a:ext>
              </a:extLst>
            </p:cNvPr>
            <p:cNvGrpSpPr/>
            <p:nvPr/>
          </p:nvGrpSpPr>
          <p:grpSpPr>
            <a:xfrm>
              <a:off x="587700" y="1987379"/>
              <a:ext cx="3464169" cy="3195053"/>
              <a:chOff x="358316" y="1987379"/>
              <a:chExt cx="3464169" cy="319505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89C7CC-2C72-B041-B9B9-5498B05CD0A7}"/>
                  </a:ext>
                </a:extLst>
              </p:cNvPr>
              <p:cNvSpPr txBox="1"/>
              <p:nvPr/>
            </p:nvSpPr>
            <p:spPr>
              <a:xfrm>
                <a:off x="358316" y="4720767"/>
                <a:ext cx="3464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  <a:latin typeface="Montserrat" pitchFamily="2" charset="77"/>
                  </a:rPr>
                  <a:t>Set the Example</a:t>
                </a:r>
              </a:p>
            </p:txBody>
          </p:sp>
          <p:sp>
            <p:nvSpPr>
              <p:cNvPr id="11" name="Snip and Round Single Corner Rectangle 10">
                <a:extLst>
                  <a:ext uri="{FF2B5EF4-FFF2-40B4-BE49-F238E27FC236}">
                    <a16:creationId xmlns:a16="http://schemas.microsoft.com/office/drawing/2014/main" id="{A2C51B57-6C1E-CD49-AB31-74388859F5D9}"/>
                  </a:ext>
                </a:extLst>
              </p:cNvPr>
              <p:cNvSpPr/>
              <p:nvPr/>
            </p:nvSpPr>
            <p:spPr>
              <a:xfrm>
                <a:off x="855960" y="1987379"/>
                <a:ext cx="2468880" cy="2468880"/>
              </a:xfrm>
              <a:prstGeom prst="flowChartConnector">
                <a:avLst/>
              </a:prstGeom>
              <a:gradFill flip="none" rotWithShape="1">
                <a:gsLst>
                  <a:gs pos="50000">
                    <a:schemeClr val="accent2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2">
                      <a:lumMod val="5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788275F-79C3-F046-9BAF-E9680CCFF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3677" y="2380690"/>
              <a:ext cx="1732632" cy="1732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81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28"/>
            <a:ext cx="12192000" cy="1097280"/>
            <a:chOff x="0" y="30764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30764"/>
              <a:ext cx="12192000" cy="10972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972099" y="225461"/>
              <a:ext cx="10574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ACCOUNTABLE  TEAMS / ORGANIZATIONS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0E226D-84A9-42B0-9207-564E2E1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© 2019 David C. Tate, PhD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E2A204-4354-7E48-BE8F-36DC8F232F1A}"/>
              </a:ext>
            </a:extLst>
          </p:cNvPr>
          <p:cNvGrpSpPr/>
          <p:nvPr/>
        </p:nvGrpSpPr>
        <p:grpSpPr>
          <a:xfrm>
            <a:off x="4363916" y="2154721"/>
            <a:ext cx="3464169" cy="3036641"/>
            <a:chOff x="4363916" y="2154721"/>
            <a:chExt cx="3464169" cy="303664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034865-B2E4-47DD-8230-BDCE32431B4C}"/>
                </a:ext>
              </a:extLst>
            </p:cNvPr>
            <p:cNvGrpSpPr/>
            <p:nvPr/>
          </p:nvGrpSpPr>
          <p:grpSpPr>
            <a:xfrm>
              <a:off x="4363916" y="2154721"/>
              <a:ext cx="3464169" cy="3036641"/>
              <a:chOff x="4363916" y="2154721"/>
              <a:chExt cx="3464169" cy="303664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53B0F3-0B14-1949-B26A-CE4708AC29D0}"/>
                  </a:ext>
                </a:extLst>
              </p:cNvPr>
              <p:cNvSpPr txBox="1"/>
              <p:nvPr/>
            </p:nvSpPr>
            <p:spPr>
              <a:xfrm>
                <a:off x="4363916" y="4720767"/>
                <a:ext cx="3464169" cy="47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Montserrat" pitchFamily="2" charset="77"/>
                  </a:rPr>
                  <a:t>Shared Values</a:t>
                </a:r>
              </a:p>
            </p:txBody>
          </p:sp>
          <p:sp>
            <p:nvSpPr>
              <p:cNvPr id="33" name="Snip and Round Single Corner Rectangle 32">
                <a:extLst>
                  <a:ext uri="{FF2B5EF4-FFF2-40B4-BE49-F238E27FC236}">
                    <a16:creationId xmlns:a16="http://schemas.microsoft.com/office/drawing/2014/main" id="{A342DC32-A9A8-6843-B890-3F76CF3E2870}"/>
                  </a:ext>
                </a:extLst>
              </p:cNvPr>
              <p:cNvSpPr/>
              <p:nvPr/>
            </p:nvSpPr>
            <p:spPr>
              <a:xfrm>
                <a:off x="4979324" y="2154721"/>
                <a:ext cx="2286000" cy="2286000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50000">
                    <a:schemeClr val="accent6"/>
                  </a:gs>
                  <a:gs pos="100000">
                    <a:schemeClr val="accent6">
                      <a:lumMod val="7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D88BD0-2E47-1343-A2BC-E420305B4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323" y="2154872"/>
              <a:ext cx="2285849" cy="2285849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996DAC-FF39-CB46-98DA-1172EA90124B}"/>
              </a:ext>
            </a:extLst>
          </p:cNvPr>
          <p:cNvGrpSpPr/>
          <p:nvPr/>
        </p:nvGrpSpPr>
        <p:grpSpPr>
          <a:xfrm>
            <a:off x="587700" y="1914506"/>
            <a:ext cx="3464169" cy="3276856"/>
            <a:chOff x="587700" y="1914506"/>
            <a:chExt cx="3464169" cy="32768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20CC77-B3AC-4071-A54C-30D5CFF78F4F}"/>
                </a:ext>
              </a:extLst>
            </p:cNvPr>
            <p:cNvGrpSpPr/>
            <p:nvPr/>
          </p:nvGrpSpPr>
          <p:grpSpPr>
            <a:xfrm>
              <a:off x="587700" y="2154721"/>
              <a:ext cx="3464169" cy="3036641"/>
              <a:chOff x="587700" y="2154721"/>
              <a:chExt cx="3464169" cy="303664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89C7CC-2C72-B041-B9B9-5498B05CD0A7}"/>
                  </a:ext>
                </a:extLst>
              </p:cNvPr>
              <p:cNvSpPr txBox="1"/>
              <p:nvPr/>
            </p:nvSpPr>
            <p:spPr>
              <a:xfrm>
                <a:off x="587700" y="4720767"/>
                <a:ext cx="3464169" cy="470595"/>
              </a:xfrm>
              <a:prstGeom prst="trapezoid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Montserrat" pitchFamily="2" charset="77"/>
                  </a:rPr>
                  <a:t>Engaged</a:t>
                </a:r>
              </a:p>
            </p:txBody>
          </p:sp>
          <p:sp>
            <p:nvSpPr>
              <p:cNvPr id="11" name="Snip and Round Single Corner Rectangle 10">
                <a:extLst>
                  <a:ext uri="{FF2B5EF4-FFF2-40B4-BE49-F238E27FC236}">
                    <a16:creationId xmlns:a16="http://schemas.microsoft.com/office/drawing/2014/main" id="{A2C51B57-6C1E-CD49-AB31-74388859F5D9}"/>
                  </a:ext>
                </a:extLst>
              </p:cNvPr>
              <p:cNvSpPr/>
              <p:nvPr/>
            </p:nvSpPr>
            <p:spPr>
              <a:xfrm>
                <a:off x="1203108" y="2154721"/>
                <a:ext cx="2286000" cy="2286000"/>
              </a:xfrm>
              <a:prstGeom prst="flowChartProcess">
                <a:avLst/>
              </a:prstGeom>
              <a:gradFill flip="none" rotWithShape="1">
                <a:gsLst>
                  <a:gs pos="50000">
                    <a:schemeClr val="accent6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0D2279-B378-4E4E-884A-3FD557238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2989" y="1914506"/>
              <a:ext cx="2666238" cy="2666238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811933-1388-664C-A54B-0E079F9BA461}"/>
              </a:ext>
            </a:extLst>
          </p:cNvPr>
          <p:cNvGrpSpPr/>
          <p:nvPr/>
        </p:nvGrpSpPr>
        <p:grpSpPr>
          <a:xfrm>
            <a:off x="8246068" y="2154721"/>
            <a:ext cx="3464169" cy="3036640"/>
            <a:chOff x="8246068" y="2154721"/>
            <a:chExt cx="3464169" cy="30366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182974-E7F8-4027-B8C6-C28791FA7A4A}"/>
                </a:ext>
              </a:extLst>
            </p:cNvPr>
            <p:cNvGrpSpPr/>
            <p:nvPr/>
          </p:nvGrpSpPr>
          <p:grpSpPr>
            <a:xfrm>
              <a:off x="8246068" y="2154721"/>
              <a:ext cx="3464169" cy="3036640"/>
              <a:chOff x="8246068" y="2154721"/>
              <a:chExt cx="3464169" cy="303664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A3F3C0-CCB5-0943-A667-B13BE6BE7762}"/>
                  </a:ext>
                </a:extLst>
              </p:cNvPr>
              <p:cNvSpPr txBox="1"/>
              <p:nvPr/>
            </p:nvSpPr>
            <p:spPr>
              <a:xfrm>
                <a:off x="8246068" y="4720766"/>
                <a:ext cx="3464169" cy="47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Montserrat" pitchFamily="2" charset="77"/>
                  </a:rPr>
                  <a:t>Open/Transparent</a:t>
                </a:r>
              </a:p>
            </p:txBody>
          </p:sp>
          <p:sp>
            <p:nvSpPr>
              <p:cNvPr id="34" name="Snip and Round Single Corner Rectangle 33">
                <a:extLst>
                  <a:ext uri="{FF2B5EF4-FFF2-40B4-BE49-F238E27FC236}">
                    <a16:creationId xmlns:a16="http://schemas.microsoft.com/office/drawing/2014/main" id="{7EB60CAC-2831-FE46-A2D3-6D1C04AB6544}"/>
                  </a:ext>
                </a:extLst>
              </p:cNvPr>
              <p:cNvSpPr/>
              <p:nvPr/>
            </p:nvSpPr>
            <p:spPr>
              <a:xfrm>
                <a:off x="8755539" y="2154721"/>
                <a:ext cx="2286000" cy="2286000"/>
              </a:xfrm>
              <a:prstGeom prst="rect">
                <a:avLst/>
              </a:prstGeom>
              <a:gradFill flip="none" rotWithShape="1">
                <a:gsLst>
                  <a:gs pos="50000">
                    <a:schemeClr val="accent6"/>
                  </a:gs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C0F7565-A537-A044-8EAA-DB7C4A4A9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79356" y="2228442"/>
              <a:ext cx="2038365" cy="2038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09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428D-83F2-4FEE-9E5A-64306D7E31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70562" y="1295400"/>
            <a:ext cx="5126037" cy="1450975"/>
          </a:xfrm>
        </p:spPr>
        <p:txBody>
          <a:bodyPr>
            <a:noAutofit/>
          </a:bodyPr>
          <a:lstStyle/>
          <a:p>
            <a:pPr algn="ctr"/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16AAF-AEA8-4B8F-B91F-9D5168EA27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350" y="688464"/>
            <a:ext cx="3515989" cy="52477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AAE824-70B4-4812-9ABB-CB243A348EF2}"/>
              </a:ext>
            </a:extLst>
          </p:cNvPr>
          <p:cNvGrpSpPr/>
          <p:nvPr/>
        </p:nvGrpSpPr>
        <p:grpSpPr>
          <a:xfrm>
            <a:off x="8436215" y="1867828"/>
            <a:ext cx="2092271" cy="2757229"/>
            <a:chOff x="4345103" y="2960992"/>
            <a:chExt cx="2092271" cy="275722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715E2B-571D-4CED-9154-625BCA285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226" b="29107"/>
            <a:stretch/>
          </p:blipFill>
          <p:spPr>
            <a:xfrm>
              <a:off x="4476838" y="2960992"/>
              <a:ext cx="1828800" cy="1828800"/>
            </a:xfrm>
            <a:prstGeom prst="ellipse">
              <a:avLst/>
            </a:prstGeom>
            <a:ln w="50800">
              <a:solidFill>
                <a:schemeClr val="accent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C190DE-DB91-4D1E-908A-C548942F26D3}"/>
                </a:ext>
              </a:extLst>
            </p:cNvPr>
            <p:cNvSpPr txBox="1"/>
            <p:nvPr/>
          </p:nvSpPr>
          <p:spPr>
            <a:xfrm>
              <a:off x="4345103" y="5071890"/>
              <a:ext cx="2092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rPr>
                <a:t>Dr. </a:t>
              </a:r>
              <a:r>
                <a:rPr lang="en-US" sz="1800" b="1" dirty="0" err="1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rPr>
                <a:t>Daryn</a:t>
              </a:r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rPr>
                <a:t> </a:t>
              </a:r>
            </a:p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rPr>
                <a:t>David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DFF765F-21DA-4796-8FE4-F727EDE56EFB}"/>
              </a:ext>
            </a:extLst>
          </p:cNvPr>
          <p:cNvGrpSpPr/>
          <p:nvPr/>
        </p:nvGrpSpPr>
        <p:grpSpPr>
          <a:xfrm>
            <a:off x="1380635" y="1867828"/>
            <a:ext cx="2092271" cy="2757229"/>
            <a:chOff x="9416852" y="2960992"/>
            <a:chExt cx="2092271" cy="27572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4DF6624-0632-4EAE-898C-DD2ED5740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9018" y="2960992"/>
              <a:ext cx="1807938" cy="1828800"/>
            </a:xfrm>
            <a:prstGeom prst="ellipse">
              <a:avLst/>
            </a:prstGeom>
            <a:ln w="50800">
              <a:solidFill>
                <a:schemeClr val="accent1"/>
              </a:solidFill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0983C3-E40B-4131-9E17-9829924F6A4F}"/>
                </a:ext>
              </a:extLst>
            </p:cNvPr>
            <p:cNvSpPr txBox="1"/>
            <p:nvPr/>
          </p:nvSpPr>
          <p:spPr>
            <a:xfrm>
              <a:off x="9416852" y="5071890"/>
              <a:ext cx="20922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rPr>
                <a:t>Dr. Marianne</a:t>
              </a:r>
            </a:p>
            <a:p>
              <a:pPr algn="ctr"/>
              <a:r>
                <a:rPr lang="en-US" sz="1800" b="1" dirty="0" err="1">
                  <a:solidFill>
                    <a:schemeClr val="accent2">
                      <a:lumMod val="50000"/>
                    </a:schemeClr>
                  </a:solidFill>
                  <a:latin typeface="Montserrat" pitchFamily="2" charset="77"/>
                </a:rPr>
                <a:t>Pantalon</a:t>
              </a:r>
              <a:endParaRPr lang="en-US" sz="1800" b="1" dirty="0">
                <a:solidFill>
                  <a:schemeClr val="accent2">
                    <a:lumMod val="50000"/>
                  </a:schemeClr>
                </a:solidFill>
                <a:latin typeface="Montserrat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17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100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CCCE2-6264-A548-80AA-A86CAF5F7226}"/>
              </a:ext>
            </a:extLst>
          </p:cNvPr>
          <p:cNvSpPr txBox="1"/>
          <p:nvPr/>
        </p:nvSpPr>
        <p:spPr>
          <a:xfrm>
            <a:off x="1499955" y="2767280"/>
            <a:ext cx="9874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bg1"/>
                </a:solidFill>
                <a:latin typeface="Montserrat" panose="00000500000000000000" pitchFamily="2" charset="0"/>
              </a:rPr>
              <a:t>can we promote</a:t>
            </a:r>
          </a:p>
          <a:p>
            <a:pPr algn="ctr"/>
            <a:r>
              <a:rPr lang="en-US" sz="4000" spc="300" dirty="0">
                <a:solidFill>
                  <a:schemeClr val="bg1"/>
                </a:solidFill>
                <a:latin typeface="Montserrat" panose="00000500000000000000" pitchFamily="2" charset="0"/>
              </a:rPr>
              <a:t> conscious accountability?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4692984" y="2080832"/>
            <a:ext cx="309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aytone One" panose="00000500000000000000" pitchFamily="2" charset="0"/>
              </a:rPr>
              <a:t>HOW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21971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9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CREATING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CLARITY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Establishing clear goals and shared expectations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NAILING IT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Doing what you say you will do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NOTICING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Checking in with self and others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EXCHANGING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FEEDBACK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Promoting awareness and learning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CLAIMING IT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Owning the results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TRYING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Iterating for continuous improvement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OPENING UP</a:t>
                </a:r>
              </a:p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ENGAGEMENT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Building commitment + psychological safety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99" b="1" dirty="0">
                <a:solidFill>
                  <a:schemeClr val="bg1"/>
                </a:solidFill>
                <a:latin typeface="Paytone One" panose="00000500000000000000" pitchFamily="2" charset="0"/>
              </a:rPr>
              <a:t>ACCOUNTABLE  TEAMS / ORGANIZATIONS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PRACTICES OF CONSCIOUS ACCOUNTABILITY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691055" y="0"/>
            <a:ext cx="710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3266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CREATING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CLARITY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Establishing clear goals and shared expectations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NAILING IT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Doing what you say you will do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NOTICING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Checking in with self and others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EXCHANGING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FEEDBACK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Promoting awareness and learning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CLAIMING IT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Owning the results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TRYING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Iterating for continuous improvement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OPENING UP</a:t>
                </a:r>
              </a:p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ENGAGEMENT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Building commitment + psychological safety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99" b="1" dirty="0">
                <a:solidFill>
                  <a:schemeClr val="bg1"/>
                </a:solidFill>
                <a:latin typeface="Paytone One" panose="00000500000000000000" pitchFamily="2" charset="0"/>
              </a:rPr>
              <a:t>ACCOUNTABLE  TEAMS / ORGANIZATIONS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PRACTICES OF CONSCIOUS ACCOUNTABILITY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677890" y="41557"/>
            <a:ext cx="710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CA599-46FD-2577-FBC0-59AA18E8D023}"/>
              </a:ext>
            </a:extLst>
          </p:cNvPr>
          <p:cNvSpPr/>
          <p:nvPr/>
        </p:nvSpPr>
        <p:spPr>
          <a:xfrm>
            <a:off x="1880305" y="-892"/>
            <a:ext cx="10292043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CREATING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CLARITY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Establishing clear goals and shared expectations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NAILING IT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Doing what you say you will do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NOTICING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Checking in with self and others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EXCHANGING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FEEDBACK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Promoting awareness and learning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CLAIMING IT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Owning the results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TRYING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Iterating for continuous improvement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OPENING UP</a:t>
                </a:r>
              </a:p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ENGAGEMENT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Building commitment + psychological safety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99" b="1" dirty="0">
                <a:solidFill>
                  <a:schemeClr val="bg1"/>
                </a:solidFill>
                <a:latin typeface="Paytone One" panose="00000500000000000000" pitchFamily="2" charset="0"/>
              </a:rPr>
              <a:t>ACCOUNTABLE  TEAMS / ORGANIZATIONS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PRACTICES OF CONSCIOUS ACCOUNTABILITY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A9BBE-DF2E-A6CB-2C3C-CF3B3C52FF2E}"/>
              </a:ext>
            </a:extLst>
          </p:cNvPr>
          <p:cNvSpPr/>
          <p:nvPr/>
        </p:nvSpPr>
        <p:spPr>
          <a:xfrm>
            <a:off x="3548520" y="0"/>
            <a:ext cx="864348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2E9CF4-E2C8-AD48-3530-E142144F4E3A}"/>
              </a:ext>
            </a:extLst>
          </p:cNvPr>
          <p:cNvSpPr/>
          <p:nvPr/>
        </p:nvSpPr>
        <p:spPr>
          <a:xfrm>
            <a:off x="-121100" y="0"/>
            <a:ext cx="1969214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27094" y="194696"/>
              <a:ext cx="121378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PSYCHOLOGICAL SAFETY: </a:t>
              </a:r>
              <a:r>
                <a:rPr lang="en-US" sz="36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 What is it?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D0E226D-84A9-42B0-9207-564E2E1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© 2019 David C. Tate, PhD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7AF2D5-135D-4641-BAFD-718051B72001}"/>
              </a:ext>
            </a:extLst>
          </p:cNvPr>
          <p:cNvGrpSpPr/>
          <p:nvPr/>
        </p:nvGrpSpPr>
        <p:grpSpPr>
          <a:xfrm>
            <a:off x="660886" y="1669485"/>
            <a:ext cx="11050550" cy="1645920"/>
            <a:chOff x="606131" y="1861126"/>
            <a:chExt cx="11050550" cy="1645920"/>
          </a:xfrm>
        </p:grpSpPr>
        <p:sp>
          <p:nvSpPr>
            <p:cNvPr id="2" name="Arrow: Pentagon 1">
              <a:extLst>
                <a:ext uri="{FF2B5EF4-FFF2-40B4-BE49-F238E27FC236}">
                  <a16:creationId xmlns:a16="http://schemas.microsoft.com/office/drawing/2014/main" id="{EE530E01-B987-4167-88D5-8DBAB263B51D}"/>
                </a:ext>
              </a:extLst>
            </p:cNvPr>
            <p:cNvSpPr/>
            <p:nvPr/>
          </p:nvSpPr>
          <p:spPr>
            <a:xfrm>
              <a:off x="1781161" y="1991589"/>
              <a:ext cx="9875520" cy="1384995"/>
            </a:xfrm>
            <a:custGeom>
              <a:avLst/>
              <a:gdLst>
                <a:gd name="connsiteX0" fmla="*/ 0 w 9275411"/>
                <a:gd name="connsiteY0" fmla="*/ 0 h 1384995"/>
                <a:gd name="connsiteX1" fmla="*/ 9275411 w 9275411"/>
                <a:gd name="connsiteY1" fmla="*/ 0 h 1384995"/>
                <a:gd name="connsiteX2" fmla="*/ 9275411 w 9275411"/>
                <a:gd name="connsiteY2" fmla="*/ 692498 h 1384995"/>
                <a:gd name="connsiteX3" fmla="*/ 9275411 w 9275411"/>
                <a:gd name="connsiteY3" fmla="*/ 1384995 h 1384995"/>
                <a:gd name="connsiteX4" fmla="*/ 0 w 9275411"/>
                <a:gd name="connsiteY4" fmla="*/ 1384995 h 1384995"/>
                <a:gd name="connsiteX5" fmla="*/ 0 w 9275411"/>
                <a:gd name="connsiteY5" fmla="*/ 0 h 1384995"/>
                <a:gd name="connsiteX0" fmla="*/ 0 w 9275411"/>
                <a:gd name="connsiteY0" fmla="*/ 0 h 1384995"/>
                <a:gd name="connsiteX1" fmla="*/ 9275411 w 9275411"/>
                <a:gd name="connsiteY1" fmla="*/ 0 h 1384995"/>
                <a:gd name="connsiteX2" fmla="*/ 8651210 w 9275411"/>
                <a:gd name="connsiteY2" fmla="*/ 714400 h 1384995"/>
                <a:gd name="connsiteX3" fmla="*/ 9275411 w 9275411"/>
                <a:gd name="connsiteY3" fmla="*/ 1384995 h 1384995"/>
                <a:gd name="connsiteX4" fmla="*/ 0 w 9275411"/>
                <a:gd name="connsiteY4" fmla="*/ 1384995 h 1384995"/>
                <a:gd name="connsiteX5" fmla="*/ 0 w 9275411"/>
                <a:gd name="connsiteY5" fmla="*/ 0 h 138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5411" h="1384995">
                  <a:moveTo>
                    <a:pt x="0" y="0"/>
                  </a:moveTo>
                  <a:lnTo>
                    <a:pt x="9275411" y="0"/>
                  </a:lnTo>
                  <a:lnTo>
                    <a:pt x="8651210" y="714400"/>
                  </a:lnTo>
                  <a:lnTo>
                    <a:pt x="9275411" y="1384995"/>
                  </a:lnTo>
                  <a:lnTo>
                    <a:pt x="0" y="138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640080" rIns="45720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DEFINITION: </a:t>
              </a:r>
              <a:r>
                <a:rPr lang="en-US" sz="2800" dirty="0">
                  <a:solidFill>
                    <a:schemeClr val="bg1"/>
                  </a:solidFill>
                </a:rPr>
                <a:t>feeling able to show and employ one's self without fear of negative </a:t>
              </a:r>
            </a:p>
            <a:p>
              <a:r>
                <a:rPr lang="en-US" sz="2800" dirty="0">
                  <a:solidFill>
                    <a:schemeClr val="bg1"/>
                  </a:solidFill>
                </a:rPr>
                <a:t>consequences of self-image, status, or career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664E198-2D5D-4121-BDA5-B89270C3AF58}"/>
                </a:ext>
              </a:extLst>
            </p:cNvPr>
            <p:cNvGrpSpPr/>
            <p:nvPr/>
          </p:nvGrpSpPr>
          <p:grpSpPr>
            <a:xfrm>
              <a:off x="606131" y="1861126"/>
              <a:ext cx="1645920" cy="1645920"/>
              <a:chOff x="852611" y="1890681"/>
              <a:chExt cx="1645920" cy="1645920"/>
            </a:xfrm>
          </p:grpSpPr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95AFAE5D-44A1-44BF-A0DA-D898D82426CC}"/>
                  </a:ext>
                </a:extLst>
              </p:cNvPr>
              <p:cNvSpPr/>
              <p:nvPr/>
            </p:nvSpPr>
            <p:spPr>
              <a:xfrm>
                <a:off x="852611" y="1890681"/>
                <a:ext cx="1645920" cy="1645920"/>
              </a:xfrm>
              <a:prstGeom prst="flowChartConnector">
                <a:avLst/>
              </a:prstGeom>
              <a:ln w="28575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94F031DE-1C12-4530-B382-7A37E35A02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611" y="1890681"/>
                <a:ext cx="1645920" cy="1645920"/>
              </a:xfrm>
              <a:prstGeom prst="rect">
                <a:avLst/>
              </a:prstGeom>
            </p:spPr>
          </p:pic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1DF4D2-9698-4ED7-8A3C-E1CDB98C506E}"/>
              </a:ext>
            </a:extLst>
          </p:cNvPr>
          <p:cNvGrpSpPr/>
          <p:nvPr/>
        </p:nvGrpSpPr>
        <p:grpSpPr>
          <a:xfrm>
            <a:off x="482329" y="3899591"/>
            <a:ext cx="11229107" cy="2003034"/>
            <a:chOff x="427574" y="3792989"/>
            <a:chExt cx="11229107" cy="2003034"/>
          </a:xfrm>
        </p:grpSpPr>
        <p:sp>
          <p:nvSpPr>
            <p:cNvPr id="31" name="Arrow: Pentagon 1">
              <a:extLst>
                <a:ext uri="{FF2B5EF4-FFF2-40B4-BE49-F238E27FC236}">
                  <a16:creationId xmlns:a16="http://schemas.microsoft.com/office/drawing/2014/main" id="{5BC2D0B6-8131-4B1F-BEB9-2E1FB51E1D36}"/>
                </a:ext>
              </a:extLst>
            </p:cNvPr>
            <p:cNvSpPr/>
            <p:nvPr/>
          </p:nvSpPr>
          <p:spPr>
            <a:xfrm>
              <a:off x="1781161" y="4062986"/>
              <a:ext cx="9875520" cy="1384995"/>
            </a:xfrm>
            <a:custGeom>
              <a:avLst/>
              <a:gdLst>
                <a:gd name="connsiteX0" fmla="*/ 0 w 9275411"/>
                <a:gd name="connsiteY0" fmla="*/ 0 h 1384995"/>
                <a:gd name="connsiteX1" fmla="*/ 9275411 w 9275411"/>
                <a:gd name="connsiteY1" fmla="*/ 0 h 1384995"/>
                <a:gd name="connsiteX2" fmla="*/ 9275411 w 9275411"/>
                <a:gd name="connsiteY2" fmla="*/ 692498 h 1384995"/>
                <a:gd name="connsiteX3" fmla="*/ 9275411 w 9275411"/>
                <a:gd name="connsiteY3" fmla="*/ 1384995 h 1384995"/>
                <a:gd name="connsiteX4" fmla="*/ 0 w 9275411"/>
                <a:gd name="connsiteY4" fmla="*/ 1384995 h 1384995"/>
                <a:gd name="connsiteX5" fmla="*/ 0 w 9275411"/>
                <a:gd name="connsiteY5" fmla="*/ 0 h 1384995"/>
                <a:gd name="connsiteX0" fmla="*/ 0 w 9275411"/>
                <a:gd name="connsiteY0" fmla="*/ 0 h 1384995"/>
                <a:gd name="connsiteX1" fmla="*/ 9275411 w 9275411"/>
                <a:gd name="connsiteY1" fmla="*/ 0 h 1384995"/>
                <a:gd name="connsiteX2" fmla="*/ 8651210 w 9275411"/>
                <a:gd name="connsiteY2" fmla="*/ 714400 h 1384995"/>
                <a:gd name="connsiteX3" fmla="*/ 9275411 w 9275411"/>
                <a:gd name="connsiteY3" fmla="*/ 1384995 h 1384995"/>
                <a:gd name="connsiteX4" fmla="*/ 0 w 9275411"/>
                <a:gd name="connsiteY4" fmla="*/ 1384995 h 1384995"/>
                <a:gd name="connsiteX5" fmla="*/ 0 w 9275411"/>
                <a:gd name="connsiteY5" fmla="*/ 0 h 138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75411" h="1384995">
                  <a:moveTo>
                    <a:pt x="0" y="0"/>
                  </a:moveTo>
                  <a:lnTo>
                    <a:pt x="9275411" y="0"/>
                  </a:lnTo>
                  <a:lnTo>
                    <a:pt x="8651210" y="714400"/>
                  </a:lnTo>
                  <a:lnTo>
                    <a:pt x="9275411" y="1384995"/>
                  </a:lnTo>
                  <a:lnTo>
                    <a:pt x="0" y="1384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640080" rIns="45720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IDEA: </a:t>
              </a:r>
              <a:r>
                <a:rPr lang="en-US" sz="2800" dirty="0">
                  <a:solidFill>
                    <a:schemeClr val="bg1"/>
                  </a:solidFill>
                </a:rPr>
                <a:t>only when people feel they can fully voice their opinions and perspectives can the group’s full potential be achieved 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82AB5D7-3261-4709-AFA2-7B107B9FD8AD}"/>
                </a:ext>
              </a:extLst>
            </p:cNvPr>
            <p:cNvGrpSpPr/>
            <p:nvPr/>
          </p:nvGrpSpPr>
          <p:grpSpPr>
            <a:xfrm>
              <a:off x="427574" y="3792989"/>
              <a:ext cx="2003034" cy="2003034"/>
              <a:chOff x="-135385" y="4101339"/>
              <a:chExt cx="2003034" cy="2003034"/>
            </a:xfrm>
          </p:grpSpPr>
          <p:sp>
            <p:nvSpPr>
              <p:cNvPr id="33" name="Flowchart: Connector 32">
                <a:extLst>
                  <a:ext uri="{FF2B5EF4-FFF2-40B4-BE49-F238E27FC236}">
                    <a16:creationId xmlns:a16="http://schemas.microsoft.com/office/drawing/2014/main" id="{5F8E793F-6998-4394-8233-E41E0D70FA05}"/>
                  </a:ext>
                </a:extLst>
              </p:cNvPr>
              <p:cNvSpPr/>
              <p:nvPr/>
            </p:nvSpPr>
            <p:spPr>
              <a:xfrm>
                <a:off x="43172" y="4279896"/>
                <a:ext cx="1645920" cy="1645920"/>
              </a:xfrm>
              <a:prstGeom prst="flowChartConnector">
                <a:avLst/>
              </a:prstGeom>
              <a:solidFill>
                <a:schemeClr val="accent2"/>
              </a:solidFill>
              <a:ln w="28575">
                <a:solidFill>
                  <a:schemeClr val="bg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picture containing object&#10;&#10;Description automatically generated">
                <a:extLst>
                  <a:ext uri="{FF2B5EF4-FFF2-40B4-BE49-F238E27FC236}">
                    <a16:creationId xmlns:a16="http://schemas.microsoft.com/office/drawing/2014/main" id="{B5230494-1EB7-424A-B5EA-FD5845C65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564821">
                <a:off x="-135385" y="4101339"/>
                <a:ext cx="2003034" cy="200303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444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CREATING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CLARITY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Establishing clear goals and shared expectations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NAILING IT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Doing what you say you will do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NOTICING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Checking in with self and others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EXCHANGING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FEEDBACK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Promoting awareness and learning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CLAIMING IT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Owning the results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TRYING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Iterating for continuous improvement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OPENING UP</a:t>
                </a:r>
              </a:p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ENGAGEMENT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Building commitment + psychological safety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99" b="1" dirty="0">
                <a:solidFill>
                  <a:schemeClr val="bg1"/>
                </a:solidFill>
                <a:latin typeface="Paytone One" panose="00000500000000000000" pitchFamily="2" charset="0"/>
              </a:rPr>
              <a:t>ACCOUNTABLE  TEAMS / ORGANIZATIONS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PRACTICES OF CONSCIOUS ACCOUNTABILITY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559820-5F8D-79EC-CE74-D2F7BC1BAC58}"/>
              </a:ext>
            </a:extLst>
          </p:cNvPr>
          <p:cNvSpPr/>
          <p:nvPr/>
        </p:nvSpPr>
        <p:spPr>
          <a:xfrm>
            <a:off x="5238068" y="0"/>
            <a:ext cx="6953932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9F2857-C746-010D-B3A4-0A2A6AE9421C}"/>
              </a:ext>
            </a:extLst>
          </p:cNvPr>
          <p:cNvSpPr/>
          <p:nvPr/>
        </p:nvSpPr>
        <p:spPr>
          <a:xfrm>
            <a:off x="-35547" y="1120"/>
            <a:ext cx="3641384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0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CREATING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CLARITY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Establishing clear goals and shared expectations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NAILING IT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Doing what you say you will do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NOTICING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Checking in with self and others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EXCHANGING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FEEDBACK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Promoting awareness and learning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CLAIMING IT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Owning the results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TRYING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Iterating for continuous improvement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OPENING UP</a:t>
                </a:r>
              </a:p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ENGAGEMENT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Building commitment + psychological safety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99" b="1" dirty="0">
                <a:solidFill>
                  <a:schemeClr val="bg1"/>
                </a:solidFill>
                <a:latin typeface="Paytone One" panose="00000500000000000000" pitchFamily="2" charset="0"/>
              </a:rPr>
              <a:t>ACCOUNTABLE  TEAMS / ORGANIZATIONS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PRACTICES OF CONSCIOUS ACCOUNTABILITY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D435B9-F832-98CA-88E7-B35034399DDA}"/>
              </a:ext>
            </a:extLst>
          </p:cNvPr>
          <p:cNvSpPr/>
          <p:nvPr/>
        </p:nvSpPr>
        <p:spPr>
          <a:xfrm>
            <a:off x="6899704" y="0"/>
            <a:ext cx="529229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B71462-03FD-1465-AD74-85DEEDB55320}"/>
              </a:ext>
            </a:extLst>
          </p:cNvPr>
          <p:cNvSpPr/>
          <p:nvPr/>
        </p:nvSpPr>
        <p:spPr>
          <a:xfrm>
            <a:off x="0" y="-1"/>
            <a:ext cx="528497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6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CREATING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CLARITY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Establishing clear goals and shared expectations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NAILING IT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Doing what you say you will do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NOTICING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Checking in with self and others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EXCHANGING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FEEDBACK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Promoting awareness and learning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CLAIMING IT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Owning the results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TRYING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Iterating for continuous improvement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OPENING UP</a:t>
                </a:r>
              </a:p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ENGAGEMENT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Building commitment + psychological safety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99" b="1" dirty="0">
                <a:solidFill>
                  <a:schemeClr val="bg1"/>
                </a:solidFill>
                <a:latin typeface="Paytone One" panose="00000500000000000000" pitchFamily="2" charset="0"/>
              </a:rPr>
              <a:t>ACCOUNTABLE  TEAMS / ORGANIZATIONS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PRACTICES OF CONSCIOUS ACCOUNTABILITY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0A164A-3F1B-9D0C-A35C-76C7001A36AD}"/>
              </a:ext>
            </a:extLst>
          </p:cNvPr>
          <p:cNvSpPr/>
          <p:nvPr/>
        </p:nvSpPr>
        <p:spPr>
          <a:xfrm>
            <a:off x="8583342" y="0"/>
            <a:ext cx="360865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09191D-3D80-70B2-3C36-00F449174C5D}"/>
              </a:ext>
            </a:extLst>
          </p:cNvPr>
          <p:cNvSpPr/>
          <p:nvPr/>
        </p:nvSpPr>
        <p:spPr>
          <a:xfrm>
            <a:off x="0" y="-1"/>
            <a:ext cx="6941809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CREATING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CLARITY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Establishing clear goals and shared expectations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NAILING IT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Doing what you say you will do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NOTICING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Checking in with self and others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EXCHANGING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FEEDBACK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Promoting awareness and learning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CLAIMING IT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Owning the results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TRYING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Iterating for continuous improvement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OPENING UP</a:t>
                </a:r>
              </a:p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ENGAGEMENT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Building commitment + psychological safety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99" b="1" dirty="0">
                <a:solidFill>
                  <a:schemeClr val="bg1"/>
                </a:solidFill>
                <a:latin typeface="Paytone One" panose="00000500000000000000" pitchFamily="2" charset="0"/>
              </a:rPr>
              <a:t>ACCOUNTABLE  TEAMS / ORGANIZATIONS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PRACTICES OF CONSCIOUS ACCOUNTABILITY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C66160-C913-A843-65EC-D4ABEBA8CA61}"/>
              </a:ext>
            </a:extLst>
          </p:cNvPr>
          <p:cNvSpPr/>
          <p:nvPr/>
        </p:nvSpPr>
        <p:spPr>
          <a:xfrm>
            <a:off x="10242644" y="0"/>
            <a:ext cx="194935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03B70D-93BD-3E4D-8F2C-0498D082ED44}"/>
              </a:ext>
            </a:extLst>
          </p:cNvPr>
          <p:cNvSpPr/>
          <p:nvPr/>
        </p:nvSpPr>
        <p:spPr>
          <a:xfrm>
            <a:off x="0" y="-1"/>
            <a:ext cx="8572123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15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C342DA-2C62-484D-B94A-0078D1C6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2019 David C. Tate, PhD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CREATING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CLARITY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Establishing clear goals and shared expectations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NAILING IT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Doing what you say you will do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NOTICING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Checking in with self and others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EXCHANGING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FEEDBACK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Promoting awareness and learning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CLAIMING IT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Owning the results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TRYING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Iterating for continuous improvement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OPENING UP</a:t>
                </a:r>
              </a:p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ENGAGEMENT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Building commitment + psychological safety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99" b="1" dirty="0">
                <a:solidFill>
                  <a:schemeClr val="bg1"/>
                </a:solidFill>
                <a:latin typeface="Paytone One" panose="00000500000000000000" pitchFamily="2" charset="0"/>
              </a:rPr>
              <a:t>ACCOUNTABLE  TEAMS / ORGANIZATIONS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PRACTICES OF CONSCIOUS ACCOUNTABILITY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1129434" y="41557"/>
            <a:ext cx="710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3CDD6-D37F-0E2C-B173-C4F2D7B528EE}"/>
              </a:ext>
            </a:extLst>
          </p:cNvPr>
          <p:cNvSpPr/>
          <p:nvPr/>
        </p:nvSpPr>
        <p:spPr>
          <a:xfrm>
            <a:off x="0" y="-40146"/>
            <a:ext cx="10238717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8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A89594-8B3C-4312-96C3-5485BEDDFBD9}"/>
              </a:ext>
            </a:extLst>
          </p:cNvPr>
          <p:cNvGrpSpPr/>
          <p:nvPr/>
        </p:nvGrpSpPr>
        <p:grpSpPr>
          <a:xfrm>
            <a:off x="0" y="-15157"/>
            <a:ext cx="12192000" cy="1097280"/>
            <a:chOff x="0" y="-15157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5157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3740989" y="179540"/>
              <a:ext cx="4710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AGENDA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D8155E-1F83-4AF5-B988-EF966199CFFA}"/>
              </a:ext>
            </a:extLst>
          </p:cNvPr>
          <p:cNvGrpSpPr/>
          <p:nvPr/>
        </p:nvGrpSpPr>
        <p:grpSpPr>
          <a:xfrm>
            <a:off x="989616" y="2071980"/>
            <a:ext cx="2552700" cy="2714039"/>
            <a:chOff x="956451" y="1850340"/>
            <a:chExt cx="2552700" cy="2714039"/>
          </a:xfrm>
          <a:effectLst>
            <a:outerShdw blurRad="254000" sx="105000" sy="105000" algn="ctr" rotWithShape="0">
              <a:schemeClr val="tx1">
                <a:alpha val="32000"/>
              </a:schemeClr>
            </a:outerShdw>
          </a:effectLst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B8D63E-9C7A-4090-B900-78F0892CB5D9}"/>
                </a:ext>
              </a:extLst>
            </p:cNvPr>
            <p:cNvGrpSpPr/>
            <p:nvPr/>
          </p:nvGrpSpPr>
          <p:grpSpPr>
            <a:xfrm>
              <a:off x="956451" y="2552699"/>
              <a:ext cx="2552700" cy="2011680"/>
              <a:chOff x="1181522" y="2590799"/>
              <a:chExt cx="2552700" cy="201168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1FE4354-2574-4AF2-9E47-BB9DC5E32588}"/>
                  </a:ext>
                </a:extLst>
              </p:cNvPr>
              <p:cNvSpPr/>
              <p:nvPr/>
            </p:nvSpPr>
            <p:spPr>
              <a:xfrm>
                <a:off x="1452032" y="2590799"/>
                <a:ext cx="2011680" cy="201168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2DA625-9BD8-42B8-ABB7-40EA2586356D}"/>
                  </a:ext>
                </a:extLst>
              </p:cNvPr>
              <p:cNvSpPr txBox="1"/>
              <p:nvPr/>
            </p:nvSpPr>
            <p:spPr>
              <a:xfrm>
                <a:off x="1181522" y="3304252"/>
                <a:ext cx="25527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Why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it matters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210ED4-B5FA-4609-BACE-87DF936A992E}"/>
                </a:ext>
              </a:extLst>
            </p:cNvPr>
            <p:cNvGrpSpPr/>
            <p:nvPr/>
          </p:nvGrpSpPr>
          <p:grpSpPr>
            <a:xfrm>
              <a:off x="1715607" y="1850340"/>
              <a:ext cx="1034389" cy="1015663"/>
              <a:chOff x="1655612" y="2205772"/>
              <a:chExt cx="1034389" cy="101566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59AF56-5601-491B-B788-4F772663EA20}"/>
                  </a:ext>
                </a:extLst>
              </p:cNvPr>
              <p:cNvSpPr/>
              <p:nvPr/>
            </p:nvSpPr>
            <p:spPr>
              <a:xfrm>
                <a:off x="1715606" y="2256403"/>
                <a:ext cx="914400" cy="9144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B767F9-BA8F-455E-967D-0F6FA34E31BD}"/>
                  </a:ext>
                </a:extLst>
              </p:cNvPr>
              <p:cNvSpPr txBox="1"/>
              <p:nvPr/>
            </p:nvSpPr>
            <p:spPr>
              <a:xfrm>
                <a:off x="1655612" y="2205772"/>
                <a:ext cx="103438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>
                    <a:solidFill>
                      <a:schemeClr val="bg1"/>
                    </a:solidFill>
                    <a:latin typeface="Paytone One" panose="00000500000000000000" pitchFamily="2" charset="0"/>
                  </a:rPr>
                  <a:t>1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A2153E-B4DD-46FE-A3B8-DFCBD21C63BA}"/>
              </a:ext>
            </a:extLst>
          </p:cNvPr>
          <p:cNvGrpSpPr/>
          <p:nvPr/>
        </p:nvGrpSpPr>
        <p:grpSpPr>
          <a:xfrm>
            <a:off x="3542972" y="2071980"/>
            <a:ext cx="2552700" cy="2714039"/>
            <a:chOff x="3509807" y="1850340"/>
            <a:chExt cx="2552700" cy="2714039"/>
          </a:xfrm>
          <a:effectLst>
            <a:outerShdw blurRad="254000" sx="105000" sy="105000" algn="ctr" rotWithShape="0">
              <a:schemeClr val="tx1">
                <a:alpha val="32000"/>
              </a:scheme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9B868FA-A40E-4ADA-8AB2-6EFB8C8FE5A4}"/>
                </a:ext>
              </a:extLst>
            </p:cNvPr>
            <p:cNvGrpSpPr/>
            <p:nvPr/>
          </p:nvGrpSpPr>
          <p:grpSpPr>
            <a:xfrm>
              <a:off x="3509807" y="2552699"/>
              <a:ext cx="2552700" cy="2011680"/>
              <a:chOff x="1181522" y="2590799"/>
              <a:chExt cx="2552700" cy="201168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7B96640-4ACA-4230-9A1A-C4068F3E54F2}"/>
                  </a:ext>
                </a:extLst>
              </p:cNvPr>
              <p:cNvSpPr/>
              <p:nvPr/>
            </p:nvSpPr>
            <p:spPr>
              <a:xfrm>
                <a:off x="1452032" y="2590799"/>
                <a:ext cx="2011680" cy="20116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E5FA59-DCBA-43E2-8B66-7C01EA13CED4}"/>
                  </a:ext>
                </a:extLst>
              </p:cNvPr>
              <p:cNvSpPr txBox="1"/>
              <p:nvPr/>
            </p:nvSpPr>
            <p:spPr>
              <a:xfrm>
                <a:off x="1181522" y="3304252"/>
                <a:ext cx="25527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What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is it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F2287E7-A167-4D51-B9E0-99E98886AF62}"/>
                </a:ext>
              </a:extLst>
            </p:cNvPr>
            <p:cNvGrpSpPr/>
            <p:nvPr/>
          </p:nvGrpSpPr>
          <p:grpSpPr>
            <a:xfrm>
              <a:off x="4268963" y="1850340"/>
              <a:ext cx="1034389" cy="1015663"/>
              <a:chOff x="1655612" y="2205772"/>
              <a:chExt cx="1034389" cy="101566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BA5829B-B10A-41F4-89E6-3D8E2C37E226}"/>
                  </a:ext>
                </a:extLst>
              </p:cNvPr>
              <p:cNvSpPr/>
              <p:nvPr/>
            </p:nvSpPr>
            <p:spPr>
              <a:xfrm>
                <a:off x="1715606" y="2256403"/>
                <a:ext cx="914400" cy="914400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0832055-BB78-455D-9E4F-4B5491B7B92C}"/>
                  </a:ext>
                </a:extLst>
              </p:cNvPr>
              <p:cNvSpPr txBox="1"/>
              <p:nvPr/>
            </p:nvSpPr>
            <p:spPr>
              <a:xfrm>
                <a:off x="1655612" y="2205772"/>
                <a:ext cx="103438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>
                    <a:solidFill>
                      <a:schemeClr val="bg1"/>
                    </a:solidFill>
                    <a:latin typeface="Paytone One" panose="00000500000000000000" pitchFamily="2" charset="0"/>
                  </a:rPr>
                  <a:t>2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40462E0-FAC2-4983-A3FE-BA4B18F885A5}"/>
              </a:ext>
            </a:extLst>
          </p:cNvPr>
          <p:cNvGrpSpPr/>
          <p:nvPr/>
        </p:nvGrpSpPr>
        <p:grpSpPr>
          <a:xfrm>
            <a:off x="6095221" y="2071980"/>
            <a:ext cx="2552700" cy="2714039"/>
            <a:chOff x="6063163" y="1850340"/>
            <a:chExt cx="2552700" cy="2714039"/>
          </a:xfrm>
          <a:effectLst>
            <a:outerShdw blurRad="254000" sx="105000" sy="105000" algn="ctr" rotWithShape="0">
              <a:schemeClr val="tx1">
                <a:alpha val="32000"/>
              </a:scheme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B973E0-5BC8-4DD8-8CF8-D0081EE19CFE}"/>
                </a:ext>
              </a:extLst>
            </p:cNvPr>
            <p:cNvGrpSpPr/>
            <p:nvPr/>
          </p:nvGrpSpPr>
          <p:grpSpPr>
            <a:xfrm>
              <a:off x="6063163" y="2552699"/>
              <a:ext cx="2552700" cy="2011680"/>
              <a:chOff x="1181522" y="2590799"/>
              <a:chExt cx="2552700" cy="201168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EE6687-86D7-4495-B4DC-8BBF38BB722A}"/>
                  </a:ext>
                </a:extLst>
              </p:cNvPr>
              <p:cNvSpPr/>
              <p:nvPr/>
            </p:nvSpPr>
            <p:spPr>
              <a:xfrm>
                <a:off x="1452032" y="2590799"/>
                <a:ext cx="2011680" cy="201168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CC1031-E497-4E6A-AB16-812C1FB96BC8}"/>
                  </a:ext>
                </a:extLst>
              </p:cNvPr>
              <p:cNvSpPr txBox="1"/>
              <p:nvPr/>
            </p:nvSpPr>
            <p:spPr>
              <a:xfrm>
                <a:off x="1181522" y="3304252"/>
                <a:ext cx="25527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How</a:t>
                </a:r>
              </a:p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Montserrat" panose="00000500000000000000" pitchFamily="2" charset="0"/>
                  </a:rPr>
                  <a:t>to create it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AD0FB43-EFDD-4956-9B67-38025AF826E7}"/>
                </a:ext>
              </a:extLst>
            </p:cNvPr>
            <p:cNvGrpSpPr/>
            <p:nvPr/>
          </p:nvGrpSpPr>
          <p:grpSpPr>
            <a:xfrm>
              <a:off x="6822319" y="1850340"/>
              <a:ext cx="1034389" cy="1015663"/>
              <a:chOff x="1655612" y="2205772"/>
              <a:chExt cx="1034389" cy="101566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DDE6B7C-ECF0-4D1C-B9EC-A8D5370F90D6}"/>
                  </a:ext>
                </a:extLst>
              </p:cNvPr>
              <p:cNvSpPr/>
              <p:nvPr/>
            </p:nvSpPr>
            <p:spPr>
              <a:xfrm>
                <a:off x="1715606" y="2256403"/>
                <a:ext cx="914400" cy="91440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45ED32-377F-47E3-941E-68195933FAAE}"/>
                  </a:ext>
                </a:extLst>
              </p:cNvPr>
              <p:cNvSpPr txBox="1"/>
              <p:nvPr/>
            </p:nvSpPr>
            <p:spPr>
              <a:xfrm>
                <a:off x="1655612" y="2205772"/>
                <a:ext cx="103438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>
                    <a:solidFill>
                      <a:schemeClr val="bg1"/>
                    </a:solidFill>
                    <a:latin typeface="Paytone One" panose="00000500000000000000" pitchFamily="2" charset="0"/>
                  </a:rPr>
                  <a:t>3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889D28-B75D-4DB7-BDDF-ADF63C7D3E04}"/>
              </a:ext>
            </a:extLst>
          </p:cNvPr>
          <p:cNvGrpSpPr/>
          <p:nvPr/>
        </p:nvGrpSpPr>
        <p:grpSpPr>
          <a:xfrm>
            <a:off x="8649684" y="2071980"/>
            <a:ext cx="2552700" cy="2714039"/>
            <a:chOff x="8616519" y="1850340"/>
            <a:chExt cx="2552700" cy="2714039"/>
          </a:xfrm>
          <a:effectLst>
            <a:outerShdw blurRad="254000" sx="105000" sy="105000" algn="ctr" rotWithShape="0">
              <a:schemeClr val="tx1">
                <a:alpha val="32000"/>
              </a:scheme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92DEEAF-1F70-48B2-A999-7F079AB1B101}"/>
                </a:ext>
              </a:extLst>
            </p:cNvPr>
            <p:cNvGrpSpPr/>
            <p:nvPr/>
          </p:nvGrpSpPr>
          <p:grpSpPr>
            <a:xfrm>
              <a:off x="8616519" y="2552699"/>
              <a:ext cx="2552700" cy="2011680"/>
              <a:chOff x="1181522" y="2590799"/>
              <a:chExt cx="2552700" cy="201168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8FDE94-E230-481D-9A2B-0B196BA228FD}"/>
                  </a:ext>
                </a:extLst>
              </p:cNvPr>
              <p:cNvSpPr/>
              <p:nvPr/>
            </p:nvSpPr>
            <p:spPr>
              <a:xfrm>
                <a:off x="1452032" y="2590799"/>
                <a:ext cx="2011680" cy="20116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5FE249-F690-403A-9E66-ABF13FDD707A}"/>
                  </a:ext>
                </a:extLst>
              </p:cNvPr>
              <p:cNvSpPr txBox="1"/>
              <p:nvPr/>
            </p:nvSpPr>
            <p:spPr>
              <a:xfrm>
                <a:off x="1181522" y="3304252"/>
                <a:ext cx="25527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32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67140BF-9B08-4E5C-8C80-997060F1C5C3}"/>
                </a:ext>
              </a:extLst>
            </p:cNvPr>
            <p:cNvGrpSpPr/>
            <p:nvPr/>
          </p:nvGrpSpPr>
          <p:grpSpPr>
            <a:xfrm>
              <a:off x="9375675" y="1850340"/>
              <a:ext cx="1034389" cy="1015663"/>
              <a:chOff x="1655612" y="2205772"/>
              <a:chExt cx="1034389" cy="1015663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7AD171C-C492-4DC6-88A9-90FB73634AD2}"/>
                  </a:ext>
                </a:extLst>
              </p:cNvPr>
              <p:cNvSpPr/>
              <p:nvPr/>
            </p:nvSpPr>
            <p:spPr>
              <a:xfrm>
                <a:off x="1715606" y="2256403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082E64-0B95-44E0-B46A-D4D60B644A81}"/>
                  </a:ext>
                </a:extLst>
              </p:cNvPr>
              <p:cNvSpPr txBox="1"/>
              <p:nvPr/>
            </p:nvSpPr>
            <p:spPr>
              <a:xfrm>
                <a:off x="1655612" y="2205772"/>
                <a:ext cx="103438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>
                    <a:solidFill>
                      <a:schemeClr val="bg1"/>
                    </a:solidFill>
                    <a:latin typeface="Paytone One" panose="00000500000000000000" pitchFamily="2" charset="0"/>
                  </a:rPr>
                  <a:t>4</a:t>
                </a:r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DCC1031-E497-4E6A-AB16-812C1FB96BC8}"/>
              </a:ext>
            </a:extLst>
          </p:cNvPr>
          <p:cNvSpPr txBox="1"/>
          <p:nvPr/>
        </p:nvSpPr>
        <p:spPr>
          <a:xfrm>
            <a:off x="8596951" y="3481205"/>
            <a:ext cx="255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anose="00000500000000000000" pitchFamily="2" charset="0"/>
              </a:rPr>
              <a:t>Explore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your practice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of it</a:t>
            </a:r>
          </a:p>
        </p:txBody>
      </p:sp>
    </p:spTree>
    <p:extLst>
      <p:ext uri="{BB962C8B-B14F-4D97-AF65-F5344CB8AC3E}">
        <p14:creationId xmlns:p14="http://schemas.microsoft.com/office/powerpoint/2010/main" val="163532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rgbClr val="139A43"/>
            </a:gs>
            <a:gs pos="10000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4038600" y="2572082"/>
            <a:ext cx="433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aytone One" panose="00000500000000000000" pitchFamily="2" charset="0"/>
              </a:rPr>
              <a:t>BREAK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88878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72670-B65D-4DAA-BFED-5763C1EE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2162060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100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CCCE2-6264-A548-80AA-A86CAF5F7226}"/>
              </a:ext>
            </a:extLst>
          </p:cNvPr>
          <p:cNvSpPr txBox="1"/>
          <p:nvPr/>
        </p:nvSpPr>
        <p:spPr>
          <a:xfrm>
            <a:off x="1260319" y="2789541"/>
            <a:ext cx="9874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bg1"/>
                </a:solidFill>
                <a:latin typeface="Montserrat" panose="00000500000000000000" pitchFamily="2" charset="0"/>
              </a:rPr>
              <a:t>Your practice of accountability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4093554" y="1866211"/>
            <a:ext cx="433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aytone One" panose="00000500000000000000" pitchFamily="2" charset="0"/>
              </a:rPr>
              <a:t>EXPLORING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88878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25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15000"/>
              </a:schemeClr>
            </a:gs>
            <a:gs pos="99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18D05C4-972C-44CA-8E11-943F74B5948B}"/>
              </a:ext>
            </a:extLst>
          </p:cNvPr>
          <p:cNvGrpSpPr/>
          <p:nvPr/>
        </p:nvGrpSpPr>
        <p:grpSpPr>
          <a:xfrm>
            <a:off x="-4562" y="-162688"/>
            <a:ext cx="6137978" cy="3493335"/>
            <a:chOff x="-4563" y="-158790"/>
            <a:chExt cx="6137978" cy="34933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8C9F94-3CB7-4AA5-9B98-A5C593D065DF}"/>
                </a:ext>
              </a:extLst>
            </p:cNvPr>
            <p:cNvSpPr/>
            <p:nvPr/>
          </p:nvSpPr>
          <p:spPr>
            <a:xfrm>
              <a:off x="-4563" y="0"/>
              <a:ext cx="6137978" cy="317575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" name="Picture 20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CE6DBC47-84A5-4277-88C7-D3C6237FF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1317759" y="-158790"/>
              <a:ext cx="3493335" cy="349333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329CD47-E5F4-441C-87E3-BA0DB7A2EF02}"/>
                </a:ext>
              </a:extLst>
            </p:cNvPr>
            <p:cNvSpPr txBox="1"/>
            <p:nvPr/>
          </p:nvSpPr>
          <p:spPr>
            <a:xfrm>
              <a:off x="1091439" y="710521"/>
              <a:ext cx="3945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Think of a time when you </a:t>
              </a:r>
              <a:r>
                <a:rPr lang="en-US" sz="2000" b="1" dirty="0">
                  <a:solidFill>
                    <a:schemeClr val="accent3"/>
                  </a:solidFill>
                </a:rPr>
                <a:t>DID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hold yourself accountable?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E534E5-199D-46DF-8B24-2A55FACF804A}"/>
                </a:ext>
              </a:extLst>
            </p:cNvPr>
            <p:cNvSpPr/>
            <p:nvPr/>
          </p:nvSpPr>
          <p:spPr>
            <a:xfrm>
              <a:off x="432560" y="2161878"/>
              <a:ext cx="52637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What were your mindsets or behaviors?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What were the results?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D4093F-1CA4-4FBB-9558-89F905D82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4122" y="1983500"/>
              <a:ext cx="2540608" cy="1"/>
            </a:xfrm>
            <a:prstGeom prst="line">
              <a:avLst/>
            </a:prstGeom>
            <a:ln w="349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139C56-D896-47EF-90CD-F26788695A47}"/>
              </a:ext>
            </a:extLst>
          </p:cNvPr>
          <p:cNvGrpSpPr/>
          <p:nvPr/>
        </p:nvGrpSpPr>
        <p:grpSpPr>
          <a:xfrm>
            <a:off x="-4737" y="3674318"/>
            <a:ext cx="6137978" cy="3382957"/>
            <a:chOff x="6096000" y="-135452"/>
            <a:chExt cx="6137978" cy="349333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D8943-93AA-4EC5-BBDA-DDBF5BCF5DB6}"/>
                </a:ext>
              </a:extLst>
            </p:cNvPr>
            <p:cNvSpPr/>
            <p:nvPr/>
          </p:nvSpPr>
          <p:spPr>
            <a:xfrm>
              <a:off x="6096000" y="0"/>
              <a:ext cx="6137978" cy="31757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229B8C8-A90F-4752-AACC-75A550854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7418321" y="-135452"/>
              <a:ext cx="3493335" cy="349333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F2FC15-B023-4736-A80E-85D2BD227EBF}"/>
                </a:ext>
              </a:extLst>
            </p:cNvPr>
            <p:cNvSpPr txBox="1"/>
            <p:nvPr/>
          </p:nvSpPr>
          <p:spPr>
            <a:xfrm>
              <a:off x="7192001" y="690340"/>
              <a:ext cx="394597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Think of a time when you </a:t>
              </a:r>
              <a:r>
                <a:rPr lang="en-US" sz="2000" b="1" dirty="0">
                  <a:solidFill>
                    <a:schemeClr val="accent5"/>
                  </a:solidFill>
                </a:rPr>
                <a:t>DID NOT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hold yourself accountable?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3EC892-6246-42D1-B16C-39795182A52A}"/>
                </a:ext>
              </a:extLst>
            </p:cNvPr>
            <p:cNvSpPr/>
            <p:nvPr/>
          </p:nvSpPr>
          <p:spPr>
            <a:xfrm>
              <a:off x="6533123" y="2161878"/>
              <a:ext cx="526373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What were your mindsets or behaviors?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What were the results?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B466E1-B945-4ECE-AC29-6E83D48EB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94685" y="1983500"/>
              <a:ext cx="2540608" cy="1"/>
            </a:xfrm>
            <a:prstGeom prst="line">
              <a:avLst/>
            </a:prstGeom>
            <a:ln w="349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E10E6B-F634-49CC-B024-4240393EFBC9}"/>
              </a:ext>
            </a:extLst>
          </p:cNvPr>
          <p:cNvGrpSpPr/>
          <p:nvPr/>
        </p:nvGrpSpPr>
        <p:grpSpPr>
          <a:xfrm>
            <a:off x="0" y="3197022"/>
            <a:ext cx="12196563" cy="619080"/>
            <a:chOff x="0" y="3175757"/>
            <a:chExt cx="12196563" cy="619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819CFD-43F9-4370-BAC1-F415D73310B5}"/>
                </a:ext>
              </a:extLst>
            </p:cNvPr>
            <p:cNvSpPr/>
            <p:nvPr/>
          </p:nvSpPr>
          <p:spPr>
            <a:xfrm>
              <a:off x="0" y="3175757"/>
              <a:ext cx="12196563" cy="61908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8510B8-4758-4B9B-85D3-054771AC833E}"/>
                </a:ext>
              </a:extLst>
            </p:cNvPr>
            <p:cNvSpPr/>
            <p:nvPr/>
          </p:nvSpPr>
          <p:spPr>
            <a:xfrm>
              <a:off x="1830625" y="3254465"/>
              <a:ext cx="85307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2">
                      <a:lumMod val="50000"/>
                    </a:schemeClr>
                  </a:solidFill>
                </a:rPr>
                <a:t>Compare these examples. What was different? 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C8C9F94-3CB7-4AA5-9B98-A5C593D065DF}"/>
              </a:ext>
            </a:extLst>
          </p:cNvPr>
          <p:cNvSpPr/>
          <p:nvPr/>
        </p:nvSpPr>
        <p:spPr>
          <a:xfrm>
            <a:off x="6096000" y="-3700"/>
            <a:ext cx="6137978" cy="317575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A picture containing object&#10;&#10;Description automatically generated">
            <a:extLst>
              <a:ext uri="{FF2B5EF4-FFF2-40B4-BE49-F238E27FC236}">
                <a16:creationId xmlns:a16="http://schemas.microsoft.com/office/drawing/2014/main" id="{CE6DBC47-84A5-4277-88C7-D3C6237FF8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531480" y="-166916"/>
            <a:ext cx="3493335" cy="349333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229B8C8-A90F-4752-AACC-75A55085496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458740" y="3592858"/>
            <a:ext cx="3493335" cy="349333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2F2FC15-B023-4736-A80E-85D2BD227EBF}"/>
              </a:ext>
            </a:extLst>
          </p:cNvPr>
          <p:cNvSpPr txBox="1"/>
          <p:nvPr/>
        </p:nvSpPr>
        <p:spPr>
          <a:xfrm>
            <a:off x="6801188" y="4439709"/>
            <a:ext cx="4401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Think of a time when you 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</a:rPr>
              <a:t>DID NOT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hold someone else accountable?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B466E1-B945-4ECE-AC29-6E83D48EBBF7}"/>
              </a:ext>
            </a:extLst>
          </p:cNvPr>
          <p:cNvCxnSpPr>
            <a:cxnSpLocks/>
          </p:cNvCxnSpPr>
          <p:nvPr/>
        </p:nvCxnSpPr>
        <p:spPr>
          <a:xfrm flipV="1">
            <a:off x="7894685" y="5819969"/>
            <a:ext cx="2540608" cy="1"/>
          </a:xfrm>
          <a:prstGeom prst="line">
            <a:avLst/>
          </a:prstGeom>
          <a:ln w="349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DE534E5-199D-46DF-8B24-2A55FACF804A}"/>
              </a:ext>
            </a:extLst>
          </p:cNvPr>
          <p:cNvSpPr/>
          <p:nvPr/>
        </p:nvSpPr>
        <p:spPr>
          <a:xfrm>
            <a:off x="6458027" y="5891700"/>
            <a:ext cx="52637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were your mindsets or behaviors?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What were the results?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E534E5-199D-46DF-8B24-2A55FACF804A}"/>
              </a:ext>
            </a:extLst>
          </p:cNvPr>
          <p:cNvSpPr/>
          <p:nvPr/>
        </p:nvSpPr>
        <p:spPr>
          <a:xfrm>
            <a:off x="6438436" y="2243044"/>
            <a:ext cx="52637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What were your mindsets or behaviors?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What were the results?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D4093F-1CA4-4FBB-9558-89F905D82F5C}"/>
              </a:ext>
            </a:extLst>
          </p:cNvPr>
          <p:cNvCxnSpPr>
            <a:cxnSpLocks/>
          </p:cNvCxnSpPr>
          <p:nvPr/>
        </p:nvCxnSpPr>
        <p:spPr>
          <a:xfrm flipV="1">
            <a:off x="7873696" y="2012673"/>
            <a:ext cx="2540608" cy="1"/>
          </a:xfrm>
          <a:prstGeom prst="line">
            <a:avLst/>
          </a:prstGeom>
          <a:ln w="349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329CD47-E5F4-441C-87E3-BA0DB7A2EF02}"/>
              </a:ext>
            </a:extLst>
          </p:cNvPr>
          <p:cNvSpPr txBox="1"/>
          <p:nvPr/>
        </p:nvSpPr>
        <p:spPr>
          <a:xfrm>
            <a:off x="6655101" y="842105"/>
            <a:ext cx="4869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Think of a time when you 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</a:rPr>
              <a:t>DID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hold someone else accountable?</a:t>
            </a:r>
          </a:p>
        </p:txBody>
      </p:sp>
    </p:spTree>
    <p:extLst>
      <p:ext uri="{BB962C8B-B14F-4D97-AF65-F5344CB8AC3E}">
        <p14:creationId xmlns:p14="http://schemas.microsoft.com/office/powerpoint/2010/main" val="454750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6FDF290-7930-2046-AB5B-0FD2FB6680E7}"/>
              </a:ext>
            </a:extLst>
          </p:cNvPr>
          <p:cNvGrpSpPr/>
          <p:nvPr/>
        </p:nvGrpSpPr>
        <p:grpSpPr>
          <a:xfrm>
            <a:off x="206336" y="1407696"/>
            <a:ext cx="1645491" cy="4638085"/>
            <a:chOff x="374275" y="660907"/>
            <a:chExt cx="1645920" cy="463929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899211-9810-FF49-BB6B-85356053D5B6}"/>
                </a:ext>
              </a:extLst>
            </p:cNvPr>
            <p:cNvGrpSpPr/>
            <p:nvPr/>
          </p:nvGrpSpPr>
          <p:grpSpPr>
            <a:xfrm>
              <a:off x="374275" y="660907"/>
              <a:ext cx="1645920" cy="4639293"/>
              <a:chOff x="136438" y="213983"/>
              <a:chExt cx="1645920" cy="4639293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A9EEF-692F-BE43-8028-2C145C49A82C}"/>
                  </a:ext>
                </a:extLst>
              </p:cNvPr>
              <p:cNvSpPr/>
              <p:nvPr/>
            </p:nvSpPr>
            <p:spPr>
              <a:xfrm>
                <a:off x="136438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7FD14-59A0-F84C-B15C-5620F888E9FA}"/>
                  </a:ext>
                </a:extLst>
              </p:cNvPr>
              <p:cNvSpPr txBox="1"/>
              <p:nvPr/>
            </p:nvSpPr>
            <p:spPr>
              <a:xfrm>
                <a:off x="230114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88458-63FA-0C42-AFFC-9AA4AACA5B57}"/>
                  </a:ext>
                </a:extLst>
              </p:cNvPr>
              <p:cNvSpPr txBox="1"/>
              <p:nvPr/>
            </p:nvSpPr>
            <p:spPr>
              <a:xfrm>
                <a:off x="247363" y="1752765"/>
                <a:ext cx="1458568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CREATING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CLARITY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D72D9F-1F93-ED41-A951-0D63EFCC00FC}"/>
                  </a:ext>
                </a:extLst>
              </p:cNvPr>
              <p:cNvSpPr/>
              <p:nvPr/>
            </p:nvSpPr>
            <p:spPr>
              <a:xfrm>
                <a:off x="185675" y="3056268"/>
                <a:ext cx="1547446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Establishing clear goals and shared expectations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491EC2-3BA9-964E-93B5-C98B7266AE37}"/>
                </a:ext>
              </a:extLst>
            </p:cNvPr>
            <p:cNvCxnSpPr/>
            <p:nvPr/>
          </p:nvCxnSpPr>
          <p:spPr>
            <a:xfrm>
              <a:off x="74882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25102-7FA1-E14C-9C8F-B65C76BD46DA}"/>
              </a:ext>
            </a:extLst>
          </p:cNvPr>
          <p:cNvGrpSpPr/>
          <p:nvPr/>
        </p:nvGrpSpPr>
        <p:grpSpPr>
          <a:xfrm>
            <a:off x="3592801" y="1407696"/>
            <a:ext cx="1645491" cy="4638085"/>
            <a:chOff x="3754287" y="660907"/>
            <a:chExt cx="1645920" cy="4639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8697713-AFCC-274D-B098-2A453C0BE6DB}"/>
                </a:ext>
              </a:extLst>
            </p:cNvPr>
            <p:cNvGrpSpPr/>
            <p:nvPr/>
          </p:nvGrpSpPr>
          <p:grpSpPr>
            <a:xfrm>
              <a:off x="3754287" y="660907"/>
              <a:ext cx="1645920" cy="4639293"/>
              <a:chOff x="3549844" y="213983"/>
              <a:chExt cx="1645920" cy="463929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4FC89C0-EF16-684B-81AB-9929B2985D44}"/>
                  </a:ext>
                </a:extLst>
              </p:cNvPr>
              <p:cNvSpPr/>
              <p:nvPr/>
            </p:nvSpPr>
            <p:spPr>
              <a:xfrm>
                <a:off x="3549844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56D26C-781B-DC47-9934-0A7FB1304259}"/>
                  </a:ext>
                </a:extLst>
              </p:cNvPr>
              <p:cNvSpPr txBox="1"/>
              <p:nvPr/>
            </p:nvSpPr>
            <p:spPr>
              <a:xfrm>
                <a:off x="3643520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2401A6-7A81-8040-B358-C96956C99F3B}"/>
                  </a:ext>
                </a:extLst>
              </p:cNvPr>
              <p:cNvSpPr txBox="1"/>
              <p:nvPr/>
            </p:nvSpPr>
            <p:spPr>
              <a:xfrm>
                <a:off x="3730640" y="1753855"/>
                <a:ext cx="128432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NAILING IT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85ACF2-B333-AE47-8603-136B5FB4A2BD}"/>
                  </a:ext>
                </a:extLst>
              </p:cNvPr>
              <p:cNvSpPr/>
              <p:nvPr/>
            </p:nvSpPr>
            <p:spPr>
              <a:xfrm>
                <a:off x="3599081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Doing what you say you will do</a:t>
                </a:r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ED3087-157E-1B4A-B47C-1471A61D6D96}"/>
                </a:ext>
              </a:extLst>
            </p:cNvPr>
            <p:cNvCxnSpPr/>
            <p:nvPr/>
          </p:nvCxnSpPr>
          <p:spPr>
            <a:xfrm>
              <a:off x="4128839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19E36B0-5814-8444-8D4D-4E22083C9988}"/>
              </a:ext>
            </a:extLst>
          </p:cNvPr>
          <p:cNvGrpSpPr/>
          <p:nvPr/>
        </p:nvGrpSpPr>
        <p:grpSpPr>
          <a:xfrm>
            <a:off x="5260559" y="1407696"/>
            <a:ext cx="1645491" cy="4638085"/>
            <a:chOff x="5422479" y="660907"/>
            <a:chExt cx="1645920" cy="463929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66AE04-C990-CD42-945C-54218852C12E}"/>
                </a:ext>
              </a:extLst>
            </p:cNvPr>
            <p:cNvGrpSpPr/>
            <p:nvPr/>
          </p:nvGrpSpPr>
          <p:grpSpPr>
            <a:xfrm>
              <a:off x="5422479" y="660907"/>
              <a:ext cx="1645920" cy="4639293"/>
              <a:chOff x="5266763" y="213983"/>
              <a:chExt cx="1645920" cy="4639293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CBE5858-EF82-2344-93E5-5045D021F529}"/>
                  </a:ext>
                </a:extLst>
              </p:cNvPr>
              <p:cNvSpPr/>
              <p:nvPr/>
            </p:nvSpPr>
            <p:spPr>
              <a:xfrm>
                <a:off x="526676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FD101D-D9B0-7A4A-B5C2-679F2D523EB2}"/>
                  </a:ext>
                </a:extLst>
              </p:cNvPr>
              <p:cNvSpPr txBox="1"/>
              <p:nvPr/>
            </p:nvSpPr>
            <p:spPr>
              <a:xfrm>
                <a:off x="536043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7864DA-9182-3E4C-B993-6041E24713F2}"/>
                  </a:ext>
                </a:extLst>
              </p:cNvPr>
              <p:cNvSpPr txBox="1"/>
              <p:nvPr/>
            </p:nvSpPr>
            <p:spPr>
              <a:xfrm>
                <a:off x="5376155" y="1753855"/>
                <a:ext cx="1413554" cy="369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NOTICING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0BE708-4453-AD4C-9496-969E7F406EDB}"/>
                  </a:ext>
                </a:extLst>
              </p:cNvPr>
              <p:cNvSpPr/>
              <p:nvPr/>
            </p:nvSpPr>
            <p:spPr>
              <a:xfrm>
                <a:off x="5316000" y="3056268"/>
                <a:ext cx="1547446" cy="831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Checking in with self and others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FBF18D8-205D-E74F-914E-841EB59CB864}"/>
                </a:ext>
              </a:extLst>
            </p:cNvPr>
            <p:cNvCxnSpPr/>
            <p:nvPr/>
          </p:nvCxnSpPr>
          <p:spPr>
            <a:xfrm>
              <a:off x="579703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673324-5D63-F042-9343-3ED4A3797B18}"/>
              </a:ext>
            </a:extLst>
          </p:cNvPr>
          <p:cNvGrpSpPr/>
          <p:nvPr/>
        </p:nvGrpSpPr>
        <p:grpSpPr>
          <a:xfrm>
            <a:off x="6899026" y="1407696"/>
            <a:ext cx="1674779" cy="4638085"/>
            <a:chOff x="7061375" y="660907"/>
            <a:chExt cx="1675216" cy="463929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3F7ABC-5025-C245-8F4C-F458F7189614}"/>
                </a:ext>
              </a:extLst>
            </p:cNvPr>
            <p:cNvGrpSpPr/>
            <p:nvPr/>
          </p:nvGrpSpPr>
          <p:grpSpPr>
            <a:xfrm>
              <a:off x="7061375" y="660907"/>
              <a:ext cx="1675216" cy="4639293"/>
              <a:chOff x="7042247" y="213983"/>
              <a:chExt cx="1675216" cy="46392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BD112-55CB-6E45-A94E-132D0AC0B295}"/>
                  </a:ext>
                </a:extLst>
              </p:cNvPr>
              <p:cNvSpPr/>
              <p:nvPr/>
            </p:nvSpPr>
            <p:spPr>
              <a:xfrm>
                <a:off x="7071543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D09300-0511-4E49-9660-E01B98F730C9}"/>
                  </a:ext>
                </a:extLst>
              </p:cNvPr>
              <p:cNvSpPr txBox="1"/>
              <p:nvPr/>
            </p:nvSpPr>
            <p:spPr>
              <a:xfrm>
                <a:off x="7165219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3CC79E-25EC-7048-93F6-DC8F1C9486B8}"/>
                  </a:ext>
                </a:extLst>
              </p:cNvPr>
              <p:cNvSpPr txBox="1"/>
              <p:nvPr/>
            </p:nvSpPr>
            <p:spPr>
              <a:xfrm>
                <a:off x="7042247" y="1753855"/>
                <a:ext cx="1675216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EXCHANGING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FEEDBACK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B9E0B2D-C7BA-2B44-BC2A-0AF571452503}"/>
                  </a:ext>
                </a:extLst>
              </p:cNvPr>
              <p:cNvSpPr/>
              <p:nvPr/>
            </p:nvSpPr>
            <p:spPr>
              <a:xfrm>
                <a:off x="7120780" y="3056268"/>
                <a:ext cx="154744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Promoting awareness and learning</a:t>
                </a:r>
              </a:p>
            </p:txBody>
          </p: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4AC8E2-9FBD-E14D-868B-A6CA0AEC3EC9}"/>
                </a:ext>
              </a:extLst>
            </p:cNvPr>
            <p:cNvCxnSpPr/>
            <p:nvPr/>
          </p:nvCxnSpPr>
          <p:spPr>
            <a:xfrm>
              <a:off x="7465223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C220D7-1076-DD4D-8E34-9B53FFA5F43E}"/>
              </a:ext>
            </a:extLst>
          </p:cNvPr>
          <p:cNvGrpSpPr/>
          <p:nvPr/>
        </p:nvGrpSpPr>
        <p:grpSpPr>
          <a:xfrm>
            <a:off x="8596074" y="1407696"/>
            <a:ext cx="1645491" cy="4638085"/>
            <a:chOff x="8758863" y="660907"/>
            <a:chExt cx="1645920" cy="463929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2634F24-0AF7-4A40-879D-93D94199A3DD}"/>
                </a:ext>
              </a:extLst>
            </p:cNvPr>
            <p:cNvGrpSpPr/>
            <p:nvPr/>
          </p:nvGrpSpPr>
          <p:grpSpPr>
            <a:xfrm>
              <a:off x="8758863" y="660907"/>
              <a:ext cx="1645920" cy="4639293"/>
              <a:chOff x="8837570" y="213983"/>
              <a:chExt cx="1645920" cy="46392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37D0DF-A9C9-1A40-AED1-87FAE3B582D6}"/>
                  </a:ext>
                </a:extLst>
              </p:cNvPr>
              <p:cNvSpPr/>
              <p:nvPr/>
            </p:nvSpPr>
            <p:spPr>
              <a:xfrm>
                <a:off x="8837570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F02EE-6C65-834E-AAAB-65C84A12D038}"/>
                  </a:ext>
                </a:extLst>
              </p:cNvPr>
              <p:cNvSpPr txBox="1"/>
              <p:nvPr/>
            </p:nvSpPr>
            <p:spPr>
              <a:xfrm>
                <a:off x="8931246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467305-3680-2044-8D1F-5C0390989420}"/>
                  </a:ext>
                </a:extLst>
              </p:cNvPr>
              <p:cNvSpPr txBox="1"/>
              <p:nvPr/>
            </p:nvSpPr>
            <p:spPr>
              <a:xfrm>
                <a:off x="8886807" y="1753855"/>
                <a:ext cx="1503009" cy="64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CLAIMING IT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F9D893E-C8BF-974A-9DFC-F3EA14D45EBE}"/>
                  </a:ext>
                </a:extLst>
              </p:cNvPr>
              <p:cNvSpPr/>
              <p:nvPr/>
            </p:nvSpPr>
            <p:spPr>
              <a:xfrm>
                <a:off x="8886807" y="3056268"/>
                <a:ext cx="1547446" cy="58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Owning the results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813598-CB42-FB4F-8A92-CC36000F6F8F}"/>
                </a:ext>
              </a:extLst>
            </p:cNvPr>
            <p:cNvCxnSpPr/>
            <p:nvPr/>
          </p:nvCxnSpPr>
          <p:spPr>
            <a:xfrm>
              <a:off x="9133415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FB1F6E-0234-4348-AA0F-2219DB6F092B}"/>
              </a:ext>
            </a:extLst>
          </p:cNvPr>
          <p:cNvGrpSpPr/>
          <p:nvPr/>
        </p:nvGrpSpPr>
        <p:grpSpPr>
          <a:xfrm>
            <a:off x="10263832" y="1407696"/>
            <a:ext cx="1645491" cy="4638085"/>
            <a:chOff x="10427055" y="660907"/>
            <a:chExt cx="1645920" cy="46392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0337286-14DF-FF4C-8384-DD98B11923FE}"/>
                </a:ext>
              </a:extLst>
            </p:cNvPr>
            <p:cNvGrpSpPr/>
            <p:nvPr/>
          </p:nvGrpSpPr>
          <p:grpSpPr>
            <a:xfrm>
              <a:off x="10427055" y="660907"/>
              <a:ext cx="1645920" cy="4639293"/>
              <a:chOff x="10543101" y="213983"/>
              <a:chExt cx="1645920" cy="463929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653637-0091-6640-A941-7303715103FF}"/>
                  </a:ext>
                </a:extLst>
              </p:cNvPr>
              <p:cNvSpPr/>
              <p:nvPr/>
            </p:nvSpPr>
            <p:spPr>
              <a:xfrm>
                <a:off x="10543101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182C84-311B-B944-BABB-29CCD485B86C}"/>
                  </a:ext>
                </a:extLst>
              </p:cNvPr>
              <p:cNvSpPr txBox="1"/>
              <p:nvPr/>
            </p:nvSpPr>
            <p:spPr>
              <a:xfrm>
                <a:off x="10636777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T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79FDD96-D0A6-8943-B28F-ABD1729C9959}"/>
                  </a:ext>
                </a:extLst>
              </p:cNvPr>
              <p:cNvSpPr txBox="1"/>
              <p:nvPr/>
            </p:nvSpPr>
            <p:spPr>
              <a:xfrm>
                <a:off x="10723897" y="1753855"/>
                <a:ext cx="12843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TRYING </a:t>
                </a:r>
              </a:p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AGAIN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53471A-1E19-5F43-BC79-621527683816}"/>
                  </a:ext>
                </a:extLst>
              </p:cNvPr>
              <p:cNvSpPr/>
              <p:nvPr/>
            </p:nvSpPr>
            <p:spPr>
              <a:xfrm>
                <a:off x="10567702" y="3056268"/>
                <a:ext cx="159671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Iterating for continuous improvement</a:t>
                </a: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B006C89-BB8E-3944-8EAE-7B6EB117B285}"/>
                </a:ext>
              </a:extLst>
            </p:cNvPr>
            <p:cNvCxnSpPr/>
            <p:nvPr/>
          </p:nvCxnSpPr>
          <p:spPr>
            <a:xfrm>
              <a:off x="10801607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534137-7BBE-FF4A-9BA7-A50833AA285A}"/>
              </a:ext>
            </a:extLst>
          </p:cNvPr>
          <p:cNvGrpSpPr/>
          <p:nvPr/>
        </p:nvGrpSpPr>
        <p:grpSpPr>
          <a:xfrm>
            <a:off x="1810958" y="1407696"/>
            <a:ext cx="1830962" cy="4638085"/>
            <a:chOff x="1971980" y="660907"/>
            <a:chExt cx="1831439" cy="46392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F9F2F01-FA1D-5942-9DFA-B51B4B724B9C}"/>
                </a:ext>
              </a:extLst>
            </p:cNvPr>
            <p:cNvGrpSpPr/>
            <p:nvPr/>
          </p:nvGrpSpPr>
          <p:grpSpPr>
            <a:xfrm>
              <a:off x="1971980" y="660907"/>
              <a:ext cx="1831439" cy="4639293"/>
              <a:chOff x="1661168" y="213983"/>
              <a:chExt cx="1831439" cy="46392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DB77F67-B0FB-ED43-BC4A-BC9CA7C9A212}"/>
                  </a:ext>
                </a:extLst>
              </p:cNvPr>
              <p:cNvSpPr/>
              <p:nvPr/>
            </p:nvSpPr>
            <p:spPr>
              <a:xfrm>
                <a:off x="1753927" y="1193845"/>
                <a:ext cx="1645920" cy="36594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508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99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75FB7-95EC-814D-900A-1FCB87855749}"/>
                  </a:ext>
                </a:extLst>
              </p:cNvPr>
              <p:cNvSpPr txBox="1"/>
              <p:nvPr/>
            </p:nvSpPr>
            <p:spPr>
              <a:xfrm>
                <a:off x="1847603" y="213983"/>
                <a:ext cx="14585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97" b="1" dirty="0">
                    <a:solidFill>
                      <a:schemeClr val="accent2">
                        <a:lumMod val="75000"/>
                      </a:schemeClr>
                    </a:solidFill>
                    <a:latin typeface="Paytone One" panose="00000500000000000000" pitchFamily="2" charset="0"/>
                  </a:rPr>
                  <a:t>O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9F8A1-7A1C-BF4D-908A-57128D64AFD5}"/>
                  </a:ext>
                </a:extLst>
              </p:cNvPr>
              <p:cNvSpPr txBox="1"/>
              <p:nvPr/>
            </p:nvSpPr>
            <p:spPr>
              <a:xfrm>
                <a:off x="1661168" y="1753855"/>
                <a:ext cx="1831439" cy="615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99" b="1" dirty="0">
                    <a:solidFill>
                      <a:schemeClr val="accent2">
                        <a:lumMod val="50000"/>
                      </a:schemeClr>
                    </a:solidFill>
                  </a:rPr>
                  <a:t>OPENING UP</a:t>
                </a:r>
              </a:p>
              <a:p>
                <a:pPr algn="ctr"/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ENGAGEMENT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97BFBA4-E999-2C40-BA1A-D63996CD7698}"/>
                  </a:ext>
                </a:extLst>
              </p:cNvPr>
              <p:cNvSpPr/>
              <p:nvPr/>
            </p:nvSpPr>
            <p:spPr>
              <a:xfrm>
                <a:off x="1702048" y="3056268"/>
                <a:ext cx="1731579" cy="10774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2">
                        <a:lumMod val="50000"/>
                      </a:schemeClr>
                    </a:solidFill>
                  </a:rPr>
                  <a:t>Building commitment + psychological safety</a:t>
                </a: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4E1199-C172-C947-9B0C-B3CE459E6448}"/>
                </a:ext>
              </a:extLst>
            </p:cNvPr>
            <p:cNvCxnSpPr/>
            <p:nvPr/>
          </p:nvCxnSpPr>
          <p:spPr>
            <a:xfrm>
              <a:off x="2439291" y="3284217"/>
              <a:ext cx="896816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66E2980-9599-6A43-A7D2-DBBEB5DBA16F}"/>
              </a:ext>
            </a:extLst>
          </p:cNvPr>
          <p:cNvSpPr txBox="1"/>
          <p:nvPr/>
        </p:nvSpPr>
        <p:spPr>
          <a:xfrm>
            <a:off x="973435" y="226295"/>
            <a:ext cx="10572103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999" b="1" dirty="0">
                <a:solidFill>
                  <a:schemeClr val="bg1"/>
                </a:solidFill>
                <a:latin typeface="Paytone One" panose="00000500000000000000" pitchFamily="2" charset="0"/>
              </a:rPr>
              <a:t>ACCOUNTABLE  TEAMS / ORGANIZATIONS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E0169DF-866A-8A49-9C04-A7CF42F35D9A}"/>
              </a:ext>
            </a:extLst>
          </p:cNvPr>
          <p:cNvGrpSpPr/>
          <p:nvPr/>
        </p:nvGrpSpPr>
        <p:grpSpPr>
          <a:xfrm>
            <a:off x="1588" y="892"/>
            <a:ext cx="12188825" cy="1096994"/>
            <a:chOff x="0" y="-1"/>
            <a:chExt cx="12192000" cy="10972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F3AB0E9-B3F5-5A40-B18E-45BEDF1A6C72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9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BCA49C-EE0D-7B4E-92D3-76E71BB42175}"/>
                </a:ext>
              </a:extLst>
            </p:cNvPr>
            <p:cNvSpPr txBox="1"/>
            <p:nvPr/>
          </p:nvSpPr>
          <p:spPr>
            <a:xfrm>
              <a:off x="1181100" y="237270"/>
              <a:ext cx="10416656" cy="64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PRACTICES OF CONSCIOUS ACCOUNTABILITY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52A620-A4E9-644A-8860-304F79E4BEF4}"/>
              </a:ext>
            </a:extLst>
          </p:cNvPr>
          <p:cNvSpPr txBox="1"/>
          <p:nvPr/>
        </p:nvSpPr>
        <p:spPr>
          <a:xfrm flipH="1">
            <a:off x="588290" y="0"/>
            <a:ext cx="7105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37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C8F2E-E958-4C57-ADF9-A7E0F2ACC2F2}"/>
              </a:ext>
            </a:extLst>
          </p:cNvPr>
          <p:cNvSpPr txBox="1"/>
          <p:nvPr/>
        </p:nvSpPr>
        <p:spPr>
          <a:xfrm>
            <a:off x="765451" y="1468843"/>
            <a:ext cx="4114800" cy="56938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I am really good at: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pPr marL="457200" indent="-457200"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1</a:t>
            </a:r>
          </a:p>
          <a:p>
            <a:pPr marL="457200" indent="-457200"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2</a:t>
            </a:r>
          </a:p>
          <a:p>
            <a:pPr marL="457200" indent="-457200"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3</a:t>
            </a:r>
          </a:p>
          <a:p>
            <a:pPr marL="457200" indent="-457200"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4</a:t>
            </a:r>
          </a:p>
          <a:p>
            <a:pPr marL="457200" indent="-457200">
              <a:buFontTx/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5</a:t>
            </a:r>
          </a:p>
          <a:p>
            <a:pPr marL="457200" indent="-457200">
              <a:buFontTx/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6</a:t>
            </a:r>
          </a:p>
          <a:p>
            <a:pPr marL="457200" indent="-457200">
              <a:buFontTx/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7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lphaLcPeriod"/>
            </a:pPr>
            <a:endParaRPr lang="en-US" sz="2800" dirty="0">
              <a:solidFill>
                <a:schemeClr val="accent2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A9B57-5E28-4E51-8DB4-181651EA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2019 David C. Tate, PhD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2D27C3-63CF-4CC3-95F5-72F850B73853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3171A1-C63F-452F-ADE7-84C3B9EBC873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A54038-591A-4445-B1E8-5860DEEBFBD5}"/>
                </a:ext>
              </a:extLst>
            </p:cNvPr>
            <p:cNvSpPr txBox="1"/>
            <p:nvPr/>
          </p:nvSpPr>
          <p:spPr>
            <a:xfrm>
              <a:off x="2397545" y="194696"/>
              <a:ext cx="7396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LET’S TAKE A POLL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716387-DF86-F54A-82FA-2E307A135451}"/>
              </a:ext>
            </a:extLst>
          </p:cNvPr>
          <p:cNvSpPr txBox="1"/>
          <p:nvPr/>
        </p:nvSpPr>
        <p:spPr>
          <a:xfrm>
            <a:off x="45631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B2D24-3630-8B4E-BC7B-7D252AE8877A}"/>
              </a:ext>
            </a:extLst>
          </p:cNvPr>
          <p:cNvSpPr txBox="1"/>
          <p:nvPr/>
        </p:nvSpPr>
        <p:spPr>
          <a:xfrm>
            <a:off x="557276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7A018-7F0B-A144-A1A5-FDBB3AD6B353}"/>
              </a:ext>
            </a:extLst>
          </p:cNvPr>
          <p:cNvSpPr txBox="1"/>
          <p:nvPr/>
        </p:nvSpPr>
        <p:spPr>
          <a:xfrm>
            <a:off x="65824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9D831-BD37-254F-830E-DB72FA5042CE}"/>
              </a:ext>
            </a:extLst>
          </p:cNvPr>
          <p:cNvSpPr txBox="1"/>
          <p:nvPr/>
        </p:nvSpPr>
        <p:spPr>
          <a:xfrm>
            <a:off x="759206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E5D85-0455-3F42-90DA-D6DF8B6F5FAA}"/>
              </a:ext>
            </a:extLst>
          </p:cNvPr>
          <p:cNvSpPr txBox="1"/>
          <p:nvPr/>
        </p:nvSpPr>
        <p:spPr>
          <a:xfrm>
            <a:off x="86017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7F250-0556-8642-A3A2-1609EE7A893F}"/>
              </a:ext>
            </a:extLst>
          </p:cNvPr>
          <p:cNvSpPr txBox="1"/>
          <p:nvPr/>
        </p:nvSpPr>
        <p:spPr>
          <a:xfrm>
            <a:off x="9625330" y="2050468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F05AC-EF8F-EC44-94D9-3896DC5F130B}"/>
              </a:ext>
            </a:extLst>
          </p:cNvPr>
          <p:cNvSpPr txBox="1"/>
          <p:nvPr/>
        </p:nvSpPr>
        <p:spPr>
          <a:xfrm>
            <a:off x="1063498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2B9F35-8990-4CB9-BBD4-FA20AC2D0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89" y="2776759"/>
            <a:ext cx="7170622" cy="2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21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0C8F2E-E958-4C57-ADF9-A7E0F2ACC2F2}"/>
              </a:ext>
            </a:extLst>
          </p:cNvPr>
          <p:cNvSpPr txBox="1"/>
          <p:nvPr/>
        </p:nvSpPr>
        <p:spPr>
          <a:xfrm>
            <a:off x="588010" y="1291976"/>
            <a:ext cx="4114800" cy="61247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I have the most room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for improvement in: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pPr marL="457200" indent="-457200"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1</a:t>
            </a:r>
          </a:p>
          <a:p>
            <a:pPr marL="457200" indent="-457200"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2</a:t>
            </a:r>
          </a:p>
          <a:p>
            <a:pPr marL="457200" indent="-457200"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3</a:t>
            </a:r>
          </a:p>
          <a:p>
            <a:pPr marL="457200" indent="-457200"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4</a:t>
            </a:r>
          </a:p>
          <a:p>
            <a:pPr marL="457200" indent="-457200">
              <a:buFontTx/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5</a:t>
            </a:r>
          </a:p>
          <a:p>
            <a:pPr marL="457200" indent="-457200">
              <a:buFontTx/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6</a:t>
            </a:r>
          </a:p>
          <a:p>
            <a:pPr marL="457200" indent="-457200">
              <a:buFontTx/>
              <a:buAutoNum type="alphaLcPeriod"/>
            </a:pPr>
            <a:r>
              <a:rPr lang="en-US" sz="2800" dirty="0">
                <a:solidFill>
                  <a:schemeClr val="accent2"/>
                </a:solidFill>
              </a:rPr>
              <a:t>Practice 7</a:t>
            </a:r>
          </a:p>
          <a:p>
            <a:endParaRPr lang="en-US" sz="2800" dirty="0">
              <a:solidFill>
                <a:schemeClr val="accent2"/>
              </a:solidFill>
            </a:endParaRPr>
          </a:p>
          <a:p>
            <a:pPr marL="457200" indent="-457200">
              <a:buFontTx/>
              <a:buAutoNum type="alphaLcPeriod"/>
            </a:pPr>
            <a:endParaRPr lang="en-US" sz="2800" dirty="0">
              <a:solidFill>
                <a:schemeClr val="accent2"/>
              </a:solidFill>
            </a:endParaRPr>
          </a:p>
          <a:p>
            <a:pPr marL="342900" indent="-342900">
              <a:buFont typeface="Arial"/>
              <a:buChar char="•"/>
            </a:pPr>
            <a:endParaRPr lang="en-US" sz="28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A9B57-5E28-4E51-8DB4-181651EA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2019 David C. Tate, PhD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2D27C3-63CF-4CC3-95F5-72F850B73853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3171A1-C63F-452F-ADE7-84C3B9EBC873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A54038-591A-4445-B1E8-5860DEEBFBD5}"/>
                </a:ext>
              </a:extLst>
            </p:cNvPr>
            <p:cNvSpPr txBox="1"/>
            <p:nvPr/>
          </p:nvSpPr>
          <p:spPr>
            <a:xfrm>
              <a:off x="2397545" y="194696"/>
              <a:ext cx="73969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LET’S TAKE A POLL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C716387-DF86-F54A-82FA-2E307A135451}"/>
              </a:ext>
            </a:extLst>
          </p:cNvPr>
          <p:cNvSpPr txBox="1"/>
          <p:nvPr/>
        </p:nvSpPr>
        <p:spPr>
          <a:xfrm>
            <a:off x="45631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B2D24-3630-8B4E-BC7B-7D252AE8877A}"/>
              </a:ext>
            </a:extLst>
          </p:cNvPr>
          <p:cNvSpPr txBox="1"/>
          <p:nvPr/>
        </p:nvSpPr>
        <p:spPr>
          <a:xfrm>
            <a:off x="557276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7A018-7F0B-A144-A1A5-FDBB3AD6B353}"/>
              </a:ext>
            </a:extLst>
          </p:cNvPr>
          <p:cNvSpPr txBox="1"/>
          <p:nvPr/>
        </p:nvSpPr>
        <p:spPr>
          <a:xfrm>
            <a:off x="65824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9D831-BD37-254F-830E-DB72FA5042CE}"/>
              </a:ext>
            </a:extLst>
          </p:cNvPr>
          <p:cNvSpPr txBox="1"/>
          <p:nvPr/>
        </p:nvSpPr>
        <p:spPr>
          <a:xfrm>
            <a:off x="759206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9E5D85-0455-3F42-90DA-D6DF8B6F5FAA}"/>
              </a:ext>
            </a:extLst>
          </p:cNvPr>
          <p:cNvSpPr txBox="1"/>
          <p:nvPr/>
        </p:nvSpPr>
        <p:spPr>
          <a:xfrm>
            <a:off x="860171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97F250-0556-8642-A3A2-1609EE7A893F}"/>
              </a:ext>
            </a:extLst>
          </p:cNvPr>
          <p:cNvSpPr txBox="1"/>
          <p:nvPr/>
        </p:nvSpPr>
        <p:spPr>
          <a:xfrm>
            <a:off x="9625330" y="2050468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F05AC-EF8F-EC44-94D9-3896DC5F130B}"/>
              </a:ext>
            </a:extLst>
          </p:cNvPr>
          <p:cNvSpPr txBox="1"/>
          <p:nvPr/>
        </p:nvSpPr>
        <p:spPr>
          <a:xfrm>
            <a:off x="10634980" y="2047584"/>
            <a:ext cx="64008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FA9451-404B-4A4E-B19C-A3D1F9E8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789" y="2776759"/>
            <a:ext cx="7170622" cy="2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73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4837"/>
            <a:ext cx="10515600" cy="9576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Montserrat" panose="00000500000000000000" pitchFamily="2" charset="0"/>
              </a:rPr>
              <a:t>Linking Culture Development to Accountability:</a:t>
            </a:r>
            <a:br>
              <a:rPr lang="en-US" sz="3200" b="1" dirty="0">
                <a:solidFill>
                  <a:schemeClr val="accent2"/>
                </a:solidFill>
                <a:latin typeface="Montserrat" panose="00000500000000000000" pitchFamily="2" charset="0"/>
              </a:rPr>
            </a:br>
            <a:endParaRPr lang="en-US" sz="32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399" y="1064953"/>
            <a:ext cx="10809303" cy="4692621"/>
          </a:xfrm>
        </p:spPr>
        <p:txBody>
          <a:bodyPr>
            <a:noAutofit/>
          </a:bodyPr>
          <a:lstStyle/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endParaRPr lang="en-US" sz="2800" b="1" dirty="0">
              <a:latin typeface="Montserrat" panose="00000500000000000000" pitchFamily="2" charset="0"/>
            </a:endParaRP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latin typeface="Montserrat" panose="00000500000000000000" pitchFamily="2" charset="0"/>
              </a:rPr>
              <a:t>Think of a change you are adapting to or want to make in your team, department, or in the larger organization. </a:t>
            </a: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endParaRPr lang="en-US" sz="2400" dirty="0">
              <a:latin typeface="Montserrat" panose="00000500000000000000" pitchFamily="2" charset="0"/>
            </a:endParaRP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latin typeface="Montserrat" panose="00000500000000000000" pitchFamily="2" charset="0"/>
              </a:rPr>
              <a:t>Link each of the CONNECT practices to specific behaviors to create a more effective culture. </a:t>
            </a: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endParaRPr lang="en-US" sz="2400" dirty="0">
              <a:latin typeface="Montserrat" panose="00000500000000000000" pitchFamily="2" charset="0"/>
            </a:endParaRP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r>
              <a:rPr lang="en-US" sz="2400" u="sng" dirty="0">
                <a:latin typeface="Montserrat" panose="00000500000000000000" pitchFamily="2" charset="0"/>
              </a:rPr>
              <a:t>Individual reflection</a:t>
            </a:r>
            <a:r>
              <a:rPr lang="en-US" sz="2400" dirty="0">
                <a:latin typeface="Montserrat" panose="00000500000000000000" pitchFamily="2" charset="0"/>
              </a:rPr>
              <a:t>: Record ideas on the worksheet. </a:t>
            </a: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endParaRPr lang="en-US" sz="2400" dirty="0">
              <a:latin typeface="Montserrat" panose="00000500000000000000" pitchFamily="2" charset="0"/>
            </a:endParaRP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r>
              <a:rPr lang="en-US" sz="2400" u="sng" dirty="0">
                <a:latin typeface="Montserrat" panose="00000500000000000000" pitchFamily="2" charset="0"/>
              </a:rPr>
              <a:t>Small group conversation</a:t>
            </a:r>
            <a:r>
              <a:rPr lang="en-US" sz="2400" dirty="0">
                <a:latin typeface="Montserrat" panose="00000500000000000000" pitchFamily="2" charset="0"/>
              </a:rPr>
              <a:t>: share and compare ideas with peers </a:t>
            </a: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endParaRPr lang="en-US" sz="2400" dirty="0">
              <a:latin typeface="Montserrat" panose="00000500000000000000" pitchFamily="2" charset="0"/>
            </a:endParaRPr>
          </a:p>
          <a:p>
            <a:pPr marL="573087" lvl="2" indent="-457200">
              <a:buSzPct val="100000"/>
              <a:buFont typeface="Wingdings" panose="05000000000000000000" pitchFamily="2" charset="2"/>
              <a:buChar char="ü"/>
            </a:pPr>
            <a:r>
              <a:rPr lang="en-US" sz="2400" u="sng" dirty="0">
                <a:latin typeface="Montserrat" panose="00000500000000000000" pitchFamily="2" charset="0"/>
              </a:rPr>
              <a:t>Large group synthesis</a:t>
            </a:r>
            <a:r>
              <a:rPr lang="en-US" sz="2400" dirty="0">
                <a:latin typeface="Montserrat" panose="00000500000000000000" pitchFamily="2" charset="0"/>
              </a:rPr>
              <a:t>: share themes with the full group.  </a:t>
            </a:r>
          </a:p>
          <a:p>
            <a:pPr marL="115887" lvl="2" indent="0">
              <a:buSzPct val="100000"/>
              <a:buNone/>
            </a:pPr>
            <a:endParaRPr lang="en-US" sz="2800" b="1" dirty="0">
              <a:latin typeface="Montserrat" panose="00000500000000000000" pitchFamily="2" charset="0"/>
            </a:endParaRPr>
          </a:p>
        </p:txBody>
      </p:sp>
      <p:sp>
        <p:nvSpPr>
          <p:cNvPr id="4" name="Google Shape;149;p20"/>
          <p:cNvSpPr/>
          <p:nvPr/>
        </p:nvSpPr>
        <p:spPr>
          <a:xfrm>
            <a:off x="-1" y="525168"/>
            <a:ext cx="7314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11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70" y="184030"/>
            <a:ext cx="10820400" cy="106680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What is your Mindset?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105" y="4547558"/>
            <a:ext cx="4435564" cy="18791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339966"/>
                </a:solidFill>
              </a:rPr>
              <a:t>Growth Mindset</a:t>
            </a:r>
          </a:p>
          <a:p>
            <a:pPr lvl="1"/>
            <a:r>
              <a:rPr lang="en-US" dirty="0"/>
              <a:t>People are capable of change</a:t>
            </a:r>
          </a:p>
          <a:p>
            <a:pPr lvl="1"/>
            <a:r>
              <a:rPr lang="en-US" dirty="0"/>
              <a:t>Continuum / relativity</a:t>
            </a:r>
          </a:p>
          <a:p>
            <a:pPr lvl="1"/>
            <a:r>
              <a:rPr lang="en-US" dirty="0"/>
              <a:t>Feedback is productive  </a:t>
            </a:r>
          </a:p>
          <a:p>
            <a:pPr lvl="1"/>
            <a:r>
              <a:rPr lang="en-US" dirty="0"/>
              <a:t>Failure = learning opportunity, more likely to persist</a:t>
            </a:r>
          </a:p>
          <a:p>
            <a:pPr lvl="1"/>
            <a:endParaRPr lang="en-US" dirty="0"/>
          </a:p>
          <a:p>
            <a:pPr marL="320040" lvl="1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81591" y="4547558"/>
            <a:ext cx="4800600" cy="187912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Fixed mindset </a:t>
            </a:r>
          </a:p>
          <a:p>
            <a:pPr lvl="1" algn="r"/>
            <a:r>
              <a:rPr lang="en-US" dirty="0"/>
              <a:t>People don’t really change </a:t>
            </a:r>
          </a:p>
          <a:p>
            <a:pPr lvl="1" algn="r"/>
            <a:r>
              <a:rPr lang="en-US" dirty="0"/>
              <a:t>“You have it or you don’t”; Pass/Fail</a:t>
            </a:r>
          </a:p>
          <a:p>
            <a:pPr lvl="1" algn="r"/>
            <a:r>
              <a:rPr lang="en-US" dirty="0"/>
              <a:t>Feedback is personal</a:t>
            </a:r>
          </a:p>
          <a:p>
            <a:pPr lvl="1" algn="r"/>
            <a:r>
              <a:rPr lang="en-US" dirty="0"/>
              <a:t>Failure = exposes my flaws/defects, more likely to quit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34" y="1250830"/>
            <a:ext cx="5514473" cy="336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0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3127356" y="194696"/>
              <a:ext cx="53236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ACTION PLANNING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56B018-6DA7-4667-A4D7-10AA0ED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2019 David C. Tate, PhD</a:t>
            </a:r>
          </a:p>
        </p:txBody>
      </p:sp>
      <p:graphicFrame>
        <p:nvGraphicFramePr>
          <p:cNvPr id="2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153644"/>
              </p:ext>
            </p:extLst>
          </p:nvPr>
        </p:nvGraphicFramePr>
        <p:xfrm>
          <a:off x="1522413" y="1905000"/>
          <a:ext cx="91440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865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100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CCCE2-6264-A548-80AA-A86CAF5F7226}"/>
              </a:ext>
            </a:extLst>
          </p:cNvPr>
          <p:cNvSpPr txBox="1"/>
          <p:nvPr/>
        </p:nvSpPr>
        <p:spPr>
          <a:xfrm>
            <a:off x="1555594" y="2832403"/>
            <a:ext cx="9874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>
                <a:solidFill>
                  <a:schemeClr val="bg1"/>
                </a:solidFill>
                <a:latin typeface="Montserrat" panose="00000500000000000000" pitchFamily="2" charset="0"/>
              </a:rPr>
              <a:t>comments/reactions/feedback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3770900" y="2013228"/>
            <a:ext cx="465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Paytone One" panose="00000500000000000000" pitchFamily="2" charset="0"/>
              </a:rPr>
              <a:t>QUESTIONS?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88878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FDA9D-D436-4554-B1E6-DE291DDA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37905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1198982" y="-1489967"/>
            <a:ext cx="9794035" cy="9837934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4">
                  <a:lumMod val="7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408963" y="2259468"/>
            <a:ext cx="7952749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“Culture eats strategy </a:t>
            </a:r>
            <a:r>
              <a:rPr lang="en-US" sz="5400" b="0" i="0" u="none" strike="noStrike" cap="none" dirty="0">
                <a:solidFill>
                  <a:schemeClr val="lt1"/>
                </a:solidFill>
                <a:latin typeface="Paytone One" panose="00000500000000000000" pitchFamily="2" charset="0"/>
                <a:ea typeface="Montserrat"/>
                <a:cs typeface="Montserrat"/>
                <a:sym typeface="Montserrat"/>
              </a:rPr>
              <a:t>for breakfast</a:t>
            </a:r>
            <a:r>
              <a:rPr lang="en-US" sz="5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-Peter Drucker</a:t>
            </a:r>
            <a:endParaRPr lang="en-US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755009" y="194696"/>
              <a:ext cx="107882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THE CHALLENGE &amp; THE INVITATION</a:t>
              </a:r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256B018-6DA7-4667-A4D7-10AA0EDC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2019 David C. Tate, PhD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CA09D-80CA-4684-9BD1-982C4BB6DD98}"/>
              </a:ext>
            </a:extLst>
          </p:cNvPr>
          <p:cNvSpPr txBox="1"/>
          <p:nvPr/>
        </p:nvSpPr>
        <p:spPr>
          <a:xfrm>
            <a:off x="755008" y="1825106"/>
            <a:ext cx="10947634" cy="340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Growth and the need for adaptation is here!</a:t>
            </a: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How can we build from here? </a:t>
            </a: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What would support you in building your capacity?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800" b="1" dirty="0">
              <a:effectLst/>
              <a:latin typeface="Montserra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What would be some good next steps?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93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3774"/>
            <a:ext cx="12192000" cy="1097280"/>
            <a:chOff x="0" y="-13774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3774"/>
              <a:ext cx="12192000" cy="1097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2420684" y="170013"/>
              <a:ext cx="780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Paytone One" panose="00000500000000000000" pitchFamily="2" charset="0"/>
                </a:rPr>
                <a:t> DON’T GO IT ALONE!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307F1BE-5ABF-4C72-8B95-5DAAAF13921B}"/>
              </a:ext>
            </a:extLst>
          </p:cNvPr>
          <p:cNvSpPr txBox="1"/>
          <p:nvPr/>
        </p:nvSpPr>
        <p:spPr>
          <a:xfrm>
            <a:off x="1891082" y="3507827"/>
            <a:ext cx="10151904" cy="111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3200" b="0" i="0" dirty="0">
                <a:effectLst/>
                <a:hlinkClick r:id="rId2"/>
              </a:rPr>
              <a:t>https://www.linkedin.com/groups/12586735/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8D9258FD-57F1-43CF-BEFC-56EB5766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27" y="3933035"/>
            <a:ext cx="731520" cy="7315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9A4AD-F208-44D3-BAE7-E8644220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© 2019 David C. Tate, PhD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5879A-1D18-4718-A1B6-A25E7E9C32FD}"/>
              </a:ext>
            </a:extLst>
          </p:cNvPr>
          <p:cNvSpPr txBox="1"/>
          <p:nvPr/>
        </p:nvSpPr>
        <p:spPr>
          <a:xfrm>
            <a:off x="1529947" y="1859340"/>
            <a:ext cx="94919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join our newly established Linked In group, where you can find fellow travelers, stay connected, and keep learning together.</a:t>
            </a:r>
          </a:p>
        </p:txBody>
      </p:sp>
    </p:spTree>
    <p:extLst>
      <p:ext uri="{BB962C8B-B14F-4D97-AF65-F5344CB8AC3E}">
        <p14:creationId xmlns:p14="http://schemas.microsoft.com/office/powerpoint/2010/main" val="2143637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BCF5ABB-A12C-D243-A147-5578A6E75300}"/>
              </a:ext>
            </a:extLst>
          </p:cNvPr>
          <p:cNvGrpSpPr/>
          <p:nvPr/>
        </p:nvGrpSpPr>
        <p:grpSpPr>
          <a:xfrm>
            <a:off x="0" y="-1"/>
            <a:ext cx="12192000" cy="1097280"/>
            <a:chOff x="0" y="-1"/>
            <a:chExt cx="12192000" cy="10972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9E67B1-2B46-7945-ABB8-450D30A85B4C}"/>
                </a:ext>
              </a:extLst>
            </p:cNvPr>
            <p:cNvSpPr/>
            <p:nvPr/>
          </p:nvSpPr>
          <p:spPr>
            <a:xfrm>
              <a:off x="0" y="-1"/>
              <a:ext cx="12192000" cy="1097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0378F-52BF-764E-8B91-3093E7B2A36C}"/>
                </a:ext>
              </a:extLst>
            </p:cNvPr>
            <p:cNvSpPr txBox="1"/>
            <p:nvPr/>
          </p:nvSpPr>
          <p:spPr>
            <a:xfrm>
              <a:off x="3740989" y="194696"/>
              <a:ext cx="47100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>
                  <a:solidFill>
                    <a:schemeClr val="bg1"/>
                  </a:solidFill>
                  <a:latin typeface="Paytone One" panose="00000500000000000000" pitchFamily="2" charset="0"/>
                </a:rPr>
                <a:t>STAY IN TOUCH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307F1BE-5ABF-4C72-8B95-5DAAAF13921B}"/>
              </a:ext>
            </a:extLst>
          </p:cNvPr>
          <p:cNvSpPr txBox="1"/>
          <p:nvPr/>
        </p:nvSpPr>
        <p:spPr>
          <a:xfrm>
            <a:off x="2151202" y="1813678"/>
            <a:ext cx="10151904" cy="2925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david@tate-consulting.com</a:t>
            </a:r>
            <a:endParaRPr lang="en-US" sz="2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250000"/>
              </a:lnSpc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call/text: (203) 627-6618</a:t>
            </a:r>
          </a:p>
          <a:p>
            <a:pPr>
              <a:lnSpc>
                <a:spcPct val="250000"/>
              </a:lnSpc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LinkedIn: https://www.linkedin.com/in/david-tate-780683/</a:t>
            </a:r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8D9258FD-57F1-43CF-BEFC-56EB5766F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59" y="4095079"/>
            <a:ext cx="731520" cy="73152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353CEF2-DBE9-45D2-A4BB-8983217B37B8}"/>
              </a:ext>
            </a:extLst>
          </p:cNvPr>
          <p:cNvGrpSpPr/>
          <p:nvPr/>
        </p:nvGrpSpPr>
        <p:grpSpPr>
          <a:xfrm>
            <a:off x="1074859" y="3041526"/>
            <a:ext cx="731520" cy="731520"/>
            <a:chOff x="956462" y="4113587"/>
            <a:chExt cx="731520" cy="731520"/>
          </a:xfrm>
        </p:grpSpPr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64E986DB-5F21-4822-8079-FD7F1C9D3429}"/>
                </a:ext>
              </a:extLst>
            </p:cNvPr>
            <p:cNvSpPr/>
            <p:nvPr/>
          </p:nvSpPr>
          <p:spPr>
            <a:xfrm>
              <a:off x="956462" y="4113587"/>
              <a:ext cx="731520" cy="731520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9419D16A-0F7B-494F-A65F-F7B7CCF0A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4859" y="4231984"/>
              <a:ext cx="494727" cy="494727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7FB3EB-FF5E-456D-BAA3-6B7A0E9E8654}"/>
              </a:ext>
            </a:extLst>
          </p:cNvPr>
          <p:cNvGrpSpPr/>
          <p:nvPr/>
        </p:nvGrpSpPr>
        <p:grpSpPr>
          <a:xfrm>
            <a:off x="1074859" y="1987973"/>
            <a:ext cx="731520" cy="731520"/>
            <a:chOff x="956462" y="3173021"/>
            <a:chExt cx="731520" cy="731520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EA0F1C1A-8EFD-400B-8861-B41482B385BF}"/>
                </a:ext>
              </a:extLst>
            </p:cNvPr>
            <p:cNvSpPr/>
            <p:nvPr/>
          </p:nvSpPr>
          <p:spPr>
            <a:xfrm>
              <a:off x="956462" y="3173021"/>
              <a:ext cx="731520" cy="731520"/>
            </a:xfrm>
            <a:prstGeom prst="flowChartConnector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0F766B37-AFD5-46FC-AA5C-367F9BF1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1930" y="3288489"/>
              <a:ext cx="500584" cy="500584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9A4AD-F208-44D3-BAE7-E8644220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3766679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8610600" cy="1066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0A4B2"/>
                </a:solidFill>
                <a:latin typeface="Montserrat" pitchFamily="2" charset="77"/>
              </a:rPr>
              <a:t>Closing Reflections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1962150"/>
            <a:ext cx="6567340" cy="4114800"/>
          </a:xfrm>
        </p:spPr>
        <p:txBody>
          <a:bodyPr/>
          <a:lstStyle/>
          <a:p>
            <a:r>
              <a:rPr lang="en-US" sz="3200" b="1" dirty="0">
                <a:ea typeface="Times New Roman"/>
                <a:cs typeface="Calibri" panose="020F0502020204030204" pitchFamily="34" charset="0"/>
                <a:sym typeface="Times New Roman"/>
              </a:rPr>
              <a:t>What was your #1 </a:t>
            </a:r>
            <a:r>
              <a:rPr lang="en-US" sz="3200" b="1" dirty="0">
                <a:solidFill>
                  <a:schemeClr val="accent1"/>
                </a:solidFill>
                <a:ea typeface="Times New Roman"/>
                <a:cs typeface="Calibri" panose="020F0502020204030204" pitchFamily="34" charset="0"/>
                <a:sym typeface="Times New Roman"/>
              </a:rPr>
              <a:t>learning or insight</a:t>
            </a:r>
            <a:r>
              <a:rPr lang="en-US" sz="3200" b="1" dirty="0">
                <a:ea typeface="Times New Roman"/>
                <a:cs typeface="Calibri" panose="020F0502020204030204" pitchFamily="34" charset="0"/>
                <a:sym typeface="Times New Roman"/>
              </a:rPr>
              <a:t>?</a:t>
            </a:r>
          </a:p>
          <a:p>
            <a:endParaRPr lang="en-US" sz="3200" b="1" dirty="0">
              <a:ea typeface="Times New Roman"/>
              <a:cs typeface="Calibri" panose="020F0502020204030204" pitchFamily="34" charset="0"/>
              <a:sym typeface="Times New Roman"/>
            </a:endParaRPr>
          </a:p>
          <a:p>
            <a:r>
              <a:rPr lang="en-US" sz="3200" b="1" dirty="0">
                <a:ea typeface="Times New Roman"/>
                <a:cs typeface="Calibri" panose="020F0502020204030204" pitchFamily="34" charset="0"/>
                <a:sym typeface="Times New Roman"/>
              </a:rPr>
              <a:t>What is </a:t>
            </a:r>
            <a:r>
              <a:rPr lang="en-US" sz="3200" b="1" dirty="0">
                <a:solidFill>
                  <a:schemeClr val="accent1"/>
                </a:solidFill>
                <a:ea typeface="Times New Roman"/>
                <a:cs typeface="Calibri" panose="020F0502020204030204" pitchFamily="34" charset="0"/>
                <a:sym typeface="Times New Roman"/>
              </a:rPr>
              <a:t>one change </a:t>
            </a:r>
            <a:r>
              <a:rPr lang="en-US" sz="3200" b="1" dirty="0">
                <a:ea typeface="Times New Roman"/>
                <a:cs typeface="Calibri" panose="020F0502020204030204" pitchFamily="34" charset="0"/>
                <a:sym typeface="Times New Roman"/>
              </a:rPr>
              <a:t>you would like to consider making to improve your practice of accountability? 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1026" name="Picture 2" descr="Pin on Choosing Recove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40" y="2110034"/>
            <a:ext cx="3527195" cy="352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4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grayscl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FEE44A-2629-486F-9438-BE724CE038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50000"/>
                  <a:alpha val="80000"/>
                </a:schemeClr>
              </a:gs>
              <a:gs pos="50000">
                <a:schemeClr val="accent2">
                  <a:alpha val="80000"/>
                </a:schemeClr>
              </a:gs>
              <a:gs pos="100000">
                <a:schemeClr val="tx2">
                  <a:lumMod val="20000"/>
                  <a:lumOff val="80000"/>
                  <a:alpha val="80000"/>
                </a:schemeClr>
              </a:gs>
            </a:gsLst>
            <a:lin ang="27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000" b="1" dirty="0"/>
              <a:t>	“Accountability is the measure of a </a:t>
            </a:r>
            <a:r>
              <a:rPr lang="en-US" sz="3000" b="1" dirty="0">
                <a:solidFill>
                  <a:schemeClr val="accent3"/>
                </a:solidFill>
              </a:rPr>
              <a:t>leader’s height</a:t>
            </a:r>
            <a:r>
              <a:rPr lang="en-US" sz="3000" b="1" dirty="0"/>
              <a:t>.” </a:t>
            </a:r>
            <a:r>
              <a:rPr lang="en-US" b="1" dirty="0"/>
              <a:t>				</a:t>
            </a:r>
            <a:r>
              <a:rPr lang="en-US" sz="2200" b="1" dirty="0"/>
              <a:t>						</a:t>
            </a:r>
            <a:r>
              <a:rPr lang="en-US" sz="2200" dirty="0"/>
              <a:t>– Jeffrey Benjamin</a:t>
            </a:r>
          </a:p>
          <a:p>
            <a:pPr lvl="0"/>
            <a:endParaRPr lang="en-US" sz="2800" b="1" dirty="0"/>
          </a:p>
          <a:p>
            <a:pPr lvl="0"/>
            <a:endParaRPr lang="en-US" sz="2800" b="1" dirty="0"/>
          </a:p>
          <a:p>
            <a:pPr lvl="0"/>
            <a:r>
              <a:rPr lang="en-US" sz="2800" b="1" dirty="0"/>
              <a:t>	“Accountability is the </a:t>
            </a:r>
            <a:r>
              <a:rPr lang="en-US" sz="2800" b="1" dirty="0">
                <a:solidFill>
                  <a:srgbClr val="00B0F0"/>
                </a:solidFill>
              </a:rPr>
              <a:t>glue</a:t>
            </a:r>
            <a:r>
              <a:rPr lang="en-US" sz="2800" b="1" dirty="0"/>
              <a:t> that ties commitment to the 		result” </a:t>
            </a:r>
            <a:r>
              <a:rPr lang="en-US" b="1" dirty="0"/>
              <a:t>							</a:t>
            </a:r>
            <a:r>
              <a:rPr lang="en-US" sz="2200" dirty="0"/>
              <a:t>– Bob Proctor</a:t>
            </a:r>
          </a:p>
          <a:p>
            <a:pPr lvl="0"/>
            <a:endParaRPr lang="en-US" sz="3000" b="1" dirty="0"/>
          </a:p>
          <a:p>
            <a:pPr lvl="0"/>
            <a:r>
              <a:rPr lang="en-US" sz="3000" b="1" dirty="0"/>
              <a:t>	“Holding your team accountable is not an exercise in 	control. It is an </a:t>
            </a:r>
            <a:r>
              <a:rPr lang="en-US" sz="3000" b="1" dirty="0">
                <a:solidFill>
                  <a:srgbClr val="C4F7FE"/>
                </a:solidFill>
              </a:rPr>
              <a:t>exercise in empowerment</a:t>
            </a:r>
            <a:r>
              <a:rPr lang="en-US" sz="3000" b="1" dirty="0"/>
              <a:t>.” </a:t>
            </a:r>
          </a:p>
          <a:p>
            <a:pPr marL="320040" lvl="1" indent="0">
              <a:buNone/>
            </a:pPr>
            <a:r>
              <a:rPr lang="en-US" b="1" dirty="0"/>
              <a:t>									</a:t>
            </a:r>
            <a:r>
              <a:rPr lang="en-US" sz="2200" dirty="0"/>
              <a:t>–Anonymous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75CAB-E396-4B1B-AD62-5B049BB6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© 2019 David C. Tate, PhD</a:t>
            </a:r>
          </a:p>
        </p:txBody>
      </p:sp>
    </p:spTree>
    <p:extLst>
      <p:ext uri="{BB962C8B-B14F-4D97-AF65-F5344CB8AC3E}">
        <p14:creationId xmlns:p14="http://schemas.microsoft.com/office/powerpoint/2010/main" val="49544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5AB0161-DC01-4E6D-B00A-A24637D72231}"/>
              </a:ext>
            </a:extLst>
          </p:cNvPr>
          <p:cNvSpPr/>
          <p:nvPr/>
        </p:nvSpPr>
        <p:spPr>
          <a:xfrm>
            <a:off x="0" y="6926"/>
            <a:ext cx="5594451" cy="6864927"/>
          </a:xfrm>
          <a:custGeom>
            <a:avLst/>
            <a:gdLst>
              <a:gd name="connsiteX0" fmla="*/ 0 w 6591050"/>
              <a:gd name="connsiteY0" fmla="*/ 6781800 h 6781800"/>
              <a:gd name="connsiteX1" fmla="*/ 1647763 w 6591050"/>
              <a:gd name="connsiteY1" fmla="*/ 0 h 6781800"/>
              <a:gd name="connsiteX2" fmla="*/ 6591050 w 6591050"/>
              <a:gd name="connsiteY2" fmla="*/ 0 h 6781800"/>
              <a:gd name="connsiteX3" fmla="*/ 4943288 w 6591050"/>
              <a:gd name="connsiteY3" fmla="*/ 6781800 h 6781800"/>
              <a:gd name="connsiteX4" fmla="*/ 0 w 6591050"/>
              <a:gd name="connsiteY4" fmla="*/ 6781800 h 6781800"/>
              <a:gd name="connsiteX0" fmla="*/ 0 w 6591050"/>
              <a:gd name="connsiteY0" fmla="*/ 6851073 h 6851073"/>
              <a:gd name="connsiteX1" fmla="*/ 40635 w 6591050"/>
              <a:gd name="connsiteY1" fmla="*/ 0 h 6851073"/>
              <a:gd name="connsiteX2" fmla="*/ 6591050 w 6591050"/>
              <a:gd name="connsiteY2" fmla="*/ 69273 h 6851073"/>
              <a:gd name="connsiteX3" fmla="*/ 4943288 w 6591050"/>
              <a:gd name="connsiteY3" fmla="*/ 6851073 h 6851073"/>
              <a:gd name="connsiteX4" fmla="*/ 0 w 6591050"/>
              <a:gd name="connsiteY4" fmla="*/ 6851073 h 6851073"/>
              <a:gd name="connsiteX0" fmla="*/ 0 w 4943288"/>
              <a:gd name="connsiteY0" fmla="*/ 6858000 h 6858000"/>
              <a:gd name="connsiteX1" fmla="*/ 40635 w 4943288"/>
              <a:gd name="connsiteY1" fmla="*/ 6927 h 6858000"/>
              <a:gd name="connsiteX2" fmla="*/ 3321378 w 4943288"/>
              <a:gd name="connsiteY2" fmla="*/ 0 h 6858000"/>
              <a:gd name="connsiteX3" fmla="*/ 4943288 w 4943288"/>
              <a:gd name="connsiteY3" fmla="*/ 6858000 h 6858000"/>
              <a:gd name="connsiteX4" fmla="*/ 0 w 4943288"/>
              <a:gd name="connsiteY4" fmla="*/ 6858000 h 6858000"/>
              <a:gd name="connsiteX0" fmla="*/ 0 w 5594451"/>
              <a:gd name="connsiteY0" fmla="*/ 6858000 h 6871854"/>
              <a:gd name="connsiteX1" fmla="*/ 40635 w 5594451"/>
              <a:gd name="connsiteY1" fmla="*/ 6927 h 6871854"/>
              <a:gd name="connsiteX2" fmla="*/ 3321378 w 5594451"/>
              <a:gd name="connsiteY2" fmla="*/ 0 h 6871854"/>
              <a:gd name="connsiteX3" fmla="*/ 5594451 w 5594451"/>
              <a:gd name="connsiteY3" fmla="*/ 6871854 h 6871854"/>
              <a:gd name="connsiteX4" fmla="*/ 0 w 5594451"/>
              <a:gd name="connsiteY4" fmla="*/ 6858000 h 6871854"/>
              <a:gd name="connsiteX0" fmla="*/ 0 w 5594451"/>
              <a:gd name="connsiteY0" fmla="*/ 6871855 h 6885709"/>
              <a:gd name="connsiteX1" fmla="*/ 40635 w 5594451"/>
              <a:gd name="connsiteY1" fmla="*/ 20782 h 6885709"/>
              <a:gd name="connsiteX2" fmla="*/ 2988869 w 5594451"/>
              <a:gd name="connsiteY2" fmla="*/ 0 h 6885709"/>
              <a:gd name="connsiteX3" fmla="*/ 5594451 w 5594451"/>
              <a:gd name="connsiteY3" fmla="*/ 6885709 h 6885709"/>
              <a:gd name="connsiteX4" fmla="*/ 0 w 5594451"/>
              <a:gd name="connsiteY4" fmla="*/ 6871855 h 6885709"/>
              <a:gd name="connsiteX0" fmla="*/ 0 w 5594451"/>
              <a:gd name="connsiteY0" fmla="*/ 6858000 h 6871854"/>
              <a:gd name="connsiteX1" fmla="*/ 40635 w 5594451"/>
              <a:gd name="connsiteY1" fmla="*/ 6927 h 6871854"/>
              <a:gd name="connsiteX2" fmla="*/ 2774124 w 5594451"/>
              <a:gd name="connsiteY2" fmla="*/ 0 h 6871854"/>
              <a:gd name="connsiteX3" fmla="*/ 5594451 w 5594451"/>
              <a:gd name="connsiteY3" fmla="*/ 6871854 h 6871854"/>
              <a:gd name="connsiteX4" fmla="*/ 0 w 5594451"/>
              <a:gd name="connsiteY4" fmla="*/ 6858000 h 6871854"/>
              <a:gd name="connsiteX0" fmla="*/ 0 w 5594451"/>
              <a:gd name="connsiteY0" fmla="*/ 6858000 h 6871854"/>
              <a:gd name="connsiteX1" fmla="*/ 40635 w 5594451"/>
              <a:gd name="connsiteY1" fmla="*/ 6927 h 6871854"/>
              <a:gd name="connsiteX2" fmla="*/ 2774124 w 5594451"/>
              <a:gd name="connsiteY2" fmla="*/ 0 h 6871854"/>
              <a:gd name="connsiteX3" fmla="*/ 5594451 w 5594451"/>
              <a:gd name="connsiteY3" fmla="*/ 6871854 h 6871854"/>
              <a:gd name="connsiteX4" fmla="*/ 0 w 5594451"/>
              <a:gd name="connsiteY4" fmla="*/ 6858000 h 6871854"/>
              <a:gd name="connsiteX0" fmla="*/ 0 w 5594451"/>
              <a:gd name="connsiteY0" fmla="*/ 6851073 h 6864927"/>
              <a:gd name="connsiteX1" fmla="*/ 40635 w 5594451"/>
              <a:gd name="connsiteY1" fmla="*/ 0 h 6864927"/>
              <a:gd name="connsiteX2" fmla="*/ 2635579 w 5594451"/>
              <a:gd name="connsiteY2" fmla="*/ 6927 h 6864927"/>
              <a:gd name="connsiteX3" fmla="*/ 5594451 w 5594451"/>
              <a:gd name="connsiteY3" fmla="*/ 6864927 h 6864927"/>
              <a:gd name="connsiteX4" fmla="*/ 0 w 5594451"/>
              <a:gd name="connsiteY4" fmla="*/ 6851073 h 6864927"/>
              <a:gd name="connsiteX0" fmla="*/ 0 w 5594451"/>
              <a:gd name="connsiteY0" fmla="*/ 6851073 h 6864927"/>
              <a:gd name="connsiteX1" fmla="*/ 40635 w 5594451"/>
              <a:gd name="connsiteY1" fmla="*/ 0 h 6864927"/>
              <a:gd name="connsiteX2" fmla="*/ 2635579 w 5594451"/>
              <a:gd name="connsiteY2" fmla="*/ 6927 h 6864927"/>
              <a:gd name="connsiteX3" fmla="*/ 5594451 w 5594451"/>
              <a:gd name="connsiteY3" fmla="*/ 6864927 h 6864927"/>
              <a:gd name="connsiteX4" fmla="*/ 0 w 5594451"/>
              <a:gd name="connsiteY4" fmla="*/ 6851073 h 6864927"/>
              <a:gd name="connsiteX0" fmla="*/ 0 w 5594451"/>
              <a:gd name="connsiteY0" fmla="*/ 6851073 h 6864927"/>
              <a:gd name="connsiteX1" fmla="*/ 40635 w 5594451"/>
              <a:gd name="connsiteY1" fmla="*/ 0 h 6864927"/>
              <a:gd name="connsiteX2" fmla="*/ 2635579 w 5594451"/>
              <a:gd name="connsiteY2" fmla="*/ 6927 h 6864927"/>
              <a:gd name="connsiteX3" fmla="*/ 5594451 w 5594451"/>
              <a:gd name="connsiteY3" fmla="*/ 6864927 h 6864927"/>
              <a:gd name="connsiteX4" fmla="*/ 0 w 5594451"/>
              <a:gd name="connsiteY4" fmla="*/ 6851073 h 6864927"/>
              <a:gd name="connsiteX0" fmla="*/ 0 w 5594451"/>
              <a:gd name="connsiteY0" fmla="*/ 6851073 h 6864927"/>
              <a:gd name="connsiteX1" fmla="*/ 40635 w 5594451"/>
              <a:gd name="connsiteY1" fmla="*/ 0 h 6864927"/>
              <a:gd name="connsiteX2" fmla="*/ 2635579 w 5594451"/>
              <a:gd name="connsiteY2" fmla="*/ 6927 h 6864927"/>
              <a:gd name="connsiteX3" fmla="*/ 5594451 w 5594451"/>
              <a:gd name="connsiteY3" fmla="*/ 6864927 h 6864927"/>
              <a:gd name="connsiteX4" fmla="*/ 0 w 5594451"/>
              <a:gd name="connsiteY4" fmla="*/ 6851073 h 686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4451" h="6864927">
                <a:moveTo>
                  <a:pt x="0" y="6851073"/>
                </a:moveTo>
                <a:lnTo>
                  <a:pt x="40635" y="0"/>
                </a:lnTo>
                <a:lnTo>
                  <a:pt x="2635579" y="6927"/>
                </a:lnTo>
                <a:cubicBezTo>
                  <a:pt x="4006711" y="3170746"/>
                  <a:pt x="4654342" y="4574309"/>
                  <a:pt x="5594451" y="6864927"/>
                </a:cubicBezTo>
                <a:lnTo>
                  <a:pt x="0" y="6851073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BB68DA-9A5D-433C-A333-B45AC620AC5F}"/>
              </a:ext>
            </a:extLst>
          </p:cNvPr>
          <p:cNvGrpSpPr/>
          <p:nvPr/>
        </p:nvGrpSpPr>
        <p:grpSpPr>
          <a:xfrm>
            <a:off x="3323351" y="473920"/>
            <a:ext cx="8074889" cy="5639452"/>
            <a:chOff x="3375209" y="515422"/>
            <a:chExt cx="8074889" cy="56394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15EEB89-2B77-4BDE-B36D-0700917B6841}"/>
                </a:ext>
              </a:extLst>
            </p:cNvPr>
            <p:cNvGrpSpPr/>
            <p:nvPr/>
          </p:nvGrpSpPr>
          <p:grpSpPr>
            <a:xfrm>
              <a:off x="3375209" y="1166104"/>
              <a:ext cx="4480560" cy="4480560"/>
              <a:chOff x="3139021" y="937956"/>
              <a:chExt cx="4480560" cy="448056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E5B12C3-AD69-4713-A61C-8FCC44D93459}"/>
                  </a:ext>
                </a:extLst>
              </p:cNvPr>
              <p:cNvGrpSpPr/>
              <p:nvPr/>
            </p:nvGrpSpPr>
            <p:grpSpPr>
              <a:xfrm>
                <a:off x="3779101" y="1578036"/>
                <a:ext cx="3200400" cy="3200400"/>
                <a:chOff x="3334934" y="1508038"/>
                <a:chExt cx="3931920" cy="3931920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73FE060-02CB-4BDE-BB5F-26EA7797E288}"/>
                    </a:ext>
                  </a:extLst>
                </p:cNvPr>
                <p:cNvSpPr/>
                <p:nvPr/>
              </p:nvSpPr>
              <p:spPr>
                <a:xfrm>
                  <a:off x="3334934" y="1508038"/>
                  <a:ext cx="3931920" cy="3931920"/>
                </a:xfrm>
                <a:prstGeom prst="ellipse">
                  <a:avLst/>
                </a:prstGeom>
                <a:noFill/>
                <a:ln w="196850">
                  <a:solidFill>
                    <a:schemeClr val="accent1">
                      <a:lumMod val="75000"/>
                      <a:alpha val="4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" name="Picture 3" descr="A person wearing a suit and tie&#10;&#10;Description automatically generated">
                  <a:extLst>
                    <a:ext uri="{FF2B5EF4-FFF2-40B4-BE49-F238E27FC236}">
                      <a16:creationId xmlns:a16="http://schemas.microsoft.com/office/drawing/2014/main" id="{2006BDBD-A065-42F8-8E11-FEBEC4325C0C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2"/>
                <a:srcRect l="4312" t="5231" b="32440"/>
                <a:stretch/>
              </p:blipFill>
              <p:spPr>
                <a:xfrm>
                  <a:off x="3426374" y="1599478"/>
                  <a:ext cx="3749040" cy="3749040"/>
                </a:xfrm>
                <a:prstGeom prst="flowChartConnector">
                  <a:avLst/>
                </a:prstGeom>
              </p:spPr>
            </p:pic>
          </p:grpSp>
          <p:sp>
            <p:nvSpPr>
              <p:cNvPr id="2" name="Circle: Hollow 1">
                <a:extLst>
                  <a:ext uri="{FF2B5EF4-FFF2-40B4-BE49-F238E27FC236}">
                    <a16:creationId xmlns:a16="http://schemas.microsoft.com/office/drawing/2014/main" id="{CE512E7F-1A16-4C0C-9318-024DC115ACFE}"/>
                  </a:ext>
                </a:extLst>
              </p:cNvPr>
              <p:cNvSpPr/>
              <p:nvPr/>
            </p:nvSpPr>
            <p:spPr>
              <a:xfrm>
                <a:off x="3139021" y="937956"/>
                <a:ext cx="4480560" cy="4480560"/>
              </a:xfrm>
              <a:prstGeom prst="donut">
                <a:avLst>
                  <a:gd name="adj" fmla="val 3803"/>
                </a:avLst>
              </a:prstGeom>
              <a:solidFill>
                <a:schemeClr val="bg1">
                  <a:lumMod val="75000"/>
                  <a:alpha val="4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348FC8-FC09-4BF3-B84C-F9E70C3C9B3E}"/>
                </a:ext>
              </a:extLst>
            </p:cNvPr>
            <p:cNvGrpSpPr/>
            <p:nvPr/>
          </p:nvGrpSpPr>
          <p:grpSpPr>
            <a:xfrm>
              <a:off x="5979890" y="515422"/>
              <a:ext cx="4540302" cy="1126435"/>
              <a:chOff x="6062868" y="238539"/>
              <a:chExt cx="4540302" cy="112643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265D64-02B8-48DD-AD76-C2B376ED73D9}"/>
                  </a:ext>
                </a:extLst>
              </p:cNvPr>
              <p:cNvSpPr txBox="1"/>
              <p:nvPr/>
            </p:nvSpPr>
            <p:spPr>
              <a:xfrm>
                <a:off x="7262191" y="570924"/>
                <a:ext cx="3340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bg2">
                        <a:lumMod val="50000"/>
                      </a:schemeClr>
                    </a:solidFill>
                  </a:rPr>
                  <a:t>Clinical Psychologist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826BD7E-64EA-406F-8770-912AFCE9F78D}"/>
                  </a:ext>
                </a:extLst>
              </p:cNvPr>
              <p:cNvGrpSpPr/>
              <p:nvPr/>
            </p:nvGrpSpPr>
            <p:grpSpPr>
              <a:xfrm>
                <a:off x="6062868" y="238539"/>
                <a:ext cx="1126435" cy="1126435"/>
                <a:chOff x="6062868" y="238539"/>
                <a:chExt cx="1126435" cy="1126435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A80B618-2049-4E6B-B4F8-C10201B2C2C3}"/>
                    </a:ext>
                  </a:extLst>
                </p:cNvPr>
                <p:cNvSpPr/>
                <p:nvPr/>
              </p:nvSpPr>
              <p:spPr>
                <a:xfrm>
                  <a:off x="6062868" y="238539"/>
                  <a:ext cx="1126435" cy="1126435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9DF5A70-2797-468D-9C31-5F72C626F0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29129" y="304800"/>
                  <a:ext cx="993913" cy="99391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3BCFF48-3C65-4A4E-A156-134EFF773603}"/>
                </a:ext>
              </a:extLst>
            </p:cNvPr>
            <p:cNvGrpSpPr/>
            <p:nvPr/>
          </p:nvGrpSpPr>
          <p:grpSpPr>
            <a:xfrm>
              <a:off x="7382783" y="3534540"/>
              <a:ext cx="2552040" cy="1126435"/>
              <a:chOff x="7894629" y="3894815"/>
              <a:chExt cx="2552040" cy="11264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20127B4-7F55-49C8-A9AD-1084E8846295}"/>
                  </a:ext>
                </a:extLst>
              </p:cNvPr>
              <p:cNvSpPr/>
              <p:nvPr/>
            </p:nvSpPr>
            <p:spPr>
              <a:xfrm>
                <a:off x="7894629" y="3894815"/>
                <a:ext cx="1126435" cy="112643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4084B2-C9AE-4B2B-9CA5-AAC29EC3E4EA}"/>
                  </a:ext>
                </a:extLst>
              </p:cNvPr>
              <p:cNvSpPr txBox="1"/>
              <p:nvPr/>
            </p:nvSpPr>
            <p:spPr>
              <a:xfrm>
                <a:off x="9027691" y="4227200"/>
                <a:ext cx="1418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50000"/>
                      </a:schemeClr>
                    </a:solidFill>
                  </a:rPr>
                  <a:t>Teacher</a:t>
                </a:r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AC2E6445-64B9-4B9A-9AB7-AC4FD2B5A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01127" y="4147686"/>
                <a:ext cx="689112" cy="689112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B9462F6-F381-447E-B33F-95BE79473699}"/>
                </a:ext>
              </a:extLst>
            </p:cNvPr>
            <p:cNvGrpSpPr/>
            <p:nvPr/>
          </p:nvGrpSpPr>
          <p:grpSpPr>
            <a:xfrm>
              <a:off x="6317735" y="5028439"/>
              <a:ext cx="2401572" cy="1126435"/>
              <a:chOff x="6434075" y="5375744"/>
              <a:chExt cx="2401572" cy="112643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387FD4E-06E8-49E2-9930-A8B04BF635DA}"/>
                  </a:ext>
                </a:extLst>
              </p:cNvPr>
              <p:cNvSpPr/>
              <p:nvPr/>
            </p:nvSpPr>
            <p:spPr>
              <a:xfrm>
                <a:off x="6434075" y="5375744"/>
                <a:ext cx="1126435" cy="112643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A6D4B1-45E0-452A-A456-0531D0C3837B}"/>
                  </a:ext>
                </a:extLst>
              </p:cNvPr>
              <p:cNvSpPr txBox="1"/>
              <p:nvPr/>
            </p:nvSpPr>
            <p:spPr>
              <a:xfrm>
                <a:off x="7573763" y="5708129"/>
                <a:ext cx="12618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chemeClr val="accent2">
                        <a:lumMod val="50000"/>
                      </a:schemeClr>
                    </a:solidFill>
                  </a:rPr>
                  <a:t>Author</a:t>
                </a: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DDCEB12-55E6-4859-8B40-4C97225ED5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85812" y="5514892"/>
                <a:ext cx="822960" cy="822960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375543E-0D54-41A4-AA10-EBA874DD4DFE}"/>
                </a:ext>
              </a:extLst>
            </p:cNvPr>
            <p:cNvGrpSpPr/>
            <p:nvPr/>
          </p:nvGrpSpPr>
          <p:grpSpPr>
            <a:xfrm>
              <a:off x="7299541" y="1772418"/>
              <a:ext cx="4150557" cy="1126435"/>
              <a:chOff x="7684787" y="1748263"/>
              <a:chExt cx="4150557" cy="11264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305DD28-67E8-4D84-9B56-7718F756746B}"/>
                  </a:ext>
                </a:extLst>
              </p:cNvPr>
              <p:cNvGrpSpPr/>
              <p:nvPr/>
            </p:nvGrpSpPr>
            <p:grpSpPr>
              <a:xfrm>
                <a:off x="7684787" y="1748263"/>
                <a:ext cx="4150557" cy="1126435"/>
                <a:chOff x="7885043" y="1643270"/>
                <a:chExt cx="4150557" cy="1126435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9B441F3-F721-4AE1-9A32-59585AA468E3}"/>
                    </a:ext>
                  </a:extLst>
                </p:cNvPr>
                <p:cNvSpPr/>
                <p:nvPr/>
              </p:nvSpPr>
              <p:spPr>
                <a:xfrm>
                  <a:off x="7885043" y="1643270"/>
                  <a:ext cx="1126435" cy="1126435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F42F0E9-A300-4B20-92CE-EC0C226D247E}"/>
                    </a:ext>
                  </a:extLst>
                </p:cNvPr>
                <p:cNvSpPr txBox="1"/>
                <p:nvPr/>
              </p:nvSpPr>
              <p:spPr>
                <a:xfrm>
                  <a:off x="9077739" y="1975655"/>
                  <a:ext cx="29578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>
                      <a:solidFill>
                        <a:schemeClr val="tx2">
                          <a:lumMod val="50000"/>
                        </a:schemeClr>
                      </a:solidFill>
                    </a:rPr>
                    <a:t>Leadership Coach</a:t>
                  </a: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B2BDA8E5-F871-4069-8ADF-A41A072F8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03767" y="1878799"/>
                <a:ext cx="731520" cy="731520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160419-A304-439B-AC20-217816DE78D1}"/>
              </a:ext>
            </a:extLst>
          </p:cNvPr>
          <p:cNvGrpSpPr/>
          <p:nvPr/>
        </p:nvGrpSpPr>
        <p:grpSpPr>
          <a:xfrm>
            <a:off x="292577" y="5128231"/>
            <a:ext cx="4924492" cy="1365156"/>
            <a:chOff x="395522" y="1852984"/>
            <a:chExt cx="4924492" cy="136515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CCE9C96-2920-4452-9940-DBC861B7E74C}"/>
                </a:ext>
              </a:extLst>
            </p:cNvPr>
            <p:cNvSpPr txBox="1"/>
            <p:nvPr/>
          </p:nvSpPr>
          <p:spPr>
            <a:xfrm>
              <a:off x="410006" y="1852984"/>
              <a:ext cx="42384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>
                  <a:solidFill>
                    <a:schemeClr val="accent2">
                      <a:lumMod val="75000"/>
                    </a:schemeClr>
                  </a:solidFill>
                </a:rPr>
                <a:t>David C. Tate, PhD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3C07CAE-968C-4D09-B790-65A959C96E3A}"/>
                </a:ext>
              </a:extLst>
            </p:cNvPr>
            <p:cNvSpPr txBox="1"/>
            <p:nvPr/>
          </p:nvSpPr>
          <p:spPr>
            <a:xfrm>
              <a:off x="395522" y="2325588"/>
              <a:ext cx="492449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chemeClr val="accent2">
                      <a:lumMod val="75000"/>
                    </a:schemeClr>
                  </a:solidFill>
                  <a:hlinkClick r:id="rId7"/>
                </a:rPr>
                <a:t>david.tate@yale.edu</a:t>
              </a:r>
              <a:endParaRPr lang="en-US" sz="2600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en-US" sz="2600" dirty="0">
                  <a:solidFill>
                    <a:schemeClr val="accent2">
                      <a:lumMod val="75000"/>
                    </a:schemeClr>
                  </a:solidFill>
                </a:rPr>
                <a:t>(203) 627-6618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4A2C12-DB53-4FCB-B3D6-C38A63F41E2B}"/>
              </a:ext>
            </a:extLst>
          </p:cNvPr>
          <p:cNvGrpSpPr/>
          <p:nvPr/>
        </p:nvGrpSpPr>
        <p:grpSpPr>
          <a:xfrm>
            <a:off x="21737" y="713972"/>
            <a:ext cx="3145632" cy="1107996"/>
            <a:chOff x="131911" y="831518"/>
            <a:chExt cx="3145632" cy="110799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20F297A-A1EF-47DF-9DCC-A49250C9821A}"/>
                </a:ext>
              </a:extLst>
            </p:cNvPr>
            <p:cNvSpPr txBox="1"/>
            <p:nvPr/>
          </p:nvSpPr>
          <p:spPr>
            <a:xfrm>
              <a:off x="131911" y="831518"/>
              <a:ext cx="314563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Hello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6EB3E0D-05BB-453B-9BC0-2A42DB15813D}"/>
                </a:ext>
              </a:extLst>
            </p:cNvPr>
            <p:cNvCxnSpPr>
              <a:cxnSpLocks/>
            </p:cNvCxnSpPr>
            <p:nvPr/>
          </p:nvCxnSpPr>
          <p:spPr>
            <a:xfrm>
              <a:off x="790327" y="1878527"/>
              <a:ext cx="1828800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7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39A43"/>
            </a:gs>
            <a:gs pos="100000">
              <a:schemeClr val="accent2">
                <a:lumMod val="7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411412" y="1933749"/>
            <a:ext cx="1122370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aytone One" panose="00000500000000000000" pitchFamily="2" charset="0"/>
              </a:rPr>
              <a:t>WHY</a:t>
            </a:r>
            <a:r>
              <a:rPr lang="en-US" sz="5400" dirty="0">
                <a:solidFill>
                  <a:schemeClr val="bg1"/>
                </a:solidFill>
                <a:latin typeface="Paytone One" panose="00000500000000000000" pitchFamily="2" charset="0"/>
              </a:rPr>
              <a:t>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Montserrat" pitchFamily="2" charset="77"/>
              </a:rPr>
              <a:t>does accountability matter?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21971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4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3112" y="2990386"/>
            <a:ext cx="2958790" cy="90611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Trust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928" y="1327422"/>
            <a:ext cx="3391829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Reputation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90239" y="3334216"/>
            <a:ext cx="2958790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Efficiency</a:t>
            </a:r>
          </a:p>
          <a:p>
            <a:pPr algn="ctr"/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(time &amp; costs)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16605" y="594654"/>
            <a:ext cx="2958790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Life or death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82414" y="1500768"/>
            <a:ext cx="2958790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Learning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986786" y="3989120"/>
            <a:ext cx="2958790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Integrity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960649" y="4895234"/>
            <a:ext cx="2958790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85389" y="4933061"/>
            <a:ext cx="4393580" cy="906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accent2">
                    <a:lumMod val="50000"/>
                  </a:schemeClr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67523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100000">
              <a:schemeClr val="tx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FCCCE2-6264-A548-80AA-A86CAF5F7226}"/>
              </a:ext>
            </a:extLst>
          </p:cNvPr>
          <p:cNvSpPr txBox="1"/>
          <p:nvPr/>
        </p:nvSpPr>
        <p:spPr>
          <a:xfrm>
            <a:off x="1516566" y="2832403"/>
            <a:ext cx="9233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bg1"/>
                </a:solidFill>
                <a:latin typeface="Montserrat" panose="00000500000000000000" pitchFamily="2" charset="0"/>
              </a:rPr>
              <a:t>is conscious accountability?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C50CA-BC25-D04E-A2F1-C8A6A4951326}"/>
              </a:ext>
            </a:extLst>
          </p:cNvPr>
          <p:cNvSpPr txBox="1"/>
          <p:nvPr/>
        </p:nvSpPr>
        <p:spPr>
          <a:xfrm>
            <a:off x="4413739" y="2013228"/>
            <a:ext cx="309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Paytone One" panose="00000500000000000000" pitchFamily="2" charset="0"/>
              </a:rPr>
              <a:t>WHAT</a:t>
            </a:r>
          </a:p>
        </p:txBody>
      </p:sp>
      <p:sp>
        <p:nvSpPr>
          <p:cNvPr id="4" name="Trapezoid 2">
            <a:extLst>
              <a:ext uri="{FF2B5EF4-FFF2-40B4-BE49-F238E27FC236}">
                <a16:creationId xmlns:a16="http://schemas.microsoft.com/office/drawing/2014/main" id="{510DFA5E-959F-1440-9035-87F4EA40233E}"/>
              </a:ext>
            </a:extLst>
          </p:cNvPr>
          <p:cNvSpPr/>
          <p:nvPr/>
        </p:nvSpPr>
        <p:spPr>
          <a:xfrm rot="10800000">
            <a:off x="5521971" y="-17253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5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apezoid 2">
            <a:extLst>
              <a:ext uri="{FF2B5EF4-FFF2-40B4-BE49-F238E27FC236}">
                <a16:creationId xmlns:a16="http://schemas.microsoft.com/office/drawing/2014/main" id="{ED71C1CB-8087-6444-87CB-5F9B9EBD2BD1}"/>
              </a:ext>
            </a:extLst>
          </p:cNvPr>
          <p:cNvSpPr/>
          <p:nvPr/>
        </p:nvSpPr>
        <p:spPr>
          <a:xfrm rot="10800000">
            <a:off x="5589916" y="0"/>
            <a:ext cx="7225607" cy="6892505"/>
          </a:xfrm>
          <a:custGeom>
            <a:avLst/>
            <a:gdLst>
              <a:gd name="connsiteX0" fmla="*/ 0 w 6412301"/>
              <a:gd name="connsiteY0" fmla="*/ 6858000 h 6858000"/>
              <a:gd name="connsiteX1" fmla="*/ 1119011 w 6412301"/>
              <a:gd name="connsiteY1" fmla="*/ 0 h 6858000"/>
              <a:gd name="connsiteX2" fmla="*/ 5293290 w 6412301"/>
              <a:gd name="connsiteY2" fmla="*/ 0 h 6858000"/>
              <a:gd name="connsiteX3" fmla="*/ 6412301 w 6412301"/>
              <a:gd name="connsiteY3" fmla="*/ 6858000 h 6858000"/>
              <a:gd name="connsiteX4" fmla="*/ 0 w 6412301"/>
              <a:gd name="connsiteY4" fmla="*/ 6858000 h 6858000"/>
              <a:gd name="connsiteX0" fmla="*/ 2423 w 6414724"/>
              <a:gd name="connsiteY0" fmla="*/ 6892505 h 6892505"/>
              <a:gd name="connsiteX1" fmla="*/ 0 w 6414724"/>
              <a:gd name="connsiteY1" fmla="*/ 0 h 6892505"/>
              <a:gd name="connsiteX2" fmla="*/ 5295713 w 6414724"/>
              <a:gd name="connsiteY2" fmla="*/ 34505 h 6892505"/>
              <a:gd name="connsiteX3" fmla="*/ 6414724 w 6414724"/>
              <a:gd name="connsiteY3" fmla="*/ 6892505 h 6892505"/>
              <a:gd name="connsiteX4" fmla="*/ 2423 w 6414724"/>
              <a:gd name="connsiteY4" fmla="*/ 6892505 h 6892505"/>
              <a:gd name="connsiteX0" fmla="*/ 2423 w 7225607"/>
              <a:gd name="connsiteY0" fmla="*/ 6892505 h 6892505"/>
              <a:gd name="connsiteX1" fmla="*/ 0 w 7225607"/>
              <a:gd name="connsiteY1" fmla="*/ 0 h 6892505"/>
              <a:gd name="connsiteX2" fmla="*/ 5295713 w 7225607"/>
              <a:gd name="connsiteY2" fmla="*/ 34505 h 6892505"/>
              <a:gd name="connsiteX3" fmla="*/ 7225607 w 7225607"/>
              <a:gd name="connsiteY3" fmla="*/ 6875253 h 6892505"/>
              <a:gd name="connsiteX4" fmla="*/ 2423 w 7225607"/>
              <a:gd name="connsiteY4" fmla="*/ 6892505 h 6892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607" h="6892505">
                <a:moveTo>
                  <a:pt x="2423" y="6892505"/>
                </a:moveTo>
                <a:cubicBezTo>
                  <a:pt x="1615" y="4595003"/>
                  <a:pt x="808" y="2297502"/>
                  <a:pt x="0" y="0"/>
                </a:cubicBezTo>
                <a:lnTo>
                  <a:pt x="5295713" y="34505"/>
                </a:lnTo>
                <a:lnTo>
                  <a:pt x="7225607" y="6875253"/>
                </a:lnTo>
                <a:lnTo>
                  <a:pt x="2423" y="6892505"/>
                </a:ln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CCCE2-6264-A548-80AA-A86CAF5F7226}"/>
              </a:ext>
            </a:extLst>
          </p:cNvPr>
          <p:cNvSpPr txBox="1"/>
          <p:nvPr/>
        </p:nvSpPr>
        <p:spPr>
          <a:xfrm>
            <a:off x="2294825" y="2547845"/>
            <a:ext cx="760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>
                <a:solidFill>
                  <a:schemeClr val="accent3">
                    <a:lumMod val="75000"/>
                  </a:schemeClr>
                </a:solidFill>
                <a:latin typeface="Paytone One" pitchFamily="2" charset="77"/>
              </a:rPr>
              <a:t>ACCOUNTABLE</a:t>
            </a:r>
          </a:p>
        </p:txBody>
      </p:sp>
    </p:spTree>
    <p:extLst>
      <p:ext uri="{BB962C8B-B14F-4D97-AF65-F5344CB8AC3E}">
        <p14:creationId xmlns:p14="http://schemas.microsoft.com/office/powerpoint/2010/main" val="419036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ate v3">
      <a:dk1>
        <a:srgbClr val="000000"/>
      </a:dk1>
      <a:lt1>
        <a:srgbClr val="FFFFFF"/>
      </a:lt1>
      <a:dk2>
        <a:srgbClr val="139A43"/>
      </a:dk2>
      <a:lt2>
        <a:srgbClr val="38A9DB"/>
      </a:lt2>
      <a:accent1>
        <a:srgbClr val="0FA3B1"/>
      </a:accent1>
      <a:accent2>
        <a:srgbClr val="1C77C3"/>
      </a:accent2>
      <a:accent3>
        <a:srgbClr val="F6BD60"/>
      </a:accent3>
      <a:accent4>
        <a:srgbClr val="003249"/>
      </a:accent4>
      <a:accent5>
        <a:srgbClr val="DB4F36"/>
      </a:accent5>
      <a:accent6>
        <a:srgbClr val="48639C"/>
      </a:accent6>
      <a:hlink>
        <a:srgbClr val="0563C1"/>
      </a:hlink>
      <a:folHlink>
        <a:srgbClr val="954F72"/>
      </a:folHlink>
    </a:clrScheme>
    <a:fontScheme name="Tate">
      <a:majorFont>
        <a:latin typeface="Paytone One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434741E7BD2D45B6F741F2F674B77C" ma:contentTypeVersion="16" ma:contentTypeDescription="Create a new document." ma:contentTypeScope="" ma:versionID="157c9ed016fe929437ee29858f017fcf">
  <xsd:schema xmlns:xsd="http://www.w3.org/2001/XMLSchema" xmlns:xs="http://www.w3.org/2001/XMLSchema" xmlns:p="http://schemas.microsoft.com/office/2006/metadata/properties" xmlns:ns2="b77a26ff-56a7-47b7-ba72-6a48e6d76c9a" xmlns:ns3="5348f4f6-fef2-4225-a7b4-5911dc76991f" targetNamespace="http://schemas.microsoft.com/office/2006/metadata/properties" ma:root="true" ma:fieldsID="4877b56489ea95ccd7014f681f29b042" ns2:_="" ns3:_="">
    <xsd:import namespace="b77a26ff-56a7-47b7-ba72-6a48e6d76c9a"/>
    <xsd:import namespace="5348f4f6-fef2-4225-a7b4-5911dc7699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7a26ff-56a7-47b7-ba72-6a48e6d76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d9ce95e-1345-4484-817e-41007f7553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8f4f6-fef2-4225-a7b4-5911dc76991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3c855ff-b064-4996-82d2-0747a6f0067d}" ma:internalName="TaxCatchAll" ma:showField="CatchAllData" ma:web="5348f4f6-fef2-4225-a7b4-5911dc7699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7a26ff-56a7-47b7-ba72-6a48e6d76c9a">
      <Terms xmlns="http://schemas.microsoft.com/office/infopath/2007/PartnerControls"/>
    </lcf76f155ced4ddcb4097134ff3c332f>
    <TaxCatchAll xmlns="5348f4f6-fef2-4225-a7b4-5911dc76991f" xsi:nil="true"/>
  </documentManagement>
</p:properties>
</file>

<file path=customXml/itemProps1.xml><?xml version="1.0" encoding="utf-8"?>
<ds:datastoreItem xmlns:ds="http://schemas.openxmlformats.org/officeDocument/2006/customXml" ds:itemID="{F7AE3951-C79E-4BE3-AE2E-BF0D7E2544B2}"/>
</file>

<file path=customXml/itemProps2.xml><?xml version="1.0" encoding="utf-8"?>
<ds:datastoreItem xmlns:ds="http://schemas.openxmlformats.org/officeDocument/2006/customXml" ds:itemID="{4AB46AE6-8C7D-4061-A74D-07405F098E24}"/>
</file>

<file path=customXml/itemProps3.xml><?xml version="1.0" encoding="utf-8"?>
<ds:datastoreItem xmlns:ds="http://schemas.openxmlformats.org/officeDocument/2006/customXml" ds:itemID="{FBD4944D-9813-4705-801B-B71AE1A97797}"/>
</file>

<file path=docProps/app.xml><?xml version="1.0" encoding="utf-8"?>
<Properties xmlns="http://schemas.openxmlformats.org/officeDocument/2006/extended-properties" xmlns:vt="http://schemas.openxmlformats.org/officeDocument/2006/docPropsVTypes">
  <TotalTime>13644</TotalTime>
  <Words>1812</Words>
  <Application>Microsoft Macintosh PowerPoint</Application>
  <PresentationFormat>Widescreen</PresentationFormat>
  <Paragraphs>520</Paragraphs>
  <Slides>44</Slides>
  <Notes>17</Notes>
  <HiddenSlides>17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Montserrat</vt:lpstr>
      <vt:lpstr>Paytone One</vt:lpstr>
      <vt:lpstr>Wingdings</vt:lpstr>
      <vt:lpstr>Office Theme</vt:lpstr>
      <vt:lpstr>Custom Design</vt:lpstr>
      <vt:lpstr>PowerPoint Presentation</vt:lpstr>
      <vt:lpstr>    </vt:lpstr>
      <vt:lpstr>PowerPoint Presentation</vt:lpstr>
      <vt:lpstr>PowerPoint Presentation</vt:lpstr>
      <vt:lpstr>PowerPoint Presentation</vt:lpstr>
      <vt:lpstr>PowerPoint Presentation</vt:lpstr>
      <vt:lpstr>Trust</vt:lpstr>
      <vt:lpstr>PowerPoint Presentation</vt:lpstr>
      <vt:lpstr>PowerPoint Presentation</vt:lpstr>
      <vt:lpstr>WHAT Does It Mean To Be Accountable?</vt:lpstr>
      <vt:lpstr>PowerPoint Presentation</vt:lpstr>
      <vt:lpstr>PowerPoint Presentation</vt:lpstr>
      <vt:lpstr>PowerPoint Presentation</vt:lpstr>
      <vt:lpstr>CONSCIOUS ACCOUNTABILITY means • expanding awareness • to create deliberate intentions, • take informed actions, and • be responsible for your impact.   </vt:lpstr>
      <vt:lpstr>In your work with others,  what does it mean to be  (consciously) accountable  in terms of…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Linking Culture Development to Accountability: </vt:lpstr>
      <vt:lpstr>What is your Mindset?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Closing Reflections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Marianne Pantalon</dc:creator>
  <cp:lastModifiedBy>Tate, David</cp:lastModifiedBy>
  <cp:revision>81</cp:revision>
  <dcterms:created xsi:type="dcterms:W3CDTF">2019-01-03T06:28:52Z</dcterms:created>
  <dcterms:modified xsi:type="dcterms:W3CDTF">2023-01-10T16:00:34Z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0x010100E5434741E7BD2D45B6F741F2F674B77C</vt:lpwstr>
  </property>
</Properties>
</file>