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atali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3518EF-0A7B-40A0-8A5C-7A4B9D669BF5}">
  <a:tblStyle styleId="{4F3518EF-0A7B-40A0-8A5C-7A4B9D669B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3-19T17:25:16.382">
    <p:pos x="6000" y="0"/>
    <p:text>https://youtu.be/3uM2UO9gDM8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3uM2UO9gDM8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Presentation: </a:t>
            </a:r>
            <a:r>
              <a:rPr lang="en" sz="1400" u="sng">
                <a:solidFill>
                  <a:schemeClr val="hlink"/>
                </a:solidFill>
                <a:hlinkClick r:id="rId2"/>
              </a:rPr>
              <a:t>https://youtu.be/3uM2UO9gDM8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0efb1b69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0efb1b69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ab8f71c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ab8f71c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8c158d0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8c158d0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b8f71c9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ab8f71c9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189ba87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189ba87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1b76206f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1b76206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 - Hierarchical BERT model with advanced training techniques fine-tuned for managing loss.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8c158d06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8c158d06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Natalie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1b76206f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1b76206f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Natalie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8c158d06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8c158d06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Natalie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ab8f71c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ab8f71c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b8f71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b8f71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189ba87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189ba87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8c158d06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8c158d06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1b76206f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1b76206f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Natalie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ab8f71c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ab8f71c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b8f71c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b8f71c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0d06ef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0d06ef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0efb1b6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0efb1b6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0efb1b6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0efb1b6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combination of impact area + genome + outcome is assigned a unique outcome 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19c688e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19c688e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ab8f71c9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ab8f71c9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0efb1b69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0efb1b69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japtekar@depaul.edu" TargetMode="External"/><Relationship Id="rId4" Type="http://schemas.openxmlformats.org/officeDocument/2006/relationships/hyperlink" Target="mailto:jleniart@depaul.edu" TargetMode="External"/><Relationship Id="rId5" Type="http://schemas.openxmlformats.org/officeDocument/2006/relationships/hyperlink" Target="mailto:kmehdi@depaul.edu" TargetMode="External"/><Relationship Id="rId6" Type="http://schemas.openxmlformats.org/officeDocument/2006/relationships/hyperlink" Target="mailto:nolechno@depaul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/>
              <a:t>Impact Genome Registry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 672 - Data Science Capstone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Julia Aptekar, John Leniart, Arham Mehdi, Natalie Olechno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0"/>
            <a:ext cx="7543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was also provided with some synthetic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Professor Hecktman’s team </a:t>
            </a:r>
            <a:r>
              <a:rPr lang="en"/>
              <a:t>created the synthetic data using a Python script that leverages ChatGPT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to supplement the number of observations for the minority class outcomes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synthetic dataset contains 4,409 rows and 5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include a column for program report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plan to merge the original and synthetic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should help us train a more well-rounded classification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- Logistic Regression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One Hot Encoding to encode the string values that will be used as input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D</a:t>
            </a:r>
            <a:r>
              <a:rPr lang="en"/>
              <a:t>escriptions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pipeline to reference the transformer and Logistic Regression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with base parameters and then focussed on tuning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Grid Search with five-fold Cross Validation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Used to determine the best parameters for the pipeline and the LR model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and tested the model using: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Only original data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Combination of original and synthetic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38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Model Development - BERT 1</a:t>
            </a:r>
            <a:endParaRPr sz="250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88525"/>
            <a:ext cx="85206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Hierarchical BERT Model Approach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1: Predict Impact Area using Program Description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BERT-based classification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2: Predict Genome using Program Description + Predicted Impact Area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3: Predict Outcome ID using Program Description + Predicted Impact Area + Predicted Genome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 Configuration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Train-Test Split: 80% Training, 20% Testing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Optimizer: AdamW, Learning Rate: 2e-5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Epochs: 4 for Impact Area, 5 for Genome, and 8 for Outcome ID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Loss Function: Cross-Entropy Loss (Class Weighted)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 Augmentation: Synthetic data introduced for minority classes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/>
        </p:nvSpPr>
        <p:spPr>
          <a:xfrm>
            <a:off x="329850" y="1147950"/>
            <a:ext cx="84843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Stratified Sampling</a:t>
            </a:r>
            <a:endParaRPr sz="16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Maintained class distributions across train/test sets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Focal Loss</a:t>
            </a:r>
            <a:endParaRPr sz="16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Addressed class imbalance by emphasizing difficult-to-classify examples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Curriculum Learning</a:t>
            </a:r>
            <a:endParaRPr sz="16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Gradually increased weight for Outcome ID classification over training epochs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Hard Negative Mining</a:t>
            </a:r>
            <a:endParaRPr sz="16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Prioritized challenging samples for better learning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367050" y="376100"/>
            <a:ext cx="840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Fine-Tuning and Optimization - BERT 1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- BERT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Pre-trained BERT for language understanding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Hierarchical classification structure: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Impact Area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Genome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Outcome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Hierarchical conditioning: higher level predictions inform lower-level 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Multi-head cross-attention layers capture complex relationships between categories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6"/>
            <a:ext cx="4256175" cy="30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and Scheduling - BERT 2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Layered learning rate 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Lower rates for BERT encoder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Intermediate rates for Impact Area and Genome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Highest rate for Outcome classification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ReduceLRONPlateau 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Monitors Outcome F1 score and reduces learning rate after 2 epochs without improvement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Early stopping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Patience of 3 epochs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25" y="1282500"/>
            <a:ext cx="4731349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- BERT 2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Managing Loss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Focal loss</a:t>
            </a:r>
            <a:r>
              <a:rPr lang="en"/>
              <a:t> - addresses class imbalance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Dynamically weights well-classified examples to prevent more common classes from dominating gradient updates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Uncertainty </a:t>
            </a:r>
            <a:r>
              <a:rPr b="1" lang="en"/>
              <a:t>Weighting</a:t>
            </a:r>
            <a:r>
              <a:rPr b="1" lang="en"/>
              <a:t> </a:t>
            </a:r>
            <a:r>
              <a:rPr lang="en"/>
              <a:t>- balances relative importance of tasks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Uses log variances to balance the relative importance of Impact Area, Genome, and Outcome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Consistency Loss</a:t>
            </a:r>
            <a:r>
              <a:rPr lang="en"/>
              <a:t> - enforces hierarchical relationships between tasks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Penalizes predictions that break hierarchy between Impact Area, Genome and Outcome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25" y="1282500"/>
            <a:ext cx="4731349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- BERT 2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Managing Training Process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Curriculum Learning - </a:t>
            </a:r>
            <a:r>
              <a:rPr lang="en"/>
              <a:t> gradually increases importance of Outcome relative to Impact Area and Genome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Scales Outcome loss weight from 1.0 to 3.0 over first 5 epochs of training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Hard negative mining - </a:t>
            </a:r>
            <a:r>
              <a:rPr lang="en"/>
              <a:t>focuses training on most challenging cases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Weighted sampler from subset of training data that prioritizes high loss instances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Recalculates every 2 epochs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25" y="1282500"/>
            <a:ext cx="4731349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- BERT 3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Hierarchical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Pooled output from BERT passed into Impact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pooled BERT embeddings passed into Genome classifier, independent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the same pooled BERT embeddings, Outcome classifier separately predicts outcome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Augmentation: Synthetic data introduced for minority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Train-Test Split: 80% Train, 20%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Optimizer: AdamW, Learning Rate 2e-5, Epsilon 1e-8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Epochs: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 function: Focal Loss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Impact Genome Project maintains a registry with the verified outcomes of social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 centralized database where </a:t>
            </a:r>
            <a:r>
              <a:rPr lang="en"/>
              <a:t>nonprofits</a:t>
            </a:r>
            <a:r>
              <a:rPr lang="en"/>
              <a:t> can report their impact and outcomes for potential funders to see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outcomes are currently categorized manually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improve efficiency, Impact Genome wants to use a classification model to predict the outcomes of each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created a model using Google’s Vertex AI platform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accuracy of that model was around 52%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and Optimization - BERT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Stratified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 split of the most minority classes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Level-specific Focal Loss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γ</a:t>
            </a:r>
            <a:r>
              <a:rPr lang="en"/>
              <a:t> = 2 for Impact Area and Genome, γ = 4 for Outcome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Loss Weights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Adjusts the loss weight for each class based on epoch performance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22850" y="426425"/>
            <a:ext cx="8298300" cy="57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Performance Across All Models</a:t>
            </a:r>
            <a:endParaRPr/>
          </a:p>
        </p:txBody>
      </p:sp>
      <p:graphicFrame>
        <p:nvGraphicFramePr>
          <p:cNvPr id="205" name="Google Shape;205;p33"/>
          <p:cNvGraphicFramePr/>
          <p:nvPr/>
        </p:nvGraphicFramePr>
        <p:xfrm>
          <a:off x="996838" y="106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{4F3518EF-0A7B-40A0-8A5C-7A4B9D669BF5}</a:tableStyleId>
              </a:tblPr>
              <a:tblGrid>
                <a:gridCol w="1254325"/>
                <a:gridCol w="1129100"/>
                <a:gridCol w="1379575"/>
                <a:gridCol w="1129100"/>
                <a:gridCol w="1129100"/>
                <a:gridCol w="1129100"/>
              </a:tblGrid>
              <a:tr h="70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Performance Metrics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Logistic Regression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Base BERT</a:t>
                      </a:r>
                      <a:endParaRPr b="1"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(1 epoch, no hierarchy)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BERT </a:t>
                      </a:r>
                      <a:r>
                        <a:rPr b="1" lang="en" sz="1100"/>
                        <a:t>Model 1 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BERT </a:t>
                      </a:r>
                      <a:r>
                        <a:rPr b="1" lang="en" sz="1100"/>
                        <a:t>Model 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BERT </a:t>
                      </a:r>
                      <a:r>
                        <a:rPr b="1" lang="en" sz="1100"/>
                        <a:t>Model 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Impact Area Accuracy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87.3%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88.6%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88.77%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6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Genome Accuracy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N/A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86.3%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83.8%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83.81%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6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Outcome ID Accuracy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38.55%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23.4%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66.3%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66.6%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66.4%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F1 Score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0.413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0.70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Precision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0.527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0.72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0.74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4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Recall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0.386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0.17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0.73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0.71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0.67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additional synthetic data for outcomes with small number of program descriptions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Pre-trained models like RoBERTa, DeBERTa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 other classification techniques including logistic regression with fine-tuning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Julia Aptekar: </a:t>
            </a:r>
            <a:r>
              <a:rPr lang="en" u="sng">
                <a:solidFill>
                  <a:schemeClr val="hlink"/>
                </a:solidFill>
                <a:hlinkClick r:id="rId3"/>
              </a:rPr>
              <a:t>japtekar@depaul.edu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John Leniart: </a:t>
            </a:r>
            <a:r>
              <a:rPr lang="en" u="sng">
                <a:solidFill>
                  <a:schemeClr val="hlink"/>
                </a:solidFill>
                <a:hlinkClick r:id="rId4"/>
              </a:rPr>
              <a:t>jleniart@depaul.edu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Arham Mehdi: </a:t>
            </a:r>
            <a:r>
              <a:rPr lang="en" u="sng">
                <a:solidFill>
                  <a:schemeClr val="hlink"/>
                </a:solidFill>
                <a:hlinkClick r:id="rId5"/>
              </a:rPr>
              <a:t>kmehdi@depaul.edu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Natalie Olechno: </a:t>
            </a:r>
            <a:r>
              <a:rPr lang="en" u="sng">
                <a:solidFill>
                  <a:schemeClr val="hlink"/>
                </a:solidFill>
                <a:hlinkClick r:id="rId6"/>
              </a:rPr>
              <a:t>nolechno@depaul.edu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group set out to </a:t>
            </a:r>
            <a:r>
              <a:rPr lang="en"/>
              <a:t>develop a new classification model that can outperform the Vertex AI model that is currently being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this project involves Natural Language Processing (NLP), our group decided to develop a BERT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BERT is quickly becoming the industry standard for NLP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aiming to achieve greater than 60% accuracy when predicting outcomes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 with some different variations of BERT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240925" y="119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has six columns and 6,649 rows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Columns: Program Report ID, Program Description, Impact Area, Genome, Outcome, and Outcome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hierarchical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unique values for impact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50 unique values for genome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201 unique values for outcome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289 unique values for o</a:t>
            </a:r>
            <a:r>
              <a:rPr lang="en"/>
              <a:t>utcome 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the </a:t>
            </a:r>
            <a:r>
              <a:rPr b="1" lang="en"/>
              <a:t>target variable</a:t>
            </a:r>
            <a:r>
              <a:rPr lang="en"/>
              <a:t> our model will be predicting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88" y="1734387"/>
            <a:ext cx="8950626" cy="16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4026750" y="8084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Programs</a:t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6011675" y="17473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Area</a:t>
            </a: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4026750" y="17473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Area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2041825" y="17473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Area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591900" y="2666400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</a:t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309325" y="26862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Genome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4026750" y="26862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Genome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7461600" y="2666400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Genome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744175" y="26862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Genome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473200" y="36251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Outcome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249975" y="36251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Outcome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026750" y="36251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Outcome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803525" y="36251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Outcome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57075" y="36251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696425" y="36251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Outcome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580288" y="3625175"/>
            <a:ext cx="1090500" cy="5727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cxnSp>
        <p:nvCxnSpPr>
          <p:cNvPr id="100" name="Google Shape;100;p18"/>
          <p:cNvCxnSpPr>
            <a:stCxn id="84" idx="2"/>
            <a:endCxn id="87" idx="0"/>
          </p:cNvCxnSpPr>
          <p:nvPr/>
        </p:nvCxnSpPr>
        <p:spPr>
          <a:xfrm flipH="1">
            <a:off x="2587200" y="1381175"/>
            <a:ext cx="19848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stCxn id="84" idx="2"/>
            <a:endCxn id="86" idx="0"/>
          </p:cNvCxnSpPr>
          <p:nvPr/>
        </p:nvCxnSpPr>
        <p:spPr>
          <a:xfrm>
            <a:off x="4572000" y="1381175"/>
            <a:ext cx="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stCxn id="84" idx="2"/>
            <a:endCxn id="85" idx="0"/>
          </p:cNvCxnSpPr>
          <p:nvPr/>
        </p:nvCxnSpPr>
        <p:spPr>
          <a:xfrm>
            <a:off x="4572000" y="1381175"/>
            <a:ext cx="19848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>
            <a:stCxn id="87" idx="2"/>
            <a:endCxn id="88" idx="0"/>
          </p:cNvCxnSpPr>
          <p:nvPr/>
        </p:nvCxnSpPr>
        <p:spPr>
          <a:xfrm flipH="1">
            <a:off x="1137175" y="2320075"/>
            <a:ext cx="14499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8"/>
          <p:cNvCxnSpPr>
            <a:stCxn id="87" idx="2"/>
            <a:endCxn id="89" idx="0"/>
          </p:cNvCxnSpPr>
          <p:nvPr/>
        </p:nvCxnSpPr>
        <p:spPr>
          <a:xfrm>
            <a:off x="2587075" y="2320075"/>
            <a:ext cx="2676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86" idx="2"/>
            <a:endCxn id="90" idx="0"/>
          </p:cNvCxnSpPr>
          <p:nvPr/>
        </p:nvCxnSpPr>
        <p:spPr>
          <a:xfrm>
            <a:off x="4572000" y="2320075"/>
            <a:ext cx="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85" idx="2"/>
            <a:endCxn id="92" idx="0"/>
          </p:cNvCxnSpPr>
          <p:nvPr/>
        </p:nvCxnSpPr>
        <p:spPr>
          <a:xfrm flipH="1">
            <a:off x="6289325" y="2320075"/>
            <a:ext cx="2676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>
            <a:stCxn id="85" idx="2"/>
            <a:endCxn id="91" idx="0"/>
          </p:cNvCxnSpPr>
          <p:nvPr/>
        </p:nvCxnSpPr>
        <p:spPr>
          <a:xfrm>
            <a:off x="6556925" y="2320075"/>
            <a:ext cx="1449900" cy="3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stCxn id="88" idx="2"/>
            <a:endCxn id="97" idx="0"/>
          </p:cNvCxnSpPr>
          <p:nvPr/>
        </p:nvCxnSpPr>
        <p:spPr>
          <a:xfrm flipH="1">
            <a:off x="902250" y="3239100"/>
            <a:ext cx="2349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>
            <a:stCxn id="89" idx="2"/>
            <a:endCxn id="99" idx="0"/>
          </p:cNvCxnSpPr>
          <p:nvPr/>
        </p:nvCxnSpPr>
        <p:spPr>
          <a:xfrm flipH="1">
            <a:off x="2125575" y="3258975"/>
            <a:ext cx="7290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stCxn id="89" idx="2"/>
            <a:endCxn id="96" idx="0"/>
          </p:cNvCxnSpPr>
          <p:nvPr/>
        </p:nvCxnSpPr>
        <p:spPr>
          <a:xfrm>
            <a:off x="2854575" y="3258975"/>
            <a:ext cx="4941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>
            <a:stCxn id="90" idx="2"/>
            <a:endCxn id="95" idx="0"/>
          </p:cNvCxnSpPr>
          <p:nvPr/>
        </p:nvCxnSpPr>
        <p:spPr>
          <a:xfrm>
            <a:off x="4572000" y="3258975"/>
            <a:ext cx="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>
            <a:stCxn id="92" idx="2"/>
            <a:endCxn id="94" idx="0"/>
          </p:cNvCxnSpPr>
          <p:nvPr/>
        </p:nvCxnSpPr>
        <p:spPr>
          <a:xfrm flipH="1">
            <a:off x="5795325" y="3258975"/>
            <a:ext cx="4941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>
            <a:stCxn id="92" idx="2"/>
            <a:endCxn id="93" idx="0"/>
          </p:cNvCxnSpPr>
          <p:nvPr/>
        </p:nvCxnSpPr>
        <p:spPr>
          <a:xfrm>
            <a:off x="6289425" y="3258975"/>
            <a:ext cx="7290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>
            <a:stCxn id="91" idx="2"/>
            <a:endCxn id="98" idx="0"/>
          </p:cNvCxnSpPr>
          <p:nvPr/>
        </p:nvCxnSpPr>
        <p:spPr>
          <a:xfrm>
            <a:off x="8006850" y="3239100"/>
            <a:ext cx="234900" cy="3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269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member of our group worked on EDA individually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are some of the graphs and visualizations that were created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88" y="167600"/>
            <a:ext cx="5912425" cy="48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81" y="222175"/>
            <a:ext cx="7851232" cy="48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